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E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6C01-BC0A-4C72-A6D8-A1B7FE4A37E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EC10-A053-4526-9406-B8393A5D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543D5-79BD-440C-B22B-1E10ED80C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05EAAE-751D-4102-A7E4-44C66EAC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D3F6D5-3643-40FE-AAFB-A1F04F1F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AB5D-9517-4FA1-8509-341090246075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39614F-7875-439E-B251-898D9DE4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8DA7F-8FC0-4F29-A184-DBDAFB10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03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1A9A6-25B2-479F-B779-3B3DC8C9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79F4E7-A8DB-4558-B1D9-2F0A8B15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7C513-2F8A-478E-BD35-A9DE470C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6D08-83D9-4EE8-AA0E-25D441834ED1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E760E-95E4-4F61-A932-549D8BF6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A460BF-97ED-4D42-8228-D787C8B1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90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5D1293-648A-4D5E-B984-959E9B4E7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BA9398-FD19-4C7C-A940-DA5FD1CE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C4FA4-0057-4D1F-A249-D545F5F7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5C70-984E-4A93-A731-0A621F9FF3BE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11975-DFAE-428C-9CBB-7ACB91E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7FA7F-F934-44FC-9DBF-AFF36E5E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AC974-D253-42B2-A08B-82E4835E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FDCC26-9943-4716-AC34-1CE44231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0EC96-30A0-4589-9933-E0B356E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31D2-B263-45E2-9803-1A51613FD0AA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5B114-1D05-48C9-9286-FFD480B0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B5DA5-15B4-4431-8FB5-AEB7F6BF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6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B81D2-768C-4E96-88BB-91C6109A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1DFAB1-0102-4DC0-977B-C65D394A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39777-8D65-4674-8F08-A1CEDB86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F36-9F8F-437B-9B5B-D1CD8E675A80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A85DE-E411-470C-B9F4-957CE9F8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967B9-2E94-4E29-8AFE-563CC22E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782E6-FA32-4B2F-A499-50C1726B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2CF6C-7D2A-47AB-BD32-F288A51E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DD0BC6-45AB-445D-A12F-5C93B21F4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EDEE15-8C65-4932-8463-4B3FF954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F43AC-D739-45DC-8AEA-0D9349F8BB0B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E8007B-EEA9-41D7-9ADF-C62E0FC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648A88-41D8-4154-81F0-E1F8A180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2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4FE19-D078-4BDF-9A24-1896E2C3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49FD43-0DDC-43A4-8223-7BAE2574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F72B7-D1E9-46AE-A534-75913E3C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76741B-AC49-44B4-904B-1684DC6A6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BF6449-CDF3-4990-92C6-24B563D4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55BE4E-13CF-4525-AB20-F8DDD877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0DC8-94EB-4019-9817-31BB281EB20B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E22416-A1B7-431A-A56B-744BA0A7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E49C9-1A0C-4F17-BA01-91E316C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33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33687-9DFD-4227-8ED8-CAC40BAC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2B40A4-162A-40E6-B893-8D4BED8F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4A99-2201-496C-B8E7-5E33905E50EF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3C5773-851C-4E60-95FB-37BC5DA6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922B0F-734A-45CB-B171-F33A467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05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D8C2EF-A2E5-4805-B73B-8154FE58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2BC1-E854-4608-9B8D-B4CEDFE56F45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F97D0D-45A7-4EED-9504-09CF5B9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6E99A7-6A1E-459C-A4DB-050FAAAF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63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F6696-5F52-447C-AC83-D8C3104F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EF602-E6E5-4C35-9025-98059CEC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8E32C8-5F29-4A57-A111-4623DAE4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F268A3-D782-4C51-8D4B-8F5BBAD9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E6F2-561D-4EB4-9267-9ACDD7174A58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E869A5-7F84-452E-ACAE-2C952C5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E2197-25C3-44AC-A4F1-D0702C10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1B063-032E-48EE-9D6B-CADDEBC3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5FAC6A-A694-47CE-97E5-8EF59C144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F22CAD-D858-4025-93E4-EE688B47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AA9151-5C53-4CAB-B1EB-16F3CF88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A3333-32AF-4248-8A7D-8121C08B4D1C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1929FE-C8EC-4F48-B4E0-4B563DD1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AC8169-4D71-4779-BC3E-D221542B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5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B33ED0-35AB-4296-A309-FE5C4701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DA9644-8E5D-4964-BAE5-A19DD5B9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D2580-ACE8-4FED-B405-78AFAA7B9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CFE5-474E-47D5-9669-FE7E997F3C10}" type="datetime1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B34F8-EA59-4667-AE4F-15A8A2C92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E2AD-17E7-4D44-A619-DC1D15FB5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123C-CC6C-4836-9C67-9B53BA016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A7479-67BA-4545-A2DE-66478F51C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GIS To AERMOD Tool 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62B396-A2C3-4928-AF29-E0EDDA75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4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345697" y="1518803"/>
            <a:ext cx="110081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From this Draw Module, 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geodaframe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should be created, very similar to ‘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rd_list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’ in tool 1, with the following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(unique ID of each polyline, String, default as 1,2,3,…). For each user click ‘OK’ to finish link information, the tool needs to check for duplicated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if so, give an error window message (‘The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] was duplicated’)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rdTypeID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(road type ID. This can also be customized by users)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wd (road width as input from user, has to be &gt; 0, float)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bw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(wd divided by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 (number of nodes, generated based on 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linestring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geometry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LineString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generated based on the drawings)</a:t>
            </a:r>
          </a:p>
        </p:txBody>
      </p:sp>
    </p:spTree>
    <p:extLst>
      <p:ext uri="{BB962C8B-B14F-4D97-AF65-F5344CB8AC3E}">
        <p14:creationId xmlns:p14="http://schemas.microsoft.com/office/powerpoint/2010/main" val="116061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370235" y="1069916"/>
            <a:ext cx="41200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rd_list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column information can be viewed in the table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linkID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rdTypeID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wd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bw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can be changed. Others cannot.)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When select one row, the corresponding polyline in the map will be highlighted. Users can delete the polyline using the Delete button.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User can use Confirm button to store values from table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rd_list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geodataframe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D07A64-21F4-4B84-AF90-8BAB05DE8DC7}"/>
              </a:ext>
            </a:extLst>
          </p:cNvPr>
          <p:cNvGrpSpPr/>
          <p:nvPr/>
        </p:nvGrpSpPr>
        <p:grpSpPr>
          <a:xfrm>
            <a:off x="377078" y="1041139"/>
            <a:ext cx="6540189" cy="5545928"/>
            <a:chOff x="377078" y="1041139"/>
            <a:chExt cx="8279586" cy="7020897"/>
          </a:xfrm>
        </p:grpSpPr>
        <p:sp>
          <p:nvSpPr>
            <p:cNvPr id="60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377078" y="1041139"/>
              <a:ext cx="8279586" cy="702089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68" name="正方形/長方形 16">
              <a:extLst>
                <a:ext uri="{FF2B5EF4-FFF2-40B4-BE49-F238E27FC236}">
                  <a16:creationId xmlns:a16="http://schemas.microsoft.com/office/drawing/2014/main" id="{E710ADED-07BD-4335-9393-AF6F77211C65}"/>
                </a:ext>
              </a:extLst>
            </p:cNvPr>
            <p:cNvSpPr/>
            <p:nvPr/>
          </p:nvSpPr>
          <p:spPr>
            <a:xfrm>
              <a:off x="2673233" y="1572153"/>
              <a:ext cx="1250286" cy="366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Receptors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正方形/長方形 17">
              <a:extLst>
                <a:ext uri="{FF2B5EF4-FFF2-40B4-BE49-F238E27FC236}">
                  <a16:creationId xmlns:a16="http://schemas.microsoft.com/office/drawing/2014/main" id="{F352C278-3BBB-4DD7-8018-584C1E3ECDB7}"/>
                </a:ext>
              </a:extLst>
            </p:cNvPr>
            <p:cNvSpPr/>
            <p:nvPr/>
          </p:nvSpPr>
          <p:spPr>
            <a:xfrm>
              <a:off x="1670320" y="1572153"/>
              <a:ext cx="906587" cy="366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Road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正方形/長方形 16">
              <a:extLst>
                <a:ext uri="{FF2B5EF4-FFF2-40B4-BE49-F238E27FC236}">
                  <a16:creationId xmlns:a16="http://schemas.microsoft.com/office/drawing/2014/main" id="{E710ADED-07BD-4335-9393-AF6F77211C65}"/>
                </a:ext>
              </a:extLst>
            </p:cNvPr>
            <p:cNvSpPr/>
            <p:nvPr/>
          </p:nvSpPr>
          <p:spPr>
            <a:xfrm>
              <a:off x="4007827" y="1572153"/>
              <a:ext cx="1250286" cy="366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Emissions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正方形/長方形 16">
              <a:extLst>
                <a:ext uri="{FF2B5EF4-FFF2-40B4-BE49-F238E27FC236}">
                  <a16:creationId xmlns:a16="http://schemas.microsoft.com/office/drawing/2014/main" id="{E710ADED-07BD-4335-9393-AF6F77211C65}"/>
                </a:ext>
              </a:extLst>
            </p:cNvPr>
            <p:cNvSpPr/>
            <p:nvPr/>
          </p:nvSpPr>
          <p:spPr>
            <a:xfrm>
              <a:off x="5370023" y="1572153"/>
              <a:ext cx="1427975" cy="366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Compilation</a:t>
              </a:r>
              <a:endParaRPr kumimoji="1"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1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377078" y="1041140"/>
              <a:ext cx="8279586" cy="3238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/>
                <a:t>GTA (GIS-TO-AERMOD)</a:t>
              </a:r>
              <a:endParaRPr lang="ja-JP" altLang="en-US" sz="1400" dirty="0"/>
            </a:p>
          </p:txBody>
        </p:sp>
        <p:sp>
          <p:nvSpPr>
            <p:cNvPr id="106" name="正方形/長方形 16">
              <a:extLst>
                <a:ext uri="{FF2B5EF4-FFF2-40B4-BE49-F238E27FC236}">
                  <a16:creationId xmlns:a16="http://schemas.microsoft.com/office/drawing/2014/main" id="{E710ADED-07BD-4335-9393-AF6F77211C65}"/>
                </a:ext>
              </a:extLst>
            </p:cNvPr>
            <p:cNvSpPr/>
            <p:nvPr/>
          </p:nvSpPr>
          <p:spPr>
            <a:xfrm>
              <a:off x="6911836" y="1572153"/>
              <a:ext cx="1427975" cy="3668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Results</a:t>
              </a:r>
              <a:endPara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32178" y="1480718"/>
              <a:ext cx="7840993" cy="6462073"/>
            </a:xfrm>
            <a:custGeom>
              <a:avLst/>
              <a:gdLst>
                <a:gd name="connsiteX0" fmla="*/ 3909060 w 3939540"/>
                <a:gd name="connsiteY0" fmla="*/ 335280 h 3703320"/>
                <a:gd name="connsiteX1" fmla="*/ 754380 w 3939540"/>
                <a:gd name="connsiteY1" fmla="*/ 335280 h 3703320"/>
                <a:gd name="connsiteX2" fmla="*/ 754380 w 3939540"/>
                <a:gd name="connsiteY2" fmla="*/ 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09060 w 3939540"/>
                <a:gd name="connsiteY7" fmla="*/ 335280 h 3703320"/>
                <a:gd name="connsiteX0" fmla="*/ 3909060 w 3939540"/>
                <a:gd name="connsiteY0" fmla="*/ 335280 h 3703320"/>
                <a:gd name="connsiteX1" fmla="*/ 754380 w 3939540"/>
                <a:gd name="connsiteY1" fmla="*/ 335280 h 3703320"/>
                <a:gd name="connsiteX2" fmla="*/ 534714 w 3939540"/>
                <a:gd name="connsiteY2" fmla="*/ 762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09060 w 3939540"/>
                <a:gd name="connsiteY7" fmla="*/ 335280 h 3703320"/>
                <a:gd name="connsiteX0" fmla="*/ 3909060 w 3939540"/>
                <a:gd name="connsiteY0" fmla="*/ 335280 h 3703320"/>
                <a:gd name="connsiteX1" fmla="*/ 754380 w 3939540"/>
                <a:gd name="connsiteY1" fmla="*/ 335280 h 3703320"/>
                <a:gd name="connsiteX2" fmla="*/ 563617 w 3939540"/>
                <a:gd name="connsiteY2" fmla="*/ 762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09060 w 3939540"/>
                <a:gd name="connsiteY7" fmla="*/ 335280 h 3703320"/>
                <a:gd name="connsiteX0" fmla="*/ 3909060 w 3939540"/>
                <a:gd name="connsiteY0" fmla="*/ 335280 h 3703320"/>
                <a:gd name="connsiteX1" fmla="*/ 569398 w 3939540"/>
                <a:gd name="connsiteY1" fmla="*/ 335280 h 3703320"/>
                <a:gd name="connsiteX2" fmla="*/ 563617 w 3939540"/>
                <a:gd name="connsiteY2" fmla="*/ 762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09060 w 3939540"/>
                <a:gd name="connsiteY7" fmla="*/ 335280 h 3703320"/>
                <a:gd name="connsiteX0" fmla="*/ 3909060 w 3939540"/>
                <a:gd name="connsiteY0" fmla="*/ 335280 h 3703320"/>
                <a:gd name="connsiteX1" fmla="*/ 462542 w 3939540"/>
                <a:gd name="connsiteY1" fmla="*/ 335280 h 3703320"/>
                <a:gd name="connsiteX2" fmla="*/ 563617 w 3939540"/>
                <a:gd name="connsiteY2" fmla="*/ 762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09060 w 3939540"/>
                <a:gd name="connsiteY7" fmla="*/ 335280 h 3703320"/>
                <a:gd name="connsiteX0" fmla="*/ 3909060 w 3939540"/>
                <a:gd name="connsiteY0" fmla="*/ 335280 h 3703320"/>
                <a:gd name="connsiteX1" fmla="*/ 462542 w 3939540"/>
                <a:gd name="connsiteY1" fmla="*/ 335280 h 3703320"/>
                <a:gd name="connsiteX2" fmla="*/ 464394 w 3939540"/>
                <a:gd name="connsiteY2" fmla="*/ 762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09060 w 3939540"/>
                <a:gd name="connsiteY7" fmla="*/ 335280 h 3703320"/>
                <a:gd name="connsiteX0" fmla="*/ 3909060 w 3939540"/>
                <a:gd name="connsiteY0" fmla="*/ 335280 h 3703320"/>
                <a:gd name="connsiteX1" fmla="*/ 470620 w 3939540"/>
                <a:gd name="connsiteY1" fmla="*/ 261569 h 3703320"/>
                <a:gd name="connsiteX2" fmla="*/ 464394 w 3939540"/>
                <a:gd name="connsiteY2" fmla="*/ 762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09060 w 3939540"/>
                <a:gd name="connsiteY7" fmla="*/ 335280 h 3703320"/>
                <a:gd name="connsiteX0" fmla="*/ 3937333 w 3939540"/>
                <a:gd name="connsiteY0" fmla="*/ 266176 h 3703320"/>
                <a:gd name="connsiteX1" fmla="*/ 470620 w 3939540"/>
                <a:gd name="connsiteY1" fmla="*/ 261569 h 3703320"/>
                <a:gd name="connsiteX2" fmla="*/ 464394 w 3939540"/>
                <a:gd name="connsiteY2" fmla="*/ 7620 h 3703320"/>
                <a:gd name="connsiteX3" fmla="*/ 0 w 3939540"/>
                <a:gd name="connsiteY3" fmla="*/ 0 h 3703320"/>
                <a:gd name="connsiteX4" fmla="*/ 0 w 3939540"/>
                <a:gd name="connsiteY4" fmla="*/ 3703320 h 3703320"/>
                <a:gd name="connsiteX5" fmla="*/ 3939540 w 3939540"/>
                <a:gd name="connsiteY5" fmla="*/ 3703320 h 3703320"/>
                <a:gd name="connsiteX6" fmla="*/ 3939540 w 3939540"/>
                <a:gd name="connsiteY6" fmla="*/ 426720 h 3703320"/>
                <a:gd name="connsiteX7" fmla="*/ 3937333 w 3939540"/>
                <a:gd name="connsiteY7" fmla="*/ 266176 h 370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9540" h="3703320">
                  <a:moveTo>
                    <a:pt x="3937333" y="266176"/>
                  </a:moveTo>
                  <a:lnTo>
                    <a:pt x="470620" y="261569"/>
                  </a:lnTo>
                  <a:cubicBezTo>
                    <a:pt x="471237" y="152349"/>
                    <a:pt x="463777" y="116840"/>
                    <a:pt x="464394" y="7620"/>
                  </a:cubicBezTo>
                  <a:lnTo>
                    <a:pt x="0" y="0"/>
                  </a:lnTo>
                  <a:lnTo>
                    <a:pt x="0" y="3703320"/>
                  </a:lnTo>
                  <a:lnTo>
                    <a:pt x="3939540" y="3703320"/>
                  </a:lnTo>
                  <a:lnTo>
                    <a:pt x="3939540" y="426720"/>
                  </a:lnTo>
                  <a:cubicBezTo>
                    <a:pt x="3938804" y="373205"/>
                    <a:pt x="3938069" y="319691"/>
                    <a:pt x="3937333" y="2661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正方形/長方形 11">
              <a:extLst>
                <a:ext uri="{FF2B5EF4-FFF2-40B4-BE49-F238E27FC236}">
                  <a16:creationId xmlns:a16="http://schemas.microsoft.com/office/drawing/2014/main" id="{F8EA63F4-A880-45CF-97CF-D2EC9FDFFF29}"/>
                </a:ext>
              </a:extLst>
            </p:cNvPr>
            <p:cNvSpPr/>
            <p:nvPr/>
          </p:nvSpPr>
          <p:spPr>
            <a:xfrm>
              <a:off x="744594" y="2008996"/>
              <a:ext cx="1379885" cy="3470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Upload graph</a:t>
              </a:r>
              <a:endParaRPr lang="ja-JP" altLang="en-US" sz="105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916586" y="1263421"/>
              <a:ext cx="4013186" cy="6357170"/>
            </a:xfrm>
            <a:prstGeom prst="rect">
              <a:avLst/>
            </a:prstGeom>
          </p:spPr>
        </p:pic>
        <p:sp>
          <p:nvSpPr>
            <p:cNvPr id="62" name="テキスト ボックス 8">
              <a:extLst>
                <a:ext uri="{FF2B5EF4-FFF2-40B4-BE49-F238E27FC236}">
                  <a16:creationId xmlns:a16="http://schemas.microsoft.com/office/drawing/2014/main" id="{087B0DDF-C238-4DBD-9B64-18C50F62AC70}"/>
                </a:ext>
              </a:extLst>
            </p:cNvPr>
            <p:cNvSpPr txBox="1"/>
            <p:nvPr/>
          </p:nvSpPr>
          <p:spPr>
            <a:xfrm>
              <a:off x="630755" y="1516982"/>
              <a:ext cx="906204" cy="389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latin typeface="Calibri" panose="020F0502020204030204" pitchFamily="34" charset="0"/>
                </a:rPr>
                <a:t>Draw</a:t>
              </a:r>
              <a:endParaRPr kumimoji="1" lang="ja-JP" altLang="en-US" sz="1400" b="1" dirty="0">
                <a:latin typeface="Calibri" panose="020F0502020204030204" pitchFamily="34" charset="0"/>
              </a:endParaRPr>
            </a:p>
          </p:txBody>
        </p:sp>
        <p:sp>
          <p:nvSpPr>
            <p:cNvPr id="63" name="正方形/長方形 10">
              <a:extLst>
                <a:ext uri="{FF2B5EF4-FFF2-40B4-BE49-F238E27FC236}">
                  <a16:creationId xmlns:a16="http://schemas.microsoft.com/office/drawing/2014/main" id="{47714C2B-F791-45CD-9C78-6EA227F43C3B}"/>
                </a:ext>
              </a:extLst>
            </p:cNvPr>
            <p:cNvSpPr/>
            <p:nvPr/>
          </p:nvSpPr>
          <p:spPr>
            <a:xfrm>
              <a:off x="697956" y="1550604"/>
              <a:ext cx="906587" cy="361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9" name="正方形/長方形 21">
              <a:extLst>
                <a:ext uri="{FF2B5EF4-FFF2-40B4-BE49-F238E27FC236}">
                  <a16:creationId xmlns:a16="http://schemas.microsoft.com/office/drawing/2014/main" id="{15917674-6150-4DB8-8798-2EDFBBCAAA8D}"/>
                </a:ext>
              </a:extLst>
            </p:cNvPr>
            <p:cNvSpPr/>
            <p:nvPr/>
          </p:nvSpPr>
          <p:spPr>
            <a:xfrm>
              <a:off x="7192384" y="2454560"/>
              <a:ext cx="1147427" cy="5727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Define scale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1">
              <a:extLst>
                <a:ext uri="{FF2B5EF4-FFF2-40B4-BE49-F238E27FC236}">
                  <a16:creationId xmlns:a16="http://schemas.microsoft.com/office/drawing/2014/main" id="{15917674-6150-4DB8-8798-2EDFBBCAAA8D}"/>
                </a:ext>
              </a:extLst>
            </p:cNvPr>
            <p:cNvSpPr/>
            <p:nvPr/>
          </p:nvSpPr>
          <p:spPr>
            <a:xfrm>
              <a:off x="7192384" y="4170183"/>
              <a:ext cx="1147427" cy="6221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Draw Polyline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21">
              <a:extLst>
                <a:ext uri="{FF2B5EF4-FFF2-40B4-BE49-F238E27FC236}">
                  <a16:creationId xmlns:a16="http://schemas.microsoft.com/office/drawing/2014/main" id="{15917674-6150-4DB8-8798-2EDFBBCAAA8D}"/>
                </a:ext>
              </a:extLst>
            </p:cNvPr>
            <p:cNvSpPr/>
            <p:nvPr/>
          </p:nvSpPr>
          <p:spPr>
            <a:xfrm>
              <a:off x="7192383" y="3287679"/>
              <a:ext cx="1147427" cy="6221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Locate reference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B4D876-A5D7-F044-A49B-37F7678239F7}"/>
                </a:ext>
              </a:extLst>
            </p:cNvPr>
            <p:cNvCxnSpPr/>
            <p:nvPr/>
          </p:nvCxnSpPr>
          <p:spPr>
            <a:xfrm flipV="1">
              <a:off x="744594" y="4438996"/>
              <a:ext cx="6357170" cy="3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2666B0-ABEC-FD48-9F89-A947D1BDC933}"/>
                </a:ext>
              </a:extLst>
            </p:cNvPr>
            <p:cNvCxnSpPr/>
            <p:nvPr/>
          </p:nvCxnSpPr>
          <p:spPr>
            <a:xfrm>
              <a:off x="3923519" y="2435412"/>
              <a:ext cx="0" cy="39209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1111624" y="2859741"/>
              <a:ext cx="4939552" cy="878541"/>
            </a:xfrm>
            <a:custGeom>
              <a:avLst/>
              <a:gdLst>
                <a:gd name="connsiteX0" fmla="*/ 0 w 4939552"/>
                <a:gd name="connsiteY0" fmla="*/ 0 h 878541"/>
                <a:gd name="connsiteX1" fmla="*/ 779929 w 4939552"/>
                <a:gd name="connsiteY1" fmla="*/ 35859 h 878541"/>
                <a:gd name="connsiteX2" fmla="*/ 2115670 w 4939552"/>
                <a:gd name="connsiteY2" fmla="*/ 134471 h 878541"/>
                <a:gd name="connsiteX3" fmla="*/ 3792070 w 4939552"/>
                <a:gd name="connsiteY3" fmla="*/ 242047 h 878541"/>
                <a:gd name="connsiteX4" fmla="*/ 4401670 w 4939552"/>
                <a:gd name="connsiteY4" fmla="*/ 322730 h 878541"/>
                <a:gd name="connsiteX5" fmla="*/ 4580964 w 4939552"/>
                <a:gd name="connsiteY5" fmla="*/ 394447 h 878541"/>
                <a:gd name="connsiteX6" fmla="*/ 4760258 w 4939552"/>
                <a:gd name="connsiteY6" fmla="*/ 528918 h 878541"/>
                <a:gd name="connsiteX7" fmla="*/ 4939552 w 4939552"/>
                <a:gd name="connsiteY7" fmla="*/ 878541 h 87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39552" h="878541">
                  <a:moveTo>
                    <a:pt x="0" y="0"/>
                  </a:moveTo>
                  <a:lnTo>
                    <a:pt x="779929" y="35859"/>
                  </a:lnTo>
                  <a:lnTo>
                    <a:pt x="2115670" y="134471"/>
                  </a:lnTo>
                  <a:lnTo>
                    <a:pt x="3792070" y="242047"/>
                  </a:lnTo>
                  <a:lnTo>
                    <a:pt x="4401670" y="322730"/>
                  </a:lnTo>
                  <a:lnTo>
                    <a:pt x="4580964" y="394447"/>
                  </a:lnTo>
                  <a:lnTo>
                    <a:pt x="4760258" y="528918"/>
                  </a:lnTo>
                  <a:lnTo>
                    <a:pt x="4939552" y="878541"/>
                  </a:lnTo>
                </a:path>
              </a:pathLst>
            </a:custGeom>
            <a:noFill/>
            <a:ln w="38100">
              <a:solidFill>
                <a:srgbClr val="0059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581FF2E-8A72-4D28-8F43-62BF80B3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60514"/>
              </p:ext>
            </p:extLst>
          </p:nvPr>
        </p:nvGraphicFramePr>
        <p:xfrm>
          <a:off x="667385" y="5393458"/>
          <a:ext cx="502164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328">
                  <a:extLst>
                    <a:ext uri="{9D8B030D-6E8A-4147-A177-3AD203B41FA5}">
                      <a16:colId xmlns:a16="http://schemas.microsoft.com/office/drawing/2014/main" val="2428668997"/>
                    </a:ext>
                  </a:extLst>
                </a:gridCol>
                <a:gridCol w="1004328">
                  <a:extLst>
                    <a:ext uri="{9D8B030D-6E8A-4147-A177-3AD203B41FA5}">
                      <a16:colId xmlns:a16="http://schemas.microsoft.com/office/drawing/2014/main" val="3890141130"/>
                    </a:ext>
                  </a:extLst>
                </a:gridCol>
                <a:gridCol w="439692">
                  <a:extLst>
                    <a:ext uri="{9D8B030D-6E8A-4147-A177-3AD203B41FA5}">
                      <a16:colId xmlns:a16="http://schemas.microsoft.com/office/drawing/2014/main" val="882402500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3426136431"/>
                    </a:ext>
                  </a:extLst>
                </a:gridCol>
                <a:gridCol w="372533">
                  <a:extLst>
                    <a:ext uri="{9D8B030D-6E8A-4147-A177-3AD203B41FA5}">
                      <a16:colId xmlns:a16="http://schemas.microsoft.com/office/drawing/2014/main" val="492921916"/>
                    </a:ext>
                  </a:extLst>
                </a:gridCol>
                <a:gridCol w="1726625">
                  <a:extLst>
                    <a:ext uri="{9D8B030D-6E8A-4147-A177-3AD203B41FA5}">
                      <a16:colId xmlns:a16="http://schemas.microsoft.com/office/drawing/2014/main" val="2584263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err="1"/>
                        <a:t>linkID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rdTypeID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bw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geometry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1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Lin</a:t>
                      </a:r>
                      <a:r>
                        <a:rPr lang="en-US" altLang="zh-CN" sz="1100" dirty="0" err="1"/>
                        <a:t>e</a:t>
                      </a:r>
                      <a:r>
                        <a:rPr lang="en-US" sz="1100" dirty="0" err="1"/>
                        <a:t>string</a:t>
                      </a:r>
                      <a:r>
                        <a:rPr lang="en-US" sz="1100" dirty="0"/>
                        <a:t>((</a:t>
                      </a:r>
                      <a:r>
                        <a:rPr lang="en-US" sz="1100" dirty="0" err="1"/>
                        <a:t>xxx,xxx,xx</a:t>
                      </a:r>
                      <a:r>
                        <a:rPr lang="en-US" sz="1100" dirty="0"/>
                        <a:t>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20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Lin</a:t>
                      </a:r>
                      <a:r>
                        <a:rPr lang="en-US" altLang="zh-CN" sz="1100" dirty="0" err="1"/>
                        <a:t>e</a:t>
                      </a:r>
                      <a:r>
                        <a:rPr lang="en-US" sz="1100" dirty="0" err="1"/>
                        <a:t>string</a:t>
                      </a:r>
                      <a:r>
                        <a:rPr lang="en-US" sz="1100" dirty="0"/>
                        <a:t>((</a:t>
                      </a:r>
                      <a:r>
                        <a:rPr lang="en-US" sz="1100" dirty="0" err="1"/>
                        <a:t>xxx,xxx,xx</a:t>
                      </a:r>
                      <a:r>
                        <a:rPr lang="en-US" sz="1100" dirty="0"/>
                        <a:t>))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9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Lin</a:t>
                      </a:r>
                      <a:r>
                        <a:rPr lang="en-US" altLang="zh-CN" sz="1100" dirty="0" err="1"/>
                        <a:t>e</a:t>
                      </a:r>
                      <a:r>
                        <a:rPr lang="en-US" sz="1100" dirty="0" err="1"/>
                        <a:t>string</a:t>
                      </a:r>
                      <a:r>
                        <a:rPr lang="en-US" sz="1100" dirty="0"/>
                        <a:t>((</a:t>
                      </a:r>
                      <a:r>
                        <a:rPr lang="en-US" sz="1100" dirty="0" err="1"/>
                        <a:t>xxx,xxx,xx</a:t>
                      </a:r>
                      <a:r>
                        <a:rPr lang="en-US" sz="1100" dirty="0"/>
                        <a:t>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18643"/>
                  </a:ext>
                </a:extLst>
              </a:tr>
            </a:tbl>
          </a:graphicData>
        </a:graphic>
      </p:graphicFrame>
      <p:sp>
        <p:nvSpPr>
          <p:cNvPr id="40" name="正方形/長方形 21">
            <a:extLst>
              <a:ext uri="{FF2B5EF4-FFF2-40B4-BE49-F238E27FC236}">
                <a16:creationId xmlns:a16="http://schemas.microsoft.com/office/drawing/2014/main" id="{A4CCB5DB-8122-44A9-AF53-8AD94D9A7F58}"/>
              </a:ext>
            </a:extLst>
          </p:cNvPr>
          <p:cNvSpPr/>
          <p:nvPr/>
        </p:nvSpPr>
        <p:spPr>
          <a:xfrm>
            <a:off x="5760607" y="5393458"/>
            <a:ext cx="903844" cy="4914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Delete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21">
            <a:extLst>
              <a:ext uri="{FF2B5EF4-FFF2-40B4-BE49-F238E27FC236}">
                <a16:creationId xmlns:a16="http://schemas.microsoft.com/office/drawing/2014/main" id="{70A1CE22-A3C4-442E-AB9D-0508C68ED132}"/>
              </a:ext>
            </a:extLst>
          </p:cNvPr>
          <p:cNvSpPr/>
          <p:nvPr/>
        </p:nvSpPr>
        <p:spPr>
          <a:xfrm>
            <a:off x="5758077" y="5933581"/>
            <a:ext cx="906374" cy="49147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Confirm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CDAAF3-87A8-4EDA-93EE-D7CA0CD35648}"/>
              </a:ext>
            </a:extLst>
          </p:cNvPr>
          <p:cNvSpPr/>
          <p:nvPr/>
        </p:nvSpPr>
        <p:spPr>
          <a:xfrm>
            <a:off x="711200" y="2861733"/>
            <a:ext cx="4885267" cy="2328334"/>
          </a:xfrm>
          <a:custGeom>
            <a:avLst/>
            <a:gdLst>
              <a:gd name="connsiteX0" fmla="*/ 0 w 4885267"/>
              <a:gd name="connsiteY0" fmla="*/ 2328334 h 2328334"/>
              <a:gd name="connsiteX1" fmla="*/ 1693333 w 4885267"/>
              <a:gd name="connsiteY1" fmla="*/ 1490134 h 2328334"/>
              <a:gd name="connsiteX2" fmla="*/ 3420533 w 4885267"/>
              <a:gd name="connsiteY2" fmla="*/ 694267 h 2328334"/>
              <a:gd name="connsiteX3" fmla="*/ 4885267 w 4885267"/>
              <a:gd name="connsiteY3" fmla="*/ 0 h 232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267" h="2328334">
                <a:moveTo>
                  <a:pt x="0" y="2328334"/>
                </a:moveTo>
                <a:lnTo>
                  <a:pt x="1693333" y="1490134"/>
                </a:lnTo>
                <a:cubicBezTo>
                  <a:pt x="2263422" y="1217789"/>
                  <a:pt x="3420533" y="694267"/>
                  <a:pt x="3420533" y="694267"/>
                </a:cubicBezTo>
                <a:lnTo>
                  <a:pt x="4885267" y="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D927C4-A264-4846-AE52-0901500FCC3F}"/>
              </a:ext>
            </a:extLst>
          </p:cNvPr>
          <p:cNvSpPr/>
          <p:nvPr/>
        </p:nvSpPr>
        <p:spPr>
          <a:xfrm>
            <a:off x="982133" y="3073400"/>
            <a:ext cx="2311400" cy="2150533"/>
          </a:xfrm>
          <a:custGeom>
            <a:avLst/>
            <a:gdLst>
              <a:gd name="connsiteX0" fmla="*/ 0 w 2311400"/>
              <a:gd name="connsiteY0" fmla="*/ 50800 h 2150533"/>
              <a:gd name="connsiteX1" fmla="*/ 533400 w 2311400"/>
              <a:gd name="connsiteY1" fmla="*/ 76200 h 2150533"/>
              <a:gd name="connsiteX2" fmla="*/ 1032934 w 2311400"/>
              <a:gd name="connsiteY2" fmla="*/ 0 h 2150533"/>
              <a:gd name="connsiteX3" fmla="*/ 1397000 w 2311400"/>
              <a:gd name="connsiteY3" fmla="*/ 59267 h 2150533"/>
              <a:gd name="connsiteX4" fmla="*/ 1761067 w 2311400"/>
              <a:gd name="connsiteY4" fmla="*/ 313267 h 2150533"/>
              <a:gd name="connsiteX5" fmla="*/ 2023534 w 2311400"/>
              <a:gd name="connsiteY5" fmla="*/ 812800 h 2150533"/>
              <a:gd name="connsiteX6" fmla="*/ 2099734 w 2311400"/>
              <a:gd name="connsiteY6" fmla="*/ 939800 h 2150533"/>
              <a:gd name="connsiteX7" fmla="*/ 2218267 w 2311400"/>
              <a:gd name="connsiteY7" fmla="*/ 1193800 h 2150533"/>
              <a:gd name="connsiteX8" fmla="*/ 2294467 w 2311400"/>
              <a:gd name="connsiteY8" fmla="*/ 1540933 h 2150533"/>
              <a:gd name="connsiteX9" fmla="*/ 2311400 w 2311400"/>
              <a:gd name="connsiteY9" fmla="*/ 2150533 h 21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1400" h="2150533">
                <a:moveTo>
                  <a:pt x="0" y="50800"/>
                </a:moveTo>
                <a:lnTo>
                  <a:pt x="533400" y="76200"/>
                </a:lnTo>
                <a:lnTo>
                  <a:pt x="1032934" y="0"/>
                </a:lnTo>
                <a:lnTo>
                  <a:pt x="1397000" y="59267"/>
                </a:lnTo>
                <a:lnTo>
                  <a:pt x="1761067" y="313267"/>
                </a:lnTo>
                <a:lnTo>
                  <a:pt x="2023534" y="812800"/>
                </a:lnTo>
                <a:lnTo>
                  <a:pt x="2099734" y="939800"/>
                </a:lnTo>
                <a:lnTo>
                  <a:pt x="2218267" y="1193800"/>
                </a:lnTo>
                <a:lnTo>
                  <a:pt x="2294467" y="1540933"/>
                </a:lnTo>
                <a:lnTo>
                  <a:pt x="2311400" y="2150533"/>
                </a:lnTo>
              </a:path>
            </a:pathLst>
          </a:custGeom>
          <a:noFill/>
          <a:ln w="38100">
            <a:solidFill>
              <a:srgbClr val="005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" name="Straight Connector 3"/>
          <p:cNvCxnSpPr>
            <a:cxnSpLocks/>
            <a:stCxn id="8" idx="3"/>
            <a:endCxn id="7" idx="1"/>
          </p:cNvCxnSpPr>
          <p:nvPr/>
        </p:nvCxnSpPr>
        <p:spPr>
          <a:xfrm flipV="1">
            <a:off x="5689025" y="2639577"/>
            <a:ext cx="1681210" cy="3272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4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4899" y="109768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(4) – Draw Module</a:t>
            </a:r>
            <a:endParaRPr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2" name="正方形/長方形 2">
            <a:extLst>
              <a:ext uri="{FF2B5EF4-FFF2-40B4-BE49-F238E27FC236}">
                <a16:creationId xmlns:a16="http://schemas.microsoft.com/office/drawing/2014/main" id="{4EC2A7E7-42DE-4A3F-954F-E7D1A682262D}"/>
              </a:ext>
            </a:extLst>
          </p:cNvPr>
          <p:cNvSpPr/>
          <p:nvPr/>
        </p:nvSpPr>
        <p:spPr>
          <a:xfrm>
            <a:off x="246418" y="1120296"/>
            <a:ext cx="7048500" cy="48357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17">
            <a:extLst>
              <a:ext uri="{FF2B5EF4-FFF2-40B4-BE49-F238E27FC236}">
                <a16:creationId xmlns:a16="http://schemas.microsoft.com/office/drawing/2014/main" id="{CFCB13D3-376E-4E28-AC34-D39A12165120}"/>
              </a:ext>
            </a:extLst>
          </p:cNvPr>
          <p:cNvSpPr/>
          <p:nvPr/>
        </p:nvSpPr>
        <p:spPr>
          <a:xfrm>
            <a:off x="1347369" y="1572354"/>
            <a:ext cx="771787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4" name="テキスト ボックス 8">
            <a:extLst>
              <a:ext uri="{FF2B5EF4-FFF2-40B4-BE49-F238E27FC236}">
                <a16:creationId xmlns:a16="http://schemas.microsoft.com/office/drawing/2014/main" id="{909C073F-6B21-445B-B043-1CF110EF81F5}"/>
              </a:ext>
            </a:extLst>
          </p:cNvPr>
          <p:cNvSpPr txBox="1"/>
          <p:nvPr/>
        </p:nvSpPr>
        <p:spPr>
          <a:xfrm>
            <a:off x="555686" y="1571462"/>
            <a:ext cx="649221" cy="3131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Data</a:t>
            </a:r>
            <a:endParaRPr lang="ja-JP" altLang="en-US" dirty="0"/>
          </a:p>
        </p:txBody>
      </p:sp>
      <p:sp>
        <p:nvSpPr>
          <p:cNvPr id="35" name="正方形/長方形 16">
            <a:extLst>
              <a:ext uri="{FF2B5EF4-FFF2-40B4-BE49-F238E27FC236}">
                <a16:creationId xmlns:a16="http://schemas.microsoft.com/office/drawing/2014/main" id="{C95F85FB-78B9-4E40-953B-82C6A65CB74A}"/>
              </a:ext>
            </a:extLst>
          </p:cNvPr>
          <p:cNvSpPr/>
          <p:nvPr/>
        </p:nvSpPr>
        <p:spPr>
          <a:xfrm>
            <a:off x="4496965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正方形/長方形 16">
            <a:extLst>
              <a:ext uri="{FF2B5EF4-FFF2-40B4-BE49-F238E27FC236}">
                <a16:creationId xmlns:a16="http://schemas.microsoft.com/office/drawing/2014/main" id="{B2BC2BC5-3299-4393-A0E0-151555CF5A69}"/>
              </a:ext>
            </a:extLst>
          </p:cNvPr>
          <p:cNvSpPr/>
          <p:nvPr/>
        </p:nvSpPr>
        <p:spPr>
          <a:xfrm>
            <a:off x="5809527" y="1572354"/>
            <a:ext cx="1215650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7" name="正方形/長方形 16">
            <a:extLst>
              <a:ext uri="{FF2B5EF4-FFF2-40B4-BE49-F238E27FC236}">
                <a16:creationId xmlns:a16="http://schemas.microsoft.com/office/drawing/2014/main" id="{C9D8F546-D1D7-4B23-855B-24F3C38608B5}"/>
              </a:ext>
            </a:extLst>
          </p:cNvPr>
          <p:cNvSpPr/>
          <p:nvPr/>
        </p:nvSpPr>
        <p:spPr>
          <a:xfrm>
            <a:off x="2201159" y="1572354"/>
            <a:ext cx="1064382" cy="3122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正方形/長方形 2">
            <a:extLst>
              <a:ext uri="{FF2B5EF4-FFF2-40B4-BE49-F238E27FC236}">
                <a16:creationId xmlns:a16="http://schemas.microsoft.com/office/drawing/2014/main" id="{B2972B03-FF98-4C07-A589-754155962D7E}"/>
              </a:ext>
            </a:extLst>
          </p:cNvPr>
          <p:cNvSpPr/>
          <p:nvPr/>
        </p:nvSpPr>
        <p:spPr>
          <a:xfrm>
            <a:off x="246418" y="1120297"/>
            <a:ext cx="7048500" cy="2756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2B204335-1392-438F-8A05-DBDC62C4ED68}"/>
              </a:ext>
            </a:extLst>
          </p:cNvPr>
          <p:cNvSpPr/>
          <p:nvPr/>
        </p:nvSpPr>
        <p:spPr>
          <a:xfrm>
            <a:off x="449579" y="1548845"/>
            <a:ext cx="6682740" cy="4272682"/>
          </a:xfrm>
          <a:custGeom>
            <a:avLst/>
            <a:gdLst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1676400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12420 h 4244340"/>
              <a:gd name="connsiteX1" fmla="*/ 906780 w 6682740"/>
              <a:gd name="connsiteY1" fmla="*/ 0 h 4244340"/>
              <a:gd name="connsiteX2" fmla="*/ 1676400 w 6682740"/>
              <a:gd name="connsiteY2" fmla="*/ 0 h 4244340"/>
              <a:gd name="connsiteX3" fmla="*/ 2792136 w 6682740"/>
              <a:gd name="connsiteY3" fmla="*/ 312420 h 4244340"/>
              <a:gd name="connsiteX4" fmla="*/ 6682740 w 6682740"/>
              <a:gd name="connsiteY4" fmla="*/ 312420 h 4244340"/>
              <a:gd name="connsiteX5" fmla="*/ 6682740 w 6682740"/>
              <a:gd name="connsiteY5" fmla="*/ 4244340 h 4244340"/>
              <a:gd name="connsiteX6" fmla="*/ 0 w 6682740"/>
              <a:gd name="connsiteY6" fmla="*/ 4244340 h 4244340"/>
              <a:gd name="connsiteX7" fmla="*/ 0 w 6682740"/>
              <a:gd name="connsiteY7" fmla="*/ 320040 h 4244340"/>
              <a:gd name="connsiteX8" fmla="*/ 906780 w 6682740"/>
              <a:gd name="connsiteY8" fmla="*/ 312420 h 4244340"/>
              <a:gd name="connsiteX0" fmla="*/ 906780 w 6682740"/>
              <a:gd name="connsiteY0" fmla="*/ 337587 h 4269507"/>
              <a:gd name="connsiteX1" fmla="*/ 906780 w 6682740"/>
              <a:gd name="connsiteY1" fmla="*/ 25167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906780 w 6682740"/>
              <a:gd name="connsiteY0" fmla="*/ 337587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906780 w 6682740"/>
              <a:gd name="connsiteY8" fmla="*/ 337587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792136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8295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829569 w 6682740"/>
              <a:gd name="connsiteY8" fmla="*/ 329198 h 4269507"/>
              <a:gd name="connsiteX0" fmla="*/ 1778769 w 6682740"/>
              <a:gd name="connsiteY0" fmla="*/ 329198 h 4269507"/>
              <a:gd name="connsiteX1" fmla="*/ 1829569 w 6682740"/>
              <a:gd name="connsiteY1" fmla="*/ 0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29198 h 4269507"/>
              <a:gd name="connsiteX1" fmla="*/ 1781944 w 6682740"/>
              <a:gd name="connsiteY1" fmla="*/ 3175 h 4269507"/>
              <a:gd name="connsiteX2" fmla="*/ 2800525 w 6682740"/>
              <a:gd name="connsiteY2" fmla="*/ 0 h 4269507"/>
              <a:gd name="connsiteX3" fmla="*/ 2800525 w 6682740"/>
              <a:gd name="connsiteY3" fmla="*/ 337587 h 4269507"/>
              <a:gd name="connsiteX4" fmla="*/ 6682740 w 6682740"/>
              <a:gd name="connsiteY4" fmla="*/ 337587 h 4269507"/>
              <a:gd name="connsiteX5" fmla="*/ 6682740 w 6682740"/>
              <a:gd name="connsiteY5" fmla="*/ 4269507 h 4269507"/>
              <a:gd name="connsiteX6" fmla="*/ 0 w 6682740"/>
              <a:gd name="connsiteY6" fmla="*/ 4269507 h 4269507"/>
              <a:gd name="connsiteX7" fmla="*/ 0 w 6682740"/>
              <a:gd name="connsiteY7" fmla="*/ 345207 h 4269507"/>
              <a:gd name="connsiteX8" fmla="*/ 1778769 w 6682740"/>
              <a:gd name="connsiteY8" fmla="*/ 329198 h 4269507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2800525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280052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178511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1778769 w 6682740"/>
              <a:gd name="connsiteY0" fmla="*/ 33237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1778769 w 6682740"/>
              <a:gd name="connsiteY8" fmla="*/ 33237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4076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81625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7210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62575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40819 w 6682740"/>
              <a:gd name="connsiteY0" fmla="*/ 351423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40819 w 6682740"/>
              <a:gd name="connsiteY8" fmla="*/ 351423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9812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47169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31294 w 6682740"/>
              <a:gd name="connsiteY0" fmla="*/ 341898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31294 w 6682740"/>
              <a:gd name="connsiteY8" fmla="*/ 341898 h 4272682"/>
              <a:gd name="connsiteX0" fmla="*/ 292494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2494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502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9400 w 6682740"/>
              <a:gd name="connsiteY3" fmla="*/ 34393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8382 h 4272682"/>
              <a:gd name="connsiteX8" fmla="*/ 2918594 w 6682740"/>
              <a:gd name="connsiteY8" fmla="*/ 338723 h 4272682"/>
              <a:gd name="connsiteX0" fmla="*/ 2918594 w 6682740"/>
              <a:gd name="connsiteY0" fmla="*/ 338723 h 4272682"/>
              <a:gd name="connsiteX1" fmla="*/ 2918594 w 6682740"/>
              <a:gd name="connsiteY1" fmla="*/ 0 h 4272682"/>
              <a:gd name="connsiteX2" fmla="*/ 3953050 w 6682740"/>
              <a:gd name="connsiteY2" fmla="*/ 3175 h 4272682"/>
              <a:gd name="connsiteX3" fmla="*/ 3953050 w 6682740"/>
              <a:gd name="connsiteY3" fmla="*/ 337587 h 4272682"/>
              <a:gd name="connsiteX4" fmla="*/ 6682740 w 6682740"/>
              <a:gd name="connsiteY4" fmla="*/ 340762 h 4272682"/>
              <a:gd name="connsiteX5" fmla="*/ 6682740 w 6682740"/>
              <a:gd name="connsiteY5" fmla="*/ 4272682 h 4272682"/>
              <a:gd name="connsiteX6" fmla="*/ 0 w 6682740"/>
              <a:gd name="connsiteY6" fmla="*/ 4272682 h 4272682"/>
              <a:gd name="connsiteX7" fmla="*/ 0 w 6682740"/>
              <a:gd name="connsiteY7" fmla="*/ 342032 h 4272682"/>
              <a:gd name="connsiteX8" fmla="*/ 2918594 w 6682740"/>
              <a:gd name="connsiteY8" fmla="*/ 338723 h 4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82740" h="4272682">
                <a:moveTo>
                  <a:pt x="2918594" y="338723"/>
                </a:moveTo>
                <a:cubicBezTo>
                  <a:pt x="2919652" y="230049"/>
                  <a:pt x="2917536" y="108674"/>
                  <a:pt x="2918594" y="0"/>
                </a:cubicBezTo>
                <a:lnTo>
                  <a:pt x="3953050" y="3175"/>
                </a:lnTo>
                <a:lnTo>
                  <a:pt x="3953050" y="337587"/>
                </a:lnTo>
                <a:lnTo>
                  <a:pt x="6682740" y="340762"/>
                </a:lnTo>
                <a:lnTo>
                  <a:pt x="6682740" y="4272682"/>
                </a:lnTo>
                <a:lnTo>
                  <a:pt x="0" y="4272682"/>
                </a:lnTo>
                <a:lnTo>
                  <a:pt x="0" y="342032"/>
                </a:lnTo>
                <a:lnTo>
                  <a:pt x="2918594" y="338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正方形/長方形 10">
            <a:extLst>
              <a:ext uri="{FF2B5EF4-FFF2-40B4-BE49-F238E27FC236}">
                <a16:creationId xmlns:a16="http://schemas.microsoft.com/office/drawing/2014/main" id="{CBD074B5-E9C9-4331-AE32-486649CC9100}"/>
              </a:ext>
            </a:extLst>
          </p:cNvPr>
          <p:cNvSpPr/>
          <p:nvPr/>
        </p:nvSpPr>
        <p:spPr>
          <a:xfrm>
            <a:off x="519585" y="1554009"/>
            <a:ext cx="77178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16">
            <a:extLst>
              <a:ext uri="{FF2B5EF4-FFF2-40B4-BE49-F238E27FC236}">
                <a16:creationId xmlns:a16="http://schemas.microsoft.com/office/drawing/2014/main" id="{5FB9FDF3-B515-418B-AC89-905FE35A9211}"/>
              </a:ext>
            </a:extLst>
          </p:cNvPr>
          <p:cNvSpPr/>
          <p:nvPr/>
        </p:nvSpPr>
        <p:spPr>
          <a:xfrm>
            <a:off x="3337313" y="1572354"/>
            <a:ext cx="1064382" cy="3122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lang="ja-JP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" name="正方形/長方形 23">
            <a:extLst>
              <a:ext uri="{FF2B5EF4-FFF2-40B4-BE49-F238E27FC236}">
                <a16:creationId xmlns:a16="http://schemas.microsoft.com/office/drawing/2014/main" id="{E323C2E6-0FC4-4E71-9D09-3802D064AB1E}"/>
              </a:ext>
            </a:extLst>
          </p:cNvPr>
          <p:cNvSpPr/>
          <p:nvPr/>
        </p:nvSpPr>
        <p:spPr>
          <a:xfrm>
            <a:off x="487823" y="3980179"/>
            <a:ext cx="4905444" cy="42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2. Which source(s) do you want to generate emissions for?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19">
            <a:extLst>
              <a:ext uri="{FF2B5EF4-FFF2-40B4-BE49-F238E27FC236}">
                <a16:creationId xmlns:a16="http://schemas.microsoft.com/office/drawing/2014/main" id="{2CA17DCC-78DE-463A-9E22-0251A60D6110}"/>
              </a:ext>
            </a:extLst>
          </p:cNvPr>
          <p:cNvSpPr txBox="1"/>
          <p:nvPr/>
        </p:nvSpPr>
        <p:spPr>
          <a:xfrm>
            <a:off x="560905" y="2362709"/>
            <a:ext cx="308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Input for Emission Conversion</a:t>
            </a:r>
            <a:endParaRPr kumimoji="1" lang="ja-JP" altLang="en-US" sz="1200" b="1" dirty="0"/>
          </a:p>
        </p:txBody>
      </p:sp>
      <p:sp>
        <p:nvSpPr>
          <p:cNvPr id="48" name="テキスト ボックス 19">
            <a:extLst>
              <a:ext uri="{FF2B5EF4-FFF2-40B4-BE49-F238E27FC236}">
                <a16:creationId xmlns:a16="http://schemas.microsoft.com/office/drawing/2014/main" id="{B60EA806-A08C-4CB0-9C8F-2C6EB49C9B55}"/>
              </a:ext>
            </a:extLst>
          </p:cNvPr>
          <p:cNvSpPr txBox="1"/>
          <p:nvPr/>
        </p:nvSpPr>
        <p:spPr>
          <a:xfrm>
            <a:off x="487823" y="2615196"/>
            <a:ext cx="516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1. Type or upload link emissions</a:t>
            </a:r>
            <a:endParaRPr kumimoji="1" lang="ja-JP" altLang="en-US" sz="1200" dirty="0"/>
          </a:p>
        </p:txBody>
      </p:sp>
      <p:sp>
        <p:nvSpPr>
          <p:cNvPr id="49" name="正方形/長方形 11">
            <a:extLst>
              <a:ext uri="{FF2B5EF4-FFF2-40B4-BE49-F238E27FC236}">
                <a16:creationId xmlns:a16="http://schemas.microsoft.com/office/drawing/2014/main" id="{A942FCC9-066C-4B36-AC68-4DE171D763D5}"/>
              </a:ext>
            </a:extLst>
          </p:cNvPr>
          <p:cNvSpPr/>
          <p:nvPr/>
        </p:nvSpPr>
        <p:spPr>
          <a:xfrm>
            <a:off x="1961197" y="5023873"/>
            <a:ext cx="18297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Upload VOLUME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正方形/長方形 11">
            <a:extLst>
              <a:ext uri="{FF2B5EF4-FFF2-40B4-BE49-F238E27FC236}">
                <a16:creationId xmlns:a16="http://schemas.microsoft.com/office/drawing/2014/main" id="{DB55F001-617B-42F7-A44F-D8D4526BD8CD}"/>
              </a:ext>
            </a:extLst>
          </p:cNvPr>
          <p:cNvSpPr/>
          <p:nvPr/>
        </p:nvSpPr>
        <p:spPr>
          <a:xfrm>
            <a:off x="940752" y="5452162"/>
            <a:ext cx="2850196" cy="28268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Verify input and generate emission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正方形/長方形 24">
            <a:extLst>
              <a:ext uri="{FF2B5EF4-FFF2-40B4-BE49-F238E27FC236}">
                <a16:creationId xmlns:a16="http://schemas.microsoft.com/office/drawing/2014/main" id="{93FEF5AF-E6BB-42D6-B05E-67237EB9A5C7}"/>
              </a:ext>
            </a:extLst>
          </p:cNvPr>
          <p:cNvSpPr/>
          <p:nvPr/>
        </p:nvSpPr>
        <p:spPr>
          <a:xfrm>
            <a:off x="5203747" y="3773108"/>
            <a:ext cx="1594988" cy="2504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900" dirty="0">
                <a:solidFill>
                  <a:schemeClr val="tx1"/>
                </a:solidFill>
              </a:rPr>
              <a:t>g/mile/</a:t>
            </a:r>
            <a:r>
              <a:rPr lang="en-US" altLang="ja-JP" sz="900" dirty="0" err="1">
                <a:solidFill>
                  <a:schemeClr val="tx1"/>
                </a:solidFill>
              </a:rPr>
              <a:t>hr</a:t>
            </a:r>
            <a:r>
              <a:rPr lang="en-US" altLang="ja-JP" sz="900" dirty="0">
                <a:solidFill>
                  <a:schemeClr val="tx1"/>
                </a:solidFill>
              </a:rPr>
              <a:t> or g/link/</a:t>
            </a:r>
            <a:r>
              <a:rPr lang="en-US" altLang="ja-JP" sz="900" dirty="0" err="1">
                <a:solidFill>
                  <a:schemeClr val="tx1"/>
                </a:solidFill>
              </a:rPr>
              <a:t>hr</a:t>
            </a:r>
            <a:r>
              <a:rPr lang="en-US" altLang="ja-JP" sz="900" dirty="0">
                <a:solidFill>
                  <a:schemeClr val="tx1"/>
                </a:solidFill>
              </a:rPr>
              <a:t> </a:t>
            </a:r>
            <a:r>
              <a:rPr lang="ja-JP" altLang="en-US" sz="900" dirty="0">
                <a:solidFill>
                  <a:schemeClr val="tx1"/>
                </a:solidFill>
              </a:rPr>
              <a:t>▼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正方形/長方形 23">
            <a:extLst>
              <a:ext uri="{FF2B5EF4-FFF2-40B4-BE49-F238E27FC236}">
                <a16:creationId xmlns:a16="http://schemas.microsoft.com/office/drawing/2014/main" id="{F1ACF295-61BF-4C1E-8F0F-F32E0FFF011B}"/>
              </a:ext>
            </a:extLst>
          </p:cNvPr>
          <p:cNvSpPr/>
          <p:nvPr/>
        </p:nvSpPr>
        <p:spPr>
          <a:xfrm>
            <a:off x="4185768" y="3762235"/>
            <a:ext cx="979771" cy="250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sz="1000" dirty="0" err="1">
                <a:solidFill>
                  <a:schemeClr val="tx1"/>
                </a:solidFill>
              </a:rPr>
              <a:t>Em</a:t>
            </a:r>
            <a:r>
              <a:rPr lang="en-US" altLang="ja-JP" sz="1000" dirty="0">
                <a:solidFill>
                  <a:schemeClr val="tx1"/>
                </a:solidFill>
              </a:rPr>
              <a:t> Unit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DC2E0A-F3A0-4D9E-9FF9-9EA333136E1F}"/>
              </a:ext>
            </a:extLst>
          </p:cNvPr>
          <p:cNvSpPr/>
          <p:nvPr/>
        </p:nvSpPr>
        <p:spPr>
          <a:xfrm>
            <a:off x="762710" y="4352427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テキスト ボックス 19">
            <a:extLst>
              <a:ext uri="{FF2B5EF4-FFF2-40B4-BE49-F238E27FC236}">
                <a16:creationId xmlns:a16="http://schemas.microsoft.com/office/drawing/2014/main" id="{9E74A8E5-7828-417F-A29C-FEB57BE7B8AF}"/>
              </a:ext>
            </a:extLst>
          </p:cNvPr>
          <p:cNvSpPr txBox="1"/>
          <p:nvPr/>
        </p:nvSpPr>
        <p:spPr>
          <a:xfrm>
            <a:off x="929978" y="4289121"/>
            <a:ext cx="1031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AREA</a:t>
            </a:r>
            <a:endParaRPr kumimoji="1" lang="ja-JP" altLang="en-US" sz="1200" dirty="0"/>
          </a:p>
        </p:txBody>
      </p:sp>
      <p:sp>
        <p:nvSpPr>
          <p:cNvPr id="57" name="テキスト ボックス 19">
            <a:extLst>
              <a:ext uri="{FF2B5EF4-FFF2-40B4-BE49-F238E27FC236}">
                <a16:creationId xmlns:a16="http://schemas.microsoft.com/office/drawing/2014/main" id="{CE584DC4-1254-48D9-866A-61DE674C8412}"/>
              </a:ext>
            </a:extLst>
          </p:cNvPr>
          <p:cNvSpPr txBox="1"/>
          <p:nvPr/>
        </p:nvSpPr>
        <p:spPr>
          <a:xfrm>
            <a:off x="929977" y="4521960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LINE or RLINE</a:t>
            </a:r>
            <a:endParaRPr kumimoji="1" lang="ja-JP" altLang="en-US" sz="12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2566B9-3649-4205-ADCE-0386B40E30BF}"/>
              </a:ext>
            </a:extLst>
          </p:cNvPr>
          <p:cNvGrpSpPr/>
          <p:nvPr/>
        </p:nvGrpSpPr>
        <p:grpSpPr>
          <a:xfrm>
            <a:off x="762710" y="4570932"/>
            <a:ext cx="142875" cy="156414"/>
            <a:chOff x="938213" y="3165197"/>
            <a:chExt cx="142875" cy="1564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9B1854-3486-467B-926C-2E0C5C58D91B}"/>
                </a:ext>
              </a:extLst>
            </p:cNvPr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23D94DD2-BD16-41FB-9E2A-89EAB19FB042}"/>
                </a:ext>
              </a:extLst>
            </p:cNvPr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771FA54-67E4-4CC5-8437-5945CF7D5A31}"/>
              </a:ext>
            </a:extLst>
          </p:cNvPr>
          <p:cNvGrpSpPr/>
          <p:nvPr/>
        </p:nvGrpSpPr>
        <p:grpSpPr>
          <a:xfrm>
            <a:off x="762709" y="4809016"/>
            <a:ext cx="142875" cy="156414"/>
            <a:chOff x="938213" y="3165197"/>
            <a:chExt cx="142875" cy="1564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1358A6F-520B-4C70-B1E6-7F8944A58B93}"/>
                </a:ext>
              </a:extLst>
            </p:cNvPr>
            <p:cNvSpPr/>
            <p:nvPr/>
          </p:nvSpPr>
          <p:spPr>
            <a:xfrm>
              <a:off x="938213" y="3165197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0D7E795A-F69C-4945-9406-A83D00034397}"/>
                </a:ext>
              </a:extLst>
            </p:cNvPr>
            <p:cNvSpPr/>
            <p:nvPr/>
          </p:nvSpPr>
          <p:spPr>
            <a:xfrm>
              <a:off x="952501" y="3202369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テキスト ボックス 19">
            <a:extLst>
              <a:ext uri="{FF2B5EF4-FFF2-40B4-BE49-F238E27FC236}">
                <a16:creationId xmlns:a16="http://schemas.microsoft.com/office/drawing/2014/main" id="{48FE8D8D-D8F6-442F-9940-8B7D1CCDD40C}"/>
              </a:ext>
            </a:extLst>
          </p:cNvPr>
          <p:cNvSpPr txBox="1"/>
          <p:nvPr/>
        </p:nvSpPr>
        <p:spPr>
          <a:xfrm>
            <a:off x="929977" y="4756098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RLINEXT</a:t>
            </a:r>
            <a:endParaRPr kumimoji="1" lang="ja-JP" alt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1EEBAD-5C11-4D12-85C0-2DA762D747F2}"/>
              </a:ext>
            </a:extLst>
          </p:cNvPr>
          <p:cNvSpPr/>
          <p:nvPr/>
        </p:nvSpPr>
        <p:spPr>
          <a:xfrm>
            <a:off x="762709" y="5053449"/>
            <a:ext cx="142875" cy="15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テキスト ボックス 19">
            <a:extLst>
              <a:ext uri="{FF2B5EF4-FFF2-40B4-BE49-F238E27FC236}">
                <a16:creationId xmlns:a16="http://schemas.microsoft.com/office/drawing/2014/main" id="{E40F0CD0-102D-4C1E-AFFD-01EEBB9E9900}"/>
              </a:ext>
            </a:extLst>
          </p:cNvPr>
          <p:cNvSpPr txBox="1"/>
          <p:nvPr/>
        </p:nvSpPr>
        <p:spPr>
          <a:xfrm>
            <a:off x="929977" y="5000531"/>
            <a:ext cx="1234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VOLUME</a:t>
            </a:r>
            <a:endParaRPr kumimoji="1" lang="ja-JP" altLang="en-US" sz="12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96BD81-A50A-49DF-84E0-CBD2A25AF725}"/>
              </a:ext>
            </a:extLst>
          </p:cNvPr>
          <p:cNvGrpSpPr/>
          <p:nvPr/>
        </p:nvGrpSpPr>
        <p:grpSpPr>
          <a:xfrm>
            <a:off x="555686" y="2069242"/>
            <a:ext cx="142875" cy="156414"/>
            <a:chOff x="938213" y="2889542"/>
            <a:chExt cx="142875" cy="1564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AA408D3-F1A4-4D95-8E0F-22D41245DE32}"/>
                </a:ext>
              </a:extLst>
            </p:cNvPr>
            <p:cNvSpPr/>
            <p:nvPr/>
          </p:nvSpPr>
          <p:spPr>
            <a:xfrm>
              <a:off x="938213" y="2889542"/>
              <a:ext cx="142875" cy="156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59">
              <a:extLst>
                <a:ext uri="{FF2B5EF4-FFF2-40B4-BE49-F238E27FC236}">
                  <a16:creationId xmlns:a16="http://schemas.microsoft.com/office/drawing/2014/main" id="{8A18B673-0608-4572-860D-32E1C7C6D9DD}"/>
                </a:ext>
              </a:extLst>
            </p:cNvPr>
            <p:cNvSpPr/>
            <p:nvPr/>
          </p:nvSpPr>
          <p:spPr>
            <a:xfrm>
              <a:off x="952501" y="2926714"/>
              <a:ext cx="116681" cy="90487"/>
            </a:xfrm>
            <a:custGeom>
              <a:avLst/>
              <a:gdLst>
                <a:gd name="connsiteX0" fmla="*/ 0 w 116681"/>
                <a:gd name="connsiteY0" fmla="*/ 47625 h 90487"/>
                <a:gd name="connsiteX1" fmla="*/ 40481 w 116681"/>
                <a:gd name="connsiteY1" fmla="*/ 90487 h 90487"/>
                <a:gd name="connsiteX2" fmla="*/ 116681 w 116681"/>
                <a:gd name="connsiteY2" fmla="*/ 0 h 9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81" h="90487">
                  <a:moveTo>
                    <a:pt x="0" y="47625"/>
                  </a:moveTo>
                  <a:lnTo>
                    <a:pt x="40481" y="90487"/>
                  </a:lnTo>
                  <a:lnTo>
                    <a:pt x="116681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テキスト ボックス 19">
            <a:extLst>
              <a:ext uri="{FF2B5EF4-FFF2-40B4-BE49-F238E27FC236}">
                <a16:creationId xmlns:a16="http://schemas.microsoft.com/office/drawing/2014/main" id="{A9364664-9003-44A7-8670-5F41CACACF0C}"/>
              </a:ext>
            </a:extLst>
          </p:cNvPr>
          <p:cNvSpPr txBox="1"/>
          <p:nvPr/>
        </p:nvSpPr>
        <p:spPr>
          <a:xfrm>
            <a:off x="705409" y="2008949"/>
            <a:ext cx="2937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Skip the “Emission Module”</a:t>
            </a:r>
            <a:endParaRPr lang="ja-JP" altLang="en-US" sz="12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13EB19-DB67-4A47-AB2C-B71FDBBB0E41}"/>
              </a:ext>
            </a:extLst>
          </p:cNvPr>
          <p:cNvCxnSpPr/>
          <p:nvPr/>
        </p:nvCxnSpPr>
        <p:spPr>
          <a:xfrm>
            <a:off x="569974" y="2336388"/>
            <a:ext cx="28623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17BDF7-C506-4B34-8AC2-9E2D3AE5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84798"/>
              </p:ext>
            </p:extLst>
          </p:nvPr>
        </p:nvGraphicFramePr>
        <p:xfrm>
          <a:off x="627123" y="2908797"/>
          <a:ext cx="237854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272">
                  <a:extLst>
                    <a:ext uri="{9D8B030D-6E8A-4147-A177-3AD203B41FA5}">
                      <a16:colId xmlns:a16="http://schemas.microsoft.com/office/drawing/2014/main" val="1992474666"/>
                    </a:ext>
                  </a:extLst>
                </a:gridCol>
                <a:gridCol w="1189272">
                  <a:extLst>
                    <a:ext uri="{9D8B030D-6E8A-4147-A177-3AD203B41FA5}">
                      <a16:colId xmlns:a16="http://schemas.microsoft.com/office/drawing/2014/main" val="1419265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err="1"/>
                        <a:t>linkID</a:t>
                      </a:r>
                      <a:endParaRPr 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Emission rate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8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120.3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287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11.44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4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430242"/>
                  </a:ext>
                </a:extLst>
              </a:tr>
            </a:tbl>
          </a:graphicData>
        </a:graphic>
      </p:graphicFrame>
      <p:sp>
        <p:nvSpPr>
          <p:cNvPr id="85" name="テキスト ボックス 19">
            <a:extLst>
              <a:ext uri="{FF2B5EF4-FFF2-40B4-BE49-F238E27FC236}">
                <a16:creationId xmlns:a16="http://schemas.microsoft.com/office/drawing/2014/main" id="{698C5045-C10F-4948-A709-532D1CBD4926}"/>
              </a:ext>
            </a:extLst>
          </p:cNvPr>
          <p:cNvSpPr txBox="1"/>
          <p:nvPr/>
        </p:nvSpPr>
        <p:spPr>
          <a:xfrm>
            <a:off x="3071645" y="3080506"/>
            <a:ext cx="130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Or upload csv</a:t>
            </a:r>
            <a:endParaRPr kumimoji="1" lang="ja-JP" altLang="en-US" sz="1200" dirty="0"/>
          </a:p>
        </p:txBody>
      </p:sp>
      <p:sp>
        <p:nvSpPr>
          <p:cNvPr id="87" name="正方形/長方形 11">
            <a:extLst>
              <a:ext uri="{FF2B5EF4-FFF2-40B4-BE49-F238E27FC236}">
                <a16:creationId xmlns:a16="http://schemas.microsoft.com/office/drawing/2014/main" id="{BB709CC1-E5AA-4129-B256-C49BA36F2248}"/>
              </a:ext>
            </a:extLst>
          </p:cNvPr>
          <p:cNvSpPr/>
          <p:nvPr/>
        </p:nvSpPr>
        <p:spPr>
          <a:xfrm>
            <a:off x="4337944" y="3110139"/>
            <a:ext cx="1829751" cy="23031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Upload emission 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B2A1F-DEA2-4F4E-9582-FB7C81AD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Tool Description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E27F00-741F-4AA8-B62A-3B54B36F359F}"/>
              </a:ext>
            </a:extLst>
          </p:cNvPr>
          <p:cNvSpPr txBox="1"/>
          <p:nvPr/>
        </p:nvSpPr>
        <p:spPr>
          <a:xfrm>
            <a:off x="838200" y="1887523"/>
            <a:ext cx="491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Draw Lines that converts to AERMOD Geometry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1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39"/>
            <a:ext cx="8279586" cy="56803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673233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670320" y="1572153"/>
            <a:ext cx="906587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007827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370023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40"/>
            <a:ext cx="8279586" cy="3238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11836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632178" y="1480719"/>
            <a:ext cx="7840993" cy="5076655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44594" y="2099841"/>
            <a:ext cx="1379885" cy="25624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Upload 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630755" y="1516982"/>
            <a:ext cx="906204" cy="43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Draw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697956" y="1550604"/>
            <a:ext cx="906587" cy="361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Rectangle 74"/>
          <p:cNvSpPr/>
          <p:nvPr/>
        </p:nvSpPr>
        <p:spPr>
          <a:xfrm>
            <a:off x="744594" y="2444057"/>
            <a:ext cx="6357170" cy="4004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2454560"/>
            <a:ext cx="1147427" cy="57279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Define scale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4170183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Draw Polyline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3" y="3287679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Locate reference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1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39"/>
            <a:ext cx="8279586" cy="56803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673233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670320" y="1572153"/>
            <a:ext cx="906587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007827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370023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40"/>
            <a:ext cx="8279586" cy="3238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11836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632178" y="1480719"/>
            <a:ext cx="7840993" cy="5076655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44594" y="2099841"/>
            <a:ext cx="1379885" cy="25624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Upload 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16586" y="1263421"/>
            <a:ext cx="4013186" cy="6357170"/>
          </a:xfrm>
          <a:prstGeom prst="rect">
            <a:avLst/>
          </a:prstGeom>
        </p:spPr>
      </p:pic>
      <p:sp>
        <p:nvSpPr>
          <p:cNvPr id="94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2454560"/>
            <a:ext cx="1147427" cy="57279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Define scale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4170183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Draw Polyline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630755" y="1516982"/>
            <a:ext cx="906204" cy="43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Draw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697956" y="1550604"/>
            <a:ext cx="906587" cy="361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744594" y="2050740"/>
            <a:ext cx="1516326" cy="357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6" idx="3"/>
          </p:cNvCxnSpPr>
          <p:nvPr/>
        </p:nvCxnSpPr>
        <p:spPr>
          <a:xfrm flipV="1">
            <a:off x="2260920" y="1264024"/>
            <a:ext cx="6757574" cy="965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51015" y="1069916"/>
            <a:ext cx="24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Click this button to upload an image with roads </a:t>
            </a:r>
            <a:endParaRPr 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3" y="3287679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Locate reference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2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39"/>
            <a:ext cx="8279586" cy="56803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673233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670320" y="1572153"/>
            <a:ext cx="906587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007827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370023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40"/>
            <a:ext cx="8279586" cy="3238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11836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632178" y="1480719"/>
            <a:ext cx="7840993" cy="5076655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44594" y="2099841"/>
            <a:ext cx="1379885" cy="25624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Upload 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16586" y="1263421"/>
            <a:ext cx="4013186" cy="6357170"/>
          </a:xfrm>
          <a:prstGeom prst="rect">
            <a:avLst/>
          </a:prstGeom>
        </p:spPr>
      </p:pic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630755" y="1516982"/>
            <a:ext cx="906204" cy="43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Draw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697956" y="1550604"/>
            <a:ext cx="906587" cy="361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7140338" y="2355507"/>
            <a:ext cx="1199472" cy="718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6" idx="0"/>
          </p:cNvCxnSpPr>
          <p:nvPr/>
        </p:nvCxnSpPr>
        <p:spPr>
          <a:xfrm flipV="1">
            <a:off x="7740074" y="1264024"/>
            <a:ext cx="1278420" cy="10914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51015" y="1069916"/>
            <a:ext cx="2439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Click this button, then user can draw any line with two nodes and enter the distance between two nodes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66682" y="5486400"/>
            <a:ext cx="2891431" cy="367553"/>
          </a:xfrm>
          <a:prstGeom prst="line">
            <a:avLst/>
          </a:prstGeom>
          <a:ln>
            <a:solidFill>
              <a:srgbClr val="FFFF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2454560"/>
            <a:ext cx="1147427" cy="57279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Define scale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4170183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Draw Polyline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3" y="3287679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Locate reference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39"/>
            <a:ext cx="8279586" cy="56803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673233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670320" y="1572153"/>
            <a:ext cx="906587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007827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370023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40"/>
            <a:ext cx="8279586" cy="3238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11836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632178" y="1480719"/>
            <a:ext cx="7840993" cy="5076655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44594" y="2099841"/>
            <a:ext cx="1379885" cy="25624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Upload 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16586" y="1263421"/>
            <a:ext cx="4013186" cy="6357170"/>
          </a:xfrm>
          <a:prstGeom prst="rect">
            <a:avLst/>
          </a:prstGeom>
        </p:spPr>
      </p:pic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630755" y="1516982"/>
            <a:ext cx="906204" cy="43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Draw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697956" y="1550604"/>
            <a:ext cx="906587" cy="361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7140338" y="2355507"/>
            <a:ext cx="1199472" cy="718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6" idx="0"/>
          </p:cNvCxnSpPr>
          <p:nvPr/>
        </p:nvCxnSpPr>
        <p:spPr>
          <a:xfrm flipV="1">
            <a:off x="7740074" y="1264024"/>
            <a:ext cx="1278420" cy="10914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51015" y="1069916"/>
            <a:ext cx="2439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Click this button, then user can draw any line with two nodes and enter the distance between two nodes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66682" y="5486400"/>
            <a:ext cx="2891431" cy="367553"/>
          </a:xfrm>
          <a:prstGeom prst="line">
            <a:avLst/>
          </a:prstGeom>
          <a:ln>
            <a:solidFill>
              <a:srgbClr val="FFFF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2454560"/>
            <a:ext cx="1147427" cy="57279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Define scale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4170183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Draw Polyline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3" y="3287679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Locate reference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70023" y="4301392"/>
            <a:ext cx="4544546" cy="1023175"/>
            <a:chOff x="529478" y="1193539"/>
            <a:chExt cx="8279586" cy="3073260"/>
          </a:xfrm>
        </p:grpSpPr>
        <p:sp>
          <p:nvSpPr>
            <p:cNvPr id="24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29478" y="1193539"/>
              <a:ext cx="8279586" cy="30732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">
              <a:extLst>
                <a:ext uri="{FF2B5EF4-FFF2-40B4-BE49-F238E27FC236}">
                  <a16:creationId xmlns:a16="http://schemas.microsoft.com/office/drawing/2014/main" id="{B3EAB990-63AE-4E2A-87CD-63DE71BB004F}"/>
                </a:ext>
              </a:extLst>
            </p:cNvPr>
            <p:cNvSpPr/>
            <p:nvPr/>
          </p:nvSpPr>
          <p:spPr>
            <a:xfrm>
              <a:off x="529478" y="1193541"/>
              <a:ext cx="8279586" cy="7672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/>
                <a:t>Scaling</a:t>
              </a:r>
              <a:endParaRPr lang="ja-JP" alt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698114" y="4792233"/>
            <a:ext cx="24441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Enter distance between nodes:</a:t>
            </a:r>
            <a:endParaRPr lang="ja-JP" altLang="en-US" sz="1400" dirty="0"/>
          </a:p>
        </p:txBody>
      </p:sp>
      <p:sp>
        <p:nvSpPr>
          <p:cNvPr id="27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8103779" y="4799143"/>
            <a:ext cx="752517" cy="3008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50.3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56296" y="4792233"/>
            <a:ext cx="327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915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39"/>
            <a:ext cx="8279586" cy="56803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673233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670320" y="1572153"/>
            <a:ext cx="906587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007827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370023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40"/>
            <a:ext cx="8279586" cy="3238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11836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632178" y="1480719"/>
            <a:ext cx="7840993" cy="5076655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44594" y="2099841"/>
            <a:ext cx="1379885" cy="25624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Upload 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16586" y="1263421"/>
            <a:ext cx="4013186" cy="6357170"/>
          </a:xfrm>
          <a:prstGeom prst="rect">
            <a:avLst/>
          </a:prstGeom>
        </p:spPr>
      </p:pic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630755" y="1516982"/>
            <a:ext cx="906204" cy="43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Draw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697956" y="1550604"/>
            <a:ext cx="906587" cy="361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7166360" y="3239333"/>
            <a:ext cx="1199472" cy="718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7" idx="1"/>
          </p:cNvCxnSpPr>
          <p:nvPr/>
        </p:nvCxnSpPr>
        <p:spPr>
          <a:xfrm flipV="1">
            <a:off x="7766096" y="1670081"/>
            <a:ext cx="1284919" cy="1617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051015" y="1069916"/>
            <a:ext cx="2439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Click this button, then user can click one point and set as reference point (0,0)</a:t>
            </a:r>
            <a:endParaRPr lang="en-US" dirty="0"/>
          </a:p>
        </p:txBody>
      </p:sp>
      <p:sp>
        <p:nvSpPr>
          <p:cNvPr id="29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2454560"/>
            <a:ext cx="1147427" cy="57279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Define scale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4170183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Draw Polyline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3" y="3287679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Locate reference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3109F8-AC9E-924C-9D93-85C8F9DF6937}"/>
              </a:ext>
            </a:extLst>
          </p:cNvPr>
          <p:cNvCxnSpPr>
            <a:stCxn id="5" idx="2"/>
          </p:cNvCxnSpPr>
          <p:nvPr/>
        </p:nvCxnSpPr>
        <p:spPr>
          <a:xfrm flipV="1">
            <a:off x="744594" y="4438996"/>
            <a:ext cx="6357170" cy="3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FA550E-AA83-8249-9FF3-2DDEDE8046E5}"/>
              </a:ext>
            </a:extLst>
          </p:cNvPr>
          <p:cNvCxnSpPr/>
          <p:nvPr/>
        </p:nvCxnSpPr>
        <p:spPr>
          <a:xfrm>
            <a:off x="3923519" y="2435412"/>
            <a:ext cx="0" cy="39209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39"/>
            <a:ext cx="8279586" cy="56803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673233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670320" y="1572153"/>
            <a:ext cx="906587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007827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370023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40"/>
            <a:ext cx="8279586" cy="3238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11836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632178" y="1480719"/>
            <a:ext cx="7840993" cy="5076655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44594" y="2099841"/>
            <a:ext cx="1379885" cy="25624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Upload 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16586" y="1263421"/>
            <a:ext cx="4013186" cy="6357170"/>
          </a:xfrm>
          <a:prstGeom prst="rect">
            <a:avLst/>
          </a:prstGeom>
        </p:spPr>
      </p:pic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630755" y="1516982"/>
            <a:ext cx="906204" cy="43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Draw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697956" y="1550604"/>
            <a:ext cx="906587" cy="361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51015" y="1069916"/>
            <a:ext cx="24392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Click this button, then user can draw multiple polylines.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Each polyline can have at most 10 nodes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 drawing of each polyline is ended either nodes reaches 10, or user right click the mouse button, then a window pop up for additional information of the polyline</a:t>
            </a:r>
            <a:endParaRPr lang="en-US" dirty="0"/>
          </a:p>
        </p:txBody>
      </p:sp>
      <p:sp>
        <p:nvSpPr>
          <p:cNvPr id="29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2454560"/>
            <a:ext cx="1147427" cy="57279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Define scale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4170183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Draw Polyline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3" y="3287679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Locate reference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0337" y="4121837"/>
            <a:ext cx="1332833" cy="718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7" idx="1"/>
          </p:cNvCxnSpPr>
          <p:nvPr/>
        </p:nvCxnSpPr>
        <p:spPr>
          <a:xfrm flipV="1">
            <a:off x="7763435" y="2916576"/>
            <a:ext cx="1287580" cy="1253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4D876-A5D7-F044-A49B-37F7678239F7}"/>
              </a:ext>
            </a:extLst>
          </p:cNvPr>
          <p:cNvCxnSpPr/>
          <p:nvPr/>
        </p:nvCxnSpPr>
        <p:spPr>
          <a:xfrm flipV="1">
            <a:off x="744594" y="4438996"/>
            <a:ext cx="6357170" cy="3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2666B0-ABEC-FD48-9F89-A947D1BDC933}"/>
              </a:ext>
            </a:extLst>
          </p:cNvPr>
          <p:cNvCxnSpPr/>
          <p:nvPr/>
        </p:nvCxnSpPr>
        <p:spPr>
          <a:xfrm>
            <a:off x="3923519" y="2435412"/>
            <a:ext cx="0" cy="39209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111624" y="2859741"/>
            <a:ext cx="4939552" cy="878541"/>
          </a:xfrm>
          <a:custGeom>
            <a:avLst/>
            <a:gdLst>
              <a:gd name="connsiteX0" fmla="*/ 0 w 4939552"/>
              <a:gd name="connsiteY0" fmla="*/ 0 h 878541"/>
              <a:gd name="connsiteX1" fmla="*/ 779929 w 4939552"/>
              <a:gd name="connsiteY1" fmla="*/ 35859 h 878541"/>
              <a:gd name="connsiteX2" fmla="*/ 2115670 w 4939552"/>
              <a:gd name="connsiteY2" fmla="*/ 134471 h 878541"/>
              <a:gd name="connsiteX3" fmla="*/ 3792070 w 4939552"/>
              <a:gd name="connsiteY3" fmla="*/ 242047 h 878541"/>
              <a:gd name="connsiteX4" fmla="*/ 4401670 w 4939552"/>
              <a:gd name="connsiteY4" fmla="*/ 322730 h 878541"/>
              <a:gd name="connsiteX5" fmla="*/ 4580964 w 4939552"/>
              <a:gd name="connsiteY5" fmla="*/ 394447 h 878541"/>
              <a:gd name="connsiteX6" fmla="*/ 4760258 w 4939552"/>
              <a:gd name="connsiteY6" fmla="*/ 528918 h 878541"/>
              <a:gd name="connsiteX7" fmla="*/ 4939552 w 4939552"/>
              <a:gd name="connsiteY7" fmla="*/ 878541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9552" h="878541">
                <a:moveTo>
                  <a:pt x="0" y="0"/>
                </a:moveTo>
                <a:lnTo>
                  <a:pt x="779929" y="35859"/>
                </a:lnTo>
                <a:lnTo>
                  <a:pt x="2115670" y="134471"/>
                </a:lnTo>
                <a:lnTo>
                  <a:pt x="3792070" y="242047"/>
                </a:lnTo>
                <a:lnTo>
                  <a:pt x="4401670" y="322730"/>
                </a:lnTo>
                <a:lnTo>
                  <a:pt x="4580964" y="394447"/>
                </a:lnTo>
                <a:lnTo>
                  <a:pt x="4760258" y="528918"/>
                </a:lnTo>
                <a:lnTo>
                  <a:pt x="4939552" y="878541"/>
                </a:lnTo>
              </a:path>
            </a:pathLst>
          </a:custGeom>
          <a:noFill/>
          <a:ln w="38100">
            <a:solidFill>
              <a:srgbClr val="005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1">
            <a:extLst>
              <a:ext uri="{FF2B5EF4-FFF2-40B4-BE49-F238E27FC236}">
                <a16:creationId xmlns:a16="http://schemas.microsoft.com/office/drawing/2014/main" id="{D5409AA5-68F3-4B78-BCE0-32351EB44EE1}"/>
              </a:ext>
            </a:extLst>
          </p:cNvPr>
          <p:cNvSpPr txBox="1">
            <a:spLocks/>
          </p:cNvSpPr>
          <p:nvPr/>
        </p:nvSpPr>
        <p:spPr>
          <a:xfrm>
            <a:off x="889232" y="365126"/>
            <a:ext cx="10464567" cy="792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UI Design (1) – Draw Module</a:t>
            </a:r>
            <a:endParaRPr lang="ja-JP" altLang="en-US" dirty="0"/>
          </a:p>
        </p:txBody>
      </p:sp>
      <p:sp>
        <p:nvSpPr>
          <p:cNvPr id="60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39"/>
            <a:ext cx="8279586" cy="56803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2673233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Receptors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9" name="正方形/長方形 17">
            <a:extLst>
              <a:ext uri="{FF2B5EF4-FFF2-40B4-BE49-F238E27FC236}">
                <a16:creationId xmlns:a16="http://schemas.microsoft.com/office/drawing/2014/main" id="{F352C278-3BBB-4DD7-8018-584C1E3ECDB7}"/>
              </a:ext>
            </a:extLst>
          </p:cNvPr>
          <p:cNvSpPr/>
          <p:nvPr/>
        </p:nvSpPr>
        <p:spPr>
          <a:xfrm>
            <a:off x="1670320" y="1572153"/>
            <a:ext cx="906587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Road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4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4007827" y="1572153"/>
            <a:ext cx="1250286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Emissions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9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5370023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Compilation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1" name="正方形/長方形 2">
            <a:extLst>
              <a:ext uri="{FF2B5EF4-FFF2-40B4-BE49-F238E27FC236}">
                <a16:creationId xmlns:a16="http://schemas.microsoft.com/office/drawing/2014/main" id="{B3EAB990-63AE-4E2A-87CD-63DE71BB004F}"/>
              </a:ext>
            </a:extLst>
          </p:cNvPr>
          <p:cNvSpPr/>
          <p:nvPr/>
        </p:nvSpPr>
        <p:spPr>
          <a:xfrm>
            <a:off x="377078" y="1041140"/>
            <a:ext cx="8279586" cy="3238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GTA (GIS-TO-AERMOD)</a:t>
            </a:r>
            <a:endParaRPr lang="ja-JP" altLang="en-US" dirty="0"/>
          </a:p>
        </p:txBody>
      </p:sp>
      <p:sp>
        <p:nvSpPr>
          <p:cNvPr id="106" name="正方形/長方形 16">
            <a:extLst>
              <a:ext uri="{FF2B5EF4-FFF2-40B4-BE49-F238E27FC236}">
                <a16:creationId xmlns:a16="http://schemas.microsoft.com/office/drawing/2014/main" id="{E710ADED-07BD-4335-9393-AF6F77211C65}"/>
              </a:ext>
            </a:extLst>
          </p:cNvPr>
          <p:cNvSpPr/>
          <p:nvPr/>
        </p:nvSpPr>
        <p:spPr>
          <a:xfrm>
            <a:off x="6911836" y="1572153"/>
            <a:ext cx="1427975" cy="3668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Results</a:t>
            </a:r>
            <a:endParaRPr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123C-CC6C-4836-9C67-9B53BA01690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632178" y="1480719"/>
            <a:ext cx="7840993" cy="5076655"/>
          </a:xfrm>
          <a:custGeom>
            <a:avLst/>
            <a:gdLst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754380 w 3939540"/>
              <a:gd name="connsiteY2" fmla="*/ 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3471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754380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569398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563617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  <a:gd name="connsiteX0" fmla="*/ 3909060 w 3939540"/>
              <a:gd name="connsiteY0" fmla="*/ 335280 h 3703320"/>
              <a:gd name="connsiteX1" fmla="*/ 462542 w 3939540"/>
              <a:gd name="connsiteY1" fmla="*/ 335280 h 3703320"/>
              <a:gd name="connsiteX2" fmla="*/ 464394 w 3939540"/>
              <a:gd name="connsiteY2" fmla="*/ 7620 h 3703320"/>
              <a:gd name="connsiteX3" fmla="*/ 0 w 3939540"/>
              <a:gd name="connsiteY3" fmla="*/ 0 h 3703320"/>
              <a:gd name="connsiteX4" fmla="*/ 0 w 3939540"/>
              <a:gd name="connsiteY4" fmla="*/ 3703320 h 3703320"/>
              <a:gd name="connsiteX5" fmla="*/ 3939540 w 3939540"/>
              <a:gd name="connsiteY5" fmla="*/ 3703320 h 3703320"/>
              <a:gd name="connsiteX6" fmla="*/ 3939540 w 3939540"/>
              <a:gd name="connsiteY6" fmla="*/ 426720 h 3703320"/>
              <a:gd name="connsiteX7" fmla="*/ 3909060 w 3939540"/>
              <a:gd name="connsiteY7" fmla="*/ 335280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9540" h="3703320">
                <a:moveTo>
                  <a:pt x="3909060" y="335280"/>
                </a:moveTo>
                <a:lnTo>
                  <a:pt x="462542" y="335280"/>
                </a:lnTo>
                <a:cubicBezTo>
                  <a:pt x="463159" y="226060"/>
                  <a:pt x="463777" y="116840"/>
                  <a:pt x="464394" y="7620"/>
                </a:cubicBezTo>
                <a:lnTo>
                  <a:pt x="0" y="0"/>
                </a:lnTo>
                <a:lnTo>
                  <a:pt x="0" y="3703320"/>
                </a:lnTo>
                <a:lnTo>
                  <a:pt x="3939540" y="3703320"/>
                </a:lnTo>
                <a:lnTo>
                  <a:pt x="3939540" y="426720"/>
                </a:lnTo>
                <a:lnTo>
                  <a:pt x="3909060" y="335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正方形/長方形 11">
            <a:extLst>
              <a:ext uri="{FF2B5EF4-FFF2-40B4-BE49-F238E27FC236}">
                <a16:creationId xmlns:a16="http://schemas.microsoft.com/office/drawing/2014/main" id="{F8EA63F4-A880-45CF-97CF-D2EC9FDFFF29}"/>
              </a:ext>
            </a:extLst>
          </p:cNvPr>
          <p:cNvSpPr/>
          <p:nvPr/>
        </p:nvSpPr>
        <p:spPr>
          <a:xfrm>
            <a:off x="744594" y="2099841"/>
            <a:ext cx="1379885" cy="25624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Upload graph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16586" y="1263421"/>
            <a:ext cx="4013186" cy="6357170"/>
          </a:xfrm>
          <a:prstGeom prst="rect">
            <a:avLst/>
          </a:prstGeom>
        </p:spPr>
      </p:pic>
      <p:sp>
        <p:nvSpPr>
          <p:cNvPr id="62" name="テキスト ボックス 8">
            <a:extLst>
              <a:ext uri="{FF2B5EF4-FFF2-40B4-BE49-F238E27FC236}">
                <a16:creationId xmlns:a16="http://schemas.microsoft.com/office/drawing/2014/main" id="{087B0DDF-C238-4DBD-9B64-18C50F62AC70}"/>
              </a:ext>
            </a:extLst>
          </p:cNvPr>
          <p:cNvSpPr txBox="1"/>
          <p:nvPr/>
        </p:nvSpPr>
        <p:spPr>
          <a:xfrm>
            <a:off x="630755" y="1516982"/>
            <a:ext cx="906204" cy="43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latin typeface="Calibri" panose="020F0502020204030204" pitchFamily="34" charset="0"/>
              </a:rPr>
              <a:t>Draw</a:t>
            </a:r>
            <a:endParaRPr kumimoji="1" lang="ja-JP" altLang="en-US" b="1" dirty="0">
              <a:latin typeface="Calibri" panose="020F0502020204030204" pitchFamily="34" charset="0"/>
            </a:endParaRPr>
          </a:p>
        </p:txBody>
      </p:sp>
      <p:sp>
        <p:nvSpPr>
          <p:cNvPr id="63" name="正方形/長方形 10">
            <a:extLst>
              <a:ext uri="{FF2B5EF4-FFF2-40B4-BE49-F238E27FC236}">
                <a16:creationId xmlns:a16="http://schemas.microsoft.com/office/drawing/2014/main" id="{47714C2B-F791-45CD-9C78-6EA227F43C3B}"/>
              </a:ext>
            </a:extLst>
          </p:cNvPr>
          <p:cNvSpPr/>
          <p:nvPr/>
        </p:nvSpPr>
        <p:spPr>
          <a:xfrm>
            <a:off x="697956" y="1550604"/>
            <a:ext cx="906587" cy="361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051015" y="1069916"/>
            <a:ext cx="24392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Click this button, then user can draw multiple polylines.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Each polyline can have at most 10 nodes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 drawing of each polyline is ended either nodes reaches 10, or user right click the mouse button, then a window pop up for additional information of the polyline</a:t>
            </a:r>
            <a:endParaRPr lang="en-US" dirty="0"/>
          </a:p>
        </p:txBody>
      </p:sp>
      <p:sp>
        <p:nvSpPr>
          <p:cNvPr id="29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2454560"/>
            <a:ext cx="1147427" cy="57279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Define scale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4" y="4170183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Draw Polyline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21">
            <a:extLst>
              <a:ext uri="{FF2B5EF4-FFF2-40B4-BE49-F238E27FC236}">
                <a16:creationId xmlns:a16="http://schemas.microsoft.com/office/drawing/2014/main" id="{15917674-6150-4DB8-8798-2EDFBBCAAA8D}"/>
              </a:ext>
            </a:extLst>
          </p:cNvPr>
          <p:cNvSpPr/>
          <p:nvPr/>
        </p:nvSpPr>
        <p:spPr>
          <a:xfrm>
            <a:off x="7192383" y="3287679"/>
            <a:ext cx="1147427" cy="622181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Locate reference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0337" y="4121837"/>
            <a:ext cx="1332833" cy="718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endCxn id="7" idx="1"/>
          </p:cNvCxnSpPr>
          <p:nvPr/>
        </p:nvCxnSpPr>
        <p:spPr>
          <a:xfrm flipV="1">
            <a:off x="7763435" y="2916576"/>
            <a:ext cx="1287580" cy="1253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4D876-A5D7-F044-A49B-37F7678239F7}"/>
              </a:ext>
            </a:extLst>
          </p:cNvPr>
          <p:cNvCxnSpPr/>
          <p:nvPr/>
        </p:nvCxnSpPr>
        <p:spPr>
          <a:xfrm flipV="1">
            <a:off x="744594" y="4438996"/>
            <a:ext cx="6357170" cy="3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2666B0-ABEC-FD48-9F89-A947D1BDC933}"/>
              </a:ext>
            </a:extLst>
          </p:cNvPr>
          <p:cNvCxnSpPr/>
          <p:nvPr/>
        </p:nvCxnSpPr>
        <p:spPr>
          <a:xfrm>
            <a:off x="3923519" y="2435412"/>
            <a:ext cx="0" cy="39209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111624" y="2859741"/>
            <a:ext cx="4939552" cy="878541"/>
          </a:xfrm>
          <a:custGeom>
            <a:avLst/>
            <a:gdLst>
              <a:gd name="connsiteX0" fmla="*/ 0 w 4939552"/>
              <a:gd name="connsiteY0" fmla="*/ 0 h 878541"/>
              <a:gd name="connsiteX1" fmla="*/ 779929 w 4939552"/>
              <a:gd name="connsiteY1" fmla="*/ 35859 h 878541"/>
              <a:gd name="connsiteX2" fmla="*/ 2115670 w 4939552"/>
              <a:gd name="connsiteY2" fmla="*/ 134471 h 878541"/>
              <a:gd name="connsiteX3" fmla="*/ 3792070 w 4939552"/>
              <a:gd name="connsiteY3" fmla="*/ 242047 h 878541"/>
              <a:gd name="connsiteX4" fmla="*/ 4401670 w 4939552"/>
              <a:gd name="connsiteY4" fmla="*/ 322730 h 878541"/>
              <a:gd name="connsiteX5" fmla="*/ 4580964 w 4939552"/>
              <a:gd name="connsiteY5" fmla="*/ 394447 h 878541"/>
              <a:gd name="connsiteX6" fmla="*/ 4760258 w 4939552"/>
              <a:gd name="connsiteY6" fmla="*/ 528918 h 878541"/>
              <a:gd name="connsiteX7" fmla="*/ 4939552 w 4939552"/>
              <a:gd name="connsiteY7" fmla="*/ 878541 h 87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39552" h="878541">
                <a:moveTo>
                  <a:pt x="0" y="0"/>
                </a:moveTo>
                <a:lnTo>
                  <a:pt x="779929" y="35859"/>
                </a:lnTo>
                <a:lnTo>
                  <a:pt x="2115670" y="134471"/>
                </a:lnTo>
                <a:lnTo>
                  <a:pt x="3792070" y="242047"/>
                </a:lnTo>
                <a:lnTo>
                  <a:pt x="4401670" y="322730"/>
                </a:lnTo>
                <a:lnTo>
                  <a:pt x="4580964" y="394447"/>
                </a:lnTo>
                <a:lnTo>
                  <a:pt x="4760258" y="528918"/>
                </a:lnTo>
                <a:lnTo>
                  <a:pt x="4939552" y="878541"/>
                </a:lnTo>
              </a:path>
            </a:pathLst>
          </a:custGeom>
          <a:noFill/>
          <a:ln w="38100">
            <a:solidFill>
              <a:srgbClr val="0059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7843CC-51E9-5247-A604-EC50D80048A4}"/>
              </a:ext>
            </a:extLst>
          </p:cNvPr>
          <p:cNvGrpSpPr/>
          <p:nvPr/>
        </p:nvGrpSpPr>
        <p:grpSpPr>
          <a:xfrm>
            <a:off x="1073050" y="3598769"/>
            <a:ext cx="3886651" cy="1708627"/>
            <a:chOff x="529476" y="1193539"/>
            <a:chExt cx="7080985" cy="5132118"/>
          </a:xfrm>
        </p:grpSpPr>
        <p:sp>
          <p:nvSpPr>
            <p:cNvPr id="27" name="正方形/長方形 2">
              <a:extLst>
                <a:ext uri="{FF2B5EF4-FFF2-40B4-BE49-F238E27FC236}">
                  <a16:creationId xmlns:a16="http://schemas.microsoft.com/office/drawing/2014/main" id="{4DD56CAB-DAD7-9A4F-A8BC-709C2B7D2AC0}"/>
                </a:ext>
              </a:extLst>
            </p:cNvPr>
            <p:cNvSpPr/>
            <p:nvPr/>
          </p:nvSpPr>
          <p:spPr>
            <a:xfrm>
              <a:off x="529476" y="1193539"/>
              <a:ext cx="7080985" cy="51321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">
              <a:extLst>
                <a:ext uri="{FF2B5EF4-FFF2-40B4-BE49-F238E27FC236}">
                  <a16:creationId xmlns:a16="http://schemas.microsoft.com/office/drawing/2014/main" id="{A5DE2F93-8808-1B43-A468-6794B8E7E2DC}"/>
                </a:ext>
              </a:extLst>
            </p:cNvPr>
            <p:cNvSpPr/>
            <p:nvPr/>
          </p:nvSpPr>
          <p:spPr>
            <a:xfrm>
              <a:off x="529478" y="1193542"/>
              <a:ext cx="7010717" cy="8244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/>
                <a:t>Link information</a:t>
              </a:r>
              <a:endParaRPr lang="ja-JP" altLang="en-US" dirty="0"/>
            </a:p>
          </p:txBody>
        </p:sp>
      </p:grpSp>
      <p:sp>
        <p:nvSpPr>
          <p:cNvPr id="32" name="正方形/長方形 16">
            <a:extLst>
              <a:ext uri="{FF2B5EF4-FFF2-40B4-BE49-F238E27FC236}">
                <a16:creationId xmlns:a16="http://schemas.microsoft.com/office/drawing/2014/main" id="{B5456E26-FEC6-FD42-B1A3-9583FE317D62}"/>
              </a:ext>
            </a:extLst>
          </p:cNvPr>
          <p:cNvSpPr/>
          <p:nvPr/>
        </p:nvSpPr>
        <p:spPr>
          <a:xfrm>
            <a:off x="2702965" y="4040351"/>
            <a:ext cx="1072191" cy="2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786F0F-D3B5-264C-9292-33827C37BAFA}"/>
              </a:ext>
            </a:extLst>
          </p:cNvPr>
          <p:cNvSpPr/>
          <p:nvPr/>
        </p:nvSpPr>
        <p:spPr>
          <a:xfrm>
            <a:off x="1561402" y="4028370"/>
            <a:ext cx="1072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400" dirty="0" err="1"/>
              <a:t>LinkID</a:t>
            </a:r>
            <a:endParaRPr lang="ja-JP" alt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691274-FAB9-D94E-BA75-E992EB1F0DED}"/>
              </a:ext>
            </a:extLst>
          </p:cNvPr>
          <p:cNvSpPr/>
          <p:nvPr/>
        </p:nvSpPr>
        <p:spPr>
          <a:xfrm>
            <a:off x="1218359" y="4438670"/>
            <a:ext cx="1415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/>
              <a:t>Link Width (m)</a:t>
            </a:r>
            <a:endParaRPr lang="ja-JP" altLang="en-US" sz="1400" dirty="0"/>
          </a:p>
        </p:txBody>
      </p:sp>
      <p:sp>
        <p:nvSpPr>
          <p:cNvPr id="35" name="正方形/長方形 16">
            <a:extLst>
              <a:ext uri="{FF2B5EF4-FFF2-40B4-BE49-F238E27FC236}">
                <a16:creationId xmlns:a16="http://schemas.microsoft.com/office/drawing/2014/main" id="{D8AE3D8D-D011-7F44-89F1-09587364D4E4}"/>
              </a:ext>
            </a:extLst>
          </p:cNvPr>
          <p:cNvSpPr/>
          <p:nvPr/>
        </p:nvSpPr>
        <p:spPr>
          <a:xfrm>
            <a:off x="2702965" y="4410262"/>
            <a:ext cx="1072191" cy="2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16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B1C959-C2C3-C848-A213-B624A42693B1}"/>
              </a:ext>
            </a:extLst>
          </p:cNvPr>
          <p:cNvSpPr/>
          <p:nvPr/>
        </p:nvSpPr>
        <p:spPr>
          <a:xfrm>
            <a:off x="3471731" y="4033600"/>
            <a:ext cx="1852479" cy="317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400" dirty="0">
                <a:solidFill>
                  <a:srgbClr val="FF0000"/>
                </a:solidFill>
              </a:rPr>
              <a:t>(default as 1,2,3,..)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B89C0D-7ABF-0147-A6D2-9C503AFE4CF1}"/>
              </a:ext>
            </a:extLst>
          </p:cNvPr>
          <p:cNvSpPr/>
          <p:nvPr/>
        </p:nvSpPr>
        <p:spPr>
          <a:xfrm>
            <a:off x="1605312" y="4823930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400" dirty="0"/>
              <a:t>Road Type</a:t>
            </a:r>
            <a:endParaRPr lang="ja-JP" altLang="en-US" sz="1400" dirty="0"/>
          </a:p>
        </p:txBody>
      </p:sp>
      <p:sp>
        <p:nvSpPr>
          <p:cNvPr id="38" name="正方形/長方形 16">
            <a:extLst>
              <a:ext uri="{FF2B5EF4-FFF2-40B4-BE49-F238E27FC236}">
                <a16:creationId xmlns:a16="http://schemas.microsoft.com/office/drawing/2014/main" id="{750BAAEA-253B-AC49-B5AC-917A846ABB1C}"/>
              </a:ext>
            </a:extLst>
          </p:cNvPr>
          <p:cNvSpPr/>
          <p:nvPr/>
        </p:nvSpPr>
        <p:spPr>
          <a:xfrm>
            <a:off x="2702965" y="4831621"/>
            <a:ext cx="1072191" cy="2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2</a:t>
            </a:r>
            <a:endParaRPr kumimoji="1" lang="ja-JP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9" name="正方形/長方形 21">
            <a:extLst>
              <a:ext uri="{FF2B5EF4-FFF2-40B4-BE49-F238E27FC236}">
                <a16:creationId xmlns:a16="http://schemas.microsoft.com/office/drawing/2014/main" id="{1F8C2CE0-39CB-1149-ACC3-E7DDEC96021B}"/>
              </a:ext>
            </a:extLst>
          </p:cNvPr>
          <p:cNvSpPr/>
          <p:nvPr/>
        </p:nvSpPr>
        <p:spPr>
          <a:xfrm>
            <a:off x="4026380" y="4850348"/>
            <a:ext cx="761752" cy="33750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OK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783</Words>
  <Application>Microsoft Office PowerPoint</Application>
  <PresentationFormat>Widescreen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Office テーマ</vt:lpstr>
      <vt:lpstr>GIS To AERMOD Tool 2</vt:lpstr>
      <vt:lpstr>Tool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AERMOD Converter</dc:title>
  <dc:creator>Shiro Ishizu</dc:creator>
  <cp:lastModifiedBy>Haobing Liu</cp:lastModifiedBy>
  <cp:revision>172</cp:revision>
  <dcterms:created xsi:type="dcterms:W3CDTF">2021-02-15T17:23:28Z</dcterms:created>
  <dcterms:modified xsi:type="dcterms:W3CDTF">2021-06-01T12:35:33Z</dcterms:modified>
</cp:coreProperties>
</file>