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56" r:id="rId2"/>
    <p:sldId id="257" r:id="rId3"/>
    <p:sldId id="261" r:id="rId4"/>
    <p:sldId id="258"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54" d="100"/>
          <a:sy n="154" d="100"/>
        </p:scale>
        <p:origin x="534"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5781A6-9321-FE9B-D2DE-7C3C054812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a:t>1. Consistency</a:t>
            </a:r>
          </a:p>
        </p:txBody>
      </p:sp>
      <p:sp>
        <p:nvSpPr>
          <p:cNvPr id="3" name="Date Placeholder 2">
            <a:extLst>
              <a:ext uri="{FF2B5EF4-FFF2-40B4-BE49-F238E27FC236}">
                <a16:creationId xmlns:a16="http://schemas.microsoft.com/office/drawing/2014/main" id="{43B461D7-0087-9C76-2653-57912AC43C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645B8A-8C86-4EAA-8997-A8631D5B7245}" type="datetimeFigureOut">
              <a:rPr lang="en-CA" smtClean="0"/>
              <a:t>2023-06-29</a:t>
            </a:fld>
            <a:endParaRPr lang="en-CA"/>
          </a:p>
        </p:txBody>
      </p:sp>
      <p:sp>
        <p:nvSpPr>
          <p:cNvPr id="4" name="Footer Placeholder 3">
            <a:extLst>
              <a:ext uri="{FF2B5EF4-FFF2-40B4-BE49-F238E27FC236}">
                <a16:creationId xmlns:a16="http://schemas.microsoft.com/office/drawing/2014/main" id="{3CC78B23-8EDE-2D30-5B2C-3B489B9DE4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C1612BFB-DAFE-AA92-94B6-73A080B9A2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FECA6D-2704-4222-A023-F671790AF46C}" type="slidenum">
              <a:rPr lang="en-CA" smtClean="0"/>
              <a:t>‹#›</a:t>
            </a:fld>
            <a:endParaRPr lang="en-CA"/>
          </a:p>
        </p:txBody>
      </p:sp>
    </p:spTree>
    <p:extLst>
      <p:ext uri="{BB962C8B-B14F-4D97-AF65-F5344CB8AC3E}">
        <p14:creationId xmlns:p14="http://schemas.microsoft.com/office/powerpoint/2010/main" val="733871171"/>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6T00:31:41.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1,'968'0,"-953"0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6T00:31:45.0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0,'3'0,"4"0,7 0,6 0,3 0,1 0,-1 0,-1 0,1 0,-1 0,0 0,-1 0,-2 0,-1 0,0 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6T00:31:48.7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2,'79'-2,"118"4,-138 6,21 1,-65-9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6T01:12:07.7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0,'3'0,"3"0,5 0,3 0,1 0,2 0,1 0,0 0,0 0,0 0,0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6T01:12:12.1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11,'0'-3,"2"-1,2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2:43:09.042"/>
    </inkml:context>
    <inkml:brush xml:id="br0">
      <inkml:brushProperty name="width" value="0.05" units="cm"/>
      <inkml:brushProperty name="height" value="0.05" units="cm"/>
      <inkml:brushProperty name="color" value="#00A0D7"/>
    </inkml:brush>
  </inkml:definitions>
  <inkml:trace contextRef="#ctx0" brushRef="#br0">2 258 24575,'0'1958'0,"1"-1941"0,1 0 0,1 0 0,1 0 0,1 0 0,6 17 0,3 11 0,-13-40 0,1 0 0,0 1 0,0-1 0,0 0 0,1 0 0,-1 0 0,2 0 0,-1-1 0,0 1 0,1-1 0,0 0 0,-1 0 0,2 0 0,-1 0 0,6 3 0,-1-2 0,0 0 0,0-1 0,1 0 0,0-1 0,0 0 0,0 0 0,13 1 0,-10 0 0,0 0 0,0 0 0,0 1 0,-1 1 0,12 7 0,-9-6 0,-1 0 0,1 0 0,19 5 0,24 1 0,0-2 0,1-3 0,0-2 0,66-3 0,-75-2 0,-25 0 0,1-2 0,38-4 0,-56 4 0,0-1 0,1 0 0,-1-1 0,-1 1 0,1-2 0,0 1 0,-1-1 0,1 0 0,-1-1 0,0 1 0,10-11 0,11-9 0,-1-1 0,-2-2 0,0 0 0,-2-2 0,-1 0 0,-2-2 0,19-34 0,-25 35 0,0-1 0,-2 0 0,-1 0 0,-2-1 0,6-35 0,-10-39 0,-5 67 0,7-46 0,14-160 0,-16 193 0,-3 0 0,-4-55 0,2-67 0,9 113 0,0-23 0,9-79 0,-9 10 0,0-6 0,-9-298 0,0 453 0,0-1 0,0 0 0,0 0 0,-1 1 0,1-1 0,-1 0 0,-1 1 0,1-1 0,-1 0 0,1 1 0,-1 0 0,0-1 0,-1 1 0,1 0 0,-1 0 0,0 0 0,0 1 0,0-1 0,0 1 0,-1 0 0,0-1 0,1 1 0,-1 1 0,0-1 0,0 1 0,-8-4 0,-1 1 0,0 2 0,-1-1 0,1 1 0,-1 1 0,1 1 0,-1 0 0,-27 1 0,-621 4 0,355-6 0,301 2 5,-1 1 1,0 0-1,0 1 0,0 0 0,1 0 0,-1 0 1,1 1-1,-1 0 0,1 0 0,0 0 1,0 1-1,1 0 0,-1 0 0,1 1 0,0-1 1,0 1-1,0 0 0,0 0 0,1 1 0,0 0 1,0 0-1,-4 9 0,0-1-170,1 1 0,1 0 0,0 0 0,1 1 0,1-1 0,0 1 0,1 0 0,-2 26 0,5-26-6661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19:01:11.093"/>
    </inkml:context>
    <inkml:brush xml:id="br0">
      <inkml:brushProperty name="width" value="0.05" units="cm"/>
      <inkml:brushProperty name="height" value="0.05" units="cm"/>
      <inkml:brushProperty name="color" value="#00A0D7"/>
    </inkml:brush>
  </inkml:definitions>
  <inkml:trace contextRef="#ctx0" brushRef="#br0">572 123 24575,'-1'-1'0,"1"0"0,-1 0 0,1 0 0,-1 0 0,1 0 0,-1 0 0,1 0 0,-1 1 0,0-1 0,0 0 0,1 0 0,-1 1 0,0-1 0,0 1 0,0-1 0,0 0 0,0 1 0,0 0 0,0-1 0,0 1 0,0-1 0,0 1 0,0 0 0,0 0 0,0 0 0,0 0 0,0 0 0,0 0 0,0 0 0,0 0 0,0 0 0,-1 0 0,1 0 0,-1 1 0,-40 7 0,33-4 0,0 0 0,0 1 0,1 0 0,0 0 0,0 1 0,0 0 0,1 0 0,-10 10 0,-52 63 0,64-73 0,-10 14 0,-9 8 0,1 1 0,2 2 0,-20 37 0,34-52 0,1 0 0,-8 29 0,10-28 0,-1-1 0,-1 0 0,-7 16 0,5-13 0,0 1 0,1 1 0,2 0 0,-6 35 0,-1 2 0,5-29 0,-5 24 0,-11 83 0,19-108 0,-1 0 0,-12 36 0,2-11 0,5-17 0,6-21 0,0 0 0,1-1 0,0 1 0,0 27 0,2-23 0,2-1 0,0 0 0,6 28 0,-4-38 0,-1 0 0,1 1 0,1-2 0,-1 1 0,1 0 0,1-1 0,0 1 0,0-1 0,9 10 0,24 29 0,-32-37 0,0 0 0,0-1 0,1 0 0,0-1 0,1 1 0,-1-1 0,1-1 0,1 1 0,-1-1 0,1-1 0,0 0 0,0 0 0,1-1 0,13 5 0,19 0 0,1-2 0,1-1 0,-1-3 0,62-2 0,361-1 0,-455-1 0,0-1 0,-1 0 0,1-1 0,-1 0 0,0 0 0,0-1 0,0 0 0,0-1 0,0 0 0,16-13 0,19-8 0,62-47 0,-91 62 0,-2 0 0,0-1 0,0 0 0,-1-1 0,0-1 0,15-21 0,47-86 0,-68 108 0,0-1 0,-2 0 0,0-1 0,0 1 0,-2-1 0,0 0 0,0 0 0,-1 0 0,-1-18 0,4-14 0,0-3 0,-3 0 0,-6-92 0,1 131 0,1 0 0,-2 1 0,0-1 0,0 1 0,-1-1 0,0 1 0,0 1 0,-2-1 0,1 1 0,-1 0 0,0 1 0,-13-13 0,9 10 0,1-1 0,0 0 0,1-1 0,0 0 0,-12-28 0,14 22 0,2 0 0,0 0 0,1-1 0,1 0 0,0-23 0,4-105 0,2 56 0,-3 85 0,0-8 0,0 1 0,0-1 0,-2 0 0,0 0 0,-5-17 0,6 28 0,-1-1 0,0 1 0,0 0 0,0 0 0,-1 0 0,1 0 0,-1 0 0,0 0 0,0 1 0,0-1 0,-1 1 0,1 0 0,-1 0 0,0 0 0,0 1 0,0-1 0,0 1 0,0 0 0,-1 0 0,-7-2 0,-9-2 0,0 2 0,-1 0 0,0 1 0,1 1 0,-27 1 0,-24-3 0,11-3 0,-33-3 0,62 10 0,11 0 0,0 0 0,-32 5 0,46-3 0,0-1 0,0 2 0,0-1 0,0 1 0,0-1 0,0 2 0,1-1 0,0 1 0,-1 0 0,1 0 0,-5 6 0,4-4-32,-1-1 0,1 0-1,-1 0 1,-12 5 0,6-3-1172,0 1-5622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19:01:37.697"/>
    </inkml:context>
    <inkml:brush xml:id="br0">
      <inkml:brushProperty name="width" value="0.05" units="cm"/>
      <inkml:brushProperty name="height" value="0.05" units="cm"/>
      <inkml:brushProperty name="color" value="#00A0D7"/>
    </inkml:brush>
  </inkml:definitions>
  <inkml:trace contextRef="#ctx0" brushRef="#br0">124 2 24575,'-4'0'0,"-1"0"0,0 0 0,1 0 0,-1 1 0,0 0 0,1 0 0,-1 0 0,1 0 0,0 1 0,-1 0 0,1-1 0,0 2 0,0-1 0,0 0 0,0 1 0,0 0 0,1 0 0,-1 0 0,1 0 0,0 1 0,0-1 0,0 1 0,0 0 0,-2 4 0,1 2 0,0-1 0,1 0 0,0 1 0,1 0 0,0 0 0,0 0 0,1 0 0,0 0 0,1 0 0,1 10 0,0-5 0,1 0 0,1 0 0,0 0 0,1-1 0,1 1 0,0-1 0,1 0 0,0-1 0,1 0 0,1 0 0,0 0 0,10 12 0,-15-21 0,16 24 0,2 0 0,43 45 0,-55-65 0,0-1 0,0 1 0,0-2 0,1 0 0,0 0 0,0 0 0,0-1 0,1-1 0,0 0 0,0 0 0,0-1 0,16 2 0,41 5 0,-9 0 0,108 3 0,-153-12 0,0 1 0,1 0 0,-1 1 0,-1 1 0,19 6 0,22 6 0,0-2 0,93 17 0,-83-25 0,128-6 0,-79-3 0,-73 5 0,-22-1 0,0 0 0,29-4 0,-43 2 0,1 1 0,0-1 0,-1-1 0,1 1 0,-1-1 0,0 1 0,0-1 0,1 0 0,-1-1 0,0 1 0,-1-1 0,1 0 0,0 0 0,5-6 0,-2 2 0,0 0 0,-1-1 0,0 0 0,0-1 0,-1 1 0,0-1 0,-1 0 0,1-1 0,-2 1 0,1 0 0,-1-1 0,-1 0 0,0 0 0,0 0 0,-1 0 0,-1 0 0,1-10 0,-1 15 0,0 0 0,0 0 0,-1 0 0,0 0 0,1 0 0,-2 0 0,1 0 0,0 0 0,-1 1 0,0-1 0,0 0 0,0 1 0,-6-7 0,3 5 0,0 1 0,-1 0 0,0 0 0,-1 1 0,1-1 0,0 1 0,-1 1 0,-9-4 0,2 2 0,0 0 0,0 1 0,0 1 0,0 1 0,0 0 0,0 0 0,-1 2 0,-17 0 0,11 1 0,1-2 0,0 0 0,-26-6 0,11 2 0,0 1 0,-1 1 0,0 2 0,-39 5 0,-12-2 0,47-1 0,24 0 0,0 0 0,-1-1 0,1-1 0,0 0 0,-1-1 0,1-1 0,0-1 0,0 0 0,1-1 0,-23-10 0,-82-41 0,81 40 0,2-2 0,-44-26 0,22 6 0,-58-41 0,109 73-124,-1 1 0,0 0 0,0 0 0,0 0 0,0 1 0,-1 1-1,0-1 1,0 2 0,0-1 0,-16-1 0,11 3-6702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5T19:02:03.994"/>
    </inkml:context>
    <inkml:brush xml:id="br0">
      <inkml:brushProperty name="width" value="0.05" units="cm"/>
      <inkml:brushProperty name="height" value="0.05" units="cm"/>
      <inkml:brushProperty name="color" value="#00A0D7"/>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a:t>1. Consistency</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E29E7-42F8-4CDA-94F6-5E0D9799F43E}" type="datetimeFigureOut">
              <a:rPr lang="en-CA" smtClean="0"/>
              <a:t>2023-06-29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6E2A0-983C-4FDA-9833-D29EC46EF322}" type="slidenum">
              <a:rPr lang="en-CA" smtClean="0"/>
              <a:t>‹#›</a:t>
            </a:fld>
            <a:endParaRPr lang="en-CA"/>
          </a:p>
        </p:txBody>
      </p:sp>
    </p:spTree>
    <p:extLst>
      <p:ext uri="{BB962C8B-B14F-4D97-AF65-F5344CB8AC3E}">
        <p14:creationId xmlns:p14="http://schemas.microsoft.com/office/powerpoint/2010/main" val="357097557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CA"/>
              <a:t>1. Consistency</a:t>
            </a:r>
          </a:p>
        </p:txBody>
      </p:sp>
      <p:sp>
        <p:nvSpPr>
          <p:cNvPr id="5" name="Slide Number Placeholder 4"/>
          <p:cNvSpPr>
            <a:spLocks noGrp="1"/>
          </p:cNvSpPr>
          <p:nvPr>
            <p:ph type="sldNum" sz="quarter" idx="5"/>
          </p:nvPr>
        </p:nvSpPr>
        <p:spPr/>
        <p:txBody>
          <a:bodyPr/>
          <a:lstStyle/>
          <a:p>
            <a:fld id="{E216E2A0-983C-4FDA-9833-D29EC46EF322}" type="slidenum">
              <a:rPr lang="en-CA" smtClean="0"/>
              <a:t>2</a:t>
            </a:fld>
            <a:endParaRPr lang="en-CA"/>
          </a:p>
        </p:txBody>
      </p:sp>
    </p:spTree>
    <p:extLst>
      <p:ext uri="{BB962C8B-B14F-4D97-AF65-F5344CB8AC3E}">
        <p14:creationId xmlns:p14="http://schemas.microsoft.com/office/powerpoint/2010/main" val="22912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 is very capable of completing long passes. Even from his defending half</a:t>
            </a:r>
          </a:p>
          <a:p>
            <a:endParaRPr lang="en-CA" dirty="0"/>
          </a:p>
        </p:txBody>
      </p:sp>
      <p:sp>
        <p:nvSpPr>
          <p:cNvPr id="4" name="Header Placeholder 3"/>
          <p:cNvSpPr>
            <a:spLocks noGrp="1"/>
          </p:cNvSpPr>
          <p:nvPr>
            <p:ph type="hdr" sz="quarter"/>
          </p:nvPr>
        </p:nvSpPr>
        <p:spPr/>
        <p:txBody>
          <a:bodyPr/>
          <a:lstStyle/>
          <a:p>
            <a:r>
              <a:rPr lang="en-CA"/>
              <a:t>1. Consistency</a:t>
            </a:r>
          </a:p>
        </p:txBody>
      </p:sp>
      <p:sp>
        <p:nvSpPr>
          <p:cNvPr id="5" name="Slide Number Placeholder 4"/>
          <p:cNvSpPr>
            <a:spLocks noGrp="1"/>
          </p:cNvSpPr>
          <p:nvPr>
            <p:ph type="sldNum" sz="quarter" idx="5"/>
          </p:nvPr>
        </p:nvSpPr>
        <p:spPr/>
        <p:txBody>
          <a:bodyPr/>
          <a:lstStyle/>
          <a:p>
            <a:fld id="{E216E2A0-983C-4FDA-9833-D29EC46EF322}" type="slidenum">
              <a:rPr lang="en-CA" smtClean="0"/>
              <a:t>4</a:t>
            </a:fld>
            <a:endParaRPr lang="en-CA"/>
          </a:p>
        </p:txBody>
      </p:sp>
    </p:spTree>
    <p:extLst>
      <p:ext uri="{BB962C8B-B14F-4D97-AF65-F5344CB8AC3E}">
        <p14:creationId xmlns:p14="http://schemas.microsoft.com/office/powerpoint/2010/main" val="365365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Players to surround him by</a:t>
            </a:r>
            <a:br>
              <a:rPr lang="en-US" dirty="0"/>
            </a:br>
            <a:endParaRPr lang="en-CA" dirty="0"/>
          </a:p>
        </p:txBody>
      </p:sp>
      <p:sp>
        <p:nvSpPr>
          <p:cNvPr id="4" name="Header Placeholder 3"/>
          <p:cNvSpPr>
            <a:spLocks noGrp="1"/>
          </p:cNvSpPr>
          <p:nvPr>
            <p:ph type="hdr" sz="quarter"/>
          </p:nvPr>
        </p:nvSpPr>
        <p:spPr/>
        <p:txBody>
          <a:bodyPr/>
          <a:lstStyle/>
          <a:p>
            <a:r>
              <a:rPr lang="en-CA"/>
              <a:t>1. Consistency</a:t>
            </a:r>
          </a:p>
        </p:txBody>
      </p:sp>
      <p:sp>
        <p:nvSpPr>
          <p:cNvPr id="5" name="Slide Number Placeholder 4"/>
          <p:cNvSpPr>
            <a:spLocks noGrp="1"/>
          </p:cNvSpPr>
          <p:nvPr>
            <p:ph type="sldNum" sz="quarter" idx="5"/>
          </p:nvPr>
        </p:nvSpPr>
        <p:spPr/>
        <p:txBody>
          <a:bodyPr/>
          <a:lstStyle/>
          <a:p>
            <a:fld id="{E216E2A0-983C-4FDA-9833-D29EC46EF322}" type="slidenum">
              <a:rPr lang="en-CA" smtClean="0"/>
              <a:t>5</a:t>
            </a:fld>
            <a:endParaRPr lang="en-CA"/>
          </a:p>
        </p:txBody>
      </p:sp>
    </p:spTree>
    <p:extLst>
      <p:ext uri="{BB962C8B-B14F-4D97-AF65-F5344CB8AC3E}">
        <p14:creationId xmlns:p14="http://schemas.microsoft.com/office/powerpoint/2010/main" val="3743410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E1A1-8146-657D-069E-5C73FBEC0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5733F42-A94C-0E6D-FCA2-502F9415D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81D17C-394A-5903-7618-5827C34723A5}"/>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5" name="Footer Placeholder 4">
            <a:extLst>
              <a:ext uri="{FF2B5EF4-FFF2-40B4-BE49-F238E27FC236}">
                <a16:creationId xmlns:a16="http://schemas.microsoft.com/office/drawing/2014/main" id="{1E39BEF0-C027-9331-7E06-EB832871F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2C254-6508-3DCF-15EB-F996A0FE8472}"/>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50945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673D-1C9C-F3D0-D829-CE8AA14B47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022FCB4-AAC0-87E3-F954-A6CC69B7D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09060A-3A7E-3AD5-8FD5-4DA5BE2D0F55}"/>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5" name="Footer Placeholder 4">
            <a:extLst>
              <a:ext uri="{FF2B5EF4-FFF2-40B4-BE49-F238E27FC236}">
                <a16:creationId xmlns:a16="http://schemas.microsoft.com/office/drawing/2014/main" id="{96B9927C-3C42-7D7E-F77B-6FCC1FFE0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03054-D5AA-3E49-D49F-3881C541B2C8}"/>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376011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DB4C4-851C-23C0-DBA2-4A35BA82C0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FE2C425-6334-7AF5-C6F9-60605F3EBB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967599-6D0E-3356-57FA-F0F6E24EAD3B}"/>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5" name="Footer Placeholder 4">
            <a:extLst>
              <a:ext uri="{FF2B5EF4-FFF2-40B4-BE49-F238E27FC236}">
                <a16:creationId xmlns:a16="http://schemas.microsoft.com/office/drawing/2014/main" id="{094931FF-AB25-D29B-5F81-4195395D4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DB914-BA7A-D452-265D-3105134C92B3}"/>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88129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DE28-43AE-0C42-2003-5B20306C62D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08B142-DD85-7DD8-5EFE-8E5680A48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91DB51-2541-BC3E-7313-60DE634726B8}"/>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5" name="Footer Placeholder 4">
            <a:extLst>
              <a:ext uri="{FF2B5EF4-FFF2-40B4-BE49-F238E27FC236}">
                <a16:creationId xmlns:a16="http://schemas.microsoft.com/office/drawing/2014/main" id="{22278CCF-664F-61AC-AE99-3470B2E87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587EA-3DA3-9B55-4BB2-C21D00A83AAF}"/>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367743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55F5-3D6B-E705-BEA6-C9B52A9DEE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03EAE7F-4342-E638-313C-4110CFCDE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7E0D4-4513-8BC5-08FC-E5B8CFFE066C}"/>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5" name="Footer Placeholder 4">
            <a:extLst>
              <a:ext uri="{FF2B5EF4-FFF2-40B4-BE49-F238E27FC236}">
                <a16:creationId xmlns:a16="http://schemas.microsoft.com/office/drawing/2014/main" id="{D74DF438-EFAF-8358-DB96-B95858AE9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831EE-A33E-2806-0C85-017F9BE1BF88}"/>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206819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14B7-AE76-52DC-A94E-CFF61BA826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B889A9F-2A6B-659F-6E9A-9B539C29C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D47A30-FEB1-B777-833E-9F6E8422D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0CE5123-1718-0C09-1BDE-BD100355D724}"/>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6" name="Footer Placeholder 5">
            <a:extLst>
              <a:ext uri="{FF2B5EF4-FFF2-40B4-BE49-F238E27FC236}">
                <a16:creationId xmlns:a16="http://schemas.microsoft.com/office/drawing/2014/main" id="{19AE1F0D-C524-5F63-750E-28A3A8CE2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18AFD-1702-9A21-C7CF-5472E46D6F1F}"/>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208371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6ED5-00E2-13DE-40BA-4644063DCAC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450C5E-4439-317D-CB2D-ADC847720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AC776-046F-80FA-A2FF-CF12A4B8EE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51E6A86-B863-69E6-BADD-8B2251ED2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9ECA3-D1C3-2514-E188-4A43B40B24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711A8B5-6B13-2915-EE44-43421CE88DBF}"/>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8" name="Footer Placeholder 7">
            <a:extLst>
              <a:ext uri="{FF2B5EF4-FFF2-40B4-BE49-F238E27FC236}">
                <a16:creationId xmlns:a16="http://schemas.microsoft.com/office/drawing/2014/main" id="{8787CE32-4B20-21B3-89C6-DB7BB6341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39FD42-D5F0-37FC-064F-7B1AF8155062}"/>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185957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769F-9548-D052-303A-25AA40183D2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E752D48-C709-9F3F-0A31-4D801B9236E7}"/>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4" name="Footer Placeholder 3">
            <a:extLst>
              <a:ext uri="{FF2B5EF4-FFF2-40B4-BE49-F238E27FC236}">
                <a16:creationId xmlns:a16="http://schemas.microsoft.com/office/drawing/2014/main" id="{EA729E4C-0E61-2369-30EB-85F5A83ED8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F148CF-8100-D29D-3BCE-75B0E9948EE1}"/>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358898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F8F8A-7C59-1037-FD08-D2383ADDBC8B}"/>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3" name="Footer Placeholder 2">
            <a:extLst>
              <a:ext uri="{FF2B5EF4-FFF2-40B4-BE49-F238E27FC236}">
                <a16:creationId xmlns:a16="http://schemas.microsoft.com/office/drawing/2014/main" id="{2A610589-45AC-65EF-4C35-34ABE72FA8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6C63AA-1596-B6D6-6D4D-E87BCF75B7F2}"/>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336934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7973-6E5D-F967-0715-605695AD1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9940F86-6B3D-58E0-B854-85FF3B4C0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7700537-1E0C-D889-C179-D7E0A4F38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64D8E-1A9F-72DF-AD03-8E3556C1FFF3}"/>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6" name="Footer Placeholder 5">
            <a:extLst>
              <a:ext uri="{FF2B5EF4-FFF2-40B4-BE49-F238E27FC236}">
                <a16:creationId xmlns:a16="http://schemas.microsoft.com/office/drawing/2014/main" id="{5125C786-6904-FDBC-3975-4E7060A8F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FF93C-DB8C-A93C-98BD-27B060AF3B73}"/>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249058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1579-EF95-2D24-EAC0-B291D9E9D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B5DA037-86ED-07B3-1287-5301E14C5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5BECBBA-A931-43B2-FABF-9E3F360C3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336A7-148D-C927-9931-BAE59F568799}"/>
              </a:ext>
            </a:extLst>
          </p:cNvPr>
          <p:cNvSpPr>
            <a:spLocks noGrp="1"/>
          </p:cNvSpPr>
          <p:nvPr>
            <p:ph type="dt" sz="half" idx="10"/>
          </p:nvPr>
        </p:nvSpPr>
        <p:spPr/>
        <p:txBody>
          <a:bodyPr/>
          <a:lstStyle/>
          <a:p>
            <a:fld id="{1214EB63-7518-5846-AEDC-ECD6D8BE8251}" type="datetimeFigureOut">
              <a:rPr lang="en-US" smtClean="0"/>
              <a:t>6/29/2023</a:t>
            </a:fld>
            <a:endParaRPr lang="en-US"/>
          </a:p>
        </p:txBody>
      </p:sp>
      <p:sp>
        <p:nvSpPr>
          <p:cNvPr id="6" name="Footer Placeholder 5">
            <a:extLst>
              <a:ext uri="{FF2B5EF4-FFF2-40B4-BE49-F238E27FC236}">
                <a16:creationId xmlns:a16="http://schemas.microsoft.com/office/drawing/2014/main" id="{44D8CC6F-BDF5-6909-C50E-E06E99FA8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840E1-D2AD-8906-13FB-2EEE0A18EC3C}"/>
              </a:ext>
            </a:extLst>
          </p:cNvPr>
          <p:cNvSpPr>
            <a:spLocks noGrp="1"/>
          </p:cNvSpPr>
          <p:nvPr>
            <p:ph type="sldNum" sz="quarter" idx="12"/>
          </p:nvPr>
        </p:nvSpPr>
        <p:spPr/>
        <p:txBody>
          <a:bodyPr/>
          <a:lstStyle/>
          <a:p>
            <a:fld id="{C0A3A3F0-EE4B-1E4B-ABE1-DACD89A3EF5C}" type="slidenum">
              <a:rPr lang="en-US" smtClean="0"/>
              <a:t>‹#›</a:t>
            </a:fld>
            <a:endParaRPr lang="en-US"/>
          </a:p>
        </p:txBody>
      </p:sp>
    </p:spTree>
    <p:extLst>
      <p:ext uri="{BB962C8B-B14F-4D97-AF65-F5344CB8AC3E}">
        <p14:creationId xmlns:p14="http://schemas.microsoft.com/office/powerpoint/2010/main" val="324377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A0FB6-86D1-0C32-C333-57C0A06F2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C67EC9-E645-3EEB-91F8-5EC75E3C16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7F8F8B-A35D-169B-7EA3-C3519B4D2B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EB63-7518-5846-AEDC-ECD6D8BE8251}" type="datetimeFigureOut">
              <a:rPr lang="en-US" smtClean="0"/>
              <a:t>6/29/2023</a:t>
            </a:fld>
            <a:endParaRPr lang="en-US"/>
          </a:p>
        </p:txBody>
      </p:sp>
      <p:sp>
        <p:nvSpPr>
          <p:cNvPr id="5" name="Footer Placeholder 4">
            <a:extLst>
              <a:ext uri="{FF2B5EF4-FFF2-40B4-BE49-F238E27FC236}">
                <a16:creationId xmlns:a16="http://schemas.microsoft.com/office/drawing/2014/main" id="{A6EE5098-B24B-0CBC-3ECB-AADC17BCC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70C962-89F7-B620-CFFD-CED4509C1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3A3F0-EE4B-1E4B-ABE1-DACD89A3EF5C}" type="slidenum">
              <a:rPr lang="en-US" smtClean="0"/>
              <a:t>‹#›</a:t>
            </a:fld>
            <a:endParaRPr lang="en-US"/>
          </a:p>
        </p:txBody>
      </p:sp>
    </p:spTree>
    <p:extLst>
      <p:ext uri="{BB962C8B-B14F-4D97-AF65-F5344CB8AC3E}">
        <p14:creationId xmlns:p14="http://schemas.microsoft.com/office/powerpoint/2010/main" val="1680713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customXml" Target="../ink/ink5.xml"/><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customXml" Target="../ink/ink2.xml"/><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customXml" Target="../ink/ink1.xml"/><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customXml" Target="../ink/ink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2.png"/><Relationship Id="rId12" Type="http://schemas.openxmlformats.org/officeDocument/2006/relationships/customXml" Target="../ink/ink8.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6.xm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10" Type="http://schemas.openxmlformats.org/officeDocument/2006/relationships/customXml" Target="../ink/ink7.xml"/><Relationship Id="rId4" Type="http://schemas.openxmlformats.org/officeDocument/2006/relationships/image" Target="../media/image18.png"/><Relationship Id="rId9" Type="http://schemas.openxmlformats.org/officeDocument/2006/relationships/image" Target="../media/image5.png"/><Relationship Id="rId1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46" name="Picture 2" descr="Fan footage of Lionel Messi's superb assist for Julian Alvarez - Futbol on  FanNation">
            <a:extLst>
              <a:ext uri="{FF2B5EF4-FFF2-40B4-BE49-F238E27FC236}">
                <a16:creationId xmlns:a16="http://schemas.microsoft.com/office/drawing/2014/main" id="{B55A20E1-62C6-38CA-FB0A-D3D91CDBE88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4050" b="29700"/>
          <a:stretch/>
        </p:blipFill>
        <p:spPr bwMode="auto">
          <a:xfrm>
            <a:off x="20" y="-4"/>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523D0C-DE46-686B-8598-907897449443}"/>
              </a:ext>
            </a:extLst>
          </p:cNvPr>
          <p:cNvSpPr>
            <a:spLocks noGrp="1"/>
          </p:cNvSpPr>
          <p:nvPr>
            <p:ph type="ctrTitle"/>
          </p:nvPr>
        </p:nvSpPr>
        <p:spPr>
          <a:xfrm>
            <a:off x="1524000" y="-81489"/>
            <a:ext cx="9144000" cy="2900518"/>
          </a:xfrm>
        </p:spPr>
        <p:txBody>
          <a:bodyPr>
            <a:normAutofit/>
          </a:bodyPr>
          <a:lstStyle/>
          <a:p>
            <a:r>
              <a:rPr lang="en-US" dirty="0">
                <a:solidFill>
                  <a:srgbClr val="FFFFFF"/>
                </a:solidFill>
              </a:rPr>
              <a:t>Breaking Down Messi’s Passing Ability</a:t>
            </a:r>
          </a:p>
        </p:txBody>
      </p:sp>
      <p:sp>
        <p:nvSpPr>
          <p:cNvPr id="3" name="Subtitle 2">
            <a:extLst>
              <a:ext uri="{FF2B5EF4-FFF2-40B4-BE49-F238E27FC236}">
                <a16:creationId xmlns:a16="http://schemas.microsoft.com/office/drawing/2014/main" id="{E416584A-F08A-B1C7-687C-C05534006E75}"/>
              </a:ext>
            </a:extLst>
          </p:cNvPr>
          <p:cNvSpPr>
            <a:spLocks noGrp="1"/>
          </p:cNvSpPr>
          <p:nvPr>
            <p:ph type="subTitle" idx="1"/>
          </p:nvPr>
        </p:nvSpPr>
        <p:spPr>
          <a:xfrm>
            <a:off x="1524000" y="3250776"/>
            <a:ext cx="9722497" cy="1611085"/>
          </a:xfrm>
        </p:spPr>
        <p:txBody>
          <a:bodyPr>
            <a:normAutofit fontScale="85000" lnSpcReduction="10000"/>
          </a:bodyPr>
          <a:lstStyle/>
          <a:p>
            <a:pPr algn="l"/>
            <a:r>
              <a:rPr lang="en-US" dirty="0">
                <a:solidFill>
                  <a:srgbClr val="FFFFFF"/>
                </a:solidFill>
              </a:rPr>
              <a:t>Measures: </a:t>
            </a:r>
          </a:p>
          <a:p>
            <a:pPr marL="457200" indent="-457200" algn="l">
              <a:buAutoNum type="arabicPeriod"/>
            </a:pPr>
            <a:r>
              <a:rPr lang="en-US" dirty="0">
                <a:solidFill>
                  <a:srgbClr val="FFFFFF"/>
                </a:solidFill>
              </a:rPr>
              <a:t>Consistency – Does this player complete passes at a high success rate?</a:t>
            </a:r>
          </a:p>
          <a:p>
            <a:pPr marL="457200" indent="-457200" algn="l">
              <a:buAutoNum type="arabicPeriod"/>
            </a:pPr>
            <a:r>
              <a:rPr lang="en-US" dirty="0">
                <a:solidFill>
                  <a:srgbClr val="FFFFFF"/>
                </a:solidFill>
              </a:rPr>
              <a:t>Decision-Making – Did this player make the best pass given his circumstances?</a:t>
            </a:r>
          </a:p>
          <a:p>
            <a:pPr marL="457200" indent="-457200" algn="l">
              <a:buAutoNum type="arabicPeriod"/>
            </a:pPr>
            <a:r>
              <a:rPr lang="en-US" dirty="0">
                <a:solidFill>
                  <a:srgbClr val="FFFFFF"/>
                </a:solidFill>
              </a:rPr>
              <a:t>Location of Dangerous Passes – Which areas is this player most dangerous from?</a:t>
            </a:r>
          </a:p>
        </p:txBody>
      </p:sp>
      <p:sp>
        <p:nvSpPr>
          <p:cNvPr id="4" name="TextBox 3">
            <a:extLst>
              <a:ext uri="{FF2B5EF4-FFF2-40B4-BE49-F238E27FC236}">
                <a16:creationId xmlns:a16="http://schemas.microsoft.com/office/drawing/2014/main" id="{DC65B815-02CE-F2AF-1EA9-5358C7FE22D4}"/>
              </a:ext>
            </a:extLst>
          </p:cNvPr>
          <p:cNvSpPr txBox="1"/>
          <p:nvPr/>
        </p:nvSpPr>
        <p:spPr>
          <a:xfrm>
            <a:off x="0" y="0"/>
            <a:ext cx="1349829" cy="369332"/>
          </a:xfrm>
          <a:prstGeom prst="rect">
            <a:avLst/>
          </a:prstGeom>
          <a:solidFill>
            <a:srgbClr val="0070C0"/>
          </a:solidFill>
        </p:spPr>
        <p:txBody>
          <a:bodyPr wrap="square" rtlCol="0">
            <a:spAutoFit/>
          </a:bodyPr>
          <a:lstStyle/>
          <a:p>
            <a:r>
              <a:rPr lang="en-US" dirty="0"/>
              <a:t>Introduction</a:t>
            </a:r>
            <a:endParaRPr lang="en-CA" dirty="0"/>
          </a:p>
        </p:txBody>
      </p:sp>
      <p:sp>
        <p:nvSpPr>
          <p:cNvPr id="6" name="TextBox 5">
            <a:extLst>
              <a:ext uri="{FF2B5EF4-FFF2-40B4-BE49-F238E27FC236}">
                <a16:creationId xmlns:a16="http://schemas.microsoft.com/office/drawing/2014/main" id="{E80891D0-DDE9-8162-9331-A15DB351087D}"/>
              </a:ext>
            </a:extLst>
          </p:cNvPr>
          <p:cNvSpPr txBox="1"/>
          <p:nvPr/>
        </p:nvSpPr>
        <p:spPr>
          <a:xfrm>
            <a:off x="2607292" y="0"/>
            <a:ext cx="1931243" cy="369332"/>
          </a:xfrm>
          <a:prstGeom prst="rect">
            <a:avLst/>
          </a:prstGeom>
          <a:noFill/>
        </p:spPr>
        <p:txBody>
          <a:bodyPr wrap="square" rtlCol="0">
            <a:spAutoFit/>
          </a:bodyPr>
          <a:lstStyle/>
          <a:p>
            <a:r>
              <a:rPr lang="en-US" dirty="0"/>
              <a:t>Decision-Making</a:t>
            </a:r>
            <a:endParaRPr lang="en-CA" dirty="0"/>
          </a:p>
        </p:txBody>
      </p:sp>
      <p:sp>
        <p:nvSpPr>
          <p:cNvPr id="8" name="TextBox 7">
            <a:extLst>
              <a:ext uri="{FF2B5EF4-FFF2-40B4-BE49-F238E27FC236}">
                <a16:creationId xmlns:a16="http://schemas.microsoft.com/office/drawing/2014/main" id="{C76F6C2B-89E3-59E3-9298-11D5B4699EC0}"/>
              </a:ext>
            </a:extLst>
          </p:cNvPr>
          <p:cNvSpPr txBox="1"/>
          <p:nvPr/>
        </p:nvSpPr>
        <p:spPr>
          <a:xfrm>
            <a:off x="6299338" y="-8"/>
            <a:ext cx="2064320" cy="369332"/>
          </a:xfrm>
          <a:prstGeom prst="rect">
            <a:avLst/>
          </a:prstGeom>
          <a:noFill/>
        </p:spPr>
        <p:txBody>
          <a:bodyPr wrap="square" rtlCol="0">
            <a:spAutoFit/>
          </a:bodyPr>
          <a:lstStyle/>
          <a:p>
            <a:r>
              <a:rPr lang="en-US" dirty="0"/>
              <a:t>Recommendations</a:t>
            </a:r>
            <a:endParaRPr lang="en-CA" dirty="0"/>
          </a:p>
        </p:txBody>
      </p:sp>
      <p:sp>
        <p:nvSpPr>
          <p:cNvPr id="10" name="TextBox 9">
            <a:extLst>
              <a:ext uri="{FF2B5EF4-FFF2-40B4-BE49-F238E27FC236}">
                <a16:creationId xmlns:a16="http://schemas.microsoft.com/office/drawing/2014/main" id="{7469401F-D088-CDD7-82CC-2099F2C7EE29}"/>
              </a:ext>
            </a:extLst>
          </p:cNvPr>
          <p:cNvSpPr txBox="1"/>
          <p:nvPr/>
        </p:nvSpPr>
        <p:spPr>
          <a:xfrm>
            <a:off x="1339259" y="-2"/>
            <a:ext cx="1349829" cy="369332"/>
          </a:xfrm>
          <a:prstGeom prst="rect">
            <a:avLst/>
          </a:prstGeom>
          <a:noFill/>
        </p:spPr>
        <p:txBody>
          <a:bodyPr wrap="square" rtlCol="0">
            <a:spAutoFit/>
          </a:bodyPr>
          <a:lstStyle/>
          <a:p>
            <a:r>
              <a:rPr lang="en-US" dirty="0"/>
              <a:t>Consistency</a:t>
            </a:r>
            <a:endParaRPr lang="en-CA" dirty="0"/>
          </a:p>
        </p:txBody>
      </p:sp>
      <p:sp>
        <p:nvSpPr>
          <p:cNvPr id="12" name="TextBox 11">
            <a:extLst>
              <a:ext uri="{FF2B5EF4-FFF2-40B4-BE49-F238E27FC236}">
                <a16:creationId xmlns:a16="http://schemas.microsoft.com/office/drawing/2014/main" id="{5B54E785-20B8-451E-AD16-A1592A138193}"/>
              </a:ext>
            </a:extLst>
          </p:cNvPr>
          <p:cNvSpPr txBox="1"/>
          <p:nvPr/>
        </p:nvSpPr>
        <p:spPr>
          <a:xfrm>
            <a:off x="4316963" y="2328"/>
            <a:ext cx="2064320" cy="369332"/>
          </a:xfrm>
          <a:prstGeom prst="rect">
            <a:avLst/>
          </a:prstGeom>
          <a:noFill/>
        </p:spPr>
        <p:txBody>
          <a:bodyPr wrap="square" rtlCol="0">
            <a:spAutoFit/>
          </a:bodyPr>
          <a:lstStyle/>
          <a:p>
            <a:r>
              <a:rPr lang="en-US" dirty="0"/>
              <a:t>Effective Pass Areas </a:t>
            </a:r>
            <a:endParaRPr lang="en-CA" dirty="0"/>
          </a:p>
        </p:txBody>
      </p:sp>
    </p:spTree>
    <p:extLst>
      <p:ext uri="{BB962C8B-B14F-4D97-AF65-F5344CB8AC3E}">
        <p14:creationId xmlns:p14="http://schemas.microsoft.com/office/powerpoint/2010/main" val="21788317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 descr="Football Field Texture Images – Browse 57,714 Stock Photos, Vectors, and  Video | Adobe Stock">
            <a:extLst>
              <a:ext uri="{FF2B5EF4-FFF2-40B4-BE49-F238E27FC236}">
                <a16:creationId xmlns:a16="http://schemas.microsoft.com/office/drawing/2014/main" id="{7BD06734-01CA-E7DE-C3CD-26F317D84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2" y="0"/>
            <a:ext cx="12229632" cy="6905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6F7FA1-28C0-5DFE-2ADC-529B24738D32}"/>
              </a:ext>
            </a:extLst>
          </p:cNvPr>
          <p:cNvSpPr txBox="1"/>
          <p:nvPr/>
        </p:nvSpPr>
        <p:spPr>
          <a:xfrm>
            <a:off x="1696465" y="5639853"/>
            <a:ext cx="1163920" cy="276999"/>
          </a:xfrm>
          <a:prstGeom prst="rect">
            <a:avLst/>
          </a:prstGeom>
          <a:noFill/>
        </p:spPr>
        <p:txBody>
          <a:bodyPr wrap="square" rtlCol="0">
            <a:spAutoFit/>
          </a:bodyPr>
          <a:lstStyle/>
          <a:p>
            <a:r>
              <a:rPr lang="en-US" sz="600" dirty="0">
                <a:solidFill>
                  <a:schemeClr val="bg1"/>
                </a:solidFill>
              </a:rPr>
              <a:t>51/59 passes completed</a:t>
            </a:r>
          </a:p>
          <a:p>
            <a:r>
              <a:rPr lang="en-US" sz="600" dirty="0">
                <a:solidFill>
                  <a:schemeClr val="bg1"/>
                </a:solidFill>
              </a:rPr>
              <a:t>86% pass completion rate</a:t>
            </a:r>
          </a:p>
        </p:txBody>
      </p:sp>
      <p:sp>
        <p:nvSpPr>
          <p:cNvPr id="13" name="TextBox 12">
            <a:extLst>
              <a:ext uri="{FF2B5EF4-FFF2-40B4-BE49-F238E27FC236}">
                <a16:creationId xmlns:a16="http://schemas.microsoft.com/office/drawing/2014/main" id="{4AB7FB2D-83B4-FC7D-7339-826A103FF789}"/>
              </a:ext>
            </a:extLst>
          </p:cNvPr>
          <p:cNvSpPr txBox="1"/>
          <p:nvPr/>
        </p:nvSpPr>
        <p:spPr>
          <a:xfrm>
            <a:off x="1339871" y="0"/>
            <a:ext cx="1349829" cy="369332"/>
          </a:xfrm>
          <a:prstGeom prst="rect">
            <a:avLst/>
          </a:prstGeom>
          <a:solidFill>
            <a:srgbClr val="0070C0"/>
          </a:solidFill>
        </p:spPr>
        <p:txBody>
          <a:bodyPr wrap="square" rtlCol="0">
            <a:spAutoFit/>
          </a:bodyPr>
          <a:lstStyle/>
          <a:p>
            <a:r>
              <a:rPr lang="en-US" dirty="0">
                <a:solidFill>
                  <a:schemeClr val="bg1"/>
                </a:solidFill>
              </a:rPr>
              <a:t>Consistency</a:t>
            </a:r>
            <a:endParaRPr lang="en-CA" dirty="0">
              <a:solidFill>
                <a:schemeClr val="bg1"/>
              </a:solidFill>
            </a:endParaRPr>
          </a:p>
        </p:txBody>
      </p:sp>
      <p:sp>
        <p:nvSpPr>
          <p:cNvPr id="14" name="TextBox 13">
            <a:extLst>
              <a:ext uri="{FF2B5EF4-FFF2-40B4-BE49-F238E27FC236}">
                <a16:creationId xmlns:a16="http://schemas.microsoft.com/office/drawing/2014/main" id="{04095A99-6279-727A-3A42-57D04F865315}"/>
              </a:ext>
            </a:extLst>
          </p:cNvPr>
          <p:cNvSpPr txBox="1"/>
          <p:nvPr/>
        </p:nvSpPr>
        <p:spPr>
          <a:xfrm>
            <a:off x="0" y="0"/>
            <a:ext cx="1349829" cy="369332"/>
          </a:xfrm>
          <a:prstGeom prst="rect">
            <a:avLst/>
          </a:prstGeom>
          <a:noFill/>
        </p:spPr>
        <p:txBody>
          <a:bodyPr wrap="square" rtlCol="0">
            <a:spAutoFit/>
          </a:bodyPr>
          <a:lstStyle/>
          <a:p>
            <a:r>
              <a:rPr lang="en-US" dirty="0">
                <a:solidFill>
                  <a:schemeClr val="bg1"/>
                </a:solidFill>
              </a:rPr>
              <a:t>Introduction</a:t>
            </a:r>
            <a:endParaRPr lang="en-CA" dirty="0">
              <a:solidFill>
                <a:schemeClr val="bg1"/>
              </a:solidFill>
            </a:endParaRPr>
          </a:p>
        </p:txBody>
      </p:sp>
      <p:sp>
        <p:nvSpPr>
          <p:cNvPr id="15" name="TextBox 14">
            <a:extLst>
              <a:ext uri="{FF2B5EF4-FFF2-40B4-BE49-F238E27FC236}">
                <a16:creationId xmlns:a16="http://schemas.microsoft.com/office/drawing/2014/main" id="{CE20AE22-1D9E-D007-4188-A0552F27D6AE}"/>
              </a:ext>
            </a:extLst>
          </p:cNvPr>
          <p:cNvSpPr txBox="1"/>
          <p:nvPr/>
        </p:nvSpPr>
        <p:spPr>
          <a:xfrm>
            <a:off x="2607292" y="0"/>
            <a:ext cx="1931243" cy="369332"/>
          </a:xfrm>
          <a:prstGeom prst="rect">
            <a:avLst/>
          </a:prstGeom>
          <a:noFill/>
        </p:spPr>
        <p:txBody>
          <a:bodyPr wrap="square" rtlCol="0">
            <a:spAutoFit/>
          </a:bodyPr>
          <a:lstStyle/>
          <a:p>
            <a:r>
              <a:rPr lang="en-US" dirty="0">
                <a:solidFill>
                  <a:schemeClr val="bg1"/>
                </a:solidFill>
              </a:rPr>
              <a:t>Decision-Making</a:t>
            </a:r>
            <a:endParaRPr lang="en-CA" dirty="0">
              <a:solidFill>
                <a:schemeClr val="bg1"/>
              </a:solidFill>
            </a:endParaRPr>
          </a:p>
        </p:txBody>
      </p:sp>
      <p:sp>
        <p:nvSpPr>
          <p:cNvPr id="18" name="TextBox 17">
            <a:extLst>
              <a:ext uri="{FF2B5EF4-FFF2-40B4-BE49-F238E27FC236}">
                <a16:creationId xmlns:a16="http://schemas.microsoft.com/office/drawing/2014/main" id="{3AFBD8DD-8152-7F52-FA42-C0304E5CD90E}"/>
              </a:ext>
            </a:extLst>
          </p:cNvPr>
          <p:cNvSpPr txBox="1"/>
          <p:nvPr/>
        </p:nvSpPr>
        <p:spPr>
          <a:xfrm>
            <a:off x="6248206" y="2328"/>
            <a:ext cx="2064320" cy="369332"/>
          </a:xfrm>
          <a:prstGeom prst="rect">
            <a:avLst/>
          </a:prstGeom>
          <a:noFill/>
        </p:spPr>
        <p:txBody>
          <a:bodyPr wrap="square" rtlCol="0">
            <a:spAutoFit/>
          </a:bodyPr>
          <a:lstStyle/>
          <a:p>
            <a:r>
              <a:rPr lang="en-US" dirty="0">
                <a:solidFill>
                  <a:schemeClr val="bg1"/>
                </a:solidFill>
              </a:rPr>
              <a:t>Recommendations</a:t>
            </a:r>
            <a:endParaRPr lang="en-CA" dirty="0">
              <a:solidFill>
                <a:schemeClr val="bg1"/>
              </a:solidFill>
            </a:endParaRPr>
          </a:p>
        </p:txBody>
      </p:sp>
      <p:sp>
        <p:nvSpPr>
          <p:cNvPr id="21" name="TextBox 20">
            <a:extLst>
              <a:ext uri="{FF2B5EF4-FFF2-40B4-BE49-F238E27FC236}">
                <a16:creationId xmlns:a16="http://schemas.microsoft.com/office/drawing/2014/main" id="{401F4793-E68F-08DB-3616-A9130C87E20E}"/>
              </a:ext>
            </a:extLst>
          </p:cNvPr>
          <p:cNvSpPr txBox="1"/>
          <p:nvPr/>
        </p:nvSpPr>
        <p:spPr>
          <a:xfrm>
            <a:off x="4316963" y="2328"/>
            <a:ext cx="2064320" cy="369332"/>
          </a:xfrm>
          <a:prstGeom prst="rect">
            <a:avLst/>
          </a:prstGeom>
          <a:noFill/>
        </p:spPr>
        <p:txBody>
          <a:bodyPr wrap="square" rtlCol="0">
            <a:spAutoFit/>
          </a:bodyPr>
          <a:lstStyle/>
          <a:p>
            <a:r>
              <a:rPr lang="en-US" dirty="0">
                <a:solidFill>
                  <a:schemeClr val="bg1"/>
                </a:solidFill>
              </a:rPr>
              <a:t>Effective</a:t>
            </a:r>
            <a:r>
              <a:rPr lang="en-US" dirty="0"/>
              <a:t> </a:t>
            </a:r>
            <a:r>
              <a:rPr lang="en-US" dirty="0">
                <a:solidFill>
                  <a:schemeClr val="bg1"/>
                </a:solidFill>
              </a:rPr>
              <a:t>Pass</a:t>
            </a:r>
            <a:r>
              <a:rPr lang="en-US" dirty="0"/>
              <a:t> </a:t>
            </a:r>
            <a:r>
              <a:rPr lang="en-US" dirty="0">
                <a:solidFill>
                  <a:schemeClr val="bg1"/>
                </a:solidFill>
              </a:rPr>
              <a:t>Areas</a:t>
            </a:r>
            <a:r>
              <a:rPr lang="en-US" dirty="0"/>
              <a:t> </a:t>
            </a:r>
            <a:endParaRPr lang="en-CA" dirty="0"/>
          </a:p>
        </p:txBody>
      </p:sp>
      <p:pic>
        <p:nvPicPr>
          <p:cNvPr id="22" name="Picture 2">
            <a:extLst>
              <a:ext uri="{FF2B5EF4-FFF2-40B4-BE49-F238E27FC236}">
                <a16:creationId xmlns:a16="http://schemas.microsoft.com/office/drawing/2014/main" id="{05FC90D6-A1B5-594D-068E-DC861148F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283" y="641662"/>
            <a:ext cx="3093447" cy="234739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12F4F50-2C3B-32CF-DAD5-38B445C73EAF}"/>
              </a:ext>
            </a:extLst>
          </p:cNvPr>
          <p:cNvSpPr txBox="1"/>
          <p:nvPr/>
        </p:nvSpPr>
        <p:spPr>
          <a:xfrm>
            <a:off x="4513230" y="2976071"/>
            <a:ext cx="3153634" cy="523220"/>
          </a:xfrm>
          <a:prstGeom prst="rect">
            <a:avLst/>
          </a:prstGeom>
          <a:noFill/>
        </p:spPr>
        <p:txBody>
          <a:bodyPr wrap="square" rtlCol="0">
            <a:spAutoFit/>
          </a:bodyPr>
          <a:lstStyle/>
          <a:p>
            <a:r>
              <a:rPr lang="en-US" sz="700" b="1" dirty="0">
                <a:solidFill>
                  <a:schemeClr val="bg1"/>
                </a:solidFill>
              </a:rPr>
              <a:t>Figure 1 displays the average position between each player’s location when receiving a pass and their location when passing the ball. Larger circles are used for players who are more involved in passing plays. Passing networks that were used frequently are represented with thicker lines.</a:t>
            </a:r>
            <a:endParaRPr lang="en-CA" sz="700" b="1" dirty="0">
              <a:solidFill>
                <a:schemeClr val="bg1"/>
              </a:solidFill>
            </a:endParaRPr>
          </a:p>
        </p:txBody>
      </p:sp>
      <p:sp>
        <p:nvSpPr>
          <p:cNvPr id="25" name="TextBox 24">
            <a:extLst>
              <a:ext uri="{FF2B5EF4-FFF2-40B4-BE49-F238E27FC236}">
                <a16:creationId xmlns:a16="http://schemas.microsoft.com/office/drawing/2014/main" id="{C798500B-3CB1-B541-91BE-8E72F6248089}"/>
              </a:ext>
            </a:extLst>
          </p:cNvPr>
          <p:cNvSpPr txBox="1"/>
          <p:nvPr/>
        </p:nvSpPr>
        <p:spPr>
          <a:xfrm>
            <a:off x="571995" y="6201848"/>
            <a:ext cx="3412860" cy="307777"/>
          </a:xfrm>
          <a:prstGeom prst="rect">
            <a:avLst/>
          </a:prstGeom>
          <a:noFill/>
        </p:spPr>
        <p:txBody>
          <a:bodyPr wrap="square">
            <a:spAutoFit/>
          </a:bodyPr>
          <a:lstStyle/>
          <a:p>
            <a:r>
              <a:rPr lang="en-US" sz="700" b="1" dirty="0">
                <a:solidFill>
                  <a:schemeClr val="bg1"/>
                </a:solidFill>
              </a:rPr>
              <a:t>Figure</a:t>
            </a:r>
            <a:r>
              <a:rPr lang="en-US" sz="700" b="1" dirty="0"/>
              <a:t> </a:t>
            </a:r>
            <a:r>
              <a:rPr lang="en-US" sz="700" b="1" dirty="0">
                <a:solidFill>
                  <a:schemeClr val="bg1"/>
                </a:solidFill>
              </a:rPr>
              <a:t>2.3 plots all of Messi’s total passes from this match.  Other passes include passes that were incomplete, out, offside, and where the outcome was unknown.</a:t>
            </a:r>
            <a:endParaRPr lang="en-CA" sz="700" b="1" dirty="0">
              <a:solidFill>
                <a:schemeClr val="bg1"/>
              </a:solidFill>
            </a:endParaRPr>
          </a:p>
        </p:txBody>
      </p:sp>
      <p:sp>
        <p:nvSpPr>
          <p:cNvPr id="26" name="TextBox 25">
            <a:extLst>
              <a:ext uri="{FF2B5EF4-FFF2-40B4-BE49-F238E27FC236}">
                <a16:creationId xmlns:a16="http://schemas.microsoft.com/office/drawing/2014/main" id="{07ABCECC-E367-BC3C-B0DA-696F8317C515}"/>
              </a:ext>
            </a:extLst>
          </p:cNvPr>
          <p:cNvSpPr txBox="1"/>
          <p:nvPr/>
        </p:nvSpPr>
        <p:spPr>
          <a:xfrm>
            <a:off x="674914" y="3029932"/>
            <a:ext cx="2865862" cy="415498"/>
          </a:xfrm>
          <a:prstGeom prst="rect">
            <a:avLst/>
          </a:prstGeom>
          <a:noFill/>
        </p:spPr>
        <p:txBody>
          <a:bodyPr wrap="square" rtlCol="0">
            <a:spAutoFit/>
          </a:bodyPr>
          <a:lstStyle/>
          <a:p>
            <a:r>
              <a:rPr lang="en-US" sz="700" b="1" dirty="0">
                <a:solidFill>
                  <a:schemeClr val="bg1"/>
                </a:solidFill>
              </a:rPr>
              <a:t>Figure 2.1 plots all of Messi’s passes where he used his left-foot to pass the ball. Other passes include passes that were incomplete, out, offside, and where the outcome was unknown.</a:t>
            </a:r>
            <a:endParaRPr lang="en-CA" sz="700" b="1" dirty="0">
              <a:solidFill>
                <a:schemeClr val="bg1"/>
              </a:solidFill>
            </a:endParaRPr>
          </a:p>
        </p:txBody>
      </p:sp>
      <p:sp>
        <p:nvSpPr>
          <p:cNvPr id="3" name="TextBox 2">
            <a:extLst>
              <a:ext uri="{FF2B5EF4-FFF2-40B4-BE49-F238E27FC236}">
                <a16:creationId xmlns:a16="http://schemas.microsoft.com/office/drawing/2014/main" id="{C323BEF3-5CB3-FA79-603B-12CD8834CB08}"/>
              </a:ext>
            </a:extLst>
          </p:cNvPr>
          <p:cNvSpPr txBox="1"/>
          <p:nvPr/>
        </p:nvSpPr>
        <p:spPr>
          <a:xfrm>
            <a:off x="8159044" y="3005807"/>
            <a:ext cx="3394740" cy="415498"/>
          </a:xfrm>
          <a:prstGeom prst="rect">
            <a:avLst/>
          </a:prstGeom>
          <a:noFill/>
        </p:spPr>
        <p:txBody>
          <a:bodyPr wrap="square">
            <a:spAutoFit/>
          </a:bodyPr>
          <a:lstStyle/>
          <a:p>
            <a:r>
              <a:rPr lang="en-US" sz="700" b="1" dirty="0">
                <a:solidFill>
                  <a:schemeClr val="bg1"/>
                </a:solidFill>
              </a:rPr>
              <a:t>Figure 2.2 plots all of Messi’s passes where he used his right-foot to pass the ball. Other passes include passes that were incomplete, out, offside, and where the outcome was unknown.</a:t>
            </a:r>
            <a:endParaRPr lang="en-CA" sz="700" b="1" dirty="0">
              <a:solidFill>
                <a:schemeClr val="bg1"/>
              </a:solidFill>
            </a:endParaRPr>
          </a:p>
        </p:txBody>
      </p:sp>
      <p:pic>
        <p:nvPicPr>
          <p:cNvPr id="11" name="Picture 2">
            <a:extLst>
              <a:ext uri="{FF2B5EF4-FFF2-40B4-BE49-F238E27FC236}">
                <a16:creationId xmlns:a16="http://schemas.microsoft.com/office/drawing/2014/main" id="{70B08B74-E6A3-2E3C-EEA7-7E106F5FFB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216" y="574670"/>
            <a:ext cx="3394740" cy="245526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D9E0E84-95E3-0ABE-3801-4444290AC533}"/>
              </a:ext>
            </a:extLst>
          </p:cNvPr>
          <p:cNvSpPr txBox="1"/>
          <p:nvPr/>
        </p:nvSpPr>
        <p:spPr>
          <a:xfrm>
            <a:off x="718379" y="2591946"/>
            <a:ext cx="1171789" cy="276999"/>
          </a:xfrm>
          <a:prstGeom prst="rect">
            <a:avLst/>
          </a:prstGeom>
          <a:noFill/>
        </p:spPr>
        <p:txBody>
          <a:bodyPr wrap="square" rtlCol="0">
            <a:spAutoFit/>
          </a:bodyPr>
          <a:lstStyle/>
          <a:p>
            <a:r>
              <a:rPr lang="en-US" sz="600" dirty="0">
                <a:solidFill>
                  <a:schemeClr val="bg1"/>
                </a:solidFill>
              </a:rPr>
              <a:t>44/51 passes completed</a:t>
            </a:r>
          </a:p>
          <a:p>
            <a:r>
              <a:rPr lang="en-US" sz="600" dirty="0">
                <a:solidFill>
                  <a:schemeClr val="bg1"/>
                </a:solidFill>
              </a:rPr>
              <a:t>86% pass completion rate</a:t>
            </a:r>
          </a:p>
        </p:txBody>
      </p:sp>
      <p:pic>
        <p:nvPicPr>
          <p:cNvPr id="2" name="Picture 2">
            <a:extLst>
              <a:ext uri="{FF2B5EF4-FFF2-40B4-BE49-F238E27FC236}">
                <a16:creationId xmlns:a16="http://schemas.microsoft.com/office/drawing/2014/main" id="{7CC24C02-1C53-B4CB-7A9F-9DAAD36163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3396" y="3749897"/>
            <a:ext cx="3394741" cy="24552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1575B0-C5E2-F9DF-FE4B-1414B55C63EF}"/>
              </a:ext>
            </a:extLst>
          </p:cNvPr>
          <p:cNvSpPr txBox="1"/>
          <p:nvPr/>
        </p:nvSpPr>
        <p:spPr>
          <a:xfrm>
            <a:off x="8159044" y="5652325"/>
            <a:ext cx="1168400" cy="369332"/>
          </a:xfrm>
          <a:prstGeom prst="rect">
            <a:avLst/>
          </a:prstGeom>
          <a:noFill/>
        </p:spPr>
        <p:txBody>
          <a:bodyPr wrap="square" rtlCol="0">
            <a:spAutoFit/>
          </a:bodyPr>
          <a:lstStyle/>
          <a:p>
            <a:r>
              <a:rPr lang="en-US" sz="600" dirty="0">
                <a:solidFill>
                  <a:schemeClr val="bg1"/>
                </a:solidFill>
              </a:rPr>
              <a:t>138/594 incomplete passes under pressure</a:t>
            </a:r>
          </a:p>
          <a:p>
            <a:r>
              <a:rPr lang="en-US" sz="600" dirty="0">
                <a:solidFill>
                  <a:schemeClr val="bg1"/>
                </a:solidFill>
              </a:rPr>
              <a:t>Rate = 23%</a:t>
            </a:r>
            <a:endParaRPr lang="en-CA" sz="600" dirty="0">
              <a:solidFill>
                <a:schemeClr val="bg1"/>
              </a:solidFill>
            </a:endParaRPr>
          </a:p>
        </p:txBody>
      </p:sp>
      <p:pic>
        <p:nvPicPr>
          <p:cNvPr id="6" name="Picture 2">
            <a:extLst>
              <a:ext uri="{FF2B5EF4-FFF2-40B4-BE49-F238E27FC236}">
                <a16:creationId xmlns:a16="http://schemas.microsoft.com/office/drawing/2014/main" id="{BD7131AA-2AE9-6D0C-238D-311737C4C8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3397" y="574670"/>
            <a:ext cx="3394741" cy="24552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709272D-FCD9-98C7-DCB3-B4127799BB2A}"/>
              </a:ext>
            </a:extLst>
          </p:cNvPr>
          <p:cNvSpPr txBox="1"/>
          <p:nvPr/>
        </p:nvSpPr>
        <p:spPr>
          <a:xfrm>
            <a:off x="8159044" y="2591945"/>
            <a:ext cx="1171789" cy="276999"/>
          </a:xfrm>
          <a:prstGeom prst="rect">
            <a:avLst/>
          </a:prstGeom>
          <a:noFill/>
        </p:spPr>
        <p:txBody>
          <a:bodyPr wrap="square" rtlCol="0">
            <a:spAutoFit/>
          </a:bodyPr>
          <a:lstStyle/>
          <a:p>
            <a:r>
              <a:rPr lang="en-US" sz="600" dirty="0">
                <a:solidFill>
                  <a:schemeClr val="bg1"/>
                </a:solidFill>
              </a:rPr>
              <a:t>7/8 passes completed</a:t>
            </a:r>
          </a:p>
          <a:p>
            <a:r>
              <a:rPr lang="en-US" sz="600" dirty="0">
                <a:solidFill>
                  <a:schemeClr val="bg1"/>
                </a:solidFill>
              </a:rPr>
              <a:t>87.5% pass completion rate</a:t>
            </a:r>
          </a:p>
        </p:txBody>
      </p:sp>
      <p:pic>
        <p:nvPicPr>
          <p:cNvPr id="1028" name="Picture 4">
            <a:extLst>
              <a:ext uri="{FF2B5EF4-FFF2-40B4-BE49-F238E27FC236}">
                <a16:creationId xmlns:a16="http://schemas.microsoft.com/office/drawing/2014/main" id="{09996952-3D57-EEE5-9462-52284E291E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507" y="3749897"/>
            <a:ext cx="3394740" cy="245526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9AC1B1E-9E11-190F-E1B7-00934D62D9D6}"/>
              </a:ext>
            </a:extLst>
          </p:cNvPr>
          <p:cNvSpPr txBox="1"/>
          <p:nvPr/>
        </p:nvSpPr>
        <p:spPr>
          <a:xfrm>
            <a:off x="713863" y="5758881"/>
            <a:ext cx="1028074" cy="276999"/>
          </a:xfrm>
          <a:prstGeom prst="rect">
            <a:avLst/>
          </a:prstGeom>
          <a:noFill/>
        </p:spPr>
        <p:txBody>
          <a:bodyPr wrap="square" rtlCol="0">
            <a:spAutoFit/>
          </a:bodyPr>
          <a:lstStyle/>
          <a:p>
            <a:r>
              <a:rPr lang="en-US" sz="600" dirty="0">
                <a:solidFill>
                  <a:schemeClr val="bg1"/>
                </a:solidFill>
              </a:rPr>
              <a:t>51/59 passes completed</a:t>
            </a:r>
          </a:p>
          <a:p>
            <a:r>
              <a:rPr lang="en-US" sz="600" dirty="0">
                <a:solidFill>
                  <a:schemeClr val="bg1"/>
                </a:solidFill>
              </a:rPr>
              <a:t>86% pass completion rate</a:t>
            </a:r>
            <a:endParaRPr lang="en-CA" sz="600" dirty="0">
              <a:solidFill>
                <a:schemeClr val="bg1"/>
              </a:solidFill>
            </a:endParaRPr>
          </a:p>
        </p:txBody>
      </p:sp>
      <p:sp>
        <p:nvSpPr>
          <p:cNvPr id="19" name="TextBox 18">
            <a:extLst>
              <a:ext uri="{FF2B5EF4-FFF2-40B4-BE49-F238E27FC236}">
                <a16:creationId xmlns:a16="http://schemas.microsoft.com/office/drawing/2014/main" id="{1D740869-5380-F66E-1E8D-1AA9802D78AD}"/>
              </a:ext>
            </a:extLst>
          </p:cNvPr>
          <p:cNvSpPr txBox="1"/>
          <p:nvPr/>
        </p:nvSpPr>
        <p:spPr>
          <a:xfrm>
            <a:off x="8042004" y="6189037"/>
            <a:ext cx="3085322" cy="523220"/>
          </a:xfrm>
          <a:prstGeom prst="rect">
            <a:avLst/>
          </a:prstGeom>
          <a:noFill/>
        </p:spPr>
        <p:txBody>
          <a:bodyPr wrap="square" rtlCol="0">
            <a:spAutoFit/>
          </a:bodyPr>
          <a:lstStyle/>
          <a:p>
            <a:r>
              <a:rPr lang="en-US" sz="700" b="1" dirty="0">
                <a:solidFill>
                  <a:schemeClr val="bg1"/>
                </a:solidFill>
              </a:rPr>
              <a:t>Figure 3 plots the location of all of Messi’s incomplete passes from the 2020-21 La Liga season. His incomplete passes where he was under pressure are plotted by the red dots while all of his other incomplete passes are plotted by the yellow dots.</a:t>
            </a:r>
            <a:endParaRPr lang="en-CA" sz="700" b="1" dirty="0">
              <a:solidFill>
                <a:schemeClr val="bg1"/>
              </a:solidFill>
            </a:endParaRPr>
          </a:p>
        </p:txBody>
      </p:sp>
      <p:pic>
        <p:nvPicPr>
          <p:cNvPr id="9" name="Picture 8">
            <a:extLst>
              <a:ext uri="{FF2B5EF4-FFF2-40B4-BE49-F238E27FC236}">
                <a16:creationId xmlns:a16="http://schemas.microsoft.com/office/drawing/2014/main" id="{E1494766-A61A-C202-6D3D-FB613FFC722A}"/>
              </a:ext>
            </a:extLst>
          </p:cNvPr>
          <p:cNvPicPr>
            <a:picLocks noChangeAspect="1"/>
          </p:cNvPicPr>
          <p:nvPr/>
        </p:nvPicPr>
        <p:blipFill rotWithShape="1">
          <a:blip r:embed="rId9"/>
          <a:srcRect l="22061" t="54139" r="55612" b="27912"/>
          <a:stretch/>
        </p:blipFill>
        <p:spPr>
          <a:xfrm>
            <a:off x="4366147" y="4108643"/>
            <a:ext cx="3377349" cy="1484820"/>
          </a:xfrm>
          <a:prstGeom prst="rect">
            <a:avLst/>
          </a:prstGeom>
        </p:spPr>
      </p:pic>
      <p:sp>
        <p:nvSpPr>
          <p:cNvPr id="12" name="TextBox 11">
            <a:extLst>
              <a:ext uri="{FF2B5EF4-FFF2-40B4-BE49-F238E27FC236}">
                <a16:creationId xmlns:a16="http://schemas.microsoft.com/office/drawing/2014/main" id="{C7B83DB9-2965-A129-235A-179B1B2ACF45}"/>
              </a:ext>
            </a:extLst>
          </p:cNvPr>
          <p:cNvSpPr txBox="1"/>
          <p:nvPr/>
        </p:nvSpPr>
        <p:spPr>
          <a:xfrm>
            <a:off x="4431419" y="5593463"/>
            <a:ext cx="2848947" cy="630942"/>
          </a:xfrm>
          <a:prstGeom prst="rect">
            <a:avLst/>
          </a:prstGeom>
          <a:noFill/>
        </p:spPr>
        <p:txBody>
          <a:bodyPr wrap="square" rtlCol="0">
            <a:spAutoFit/>
          </a:bodyPr>
          <a:lstStyle/>
          <a:p>
            <a:r>
              <a:rPr lang="en-US" sz="700" b="1" dirty="0">
                <a:solidFill>
                  <a:schemeClr val="bg1"/>
                </a:solidFill>
              </a:rPr>
              <a:t>Table 1 displays all qualified players in the 2022 FIFA World Cup from order of highest pass completion % filtered by position. The column ‘90s’ takes the player’s total minutes played during the competition and divides them by 90. The column ‘</a:t>
            </a:r>
            <a:r>
              <a:rPr lang="en-US" sz="700" b="1" dirty="0" err="1">
                <a:solidFill>
                  <a:schemeClr val="bg1"/>
                </a:solidFill>
              </a:rPr>
              <a:t>Att</a:t>
            </a:r>
            <a:r>
              <a:rPr lang="en-US" sz="700" b="1" dirty="0">
                <a:solidFill>
                  <a:schemeClr val="bg1"/>
                </a:solidFill>
              </a:rPr>
              <a:t>’ measures the total passes attempted during the competition</a:t>
            </a:r>
            <a:endParaRPr lang="en-CA" sz="700" b="1" dirty="0">
              <a:solidFill>
                <a:schemeClr val="bg1"/>
              </a:solidFill>
            </a:endParaRPr>
          </a:p>
        </p:txBody>
      </p:sp>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F16B54D8-4299-49AB-5308-0D92C443ACC3}"/>
                  </a:ext>
                </a:extLst>
              </p14:cNvPr>
              <p14:cNvContentPartPr/>
              <p14:nvPr/>
            </p14:nvContentPartPr>
            <p14:xfrm>
              <a:off x="4515904" y="5566891"/>
              <a:ext cx="354240" cy="360"/>
            </p14:xfrm>
          </p:contentPart>
        </mc:Choice>
        <mc:Fallback xmlns="">
          <p:pic>
            <p:nvPicPr>
              <p:cNvPr id="27" name="Ink 26">
                <a:extLst>
                  <a:ext uri="{FF2B5EF4-FFF2-40B4-BE49-F238E27FC236}">
                    <a16:creationId xmlns:a16="http://schemas.microsoft.com/office/drawing/2014/main" id="{F16B54D8-4299-49AB-5308-0D92C443ACC3}"/>
                  </a:ext>
                </a:extLst>
              </p:cNvPr>
              <p:cNvPicPr/>
              <p:nvPr/>
            </p:nvPicPr>
            <p:blipFill>
              <a:blip r:embed="rId11"/>
              <a:stretch>
                <a:fillRect/>
              </a:stretch>
            </p:blipFill>
            <p:spPr>
              <a:xfrm>
                <a:off x="4461904" y="5459251"/>
                <a:ext cx="461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4BC09847-3FDD-684B-F833-7A93F7C38A6D}"/>
                  </a:ext>
                </a:extLst>
              </p14:cNvPr>
              <p14:cNvContentPartPr/>
              <p14:nvPr/>
            </p14:nvContentPartPr>
            <p14:xfrm>
              <a:off x="6885784" y="5542051"/>
              <a:ext cx="105840" cy="360"/>
            </p14:xfrm>
          </p:contentPart>
        </mc:Choice>
        <mc:Fallback xmlns="">
          <p:pic>
            <p:nvPicPr>
              <p:cNvPr id="28" name="Ink 27">
                <a:extLst>
                  <a:ext uri="{FF2B5EF4-FFF2-40B4-BE49-F238E27FC236}">
                    <a16:creationId xmlns:a16="http://schemas.microsoft.com/office/drawing/2014/main" id="{4BC09847-3FDD-684B-F833-7A93F7C38A6D}"/>
                  </a:ext>
                </a:extLst>
              </p:cNvPr>
              <p:cNvPicPr/>
              <p:nvPr/>
            </p:nvPicPr>
            <p:blipFill>
              <a:blip r:embed="rId13"/>
              <a:stretch>
                <a:fillRect/>
              </a:stretch>
            </p:blipFill>
            <p:spPr>
              <a:xfrm>
                <a:off x="6831784" y="5434051"/>
                <a:ext cx="213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2CAC8C09-71AD-3A73-BD9B-42112C479C7C}"/>
                  </a:ext>
                </a:extLst>
              </p14:cNvPr>
              <p14:cNvContentPartPr/>
              <p14:nvPr/>
            </p14:nvContentPartPr>
            <p14:xfrm>
              <a:off x="7501744" y="5560411"/>
              <a:ext cx="154800" cy="7200"/>
            </p14:xfrm>
          </p:contentPart>
        </mc:Choice>
        <mc:Fallback xmlns="">
          <p:pic>
            <p:nvPicPr>
              <p:cNvPr id="29" name="Ink 28">
                <a:extLst>
                  <a:ext uri="{FF2B5EF4-FFF2-40B4-BE49-F238E27FC236}">
                    <a16:creationId xmlns:a16="http://schemas.microsoft.com/office/drawing/2014/main" id="{2CAC8C09-71AD-3A73-BD9B-42112C479C7C}"/>
                  </a:ext>
                </a:extLst>
              </p:cNvPr>
              <p:cNvPicPr/>
              <p:nvPr/>
            </p:nvPicPr>
            <p:blipFill>
              <a:blip r:embed="rId15"/>
              <a:stretch>
                <a:fillRect/>
              </a:stretch>
            </p:blipFill>
            <p:spPr>
              <a:xfrm>
                <a:off x="7447744" y="5452411"/>
                <a:ext cx="2624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29B2E0C7-68CA-EFF1-703B-649AFCE66E3B}"/>
                  </a:ext>
                </a:extLst>
              </p14:cNvPr>
              <p14:cNvContentPartPr/>
              <p14:nvPr/>
            </p14:nvContentPartPr>
            <p14:xfrm>
              <a:off x="7314904" y="5542051"/>
              <a:ext cx="61920" cy="360"/>
            </p14:xfrm>
          </p:contentPart>
        </mc:Choice>
        <mc:Fallback xmlns="">
          <p:pic>
            <p:nvPicPr>
              <p:cNvPr id="30" name="Ink 29">
                <a:extLst>
                  <a:ext uri="{FF2B5EF4-FFF2-40B4-BE49-F238E27FC236}">
                    <a16:creationId xmlns:a16="http://schemas.microsoft.com/office/drawing/2014/main" id="{29B2E0C7-68CA-EFF1-703B-649AFCE66E3B}"/>
                  </a:ext>
                </a:extLst>
              </p:cNvPr>
              <p:cNvPicPr/>
              <p:nvPr/>
            </p:nvPicPr>
            <p:blipFill>
              <a:blip r:embed="rId17"/>
              <a:stretch>
                <a:fillRect/>
              </a:stretch>
            </p:blipFill>
            <p:spPr>
              <a:xfrm>
                <a:off x="7261264" y="5434051"/>
                <a:ext cx="169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5D21D6F4-56E9-ABFB-FCE1-6965E590C755}"/>
                  </a:ext>
                </a:extLst>
              </p14:cNvPr>
              <p14:cNvContentPartPr/>
              <p14:nvPr/>
            </p14:nvContentPartPr>
            <p14:xfrm>
              <a:off x="7420744" y="5563291"/>
              <a:ext cx="2880" cy="3960"/>
            </p14:xfrm>
          </p:contentPart>
        </mc:Choice>
        <mc:Fallback xmlns="">
          <p:pic>
            <p:nvPicPr>
              <p:cNvPr id="31" name="Ink 30">
                <a:extLst>
                  <a:ext uri="{FF2B5EF4-FFF2-40B4-BE49-F238E27FC236}">
                    <a16:creationId xmlns:a16="http://schemas.microsoft.com/office/drawing/2014/main" id="{5D21D6F4-56E9-ABFB-FCE1-6965E590C755}"/>
                  </a:ext>
                </a:extLst>
              </p:cNvPr>
              <p:cNvPicPr/>
              <p:nvPr/>
            </p:nvPicPr>
            <p:blipFill>
              <a:blip r:embed="rId19"/>
              <a:stretch>
                <a:fillRect/>
              </a:stretch>
            </p:blipFill>
            <p:spPr>
              <a:xfrm>
                <a:off x="7367104" y="5455291"/>
                <a:ext cx="110520" cy="219600"/>
              </a:xfrm>
              <a:prstGeom prst="rect">
                <a:avLst/>
              </a:prstGeom>
            </p:spPr>
          </p:pic>
        </mc:Fallback>
      </mc:AlternateContent>
    </p:spTree>
    <p:extLst>
      <p:ext uri="{BB962C8B-B14F-4D97-AF65-F5344CB8AC3E}">
        <p14:creationId xmlns:p14="http://schemas.microsoft.com/office/powerpoint/2010/main" val="313127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3" descr="Football Field Texture Images – Browse 57,714 Stock Photos, Vectors, and  Video | Adobe Stock">
            <a:extLst>
              <a:ext uri="{FF2B5EF4-FFF2-40B4-BE49-F238E27FC236}">
                <a16:creationId xmlns:a16="http://schemas.microsoft.com/office/drawing/2014/main" id="{37B1E0E3-F2DE-8C52-F5AE-CB248BBE4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29632" cy="69054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45ED15-EE8B-7E0B-F87E-A81059F14CB8}"/>
              </a:ext>
            </a:extLst>
          </p:cNvPr>
          <p:cNvSpPr txBox="1"/>
          <p:nvPr/>
        </p:nvSpPr>
        <p:spPr>
          <a:xfrm>
            <a:off x="0" y="0"/>
            <a:ext cx="1349829" cy="369332"/>
          </a:xfrm>
          <a:prstGeom prst="rect">
            <a:avLst/>
          </a:prstGeom>
          <a:noFill/>
        </p:spPr>
        <p:txBody>
          <a:bodyPr wrap="square" rtlCol="0">
            <a:spAutoFit/>
          </a:bodyPr>
          <a:lstStyle/>
          <a:p>
            <a:r>
              <a:rPr lang="en-US" dirty="0">
                <a:solidFill>
                  <a:schemeClr val="bg1"/>
                </a:solidFill>
              </a:rPr>
              <a:t>Introduction</a:t>
            </a:r>
            <a:endParaRPr lang="en-CA" dirty="0">
              <a:solidFill>
                <a:schemeClr val="bg1"/>
              </a:solidFill>
            </a:endParaRPr>
          </a:p>
        </p:txBody>
      </p:sp>
      <p:sp>
        <p:nvSpPr>
          <p:cNvPr id="6" name="TextBox 5">
            <a:extLst>
              <a:ext uri="{FF2B5EF4-FFF2-40B4-BE49-F238E27FC236}">
                <a16:creationId xmlns:a16="http://schemas.microsoft.com/office/drawing/2014/main" id="{7AACD980-D811-4011-A3FB-4FA317A7BD11}"/>
              </a:ext>
            </a:extLst>
          </p:cNvPr>
          <p:cNvSpPr txBox="1"/>
          <p:nvPr/>
        </p:nvSpPr>
        <p:spPr>
          <a:xfrm>
            <a:off x="2607292" y="0"/>
            <a:ext cx="1771875" cy="369332"/>
          </a:xfrm>
          <a:prstGeom prst="rect">
            <a:avLst/>
          </a:prstGeom>
          <a:solidFill>
            <a:srgbClr val="0070C0"/>
          </a:solidFill>
        </p:spPr>
        <p:txBody>
          <a:bodyPr wrap="square" rtlCol="0">
            <a:spAutoFit/>
          </a:bodyPr>
          <a:lstStyle/>
          <a:p>
            <a:r>
              <a:rPr lang="en-US" dirty="0">
                <a:solidFill>
                  <a:schemeClr val="bg1"/>
                </a:solidFill>
              </a:rPr>
              <a:t>Decision-Making</a:t>
            </a:r>
            <a:endParaRPr lang="en-CA" dirty="0">
              <a:solidFill>
                <a:schemeClr val="bg1"/>
              </a:solidFill>
            </a:endParaRPr>
          </a:p>
        </p:txBody>
      </p:sp>
      <p:sp>
        <p:nvSpPr>
          <p:cNvPr id="9" name="TextBox 8">
            <a:extLst>
              <a:ext uri="{FF2B5EF4-FFF2-40B4-BE49-F238E27FC236}">
                <a16:creationId xmlns:a16="http://schemas.microsoft.com/office/drawing/2014/main" id="{EEF84B48-00B2-F1EF-83DB-7DA51FA89770}"/>
              </a:ext>
            </a:extLst>
          </p:cNvPr>
          <p:cNvSpPr txBox="1"/>
          <p:nvPr/>
        </p:nvSpPr>
        <p:spPr>
          <a:xfrm>
            <a:off x="6345247" y="0"/>
            <a:ext cx="2064320" cy="369332"/>
          </a:xfrm>
          <a:prstGeom prst="rect">
            <a:avLst/>
          </a:prstGeom>
          <a:noFill/>
        </p:spPr>
        <p:txBody>
          <a:bodyPr wrap="square" rtlCol="0">
            <a:spAutoFit/>
          </a:bodyPr>
          <a:lstStyle/>
          <a:p>
            <a:r>
              <a:rPr lang="en-US" dirty="0">
                <a:solidFill>
                  <a:schemeClr val="bg1"/>
                </a:solidFill>
              </a:rPr>
              <a:t>Recommendations</a:t>
            </a:r>
            <a:endParaRPr lang="en-CA" dirty="0">
              <a:solidFill>
                <a:schemeClr val="bg1"/>
              </a:solidFill>
            </a:endParaRPr>
          </a:p>
        </p:txBody>
      </p:sp>
      <p:sp>
        <p:nvSpPr>
          <p:cNvPr id="16" name="TextBox 15">
            <a:extLst>
              <a:ext uri="{FF2B5EF4-FFF2-40B4-BE49-F238E27FC236}">
                <a16:creationId xmlns:a16="http://schemas.microsoft.com/office/drawing/2014/main" id="{4EF857C2-285C-4662-0CD4-E1E8B30F0194}"/>
              </a:ext>
            </a:extLst>
          </p:cNvPr>
          <p:cNvSpPr txBox="1"/>
          <p:nvPr/>
        </p:nvSpPr>
        <p:spPr>
          <a:xfrm>
            <a:off x="4379167" y="0"/>
            <a:ext cx="2064320" cy="369332"/>
          </a:xfrm>
          <a:prstGeom prst="rect">
            <a:avLst/>
          </a:prstGeom>
          <a:noFill/>
        </p:spPr>
        <p:txBody>
          <a:bodyPr wrap="square" rtlCol="0">
            <a:spAutoFit/>
          </a:bodyPr>
          <a:lstStyle/>
          <a:p>
            <a:r>
              <a:rPr lang="en-US" dirty="0">
                <a:solidFill>
                  <a:schemeClr val="bg1"/>
                </a:solidFill>
              </a:rPr>
              <a:t>Effective Pass Areas </a:t>
            </a:r>
            <a:endParaRPr lang="en-CA" dirty="0">
              <a:solidFill>
                <a:schemeClr val="bg1"/>
              </a:solidFill>
            </a:endParaRPr>
          </a:p>
        </p:txBody>
      </p:sp>
      <p:sp>
        <p:nvSpPr>
          <p:cNvPr id="21" name="TextBox 20">
            <a:extLst>
              <a:ext uri="{FF2B5EF4-FFF2-40B4-BE49-F238E27FC236}">
                <a16:creationId xmlns:a16="http://schemas.microsoft.com/office/drawing/2014/main" id="{52657BC9-279E-45DC-1546-EC4A52739C5E}"/>
              </a:ext>
            </a:extLst>
          </p:cNvPr>
          <p:cNvSpPr txBox="1"/>
          <p:nvPr/>
        </p:nvSpPr>
        <p:spPr>
          <a:xfrm>
            <a:off x="1207509" y="2859278"/>
            <a:ext cx="3507318" cy="523220"/>
          </a:xfrm>
          <a:prstGeom prst="rect">
            <a:avLst/>
          </a:prstGeom>
          <a:noFill/>
        </p:spPr>
        <p:txBody>
          <a:bodyPr wrap="square" rtlCol="0">
            <a:spAutoFit/>
          </a:bodyPr>
          <a:lstStyle/>
          <a:p>
            <a:r>
              <a:rPr lang="en-US" sz="700" b="1" dirty="0">
                <a:solidFill>
                  <a:schemeClr val="bg1"/>
                </a:solidFill>
              </a:rPr>
              <a:t>Figure 3 plots this assist with freeze frame data from </a:t>
            </a:r>
            <a:r>
              <a:rPr lang="en-US" sz="700" b="1" dirty="0" err="1">
                <a:solidFill>
                  <a:schemeClr val="bg1"/>
                </a:solidFill>
              </a:rPr>
              <a:t>Statsbomb</a:t>
            </a:r>
            <a:r>
              <a:rPr lang="en-US" sz="700" b="1" dirty="0">
                <a:solidFill>
                  <a:schemeClr val="bg1"/>
                </a:solidFill>
              </a:rPr>
              <a:t> 360. The blue circle at the start of the line segment represents Messi’s location at the time of the pass and the line segment represents the pass. The location of his teammates are represented by the blue dots, while the location of the opposing players are represented by the red dots.</a:t>
            </a:r>
            <a:endParaRPr lang="en-CA" sz="700" b="1" dirty="0">
              <a:solidFill>
                <a:schemeClr val="bg1"/>
              </a:solidFill>
            </a:endParaRPr>
          </a:p>
        </p:txBody>
      </p:sp>
      <p:sp>
        <p:nvSpPr>
          <p:cNvPr id="23" name="TextBox 22">
            <a:extLst>
              <a:ext uri="{FF2B5EF4-FFF2-40B4-BE49-F238E27FC236}">
                <a16:creationId xmlns:a16="http://schemas.microsoft.com/office/drawing/2014/main" id="{9BF21E64-B46A-35A9-E93C-272ABD86EBEB}"/>
              </a:ext>
            </a:extLst>
          </p:cNvPr>
          <p:cNvSpPr txBox="1"/>
          <p:nvPr/>
        </p:nvSpPr>
        <p:spPr>
          <a:xfrm>
            <a:off x="6806160" y="2846916"/>
            <a:ext cx="3571736" cy="630942"/>
          </a:xfrm>
          <a:prstGeom prst="rect">
            <a:avLst/>
          </a:prstGeom>
          <a:noFill/>
        </p:spPr>
        <p:txBody>
          <a:bodyPr wrap="square" rtlCol="0">
            <a:spAutoFit/>
          </a:bodyPr>
          <a:lstStyle/>
          <a:p>
            <a:r>
              <a:rPr lang="en-US" sz="700" b="1" dirty="0">
                <a:solidFill>
                  <a:schemeClr val="bg1"/>
                </a:solidFill>
              </a:rPr>
              <a:t>Figure 4 plots one of Messi’s passes that led to a shot during this match using freeze frame data from </a:t>
            </a:r>
            <a:r>
              <a:rPr lang="en-US" sz="700" b="1" dirty="0" err="1">
                <a:solidFill>
                  <a:schemeClr val="bg1"/>
                </a:solidFill>
              </a:rPr>
              <a:t>Statsbomb</a:t>
            </a:r>
            <a:r>
              <a:rPr lang="en-US" sz="700" b="1" dirty="0">
                <a:solidFill>
                  <a:schemeClr val="bg1"/>
                </a:solidFill>
              </a:rPr>
              <a:t> 360. The blue circle at the start of the line segment represents Messi’s location at the time of the pass and the line segment represents the pass. The location of his teammates are represented by the blue dots, while the location of the opposing players are represented by the red dots. </a:t>
            </a:r>
            <a:endParaRPr lang="en-CA" sz="700" b="1" dirty="0">
              <a:solidFill>
                <a:schemeClr val="bg1"/>
              </a:solidFill>
            </a:endParaRPr>
          </a:p>
        </p:txBody>
      </p:sp>
      <p:sp>
        <p:nvSpPr>
          <p:cNvPr id="24" name="TextBox 23">
            <a:extLst>
              <a:ext uri="{FF2B5EF4-FFF2-40B4-BE49-F238E27FC236}">
                <a16:creationId xmlns:a16="http://schemas.microsoft.com/office/drawing/2014/main" id="{9893F369-A5B0-93DD-C60B-FE0B167BB189}"/>
              </a:ext>
            </a:extLst>
          </p:cNvPr>
          <p:cNvSpPr txBox="1"/>
          <p:nvPr/>
        </p:nvSpPr>
        <p:spPr>
          <a:xfrm>
            <a:off x="1339259" y="-2"/>
            <a:ext cx="1349829" cy="369332"/>
          </a:xfrm>
          <a:prstGeom prst="rect">
            <a:avLst/>
          </a:prstGeom>
          <a:noFill/>
        </p:spPr>
        <p:txBody>
          <a:bodyPr wrap="square" rtlCol="0">
            <a:spAutoFit/>
          </a:bodyPr>
          <a:lstStyle/>
          <a:p>
            <a:r>
              <a:rPr lang="en-US" dirty="0">
                <a:solidFill>
                  <a:schemeClr val="bg1"/>
                </a:solidFill>
              </a:rPr>
              <a:t>Consistency</a:t>
            </a:r>
            <a:endParaRPr lang="en-CA" dirty="0">
              <a:solidFill>
                <a:schemeClr val="bg1"/>
              </a:solidFill>
            </a:endParaRPr>
          </a:p>
        </p:txBody>
      </p:sp>
      <p:sp>
        <p:nvSpPr>
          <p:cNvPr id="2" name="TextBox 1">
            <a:extLst>
              <a:ext uri="{FF2B5EF4-FFF2-40B4-BE49-F238E27FC236}">
                <a16:creationId xmlns:a16="http://schemas.microsoft.com/office/drawing/2014/main" id="{AF0267E4-083C-31C7-13CF-40A336BBADC4}"/>
              </a:ext>
            </a:extLst>
          </p:cNvPr>
          <p:cNvSpPr txBox="1"/>
          <p:nvPr/>
        </p:nvSpPr>
        <p:spPr>
          <a:xfrm>
            <a:off x="1207509" y="5942663"/>
            <a:ext cx="3507318" cy="630942"/>
          </a:xfrm>
          <a:prstGeom prst="rect">
            <a:avLst/>
          </a:prstGeom>
          <a:noFill/>
        </p:spPr>
        <p:txBody>
          <a:bodyPr wrap="square" rtlCol="0">
            <a:spAutoFit/>
          </a:bodyPr>
          <a:lstStyle/>
          <a:p>
            <a:r>
              <a:rPr lang="en-US" sz="700" b="1" dirty="0">
                <a:solidFill>
                  <a:schemeClr val="bg1"/>
                </a:solidFill>
              </a:rPr>
              <a:t>Figure 5 plots one of Messi’s passes under pressure from this match using freeze frame data from </a:t>
            </a:r>
            <a:r>
              <a:rPr lang="en-US" sz="700" b="1" dirty="0" err="1">
                <a:solidFill>
                  <a:schemeClr val="bg1"/>
                </a:solidFill>
              </a:rPr>
              <a:t>Statsbomb</a:t>
            </a:r>
            <a:r>
              <a:rPr lang="en-US" sz="700" b="1" dirty="0">
                <a:solidFill>
                  <a:schemeClr val="bg1"/>
                </a:solidFill>
              </a:rPr>
              <a:t> 360. The blue circle at the start of the line segment represents Messi’s location at the time of the pass and the line segment represents the pass. The location of his teammates are represented by the blue dots, while the location of the opposing players are represented by the red dots.</a:t>
            </a:r>
            <a:endParaRPr lang="en-CA" sz="700" b="1" dirty="0">
              <a:solidFill>
                <a:schemeClr val="bg1"/>
              </a:solidFill>
            </a:endParaRPr>
          </a:p>
        </p:txBody>
      </p:sp>
      <p:sp>
        <p:nvSpPr>
          <p:cNvPr id="10" name="TextBox 9">
            <a:extLst>
              <a:ext uri="{FF2B5EF4-FFF2-40B4-BE49-F238E27FC236}">
                <a16:creationId xmlns:a16="http://schemas.microsoft.com/office/drawing/2014/main" id="{1DAF155F-C557-678F-F3FB-885E7A988B3F}"/>
              </a:ext>
            </a:extLst>
          </p:cNvPr>
          <p:cNvSpPr txBox="1"/>
          <p:nvPr/>
        </p:nvSpPr>
        <p:spPr>
          <a:xfrm>
            <a:off x="6496294" y="5942662"/>
            <a:ext cx="3835804" cy="738664"/>
          </a:xfrm>
          <a:prstGeom prst="rect">
            <a:avLst/>
          </a:prstGeom>
          <a:noFill/>
        </p:spPr>
        <p:txBody>
          <a:bodyPr wrap="square" rtlCol="0">
            <a:spAutoFit/>
          </a:bodyPr>
          <a:lstStyle/>
          <a:p>
            <a:r>
              <a:rPr lang="en-US" sz="700" b="1" dirty="0">
                <a:solidFill>
                  <a:schemeClr val="bg1"/>
                </a:solidFill>
              </a:rPr>
              <a:t>Figure 6 plots all of Messi’s progressive passes against France during the 2022 FIFA World Cup Final. Progressive passes are passes that are at least 30 meters in length if it begins and ends in the passer’s own half, or it is at least 15 meters in length if it begins in the passer’s own half and passes into the opponents’ half, or it is at least 10 meters in length if the pass begins and ends in the opponents’ half. Completed passes are marked in blue while incomplete passes are plotted in red. The pass begins in the narrow end of the line and ends at the thicker end of the line.</a:t>
            </a:r>
            <a:endParaRPr lang="en-CA" sz="700" b="1" dirty="0">
              <a:solidFill>
                <a:schemeClr val="bg1"/>
              </a:solidFill>
            </a:endParaRPr>
          </a:p>
        </p:txBody>
      </p:sp>
      <p:pic>
        <p:nvPicPr>
          <p:cNvPr id="2056" name="Picture 8">
            <a:extLst>
              <a:ext uri="{FF2B5EF4-FFF2-40B4-BE49-F238E27FC236}">
                <a16:creationId xmlns:a16="http://schemas.microsoft.com/office/drawing/2014/main" id="{4B8D9313-A73A-7A50-B08F-B7760B082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209" y="3452717"/>
            <a:ext cx="3444531" cy="24912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67E585E3-4604-D539-47C2-423448946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304" y="361434"/>
            <a:ext cx="3436523" cy="248548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CC71F016-BB91-44C4-A070-25FE77EAD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1959" y="360643"/>
            <a:ext cx="3480139" cy="24755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E5B37BA-2F98-BA55-7609-08C4848115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381" y="3452716"/>
            <a:ext cx="4408128" cy="248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2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13" descr="Football Field Texture Images – Browse 57,714 Stock Photos, Vectors, and  Video | Adobe Stock">
            <a:extLst>
              <a:ext uri="{FF2B5EF4-FFF2-40B4-BE49-F238E27FC236}">
                <a16:creationId xmlns:a16="http://schemas.microsoft.com/office/drawing/2014/main" id="{7E1B10D5-D810-5386-A381-8EB3F4A1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29632" cy="69054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E3349D-3A41-2B6C-67A9-3872E00D1AD2}"/>
              </a:ext>
            </a:extLst>
          </p:cNvPr>
          <p:cNvSpPr txBox="1"/>
          <p:nvPr/>
        </p:nvSpPr>
        <p:spPr>
          <a:xfrm>
            <a:off x="0" y="0"/>
            <a:ext cx="1349829" cy="369332"/>
          </a:xfrm>
          <a:prstGeom prst="rect">
            <a:avLst/>
          </a:prstGeom>
          <a:noFill/>
        </p:spPr>
        <p:txBody>
          <a:bodyPr wrap="square" rtlCol="0">
            <a:spAutoFit/>
          </a:bodyPr>
          <a:lstStyle/>
          <a:p>
            <a:r>
              <a:rPr lang="en-US" dirty="0">
                <a:solidFill>
                  <a:schemeClr val="bg1"/>
                </a:solidFill>
              </a:rPr>
              <a:t>Introduction</a:t>
            </a:r>
            <a:endParaRPr lang="en-CA" dirty="0">
              <a:solidFill>
                <a:schemeClr val="bg1"/>
              </a:solidFill>
            </a:endParaRPr>
          </a:p>
        </p:txBody>
      </p:sp>
      <p:sp>
        <p:nvSpPr>
          <p:cNvPr id="6" name="TextBox 5">
            <a:extLst>
              <a:ext uri="{FF2B5EF4-FFF2-40B4-BE49-F238E27FC236}">
                <a16:creationId xmlns:a16="http://schemas.microsoft.com/office/drawing/2014/main" id="{6D77007A-30DD-8BBA-3CEB-301257A1D9B7}"/>
              </a:ext>
            </a:extLst>
          </p:cNvPr>
          <p:cNvSpPr txBox="1"/>
          <p:nvPr/>
        </p:nvSpPr>
        <p:spPr>
          <a:xfrm>
            <a:off x="4352968" y="-7311"/>
            <a:ext cx="2010510" cy="369332"/>
          </a:xfrm>
          <a:prstGeom prst="rect">
            <a:avLst/>
          </a:prstGeom>
          <a:solidFill>
            <a:srgbClr val="0070C0"/>
          </a:solidFill>
        </p:spPr>
        <p:txBody>
          <a:bodyPr wrap="square" rtlCol="0">
            <a:spAutoFit/>
          </a:bodyPr>
          <a:lstStyle/>
          <a:p>
            <a:r>
              <a:rPr lang="en-US" dirty="0">
                <a:solidFill>
                  <a:schemeClr val="bg1"/>
                </a:solidFill>
              </a:rPr>
              <a:t>Effective Pass Areas</a:t>
            </a:r>
            <a:endParaRPr lang="en-CA" dirty="0">
              <a:solidFill>
                <a:schemeClr val="bg1"/>
              </a:solidFill>
            </a:endParaRPr>
          </a:p>
        </p:txBody>
      </p:sp>
      <p:sp>
        <p:nvSpPr>
          <p:cNvPr id="7" name="TextBox 6">
            <a:extLst>
              <a:ext uri="{FF2B5EF4-FFF2-40B4-BE49-F238E27FC236}">
                <a16:creationId xmlns:a16="http://schemas.microsoft.com/office/drawing/2014/main" id="{D4019BA7-B509-19A0-F404-9CF065BFE97F}"/>
              </a:ext>
            </a:extLst>
          </p:cNvPr>
          <p:cNvSpPr txBox="1"/>
          <p:nvPr/>
        </p:nvSpPr>
        <p:spPr>
          <a:xfrm>
            <a:off x="6511592" y="1237"/>
            <a:ext cx="2064320" cy="369332"/>
          </a:xfrm>
          <a:prstGeom prst="rect">
            <a:avLst/>
          </a:prstGeom>
          <a:noFill/>
        </p:spPr>
        <p:txBody>
          <a:bodyPr wrap="square" rtlCol="0">
            <a:spAutoFit/>
          </a:bodyPr>
          <a:lstStyle/>
          <a:p>
            <a:r>
              <a:rPr lang="en-US" dirty="0">
                <a:solidFill>
                  <a:schemeClr val="bg1"/>
                </a:solidFill>
              </a:rPr>
              <a:t>Recommendations</a:t>
            </a:r>
            <a:endParaRPr lang="en-CA" dirty="0">
              <a:solidFill>
                <a:schemeClr val="bg1"/>
              </a:solidFill>
            </a:endParaRPr>
          </a:p>
        </p:txBody>
      </p:sp>
      <p:pic>
        <p:nvPicPr>
          <p:cNvPr id="11" name="Picture 4">
            <a:extLst>
              <a:ext uri="{FF2B5EF4-FFF2-40B4-BE49-F238E27FC236}">
                <a16:creationId xmlns:a16="http://schemas.microsoft.com/office/drawing/2014/main" id="{8C32A8B6-A644-315A-14C7-1F75E9B47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887" y="2134971"/>
            <a:ext cx="3959365" cy="25880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FBB765CE-7F5B-7E5D-C738-1A8D17DB8B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242" y="2136483"/>
            <a:ext cx="3934898" cy="25865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D601CC8-8F7D-BBF1-DF3D-6F5FA6BF28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19" y="2134971"/>
            <a:ext cx="3962362" cy="258805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A5D8BAB-69EF-4A0D-1C8A-BFB86433C351}"/>
              </a:ext>
            </a:extLst>
          </p:cNvPr>
          <p:cNvSpPr txBox="1"/>
          <p:nvPr/>
        </p:nvSpPr>
        <p:spPr>
          <a:xfrm>
            <a:off x="1339259" y="-2"/>
            <a:ext cx="1349829" cy="369332"/>
          </a:xfrm>
          <a:prstGeom prst="rect">
            <a:avLst/>
          </a:prstGeom>
          <a:noFill/>
        </p:spPr>
        <p:txBody>
          <a:bodyPr wrap="square" rtlCol="0">
            <a:spAutoFit/>
          </a:bodyPr>
          <a:lstStyle/>
          <a:p>
            <a:r>
              <a:rPr lang="en-US" dirty="0">
                <a:solidFill>
                  <a:schemeClr val="bg1"/>
                </a:solidFill>
              </a:rPr>
              <a:t>Consistency</a:t>
            </a:r>
            <a:endParaRPr lang="en-CA" dirty="0">
              <a:solidFill>
                <a:schemeClr val="bg1"/>
              </a:solidFill>
            </a:endParaRPr>
          </a:p>
        </p:txBody>
      </p:sp>
      <p:sp>
        <p:nvSpPr>
          <p:cNvPr id="23" name="TextBox 22">
            <a:extLst>
              <a:ext uri="{FF2B5EF4-FFF2-40B4-BE49-F238E27FC236}">
                <a16:creationId xmlns:a16="http://schemas.microsoft.com/office/drawing/2014/main" id="{DAD70591-D8DE-CB98-8408-49DE7BAEC050}"/>
              </a:ext>
            </a:extLst>
          </p:cNvPr>
          <p:cNvSpPr txBox="1"/>
          <p:nvPr/>
        </p:nvSpPr>
        <p:spPr>
          <a:xfrm>
            <a:off x="2607292" y="0"/>
            <a:ext cx="1931243" cy="369332"/>
          </a:xfrm>
          <a:prstGeom prst="rect">
            <a:avLst/>
          </a:prstGeom>
          <a:noFill/>
        </p:spPr>
        <p:txBody>
          <a:bodyPr wrap="square" rtlCol="0">
            <a:spAutoFit/>
          </a:bodyPr>
          <a:lstStyle/>
          <a:p>
            <a:r>
              <a:rPr lang="en-US" dirty="0">
                <a:solidFill>
                  <a:schemeClr val="bg1"/>
                </a:solidFill>
              </a:rPr>
              <a:t>Decision-Making</a:t>
            </a:r>
            <a:endParaRPr lang="en-CA" dirty="0">
              <a:solidFill>
                <a:schemeClr val="bg1"/>
              </a:solidFill>
            </a:endParaRPr>
          </a:p>
        </p:txBody>
      </p:sp>
      <p:sp>
        <p:nvSpPr>
          <p:cNvPr id="2" name="TextBox 1">
            <a:extLst>
              <a:ext uri="{FF2B5EF4-FFF2-40B4-BE49-F238E27FC236}">
                <a16:creationId xmlns:a16="http://schemas.microsoft.com/office/drawing/2014/main" id="{04449277-6152-A51B-0784-CCB6C297B390}"/>
              </a:ext>
            </a:extLst>
          </p:cNvPr>
          <p:cNvSpPr txBox="1"/>
          <p:nvPr/>
        </p:nvSpPr>
        <p:spPr>
          <a:xfrm>
            <a:off x="100223" y="4730337"/>
            <a:ext cx="3066108" cy="415498"/>
          </a:xfrm>
          <a:prstGeom prst="rect">
            <a:avLst/>
          </a:prstGeom>
          <a:noFill/>
        </p:spPr>
        <p:txBody>
          <a:bodyPr wrap="square" rtlCol="0">
            <a:spAutoFit/>
          </a:bodyPr>
          <a:lstStyle/>
          <a:p>
            <a:r>
              <a:rPr lang="en-US" sz="700" b="1" dirty="0">
                <a:solidFill>
                  <a:schemeClr val="bg1"/>
                </a:solidFill>
              </a:rPr>
              <a:t>Figure 7.1 displays a heat map that showcases Messi’s danger passes per game during the 2014-15 La Liga Season. Areas where he executed more danger passes per game are shaded in dark red.</a:t>
            </a:r>
            <a:endParaRPr lang="en-CA" sz="700" b="1" dirty="0">
              <a:solidFill>
                <a:schemeClr val="bg1"/>
              </a:solidFill>
            </a:endParaRPr>
          </a:p>
        </p:txBody>
      </p:sp>
      <p:sp>
        <p:nvSpPr>
          <p:cNvPr id="12" name="TextBox 11">
            <a:extLst>
              <a:ext uri="{FF2B5EF4-FFF2-40B4-BE49-F238E27FC236}">
                <a16:creationId xmlns:a16="http://schemas.microsoft.com/office/drawing/2014/main" id="{91DAAD16-E7A1-1725-25C8-C144AB45C893}"/>
              </a:ext>
            </a:extLst>
          </p:cNvPr>
          <p:cNvSpPr txBox="1"/>
          <p:nvPr/>
        </p:nvSpPr>
        <p:spPr>
          <a:xfrm>
            <a:off x="4128242" y="4730337"/>
            <a:ext cx="3066108" cy="415498"/>
          </a:xfrm>
          <a:prstGeom prst="rect">
            <a:avLst/>
          </a:prstGeom>
          <a:noFill/>
        </p:spPr>
        <p:txBody>
          <a:bodyPr wrap="square" rtlCol="0">
            <a:spAutoFit/>
          </a:bodyPr>
          <a:lstStyle/>
          <a:p>
            <a:r>
              <a:rPr lang="en-US" sz="700" b="1" dirty="0">
                <a:solidFill>
                  <a:schemeClr val="bg1"/>
                </a:solidFill>
              </a:rPr>
              <a:t>Figure 7.2 displays a heat map that showcases Messi’s danger passes per game during the 2017-18 La Liga Season. Areas where he executed more danger passes per game are shaded in dark red.</a:t>
            </a:r>
            <a:endParaRPr lang="en-CA" sz="700" b="1" dirty="0">
              <a:solidFill>
                <a:schemeClr val="bg1"/>
              </a:solidFill>
            </a:endParaRPr>
          </a:p>
        </p:txBody>
      </p:sp>
      <p:sp>
        <p:nvSpPr>
          <p:cNvPr id="13" name="TextBox 12">
            <a:extLst>
              <a:ext uri="{FF2B5EF4-FFF2-40B4-BE49-F238E27FC236}">
                <a16:creationId xmlns:a16="http://schemas.microsoft.com/office/drawing/2014/main" id="{60DC0E9E-959F-1B31-D5B1-E12EBBB21DE7}"/>
              </a:ext>
            </a:extLst>
          </p:cNvPr>
          <p:cNvSpPr txBox="1"/>
          <p:nvPr/>
        </p:nvSpPr>
        <p:spPr>
          <a:xfrm>
            <a:off x="8175323" y="4723026"/>
            <a:ext cx="3066108" cy="415498"/>
          </a:xfrm>
          <a:prstGeom prst="rect">
            <a:avLst/>
          </a:prstGeom>
          <a:noFill/>
        </p:spPr>
        <p:txBody>
          <a:bodyPr wrap="square" rtlCol="0">
            <a:spAutoFit/>
          </a:bodyPr>
          <a:lstStyle/>
          <a:p>
            <a:r>
              <a:rPr lang="en-US" sz="700" b="1" dirty="0">
                <a:solidFill>
                  <a:schemeClr val="bg1"/>
                </a:solidFill>
              </a:rPr>
              <a:t>Figure 7.3 displays a heat map that showcases Messi’s danger passes per game during the 2020-21 La Liga Season. Areas where he executed more danger passes per game are shaded in dark red.</a:t>
            </a:r>
            <a:endParaRPr lang="en-CA" sz="700" b="1" dirty="0">
              <a:solidFill>
                <a:schemeClr val="bg1"/>
              </a:solidFill>
            </a:endParaRPr>
          </a:p>
        </p:txBody>
      </p:sp>
      <p:sp>
        <p:nvSpPr>
          <p:cNvPr id="15" name="TextBox 14">
            <a:extLst>
              <a:ext uri="{FF2B5EF4-FFF2-40B4-BE49-F238E27FC236}">
                <a16:creationId xmlns:a16="http://schemas.microsoft.com/office/drawing/2014/main" id="{B2DAA7E8-7837-2B01-F070-F6C837F4C1C1}"/>
              </a:ext>
            </a:extLst>
          </p:cNvPr>
          <p:cNvSpPr txBox="1"/>
          <p:nvPr/>
        </p:nvSpPr>
        <p:spPr>
          <a:xfrm>
            <a:off x="493350" y="1187820"/>
            <a:ext cx="11090988" cy="369332"/>
          </a:xfrm>
          <a:prstGeom prst="rect">
            <a:avLst/>
          </a:prstGeom>
          <a:noFill/>
        </p:spPr>
        <p:txBody>
          <a:bodyPr wrap="square" rtlCol="0">
            <a:spAutoFit/>
          </a:bodyPr>
          <a:lstStyle/>
          <a:p>
            <a:r>
              <a:rPr lang="en-US" dirty="0">
                <a:solidFill>
                  <a:schemeClr val="bg1"/>
                </a:solidFill>
              </a:rPr>
              <a:t>Danger Pass – A pass executed within 15 seconds of a shot on goal by the team with ball possession</a:t>
            </a:r>
            <a:endParaRPr lang="en-CA" dirty="0">
              <a:solidFill>
                <a:schemeClr val="bg1"/>
              </a:solidFill>
            </a:endParaRPr>
          </a:p>
        </p:txBody>
      </p:sp>
    </p:spTree>
    <p:extLst>
      <p:ext uri="{BB962C8B-B14F-4D97-AF65-F5344CB8AC3E}">
        <p14:creationId xmlns:p14="http://schemas.microsoft.com/office/powerpoint/2010/main" val="34523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3" descr="Football Field Texture Images – Browse 57,714 Stock Photos, Vectors, and  Video | Adobe Stock">
            <a:extLst>
              <a:ext uri="{FF2B5EF4-FFF2-40B4-BE49-F238E27FC236}">
                <a16:creationId xmlns:a16="http://schemas.microsoft.com/office/drawing/2014/main" id="{303B8279-90DA-BDDD-1D5E-91F8902A8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 y="0"/>
            <a:ext cx="12229632" cy="6905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F4F38-F70E-3533-0E12-FD804F3F7308}"/>
              </a:ext>
            </a:extLst>
          </p:cNvPr>
          <p:cNvSpPr txBox="1"/>
          <p:nvPr/>
        </p:nvSpPr>
        <p:spPr>
          <a:xfrm>
            <a:off x="0" y="0"/>
            <a:ext cx="1349829" cy="369332"/>
          </a:xfrm>
          <a:prstGeom prst="rect">
            <a:avLst/>
          </a:prstGeom>
          <a:noFill/>
        </p:spPr>
        <p:txBody>
          <a:bodyPr wrap="square" rtlCol="0">
            <a:spAutoFit/>
          </a:bodyPr>
          <a:lstStyle/>
          <a:p>
            <a:r>
              <a:rPr lang="en-US" dirty="0">
                <a:solidFill>
                  <a:schemeClr val="bg1"/>
                </a:solidFill>
              </a:rPr>
              <a:t>Introduction</a:t>
            </a:r>
            <a:endParaRPr lang="en-CA" dirty="0">
              <a:solidFill>
                <a:schemeClr val="bg1"/>
              </a:solidFill>
            </a:endParaRPr>
          </a:p>
        </p:txBody>
      </p:sp>
      <p:sp>
        <p:nvSpPr>
          <p:cNvPr id="7" name="TextBox 6">
            <a:extLst>
              <a:ext uri="{FF2B5EF4-FFF2-40B4-BE49-F238E27FC236}">
                <a16:creationId xmlns:a16="http://schemas.microsoft.com/office/drawing/2014/main" id="{7379831D-E773-A720-C3D5-FA74666A3527}"/>
              </a:ext>
            </a:extLst>
          </p:cNvPr>
          <p:cNvSpPr txBox="1"/>
          <p:nvPr/>
        </p:nvSpPr>
        <p:spPr>
          <a:xfrm>
            <a:off x="4334202" y="1"/>
            <a:ext cx="2064320" cy="369332"/>
          </a:xfrm>
          <a:prstGeom prst="rect">
            <a:avLst/>
          </a:prstGeom>
          <a:noFill/>
        </p:spPr>
        <p:txBody>
          <a:bodyPr wrap="square" rtlCol="0">
            <a:spAutoFit/>
          </a:bodyPr>
          <a:lstStyle/>
          <a:p>
            <a:r>
              <a:rPr lang="en-US" dirty="0">
                <a:solidFill>
                  <a:schemeClr val="bg1"/>
                </a:solidFill>
              </a:rPr>
              <a:t>Effective Pass Areas </a:t>
            </a:r>
            <a:endParaRPr lang="en-CA" dirty="0">
              <a:solidFill>
                <a:schemeClr val="bg1"/>
              </a:solidFill>
            </a:endParaRPr>
          </a:p>
        </p:txBody>
      </p:sp>
      <p:sp>
        <p:nvSpPr>
          <p:cNvPr id="8" name="TextBox 7">
            <a:extLst>
              <a:ext uri="{FF2B5EF4-FFF2-40B4-BE49-F238E27FC236}">
                <a16:creationId xmlns:a16="http://schemas.microsoft.com/office/drawing/2014/main" id="{71406C7E-7B82-12C4-3317-736F249A1C42}"/>
              </a:ext>
            </a:extLst>
          </p:cNvPr>
          <p:cNvSpPr txBox="1"/>
          <p:nvPr/>
        </p:nvSpPr>
        <p:spPr>
          <a:xfrm>
            <a:off x="6398522" y="0"/>
            <a:ext cx="2064320" cy="369332"/>
          </a:xfrm>
          <a:prstGeom prst="rect">
            <a:avLst/>
          </a:prstGeom>
          <a:solidFill>
            <a:srgbClr val="0070C0"/>
          </a:solidFill>
        </p:spPr>
        <p:txBody>
          <a:bodyPr wrap="square" rtlCol="0">
            <a:spAutoFit/>
          </a:bodyPr>
          <a:lstStyle/>
          <a:p>
            <a:r>
              <a:rPr lang="en-US" dirty="0">
                <a:solidFill>
                  <a:schemeClr val="bg1"/>
                </a:solidFill>
              </a:rPr>
              <a:t>Recommendations</a:t>
            </a:r>
            <a:endParaRPr lang="en-CA" dirty="0">
              <a:solidFill>
                <a:schemeClr val="bg1"/>
              </a:solidFill>
            </a:endParaRPr>
          </a:p>
        </p:txBody>
      </p:sp>
      <p:sp>
        <p:nvSpPr>
          <p:cNvPr id="13" name="TextBox 12">
            <a:extLst>
              <a:ext uri="{FF2B5EF4-FFF2-40B4-BE49-F238E27FC236}">
                <a16:creationId xmlns:a16="http://schemas.microsoft.com/office/drawing/2014/main" id="{5CF53D1E-6B3A-B464-4E2D-B57E229100C5}"/>
              </a:ext>
            </a:extLst>
          </p:cNvPr>
          <p:cNvSpPr txBox="1"/>
          <p:nvPr/>
        </p:nvSpPr>
        <p:spPr>
          <a:xfrm>
            <a:off x="207153" y="754451"/>
            <a:ext cx="8143088" cy="5909310"/>
          </a:xfrm>
          <a:prstGeom prst="rect">
            <a:avLst/>
          </a:prstGeom>
          <a:noFill/>
        </p:spPr>
        <p:txBody>
          <a:bodyPr wrap="square" rtlCol="0">
            <a:spAutoFit/>
          </a:bodyPr>
          <a:lstStyle/>
          <a:p>
            <a:r>
              <a:rPr lang="en-US" b="1" i="1" u="sng" dirty="0">
                <a:solidFill>
                  <a:schemeClr val="bg1"/>
                </a:solidFill>
              </a:rPr>
              <a:t>Messi’s coaching staff</a:t>
            </a:r>
            <a:r>
              <a:rPr lang="en-US" u="sng" dirty="0">
                <a:solidFill>
                  <a:schemeClr val="bg1"/>
                </a:solidFill>
              </a:rPr>
              <a:t>: </a:t>
            </a:r>
          </a:p>
          <a:p>
            <a:r>
              <a:rPr lang="en-US" dirty="0">
                <a:solidFill>
                  <a:schemeClr val="bg1"/>
                </a:solidFill>
              </a:rPr>
              <a:t>- Enable Messi to receive the ball in his most dangerous areas by positioning him deep up the pitch when attacking</a:t>
            </a:r>
          </a:p>
          <a:p>
            <a:r>
              <a:rPr lang="en-CA" dirty="0">
                <a:solidFill>
                  <a:schemeClr val="bg1"/>
                </a:solidFill>
              </a:rPr>
              <a:t>- Select players who are effective on the counter-attack and are good with link up play</a:t>
            </a:r>
          </a:p>
          <a:p>
            <a:r>
              <a:rPr lang="en-CA" dirty="0">
                <a:solidFill>
                  <a:schemeClr val="bg1"/>
                </a:solidFill>
              </a:rPr>
              <a:t>- Enable him to drop deeper into the midfield to open opportunities for long progressive passes if the defense is denying the ball from progressing up the pitch</a:t>
            </a:r>
          </a:p>
          <a:p>
            <a:pPr marL="285750" indent="-285750">
              <a:buFontTx/>
              <a:buChar char="-"/>
            </a:pPr>
            <a:endParaRPr lang="en-CA" dirty="0">
              <a:solidFill>
                <a:schemeClr val="bg1"/>
              </a:solidFill>
            </a:endParaRPr>
          </a:p>
          <a:p>
            <a:r>
              <a:rPr lang="en-CA" b="1" i="1" u="sng" dirty="0">
                <a:solidFill>
                  <a:schemeClr val="bg1"/>
                </a:solidFill>
              </a:rPr>
              <a:t>Opposing Coaching staff</a:t>
            </a:r>
            <a:r>
              <a:rPr lang="en-CA" u="sng" dirty="0">
                <a:solidFill>
                  <a:schemeClr val="bg1"/>
                </a:solidFill>
              </a:rPr>
              <a:t>: </a:t>
            </a:r>
          </a:p>
          <a:p>
            <a:r>
              <a:rPr lang="en-CA" dirty="0">
                <a:solidFill>
                  <a:schemeClr val="bg1"/>
                </a:solidFill>
              </a:rPr>
              <a:t>- Drop central midfielders or wingers into narrow positions to protect danger areas displayed in Figure 7.3 </a:t>
            </a:r>
          </a:p>
          <a:p>
            <a:r>
              <a:rPr lang="en-CA" dirty="0">
                <a:solidFill>
                  <a:schemeClr val="bg1"/>
                </a:solidFill>
              </a:rPr>
              <a:t>- Deny him time and space by pressing hard or commit to dropping back and defend against long progressive passes when he receives the ball in the middle third</a:t>
            </a:r>
          </a:p>
          <a:p>
            <a:r>
              <a:rPr lang="en-CA" dirty="0">
                <a:solidFill>
                  <a:schemeClr val="bg1"/>
                </a:solidFill>
              </a:rPr>
              <a:t>- Pressure him aggressively in areas marked in blue in Figure 3 (areas where he is more prone to committing ‘incomplete passes under pressure’)</a:t>
            </a:r>
          </a:p>
          <a:p>
            <a:r>
              <a:rPr lang="en-CA" dirty="0">
                <a:solidFill>
                  <a:schemeClr val="bg1"/>
                </a:solidFill>
              </a:rPr>
              <a:t>- Force him to pass the ball with his weak foot to get him out of his comfort zone (3 total weak foot passes vs Netherlands)</a:t>
            </a:r>
          </a:p>
          <a:p>
            <a:pPr marL="285750" indent="-285750">
              <a:buFontTx/>
              <a:buChar char="-"/>
            </a:pPr>
            <a:endParaRPr lang="en-CA" dirty="0">
              <a:solidFill>
                <a:schemeClr val="bg1"/>
              </a:solidFill>
            </a:endParaRPr>
          </a:p>
          <a:p>
            <a:r>
              <a:rPr lang="en-CA" i="1" dirty="0">
                <a:solidFill>
                  <a:schemeClr val="bg1"/>
                </a:solidFill>
              </a:rPr>
              <a:t>* Note: recommendations should be adjusted based match related factors such as lineups, pace of play, tactics, and score</a:t>
            </a:r>
          </a:p>
          <a:p>
            <a:pPr marL="342900" indent="-342900">
              <a:buAutoNum type="arabicPeriod" startAt="2"/>
            </a:pPr>
            <a:endParaRPr lang="en-US" dirty="0"/>
          </a:p>
        </p:txBody>
      </p:sp>
      <p:sp>
        <p:nvSpPr>
          <p:cNvPr id="19" name="TextBox 18">
            <a:extLst>
              <a:ext uri="{FF2B5EF4-FFF2-40B4-BE49-F238E27FC236}">
                <a16:creationId xmlns:a16="http://schemas.microsoft.com/office/drawing/2014/main" id="{25065DE2-8154-6E32-6EFB-15D5F005C30B}"/>
              </a:ext>
            </a:extLst>
          </p:cNvPr>
          <p:cNvSpPr txBox="1"/>
          <p:nvPr/>
        </p:nvSpPr>
        <p:spPr>
          <a:xfrm>
            <a:off x="1339259" y="-2"/>
            <a:ext cx="1349829" cy="369332"/>
          </a:xfrm>
          <a:prstGeom prst="rect">
            <a:avLst/>
          </a:prstGeom>
          <a:noFill/>
        </p:spPr>
        <p:txBody>
          <a:bodyPr wrap="square" rtlCol="0">
            <a:spAutoFit/>
          </a:bodyPr>
          <a:lstStyle/>
          <a:p>
            <a:r>
              <a:rPr lang="en-US" dirty="0">
                <a:solidFill>
                  <a:schemeClr val="bg1"/>
                </a:solidFill>
              </a:rPr>
              <a:t>Consistency</a:t>
            </a:r>
            <a:endParaRPr lang="en-CA" dirty="0">
              <a:solidFill>
                <a:schemeClr val="bg1"/>
              </a:solidFill>
            </a:endParaRPr>
          </a:p>
        </p:txBody>
      </p:sp>
      <p:sp>
        <p:nvSpPr>
          <p:cNvPr id="20" name="TextBox 19">
            <a:extLst>
              <a:ext uri="{FF2B5EF4-FFF2-40B4-BE49-F238E27FC236}">
                <a16:creationId xmlns:a16="http://schemas.microsoft.com/office/drawing/2014/main" id="{69E00048-1C5E-E76E-F522-33A46A2B7F39}"/>
              </a:ext>
            </a:extLst>
          </p:cNvPr>
          <p:cNvSpPr txBox="1"/>
          <p:nvPr/>
        </p:nvSpPr>
        <p:spPr>
          <a:xfrm>
            <a:off x="2607292" y="0"/>
            <a:ext cx="1931243" cy="369332"/>
          </a:xfrm>
          <a:prstGeom prst="rect">
            <a:avLst/>
          </a:prstGeom>
          <a:noFill/>
        </p:spPr>
        <p:txBody>
          <a:bodyPr wrap="square" rtlCol="0">
            <a:spAutoFit/>
          </a:bodyPr>
          <a:lstStyle/>
          <a:p>
            <a:r>
              <a:rPr lang="en-US" dirty="0">
                <a:solidFill>
                  <a:schemeClr val="bg1"/>
                </a:solidFill>
              </a:rPr>
              <a:t>Decision-Making</a:t>
            </a:r>
            <a:endParaRPr lang="en-CA" dirty="0">
              <a:solidFill>
                <a:schemeClr val="bg1"/>
              </a:solidFill>
            </a:endParaRPr>
          </a:p>
        </p:txBody>
      </p:sp>
      <p:pic>
        <p:nvPicPr>
          <p:cNvPr id="11" name="Picture 4">
            <a:extLst>
              <a:ext uri="{FF2B5EF4-FFF2-40B4-BE49-F238E27FC236}">
                <a16:creationId xmlns:a16="http://schemas.microsoft.com/office/drawing/2014/main" id="{DB5F95DC-D3F7-0EFF-D57E-4EF7E8E31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2103" y="484810"/>
            <a:ext cx="2642615" cy="172735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a:extLst>
              <a:ext uri="{FF2B5EF4-FFF2-40B4-BE49-F238E27FC236}">
                <a16:creationId xmlns:a16="http://schemas.microsoft.com/office/drawing/2014/main" id="{D3BC611C-20B7-C55C-651B-C57A5DD203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4564" y="5301478"/>
            <a:ext cx="2217694" cy="160395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859A2B3B-A40F-2247-2976-27944861A5C9}"/>
                  </a:ext>
                </a:extLst>
              </p14:cNvPr>
              <p14:cNvContentPartPr/>
              <p14:nvPr/>
            </p14:nvContentPartPr>
            <p14:xfrm>
              <a:off x="10673007" y="958941"/>
              <a:ext cx="487800" cy="936000"/>
            </p14:xfrm>
          </p:contentPart>
        </mc:Choice>
        <mc:Fallback xmlns="">
          <p:pic>
            <p:nvPicPr>
              <p:cNvPr id="29" name="Ink 28">
                <a:extLst>
                  <a:ext uri="{FF2B5EF4-FFF2-40B4-BE49-F238E27FC236}">
                    <a16:creationId xmlns:a16="http://schemas.microsoft.com/office/drawing/2014/main" id="{859A2B3B-A40F-2247-2976-27944861A5C9}"/>
                  </a:ext>
                </a:extLst>
              </p:cNvPr>
              <p:cNvPicPr/>
              <p:nvPr/>
            </p:nvPicPr>
            <p:blipFill>
              <a:blip r:embed="rId7"/>
              <a:stretch>
                <a:fillRect/>
              </a:stretch>
            </p:blipFill>
            <p:spPr>
              <a:xfrm>
                <a:off x="10664000" y="949941"/>
                <a:ext cx="505453" cy="953640"/>
              </a:xfrm>
              <a:prstGeom prst="rect">
                <a:avLst/>
              </a:prstGeom>
            </p:spPr>
          </p:pic>
        </mc:Fallback>
      </mc:AlternateContent>
      <p:pic>
        <p:nvPicPr>
          <p:cNvPr id="31" name="Picture 4">
            <a:extLst>
              <a:ext uri="{FF2B5EF4-FFF2-40B4-BE49-F238E27FC236}">
                <a16:creationId xmlns:a16="http://schemas.microsoft.com/office/drawing/2014/main" id="{7B03E15E-E543-C705-1C4E-B401CF27E7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91556" y="3825356"/>
            <a:ext cx="2603715" cy="14761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10DD6702-90F2-249C-60B3-9352B7C449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1799" y="2212167"/>
            <a:ext cx="2243224" cy="16224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5C738CED-520A-BE63-72B3-1F3C07B3964D}"/>
                  </a:ext>
                </a:extLst>
              </p14:cNvPr>
              <p14:cNvContentPartPr/>
              <p14:nvPr/>
            </p14:nvContentPartPr>
            <p14:xfrm>
              <a:off x="10611424" y="2916571"/>
              <a:ext cx="537120" cy="604080"/>
            </p14:xfrm>
          </p:contentPart>
        </mc:Choice>
        <mc:Fallback xmlns="">
          <p:pic>
            <p:nvPicPr>
              <p:cNvPr id="3" name="Ink 2">
                <a:extLst>
                  <a:ext uri="{FF2B5EF4-FFF2-40B4-BE49-F238E27FC236}">
                    <a16:creationId xmlns:a16="http://schemas.microsoft.com/office/drawing/2014/main" id="{5C738CED-520A-BE63-72B3-1F3C07B3964D}"/>
                  </a:ext>
                </a:extLst>
              </p:cNvPr>
              <p:cNvPicPr/>
              <p:nvPr/>
            </p:nvPicPr>
            <p:blipFill>
              <a:blip r:embed="rId11"/>
              <a:stretch>
                <a:fillRect/>
              </a:stretch>
            </p:blipFill>
            <p:spPr>
              <a:xfrm>
                <a:off x="10602424" y="2907931"/>
                <a:ext cx="554760" cy="621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88CA5963-66AC-C4D3-2688-86CDC156A4B0}"/>
                  </a:ext>
                </a:extLst>
              </p14:cNvPr>
              <p14:cNvContentPartPr/>
              <p14:nvPr/>
            </p14:nvContentPartPr>
            <p14:xfrm>
              <a:off x="9715024" y="3519931"/>
              <a:ext cx="580320" cy="250920"/>
            </p14:xfrm>
          </p:contentPart>
        </mc:Choice>
        <mc:Fallback xmlns="">
          <p:pic>
            <p:nvPicPr>
              <p:cNvPr id="5" name="Ink 4">
                <a:extLst>
                  <a:ext uri="{FF2B5EF4-FFF2-40B4-BE49-F238E27FC236}">
                    <a16:creationId xmlns:a16="http://schemas.microsoft.com/office/drawing/2014/main" id="{88CA5963-66AC-C4D3-2688-86CDC156A4B0}"/>
                  </a:ext>
                </a:extLst>
              </p:cNvPr>
              <p:cNvPicPr/>
              <p:nvPr/>
            </p:nvPicPr>
            <p:blipFill>
              <a:blip r:embed="rId13"/>
              <a:stretch>
                <a:fillRect/>
              </a:stretch>
            </p:blipFill>
            <p:spPr>
              <a:xfrm>
                <a:off x="9706384" y="3510931"/>
                <a:ext cx="5979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6ADB4E2F-8453-ADE7-33CA-732CF4D8CD6A}"/>
                  </a:ext>
                </a:extLst>
              </p14:cNvPr>
              <p14:cNvContentPartPr/>
              <p14:nvPr/>
            </p14:nvContentPartPr>
            <p14:xfrm>
              <a:off x="12596104" y="4011691"/>
              <a:ext cx="360" cy="360"/>
            </p14:xfrm>
          </p:contentPart>
        </mc:Choice>
        <mc:Fallback xmlns="">
          <p:pic>
            <p:nvPicPr>
              <p:cNvPr id="6" name="Ink 5">
                <a:extLst>
                  <a:ext uri="{FF2B5EF4-FFF2-40B4-BE49-F238E27FC236}">
                    <a16:creationId xmlns:a16="http://schemas.microsoft.com/office/drawing/2014/main" id="{6ADB4E2F-8453-ADE7-33CA-732CF4D8CD6A}"/>
                  </a:ext>
                </a:extLst>
              </p:cNvPr>
              <p:cNvPicPr/>
              <p:nvPr/>
            </p:nvPicPr>
            <p:blipFill>
              <a:blip r:embed="rId15"/>
              <a:stretch>
                <a:fillRect/>
              </a:stretch>
            </p:blipFill>
            <p:spPr>
              <a:xfrm>
                <a:off x="12587104" y="4003051"/>
                <a:ext cx="18000" cy="18000"/>
              </a:xfrm>
              <a:prstGeom prst="rect">
                <a:avLst/>
              </a:prstGeom>
            </p:spPr>
          </p:pic>
        </mc:Fallback>
      </mc:AlternateContent>
    </p:spTree>
    <p:extLst>
      <p:ext uri="{BB962C8B-B14F-4D97-AF65-F5344CB8AC3E}">
        <p14:creationId xmlns:p14="http://schemas.microsoft.com/office/powerpoint/2010/main" val="40408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2391</TotalTime>
  <Words>1066</Words>
  <Application>Microsoft Office PowerPoint</Application>
  <PresentationFormat>Widescreen</PresentationFormat>
  <Paragraphs>74</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Breaking Down Messi’s Passing Ability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Messi’s Passing Ability</dc:title>
  <dc:creator>ROY Haddad</dc:creator>
  <cp:lastModifiedBy>ROY Haddad</cp:lastModifiedBy>
  <cp:revision>85</cp:revision>
  <dcterms:created xsi:type="dcterms:W3CDTF">2023-06-01T22:45:28Z</dcterms:created>
  <dcterms:modified xsi:type="dcterms:W3CDTF">2023-06-29T04:42:01Z</dcterms:modified>
</cp:coreProperties>
</file>