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21"/>
  </p:notesMasterIdLst>
  <p:sldIdLst>
    <p:sldId id="256" r:id="rId5"/>
    <p:sldId id="295" r:id="rId6"/>
    <p:sldId id="297" r:id="rId7"/>
    <p:sldId id="298" r:id="rId8"/>
    <p:sldId id="304" r:id="rId9"/>
    <p:sldId id="261" r:id="rId10"/>
    <p:sldId id="313" r:id="rId11"/>
    <p:sldId id="257" r:id="rId12"/>
    <p:sldId id="312" r:id="rId13"/>
    <p:sldId id="296" r:id="rId14"/>
    <p:sldId id="258" r:id="rId15"/>
    <p:sldId id="301" r:id="rId16"/>
    <p:sldId id="302" r:id="rId17"/>
    <p:sldId id="303" r:id="rId18"/>
    <p:sldId id="308" r:id="rId19"/>
    <p:sldId id="310" r:id="rId20"/>
  </p:sldIdLst>
  <p:sldSz cx="13004800" cy="9753600"/>
  <p:notesSz cx="6858000" cy="9144000"/>
  <p:embeddedFontLst>
    <p:embeddedFont>
      <p:font typeface="Gill Sans" panose="020B0600070205080204" charset="0"/>
      <p:regular r:id="rId22"/>
      <p:bold r:id="rId23"/>
    </p:embeddedFont>
    <p:embeddedFont>
      <p:font typeface="Helvetica Neue" panose="020B0600070205080204" charset="0"/>
      <p:regular r:id="rId24"/>
      <p:bold r:id="rId25"/>
      <p:italic r:id="rId26"/>
      <p:boldItalic r:id="rId27"/>
    </p:embeddedFont>
    <p:embeddedFont>
      <p:font typeface="Helvetica Neue Light" panose="020B0600070205080204" charset="0"/>
      <p:regular r:id="rId28"/>
      <p:bold r:id="rId29"/>
      <p:italic r:id="rId30"/>
      <p:boldItalic r:id="rId31"/>
    </p:embeddedFont>
    <p:embeddedFont>
      <p:font typeface="PT Sans" panose="020B0503020203020204" pitchFamily="34" charset="0"/>
      <p:regular r:id="rId32"/>
      <p:bold r:id="rId33"/>
      <p:italic r:id="rId34"/>
      <p:boldItalic r:id="rId35"/>
    </p:embeddedFont>
    <p:embeddedFont>
      <p:font typeface="Roboto Slab" pitchFamily="2" charset="0"/>
      <p:regular r:id="rId36"/>
      <p:bold r:id="rId37"/>
    </p:embeddedFont>
    <p:embeddedFont>
      <p:font typeface="Segoe UI" panose="020B050204020402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7" roundtripDataSignature="AMtx7mimICv9YlzhO8JUkVatL8Va69Fi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AD3BD-35FF-DB72-42AE-9BF2C6CC5DEC}" v="677" dt="2023-12-07T15:07:58.927"/>
    <p1510:client id="{54ACCB95-A922-4E2E-961B-26DAF0255CFB}" v="1038" vWet="1040" dt="2023-12-07T14:46:28.695"/>
    <p1510:client id="{E7092A0D-B00D-C80F-7FEB-AB9B2116690A}" v="845" dt="2023-12-07T14:58:42.334"/>
    <p1510:client id="{F2C92021-22A5-48F5-A899-4079B6FF8206}" v="200" dt="2023-12-07T15:32:37.132"/>
    <p1510:client id="{FCE177F5-1BF0-4203-AC42-76E1D1907218}" v="112" dt="2023-12-07T15:55:46.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autoAdjust="0"/>
    <p:restoredTop sz="84951" autoAdjust="0"/>
  </p:normalViewPr>
  <p:slideViewPr>
    <p:cSldViewPr snapToGrid="0">
      <p:cViewPr varScale="1">
        <p:scale>
          <a:sx n="68" d="100"/>
          <a:sy n="68" d="100"/>
        </p:scale>
        <p:origin x="202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font" Target="fonts/font18.fntdata"/><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3.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FHausen/EPWS2324HausenHeSancak/blob/main/Artefakte/PDF%20Copies%20f%C3%BCr%20Audit%202/Algorithmus%20Recherche.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oardgamegeek.com/wiki/page/subdomai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FHausen/EPWS2324HausenHeSancak/blob/f40f59c3438d8a7e3e11962db0b17750065600eb/Artefakte/User%20Persona1.pn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hub.com/FHausen/EPWS2324HausenHeSancak/blob/f40f59c3438d8a7e3e11962db0b17750065600eb/Artefakte/User%20Persona2.p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FHausen/EPWS2324HausenHeSancak/blob/main/Artefakte/PDF%20Copies%20f%C3%BCr%20Audit%202/Szenarien.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645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Der Algorithmus für Empfehlungen stellt eine essenzielle Funktion unserer App dar, weshalb wir dessen Proof of Concept als unbedingt notwendig empfinden. Für den PoC haben wir eine grobe Recherche bezüglich Algorithmen für Empfehlungen durchgeführt (</a:t>
            </a:r>
            <a:r>
              <a:rPr lang="de-DE" sz="1400" dirty="0">
                <a:hlinkClick r:id="rId3"/>
              </a:rPr>
              <a:t>hier zu finden</a:t>
            </a:r>
            <a:r>
              <a:rPr lang="de-DE" sz="1400" dirty="0"/>
              <a:t>). Im Rahmen des PoCs haben uns für den Einsatz von Collaborative Filtering und Content-Based Filtering entschieden, weil es einfacher in der Durchführung ist als KI gestützte Methoden und für unsere Zwecke vollkommen ausreicht.</a:t>
            </a:r>
            <a:endParaRPr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Ein wichtiger Punkt in der Auswahl der Datenbank war, dass wir die Kategorisierung, die die Datenbank verwendet, übernehmen werden, da wir ansonsten jedes Spiel selber manuell überprüfen müssten, um es nach unseren Vorstellungen einzuteilen. </a:t>
            </a:r>
          </a:p>
          <a:p>
            <a:pPr marL="0" indent="0"/>
            <a:r>
              <a:rPr lang="de-DE" sz="1400" dirty="0"/>
              <a:t>In der Recherche zu möglichen Datenbanken hat sich herausgestellt, dass es kaum eine Brettspieldatenbank gibt die auch eine Schnittstelle anbietet. Abgesehen von Boardgamegeek und APIs, die selber Boardgamegeek nutzen, konnten wir keine Alternative ausfindig machen. Daraus ergab sich das Problem, dass uns zunächst nicht ersichtlich war ob BGG überhaupt die Spiele in Genres einteilt. Die einzige Einteilung, die wir sehen konnten war nach Thematik und einzelnen Mechaniken der Spiele. Am Ende sind wir doch noch darauf gestoßen, wie BGG die Genres einteilt (Community Voting) und wo in den API-Daten wir das finden können.</a:t>
            </a:r>
          </a:p>
          <a:p>
            <a:pPr marL="0" indent="0"/>
            <a:endParaRPr lang="de-DE" sz="1400" dirty="0"/>
          </a:p>
          <a:p>
            <a:pPr marL="0" indent="0"/>
            <a:r>
              <a:rPr lang="de-DE" sz="1400" dirty="0"/>
              <a:t>Damit bleiben dann am Ende eine Reihe von Vorteilen. </a:t>
            </a:r>
            <a:r>
              <a:rPr lang="de-DE" sz="1400" dirty="0" err="1"/>
              <a:t>Boardgamegeek</a:t>
            </a:r>
            <a:r>
              <a:rPr lang="de-DE" sz="1400" dirty="0"/>
              <a:t> ist bei weitem die vollständigste Brettspieldatenbank, der Zugriff auf die Daten ist kostenlos möglich und wir sind in der Lage alle für uns relevanten Daten zu übernehmen.</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45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Wie zuvor erwähnt, geschieht die Einteilung von Spielen in Genres auf Boardgamegeek nach einem Community Voting System. </a:t>
            </a:r>
            <a:endParaRPr lang="en-US" sz="1400" dirty="0"/>
          </a:p>
          <a:p>
            <a:pPr marL="0" indent="0"/>
            <a:r>
              <a:rPr lang="de-DE" sz="1400" dirty="0"/>
              <a:t>Es stehen 6 Genres zur Verfügung: Abstract Games, </a:t>
            </a:r>
            <a:r>
              <a:rPr lang="de-DE" sz="1400" dirty="0" err="1"/>
              <a:t>Customizable</a:t>
            </a:r>
            <a:r>
              <a:rPr lang="de-DE" sz="1400" dirty="0"/>
              <a:t> Games, </a:t>
            </a:r>
            <a:r>
              <a:rPr lang="de-DE" sz="1400" dirty="0" err="1"/>
              <a:t>Thematic</a:t>
            </a:r>
            <a:r>
              <a:rPr lang="de-DE" sz="1400" dirty="0"/>
              <a:t> Games, Family Games, Party Games, </a:t>
            </a:r>
            <a:r>
              <a:rPr lang="de-DE" sz="1400" dirty="0" err="1"/>
              <a:t>Strategy</a:t>
            </a:r>
            <a:r>
              <a:rPr lang="de-DE" sz="1400" dirty="0"/>
              <a:t> Games und </a:t>
            </a:r>
            <a:r>
              <a:rPr lang="de-DE" sz="1400" dirty="0" err="1"/>
              <a:t>Wargames</a:t>
            </a:r>
            <a:r>
              <a:rPr lang="de-DE" sz="1400" dirty="0"/>
              <a:t>. Eine Erklärung dazu ist über </a:t>
            </a:r>
            <a:r>
              <a:rPr lang="de-DE" sz="1400" dirty="0">
                <a:hlinkClick r:id="rId3"/>
              </a:rPr>
              <a:t>https://boardgamegeek.com/wiki/page/subdomain</a:t>
            </a:r>
            <a:r>
              <a:rPr lang="de-DE" sz="1400" dirty="0"/>
              <a:t> zu finden. Es ist vorgesehen diese zu übersetzen und im System zur Erklärung mit anzubieten.</a:t>
            </a:r>
          </a:p>
          <a:p>
            <a:pPr marL="0" indent="0"/>
            <a:r>
              <a:rPr lang="de-DE" sz="1400" dirty="0"/>
              <a:t>Ein Spiel benötigt mindestens 5 Stimmen und mindestens 30% aller Stimmen, um in ein Genre eingeteilt zu werden. Damit ist es möglich in bis zu 3 Genres zu gehören. Allerdings ist es durch dieses System bei einigen Spielen der Fall, dass nicht genügend Abstimmungen vorhanden sind, um es in irgendein Genre zuzuordnen. Wir haben die Entscheidung getroffen, in diesen Fällen das Spiel zu ignorieren, da scheinbar das Interesse an dem Spiel eh verschwindend gering ist. Es ist vorgesehen den User über dieses System zu informieren, falls ein Spiel nicht gefunden werden kann.</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419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Frühe Spieleprototypen sind nicht auf BGG erfasst und somit wären diese für unser nicht System verfügbar. Wir würden also Spieleentwickler darum bitten, nach dem BGG Schema ihre Prototypen einzuordnen. Diese Information muss dann von uns gespeichert werden, damit der </a:t>
            </a:r>
            <a:r>
              <a:rPr lang="de-DE" sz="1400" dirty="0" err="1"/>
              <a:t>Matchingalgorithmus</a:t>
            </a:r>
            <a:r>
              <a:rPr lang="de-DE" sz="1400" dirty="0"/>
              <a:t> in der Lage ist, die Prototypen vorzuschlagen. </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17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07c3ab5d0_1_4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1007c3ab5d0_1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553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1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66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Im Benutzerprofil wurden Informationen zur Spielersuche für das Brettspiel in vier separaten Abschnitten aufgegliedert. Diese umfassen den Spielertyp, Beispiele für das Lieblingsspiel, den Spielstil und die Erfahrung. Dies diente als Grundlage für die Erstellung von Personas.</a:t>
            </a:r>
            <a:endParaRPr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81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514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17999"/>
              </a:lnSpc>
              <a:spcBef>
                <a:spcPts val="0"/>
              </a:spcBef>
              <a:spcAft>
                <a:spcPts val="0"/>
              </a:spcAft>
              <a:buClr>
                <a:srgbClr val="000000"/>
              </a:buClr>
              <a:buSzPts val="1400"/>
              <a:buFont typeface="Arial"/>
              <a:buNone/>
              <a:tabLst/>
              <a:defRPr/>
            </a:pPr>
            <a:r>
              <a:rPr lang="de-DE" sz="1400" dirty="0"/>
              <a:t>Die User Personas geben einen detaillierten Einblick in die Spielercommunity, indem sie Informationen zu den individuellen Spielern präsentieren. Durch die Bereitstellung von umfassenden Angaben zu den Spielern ermöglicht sie uns, sich ein klares Bild von den Präferenzen, dem Spielverhalten und der Erfahrung der einzelnen User zu machen. Diese Darstellung bietet außerdem eine mögliche Grundlage für die letztendlichen Profile der User im System. Sie wären darüber in der Lage potenzielle Spielpartner zu finden, die ihren Vorlieben und Spielstilen entsprechen. Weitere Personas sind hier zu finden: </a:t>
            </a:r>
            <a:r>
              <a:rPr lang="en-GB" sz="1400" dirty="0">
                <a:hlinkClick r:id="rId3"/>
              </a:rPr>
              <a:t>Personas1</a:t>
            </a:r>
            <a:r>
              <a:rPr lang="en-GB" sz="1400" dirty="0"/>
              <a:t> </a:t>
            </a:r>
            <a:r>
              <a:rPr lang="en-GB" sz="1400" dirty="0">
                <a:hlinkClick r:id="rId4"/>
              </a:rPr>
              <a:t>Personas2</a:t>
            </a:r>
            <a:endParaRPr lang="de" sz="1600" dirty="0">
              <a:solidFill>
                <a:schemeClr val="tx1"/>
              </a:solidFill>
              <a:latin typeface="PT Sans" panose="020B0503020203020204" pitchFamily="34" charset="0"/>
            </a:endParaRPr>
          </a:p>
          <a:p>
            <a:pPr marL="0" indent="0"/>
            <a:endParaRPr lang="de-DE" sz="1400" dirty="0"/>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16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07c3ab5d0_1_4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1007c3ab5d0_1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a:t>Wir haben für die Veranschaulichung der Use Cases unterschiedliche Szenarien erstellt, um die Funktionen der App zu erleuchten. Es wurden Nutzer mit verschiedenen Problemen erschaffen, welche durch die App oder Teilfunktionen der App gelöst werden sollen. Im Vordergrund stand aber vor allem das Finden von anderen Mitspielern mit ähnlichen Interessen. </a:t>
            </a:r>
            <a:r>
              <a:rPr lang="de-DE" sz="1400" dirty="0">
                <a:hlinkClick r:id="rId3"/>
              </a:rPr>
              <a:t>(alle Szenarien)</a:t>
            </a:r>
            <a:endParaRPr lang="de-DE"/>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793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indent="0"/>
            <a:r>
              <a:rPr lang="de-DE" sz="1400" dirty="0"/>
              <a:t>Die hier beschriebenen Risiken stellen die wichtigsten technischen Herausforderungen dar. Hervorzuheben ist dabei, dass das </a:t>
            </a:r>
            <a:r>
              <a:rPr lang="de-DE" sz="1400" dirty="0" err="1"/>
              <a:t>Matching</a:t>
            </a:r>
            <a:r>
              <a:rPr lang="de-DE" sz="1400" dirty="0"/>
              <a:t> eine deutlich höhere Priorität hat als die Risiken bezüglich der Datenlage. Hier gäbe es Alternativen und </a:t>
            </a:r>
            <a:r>
              <a:rPr lang="de-DE" sz="1400" dirty="0" err="1"/>
              <a:t>Fallback</a:t>
            </a:r>
            <a:r>
              <a:rPr lang="de-DE" sz="1400" dirty="0"/>
              <a:t> Optionen, die für den Algorithmus nicht vorhanden sind. Es stellt den Kern unserer Anwendungslogik dar.</a:t>
            </a: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58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er" type="tx">
  <p:cSld name="TITLE_AND_BODY">
    <p:spTree>
      <p:nvGrpSpPr>
        <p:cNvPr id="1" name="Shape 9"/>
        <p:cNvGrpSpPr/>
        <p:nvPr/>
      </p:nvGrpSpPr>
      <p:grpSpPr>
        <a:xfrm>
          <a:off x="0" y="0"/>
          <a:ext cx="0" cy="0"/>
          <a:chOff x="0" y="0"/>
          <a:chExt cx="0" cy="0"/>
        </a:xfrm>
      </p:grpSpPr>
      <p:sp>
        <p:nvSpPr>
          <p:cNvPr id="10" name="Google Shape;10;p2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 - 3 Stück">
  <p:cSld name="Foto - 3 Stück">
    <p:spTree>
      <p:nvGrpSpPr>
        <p:cNvPr id="1" name="Shape 44"/>
        <p:cNvGrpSpPr/>
        <p:nvPr/>
      </p:nvGrpSpPr>
      <p:grpSpPr>
        <a:xfrm>
          <a:off x="0" y="0"/>
          <a:ext cx="0" cy="0"/>
          <a:chOff x="0" y="0"/>
          <a:chExt cx="0" cy="0"/>
        </a:xfrm>
      </p:grpSpPr>
      <p:sp>
        <p:nvSpPr>
          <p:cNvPr id="45" name="Google Shape;45;p32"/>
          <p:cNvSpPr>
            <a:spLocks noGrp="1"/>
          </p:cNvSpPr>
          <p:nvPr>
            <p:ph type="pic" idx="2"/>
          </p:nvPr>
        </p:nvSpPr>
        <p:spPr>
          <a:xfrm>
            <a:off x="6680200" y="5029200"/>
            <a:ext cx="6054748" cy="4038600"/>
          </a:xfrm>
          <a:prstGeom prst="rect">
            <a:avLst/>
          </a:prstGeom>
          <a:noFill/>
          <a:ln>
            <a:noFill/>
          </a:ln>
        </p:spPr>
      </p:sp>
      <p:sp>
        <p:nvSpPr>
          <p:cNvPr id="46" name="Google Shape;46;p32"/>
          <p:cNvSpPr>
            <a:spLocks noGrp="1"/>
          </p:cNvSpPr>
          <p:nvPr>
            <p:ph type="pic" idx="3"/>
          </p:nvPr>
        </p:nvSpPr>
        <p:spPr>
          <a:xfrm>
            <a:off x="6502400" y="889000"/>
            <a:ext cx="5867400" cy="3911601"/>
          </a:xfrm>
          <a:prstGeom prst="rect">
            <a:avLst/>
          </a:prstGeom>
          <a:noFill/>
          <a:ln>
            <a:noFill/>
          </a:ln>
        </p:spPr>
      </p:sp>
      <p:sp>
        <p:nvSpPr>
          <p:cNvPr id="47" name="Google Shape;47;p32"/>
          <p:cNvSpPr>
            <a:spLocks noGrp="1"/>
          </p:cNvSpPr>
          <p:nvPr>
            <p:ph type="pic" idx="4"/>
          </p:nvPr>
        </p:nvSpPr>
        <p:spPr>
          <a:xfrm>
            <a:off x="-2374900" y="889000"/>
            <a:ext cx="11982450" cy="7988300"/>
          </a:xfrm>
          <a:prstGeom prst="rect">
            <a:avLst/>
          </a:prstGeom>
          <a:noFill/>
          <a:ln>
            <a:noFill/>
          </a:ln>
        </p:spPr>
      </p:sp>
      <p:sp>
        <p:nvSpPr>
          <p:cNvPr id="48" name="Google Shape;48;p3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Zitat">
  <p:cSld name="Zitat">
    <p:spTree>
      <p:nvGrpSpPr>
        <p:cNvPr id="1" name="Shape 49"/>
        <p:cNvGrpSpPr/>
        <p:nvPr/>
      </p:nvGrpSpPr>
      <p:grpSpPr>
        <a:xfrm>
          <a:off x="0" y="0"/>
          <a:ext cx="0" cy="0"/>
          <a:chOff x="0" y="0"/>
          <a:chExt cx="0" cy="0"/>
        </a:xfrm>
      </p:grpSpPr>
      <p:sp>
        <p:nvSpPr>
          <p:cNvPr id="50" name="Google Shape;50;p33"/>
          <p:cNvSpPr txBox="1">
            <a:spLocks noGrp="1"/>
          </p:cNvSpPr>
          <p:nvPr>
            <p:ph type="body" idx="1"/>
          </p:nvPr>
        </p:nvSpPr>
        <p:spPr>
          <a:xfrm>
            <a:off x="1270000" y="6362700"/>
            <a:ext cx="10464800" cy="461366"/>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2400"/>
              <a:buFont typeface="Helvetica Neue"/>
              <a:buNone/>
              <a:defRPr sz="2400" i="1"/>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1" name="Google Shape;51;p33"/>
          <p:cNvSpPr txBox="1">
            <a:spLocks noGrp="1"/>
          </p:cNvSpPr>
          <p:nvPr>
            <p:ph type="body" idx="2"/>
          </p:nvPr>
        </p:nvSpPr>
        <p:spPr>
          <a:xfrm>
            <a:off x="1270000" y="4267112"/>
            <a:ext cx="10464800" cy="609776"/>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3400"/>
              <a:buFont typeface="Helvetica Neue"/>
              <a:buNone/>
              <a:defRPr sz="3400">
                <a:latin typeface="Helvetica Neue"/>
                <a:ea typeface="Helvetica Neue"/>
                <a:cs typeface="Helvetica Neue"/>
                <a:sym typeface="Helvetica Neue"/>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52" name="Google Shape;52;p33"/>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3"/>
        <p:cNvGrpSpPr/>
        <p:nvPr/>
      </p:nvGrpSpPr>
      <p:grpSpPr>
        <a:xfrm>
          <a:off x="0" y="0"/>
          <a:ext cx="0" cy="0"/>
          <a:chOff x="0" y="0"/>
          <a:chExt cx="0" cy="0"/>
        </a:xfrm>
      </p:grpSpPr>
      <p:sp>
        <p:nvSpPr>
          <p:cNvPr id="54" name="Google Shape;54;p34"/>
          <p:cNvSpPr>
            <a:spLocks noGrp="1"/>
          </p:cNvSpPr>
          <p:nvPr>
            <p:ph type="pic" idx="2"/>
          </p:nvPr>
        </p:nvSpPr>
        <p:spPr>
          <a:xfrm>
            <a:off x="-949853" y="0"/>
            <a:ext cx="14904506" cy="9944100"/>
          </a:xfrm>
          <a:prstGeom prst="rect">
            <a:avLst/>
          </a:prstGeom>
          <a:noFill/>
          <a:ln>
            <a:noFill/>
          </a:ln>
        </p:spPr>
      </p:sp>
      <p:sp>
        <p:nvSpPr>
          <p:cNvPr id="55" name="Google Shape;55;p3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 Oben">
  <p:cSld name="Titel - Oben 2">
    <p:spTree>
      <p:nvGrpSpPr>
        <p:cNvPr id="1" name="Shape 56"/>
        <p:cNvGrpSpPr/>
        <p:nvPr/>
      </p:nvGrpSpPr>
      <p:grpSpPr>
        <a:xfrm>
          <a:off x="0" y="0"/>
          <a:ext cx="0" cy="0"/>
          <a:chOff x="0" y="0"/>
          <a:chExt cx="0" cy="0"/>
        </a:xfrm>
      </p:grpSpPr>
      <p:sp>
        <p:nvSpPr>
          <p:cNvPr id="57" name="Google Shape;57;p35"/>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7000"/>
              <a:buFont typeface="Helvetica Neue Light"/>
              <a:buNone/>
              <a:defRPr sz="7000">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58" name="Google Shape;58;p35"/>
          <p:cNvGrpSpPr/>
          <p:nvPr/>
        </p:nvGrpSpPr>
        <p:grpSpPr>
          <a:xfrm>
            <a:off x="1285430" y="-2"/>
            <a:ext cx="11724803" cy="102403"/>
            <a:chOff x="-1" y="-1"/>
            <a:chExt cx="11724802" cy="102401"/>
          </a:xfrm>
        </p:grpSpPr>
        <p:sp>
          <p:nvSpPr>
            <p:cNvPr id="59" name="Google Shape;59;p35"/>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0" name="Google Shape;60;p35"/>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1" name="Google Shape;61;p35"/>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pic>
        <p:nvPicPr>
          <p:cNvPr id="62" name="Google Shape;62;p35" descr="Logo_17pt.wmf"/>
          <p:cNvPicPr preferRelativeResize="0"/>
          <p:nvPr/>
        </p:nvPicPr>
        <p:blipFill rotWithShape="1">
          <a:blip r:embed="rId2">
            <a:alphaModFix/>
          </a:blip>
          <a:srcRect/>
          <a:stretch/>
        </p:blipFill>
        <p:spPr>
          <a:xfrm>
            <a:off x="11008500" y="8573622"/>
            <a:ext cx="1492393" cy="869245"/>
          </a:xfrm>
          <a:prstGeom prst="rect">
            <a:avLst/>
          </a:prstGeom>
          <a:noFill/>
          <a:ln>
            <a:noFill/>
          </a:ln>
        </p:spPr>
      </p:pic>
      <p:sp>
        <p:nvSpPr>
          <p:cNvPr id="63" name="Google Shape;63;p35"/>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60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 - Oben">
  <p:cSld name="Titel - Oben 3">
    <p:spTree>
      <p:nvGrpSpPr>
        <p:cNvPr id="1" name="Shape 64"/>
        <p:cNvGrpSpPr/>
        <p:nvPr/>
      </p:nvGrpSpPr>
      <p:grpSpPr>
        <a:xfrm>
          <a:off x="0" y="0"/>
          <a:ext cx="0" cy="0"/>
          <a:chOff x="0" y="0"/>
          <a:chExt cx="0" cy="0"/>
        </a:xfrm>
      </p:grpSpPr>
      <p:sp>
        <p:nvSpPr>
          <p:cNvPr id="65" name="Google Shape;65;p36"/>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8000"/>
              <a:buFont typeface="Helvetica Neue Light"/>
              <a:buNone/>
              <a:defRPr>
                <a:latin typeface="Helvetica Neue Light"/>
                <a:ea typeface="Helvetica Neue Light"/>
                <a:cs typeface="Helvetica Neue Light"/>
                <a:sym typeface="Helvetica Neue Light"/>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grpSp>
        <p:nvGrpSpPr>
          <p:cNvPr id="66" name="Google Shape;66;p36"/>
          <p:cNvGrpSpPr/>
          <p:nvPr/>
        </p:nvGrpSpPr>
        <p:grpSpPr>
          <a:xfrm>
            <a:off x="1285430" y="-2"/>
            <a:ext cx="11724803" cy="102403"/>
            <a:chOff x="-1" y="-1"/>
            <a:chExt cx="11724802" cy="102401"/>
          </a:xfrm>
        </p:grpSpPr>
        <p:sp>
          <p:nvSpPr>
            <p:cNvPr id="67" name="Google Shape;67;p36"/>
            <p:cNvSpPr/>
            <p:nvPr/>
          </p:nvSpPr>
          <p:spPr>
            <a:xfrm>
              <a:off x="-1" y="-1"/>
              <a:ext cx="3891201" cy="102401"/>
            </a:xfrm>
            <a:prstGeom prst="rect">
              <a:avLst/>
            </a:prstGeom>
            <a:solidFill>
              <a:srgbClr val="AA0F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8" name="Google Shape;68;p36"/>
            <p:cNvSpPr/>
            <p:nvPr/>
          </p:nvSpPr>
          <p:spPr>
            <a:xfrm>
              <a:off x="3891200" y="-1"/>
              <a:ext cx="3891201" cy="102401"/>
            </a:xfrm>
            <a:prstGeom prst="rect">
              <a:avLst/>
            </a:prstGeom>
            <a:solidFill>
              <a:srgbClr val="D7471F"/>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9" name="Google Shape;69;p36"/>
            <p:cNvSpPr/>
            <p:nvPr/>
          </p:nvSpPr>
          <p:spPr>
            <a:xfrm>
              <a:off x="7782400" y="-1"/>
              <a:ext cx="3942401" cy="102401"/>
            </a:xfrm>
            <a:prstGeom prst="rect">
              <a:avLst/>
            </a:prstGeom>
            <a:solidFill>
              <a:srgbClr val="901B6E"/>
            </a:solidFill>
            <a:ln>
              <a:noFill/>
            </a:ln>
          </p:spPr>
          <p:txBody>
            <a:bodyPr spcFirstLastPara="1" wrap="square" lIns="65000" tIns="65000" rIns="65000" bIns="650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FFFFFF"/>
                </a:solidFill>
                <a:latin typeface="Arial"/>
                <a:ea typeface="Arial"/>
                <a:cs typeface="Arial"/>
                <a:sym typeface="Arial"/>
              </a:endParaRPr>
            </a:p>
          </p:txBody>
        </p:sp>
      </p:grpSp>
      <p:sp>
        <p:nvSpPr>
          <p:cNvPr id="70" name="Google Shape;70;p36"/>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60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amp; Untertitel" type="title">
  <p:cSld name="Titel &amp; Untertitel">
    <p:spTree>
      <p:nvGrpSpPr>
        <p:cNvPr id="1" name="Shape 11"/>
        <p:cNvGrpSpPr/>
        <p:nvPr/>
      </p:nvGrpSpPr>
      <p:grpSpPr>
        <a:xfrm>
          <a:off x="0" y="0"/>
          <a:ext cx="0" cy="0"/>
          <a:chOff x="0" y="0"/>
          <a:chExt cx="0" cy="0"/>
        </a:xfrm>
      </p:grpSpPr>
      <p:sp>
        <p:nvSpPr>
          <p:cNvPr id="12" name="Google Shape;12;p24"/>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3" name="Google Shape;13;p24"/>
          <p:cNvSpPr txBox="1">
            <a:spLocks noGrp="1"/>
          </p:cNvSpPr>
          <p:nvPr>
            <p:ph type="body" idx="1"/>
          </p:nvPr>
        </p:nvSpPr>
        <p:spPr>
          <a:xfrm>
            <a:off x="1270000" y="50419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4" name="Google Shape;14;p2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 Horizontal">
  <p:cSld name="Foto - Horizontal">
    <p:spTree>
      <p:nvGrpSpPr>
        <p:cNvPr id="1" name="Shape 15"/>
        <p:cNvGrpSpPr/>
        <p:nvPr/>
      </p:nvGrpSpPr>
      <p:grpSpPr>
        <a:xfrm>
          <a:off x="0" y="0"/>
          <a:ext cx="0" cy="0"/>
          <a:chOff x="0" y="0"/>
          <a:chExt cx="0" cy="0"/>
        </a:xfrm>
      </p:grpSpPr>
      <p:sp>
        <p:nvSpPr>
          <p:cNvPr id="16" name="Google Shape;16;p25"/>
          <p:cNvSpPr>
            <a:spLocks noGrp="1"/>
          </p:cNvSpPr>
          <p:nvPr>
            <p:ph type="pic" idx="2"/>
          </p:nvPr>
        </p:nvSpPr>
        <p:spPr>
          <a:xfrm>
            <a:off x="1622088" y="289099"/>
            <a:ext cx="9753603" cy="6505789"/>
          </a:xfrm>
          <a:prstGeom prst="rect">
            <a:avLst/>
          </a:prstGeom>
          <a:noFill/>
          <a:ln>
            <a:noFill/>
          </a:ln>
        </p:spPr>
      </p:sp>
      <p:sp>
        <p:nvSpPr>
          <p:cNvPr id="17" name="Google Shape;17;p25"/>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8" name="Google Shape;18;p25"/>
          <p:cNvSpPr txBox="1">
            <a:spLocks noGrp="1"/>
          </p:cNvSpPr>
          <p:nvPr>
            <p:ph type="body" idx="1"/>
          </p:nvPr>
        </p:nvSpPr>
        <p:spPr>
          <a:xfrm>
            <a:off x="1270000" y="81534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19" name="Google Shape;19;p2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 Mitte">
  <p:cSld name="Titel - Mitte">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2" name="Google Shape;22;p26"/>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 Vertikal">
  <p:cSld name="Foto - Vertikal">
    <p:spTree>
      <p:nvGrpSpPr>
        <p:cNvPr id="1" name="Shape 23"/>
        <p:cNvGrpSpPr/>
        <p:nvPr/>
      </p:nvGrpSpPr>
      <p:grpSpPr>
        <a:xfrm>
          <a:off x="0" y="0"/>
          <a:ext cx="0" cy="0"/>
          <a:chOff x="0" y="0"/>
          <a:chExt cx="0" cy="0"/>
        </a:xfrm>
      </p:grpSpPr>
      <p:sp>
        <p:nvSpPr>
          <p:cNvPr id="24" name="Google Shape;24;p27"/>
          <p:cNvSpPr>
            <a:spLocks noGrp="1"/>
          </p:cNvSpPr>
          <p:nvPr>
            <p:ph type="pic" idx="2"/>
          </p:nvPr>
        </p:nvSpPr>
        <p:spPr>
          <a:xfrm>
            <a:off x="2263775" y="613833"/>
            <a:ext cx="12401550" cy="8267701"/>
          </a:xfrm>
          <a:prstGeom prst="rect">
            <a:avLst/>
          </a:prstGeom>
          <a:noFill/>
          <a:ln>
            <a:noFill/>
          </a:ln>
        </p:spPr>
      </p:sp>
      <p:sp>
        <p:nvSpPr>
          <p:cNvPr id="25" name="Google Shape;25;p27"/>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6000"/>
              <a:buFont typeface="Helvetica Neue"/>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6" name="Google Shape;26;p27"/>
          <p:cNvSpPr txBox="1">
            <a:spLocks noGrp="1"/>
          </p:cNvSpPr>
          <p:nvPr>
            <p:ph type="body" idx="1"/>
          </p:nvPr>
        </p:nvSpPr>
        <p:spPr>
          <a:xfrm>
            <a:off x="952500" y="4724400"/>
            <a:ext cx="5334000" cy="41148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700"/>
              <a:buFont typeface="Helvetica Neue"/>
              <a:buNone/>
              <a:defRPr sz="3700"/>
            </a:lvl1pPr>
            <a:lvl2pPr marL="914400" lvl="1" indent="-228600" algn="ctr">
              <a:lnSpc>
                <a:spcPct val="100000"/>
              </a:lnSpc>
              <a:spcBef>
                <a:spcPts val="0"/>
              </a:spcBef>
              <a:spcAft>
                <a:spcPts val="0"/>
              </a:spcAft>
              <a:buClr>
                <a:srgbClr val="000000"/>
              </a:buClr>
              <a:buSzPts val="3700"/>
              <a:buFont typeface="Helvetica Neue"/>
              <a:buNone/>
              <a:defRPr sz="3700"/>
            </a:lvl2pPr>
            <a:lvl3pPr marL="1371600" lvl="2" indent="-228600" algn="ctr">
              <a:lnSpc>
                <a:spcPct val="100000"/>
              </a:lnSpc>
              <a:spcBef>
                <a:spcPts val="0"/>
              </a:spcBef>
              <a:spcAft>
                <a:spcPts val="0"/>
              </a:spcAft>
              <a:buClr>
                <a:srgbClr val="000000"/>
              </a:buClr>
              <a:buSzPts val="3700"/>
              <a:buFont typeface="Helvetica Neue"/>
              <a:buNone/>
              <a:defRPr sz="3700"/>
            </a:lvl3pPr>
            <a:lvl4pPr marL="1828800" lvl="3" indent="-228600" algn="ctr">
              <a:lnSpc>
                <a:spcPct val="100000"/>
              </a:lnSpc>
              <a:spcBef>
                <a:spcPts val="0"/>
              </a:spcBef>
              <a:spcAft>
                <a:spcPts val="0"/>
              </a:spcAft>
              <a:buClr>
                <a:srgbClr val="000000"/>
              </a:buClr>
              <a:buSzPts val="3700"/>
              <a:buFont typeface="Helvetica Neue"/>
              <a:buNone/>
              <a:defRPr sz="3700"/>
            </a:lvl4pPr>
            <a:lvl5pPr marL="2286000" lvl="4" indent="-228600" algn="ctr">
              <a:lnSpc>
                <a:spcPct val="100000"/>
              </a:lnSpc>
              <a:spcBef>
                <a:spcPts val="0"/>
              </a:spcBef>
              <a:spcAft>
                <a:spcPts val="0"/>
              </a:spcAft>
              <a:buClr>
                <a:srgbClr val="000000"/>
              </a:buClr>
              <a:buSzPts val="3700"/>
              <a:buFont typeface="Helvetica Neue"/>
              <a:buNone/>
              <a:defRPr sz="37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27" name="Google Shape;27;p27"/>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el - Oben">
  <p:cSld name="Titel - Oben">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0" name="Google Shape;30;p2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el &amp; Aufzählung">
  <p:cSld name="Titel &amp; Aufzählung">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3" name="Google Shape;33;p29"/>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34" name="Google Shape;34;p29"/>
          <p:cNvSpPr/>
          <p:nvPr/>
        </p:nvSpPr>
        <p:spPr>
          <a:xfrm>
            <a:off x="-87859" y="-876298"/>
            <a:ext cx="11651941" cy="1072156"/>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35" name="Google Shape;35;p2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Aufzählung &amp; Foto">
  <p:cSld name="Titel, Aufzählung &amp; Foto">
    <p:spTree>
      <p:nvGrpSpPr>
        <p:cNvPr id="1" name="Shape 36"/>
        <p:cNvGrpSpPr/>
        <p:nvPr/>
      </p:nvGrpSpPr>
      <p:grpSpPr>
        <a:xfrm>
          <a:off x="0" y="0"/>
          <a:ext cx="0" cy="0"/>
          <a:chOff x="0" y="0"/>
          <a:chExt cx="0" cy="0"/>
        </a:xfrm>
      </p:grpSpPr>
      <p:sp>
        <p:nvSpPr>
          <p:cNvPr id="37" name="Google Shape;37;p30"/>
          <p:cNvSpPr>
            <a:spLocks noGrp="1"/>
          </p:cNvSpPr>
          <p:nvPr>
            <p:ph type="pic" idx="2"/>
          </p:nvPr>
        </p:nvSpPr>
        <p:spPr>
          <a:xfrm>
            <a:off x="4086225" y="2586566"/>
            <a:ext cx="9429750" cy="6286501"/>
          </a:xfrm>
          <a:prstGeom prst="rect">
            <a:avLst/>
          </a:prstGeom>
          <a:noFill/>
          <a:ln>
            <a:noFill/>
          </a:ln>
        </p:spPr>
      </p:sp>
      <p:sp>
        <p:nvSpPr>
          <p:cNvPr id="38" name="Google Shape;38;p30"/>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9" name="Google Shape;39;p30"/>
          <p:cNvSpPr txBox="1">
            <a:spLocks noGrp="1"/>
          </p:cNvSpPr>
          <p:nvPr>
            <p:ph type="body" idx="1"/>
          </p:nvPr>
        </p:nvSpPr>
        <p:spPr>
          <a:xfrm>
            <a:off x="952500" y="2590800"/>
            <a:ext cx="5334000" cy="6286500"/>
          </a:xfrm>
          <a:prstGeom prst="rect">
            <a:avLst/>
          </a:prstGeom>
          <a:noFill/>
          <a:ln>
            <a:noFill/>
          </a:ln>
        </p:spPr>
        <p:txBody>
          <a:bodyPr spcFirstLastPara="1" wrap="square" lIns="50800" tIns="50800" rIns="50800" bIns="50800" anchor="ctr" anchorCtr="0">
            <a:normAutofit/>
          </a:bodyPr>
          <a:lstStyle>
            <a:lvl1pPr marL="457200" lvl="0" indent="-486410" algn="l">
              <a:lnSpc>
                <a:spcPct val="100000"/>
              </a:lnSpc>
              <a:spcBef>
                <a:spcPts val="3200"/>
              </a:spcBef>
              <a:spcAft>
                <a:spcPts val="0"/>
              </a:spcAft>
              <a:buClr>
                <a:srgbClr val="000000"/>
              </a:buClr>
              <a:buSzPts val="4060"/>
              <a:buFont typeface="Helvetica Neue"/>
              <a:buChar char="•"/>
              <a:defRPr sz="2800"/>
            </a:lvl1pPr>
            <a:lvl2pPr marL="914400" lvl="1" indent="-486410" algn="l">
              <a:lnSpc>
                <a:spcPct val="100000"/>
              </a:lnSpc>
              <a:spcBef>
                <a:spcPts val="3200"/>
              </a:spcBef>
              <a:spcAft>
                <a:spcPts val="0"/>
              </a:spcAft>
              <a:buClr>
                <a:srgbClr val="000000"/>
              </a:buClr>
              <a:buSzPts val="4060"/>
              <a:buFont typeface="Helvetica Neue"/>
              <a:buChar char="•"/>
              <a:defRPr sz="2800"/>
            </a:lvl2pPr>
            <a:lvl3pPr marL="1371600" lvl="2" indent="-486410" algn="l">
              <a:lnSpc>
                <a:spcPct val="100000"/>
              </a:lnSpc>
              <a:spcBef>
                <a:spcPts val="3200"/>
              </a:spcBef>
              <a:spcAft>
                <a:spcPts val="0"/>
              </a:spcAft>
              <a:buClr>
                <a:srgbClr val="000000"/>
              </a:buClr>
              <a:buSzPts val="4060"/>
              <a:buFont typeface="Helvetica Neue"/>
              <a:buChar char="•"/>
              <a:defRPr sz="2800"/>
            </a:lvl3pPr>
            <a:lvl4pPr marL="1828800" lvl="3" indent="-486410" algn="l">
              <a:lnSpc>
                <a:spcPct val="100000"/>
              </a:lnSpc>
              <a:spcBef>
                <a:spcPts val="3200"/>
              </a:spcBef>
              <a:spcAft>
                <a:spcPts val="0"/>
              </a:spcAft>
              <a:buClr>
                <a:srgbClr val="000000"/>
              </a:buClr>
              <a:buSzPts val="4060"/>
              <a:buFont typeface="Helvetica Neue"/>
              <a:buChar char="•"/>
              <a:defRPr sz="2800"/>
            </a:lvl4pPr>
            <a:lvl5pPr marL="2286000" lvl="4" indent="-486410" algn="l">
              <a:lnSpc>
                <a:spcPct val="100000"/>
              </a:lnSpc>
              <a:spcBef>
                <a:spcPts val="3200"/>
              </a:spcBef>
              <a:spcAft>
                <a:spcPts val="0"/>
              </a:spcAft>
              <a:buClr>
                <a:srgbClr val="000000"/>
              </a:buClr>
              <a:buSzPts val="4060"/>
              <a:buFont typeface="Helvetica Neue"/>
              <a:buChar char="•"/>
              <a:defRPr sz="2800"/>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0" name="Google Shape;40;p30"/>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unkte">
  <p:cSld name="Punkte">
    <p:spTree>
      <p:nvGrpSpPr>
        <p:cNvPr id="1" name="Shape 41"/>
        <p:cNvGrpSpPr/>
        <p:nvPr/>
      </p:nvGrpSpPr>
      <p:grpSpPr>
        <a:xfrm>
          <a:off x="0" y="0"/>
          <a:ext cx="0" cy="0"/>
          <a:chOff x="0" y="0"/>
          <a:chExt cx="0" cy="0"/>
        </a:xfrm>
      </p:grpSpPr>
      <p:sp>
        <p:nvSpPr>
          <p:cNvPr id="42" name="Google Shape;42;p31"/>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94335" algn="l">
              <a:lnSpc>
                <a:spcPct val="100000"/>
              </a:lnSpc>
              <a:spcBef>
                <a:spcPts val="4200"/>
              </a:spcBef>
              <a:spcAft>
                <a:spcPts val="0"/>
              </a:spcAft>
              <a:buClr>
                <a:srgbClr val="000000"/>
              </a:buClr>
              <a:buSzPts val="2610"/>
              <a:buChar char="•"/>
              <a:defRPr/>
            </a:lvl1pPr>
            <a:lvl2pPr marL="914400" lvl="1" indent="-394335" algn="l">
              <a:lnSpc>
                <a:spcPct val="100000"/>
              </a:lnSpc>
              <a:spcBef>
                <a:spcPts val="4200"/>
              </a:spcBef>
              <a:spcAft>
                <a:spcPts val="0"/>
              </a:spcAft>
              <a:buClr>
                <a:srgbClr val="000000"/>
              </a:buClr>
              <a:buSzPts val="2610"/>
              <a:buChar char="•"/>
              <a:defRPr/>
            </a:lvl2pPr>
            <a:lvl3pPr marL="1371600" lvl="2" indent="-394335" algn="l">
              <a:lnSpc>
                <a:spcPct val="100000"/>
              </a:lnSpc>
              <a:spcBef>
                <a:spcPts val="4200"/>
              </a:spcBef>
              <a:spcAft>
                <a:spcPts val="0"/>
              </a:spcAft>
              <a:buClr>
                <a:srgbClr val="000000"/>
              </a:buClr>
              <a:buSzPts val="2610"/>
              <a:buChar char="•"/>
              <a:defRPr/>
            </a:lvl3pPr>
            <a:lvl4pPr marL="1828800" lvl="3" indent="-394335" algn="l">
              <a:lnSpc>
                <a:spcPct val="100000"/>
              </a:lnSpc>
              <a:spcBef>
                <a:spcPts val="4200"/>
              </a:spcBef>
              <a:spcAft>
                <a:spcPts val="0"/>
              </a:spcAft>
              <a:buClr>
                <a:srgbClr val="000000"/>
              </a:buClr>
              <a:buSzPts val="2610"/>
              <a:buChar char="•"/>
              <a:defRPr/>
            </a:lvl4pPr>
            <a:lvl5pPr marL="2286000" lvl="4" indent="-394335" algn="l">
              <a:lnSpc>
                <a:spcPct val="100000"/>
              </a:lnSpc>
              <a:spcBef>
                <a:spcPts val="4200"/>
              </a:spcBef>
              <a:spcAft>
                <a:spcPts val="0"/>
              </a:spcAft>
              <a:buClr>
                <a:srgbClr val="000000"/>
              </a:buClr>
              <a:buSzPts val="2610"/>
              <a:buChar char="•"/>
              <a:defRPr/>
            </a:lvl5pPr>
            <a:lvl6pPr marL="2743200" lvl="5" indent="-394335" algn="l">
              <a:lnSpc>
                <a:spcPct val="100000"/>
              </a:lnSpc>
              <a:spcBef>
                <a:spcPts val="4200"/>
              </a:spcBef>
              <a:spcAft>
                <a:spcPts val="0"/>
              </a:spcAft>
              <a:buClr>
                <a:srgbClr val="000000"/>
              </a:buClr>
              <a:buSzPts val="2610"/>
              <a:buChar char="•"/>
              <a:defRPr/>
            </a:lvl6pPr>
            <a:lvl7pPr marL="3200400" lvl="6" indent="-394335" algn="l">
              <a:lnSpc>
                <a:spcPct val="100000"/>
              </a:lnSpc>
              <a:spcBef>
                <a:spcPts val="4200"/>
              </a:spcBef>
              <a:spcAft>
                <a:spcPts val="0"/>
              </a:spcAft>
              <a:buClr>
                <a:srgbClr val="000000"/>
              </a:buClr>
              <a:buSzPts val="2610"/>
              <a:buChar char="•"/>
              <a:defRPr/>
            </a:lvl7pPr>
            <a:lvl8pPr marL="3657600" lvl="7" indent="-394334" algn="l">
              <a:lnSpc>
                <a:spcPct val="100000"/>
              </a:lnSpc>
              <a:spcBef>
                <a:spcPts val="4200"/>
              </a:spcBef>
              <a:spcAft>
                <a:spcPts val="0"/>
              </a:spcAft>
              <a:buClr>
                <a:srgbClr val="000000"/>
              </a:buClr>
              <a:buSzPts val="2610"/>
              <a:buChar char="•"/>
              <a:defRPr/>
            </a:lvl8pPr>
            <a:lvl9pPr marL="4114800" lvl="8" indent="-394334" algn="l">
              <a:lnSpc>
                <a:spcPct val="100000"/>
              </a:lnSpc>
              <a:spcBef>
                <a:spcPts val="4200"/>
              </a:spcBef>
              <a:spcAft>
                <a:spcPts val="0"/>
              </a:spcAft>
              <a:buClr>
                <a:srgbClr val="000000"/>
              </a:buClr>
              <a:buSzPts val="2610"/>
              <a:buChar char="•"/>
              <a:defRPr/>
            </a:lvl9pPr>
          </a:lstStyle>
          <a:p>
            <a:endParaRPr/>
          </a:p>
        </p:txBody>
      </p:sp>
      <p:sp>
        <p:nvSpPr>
          <p:cNvPr id="43" name="Google Shape;43;p31"/>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6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22"/>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rmAutofit/>
          </a:bodyPr>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2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pSp>
        <p:nvGrpSpPr>
          <p:cNvPr id="104" name="Google Shape;104;p1"/>
          <p:cNvGrpSpPr/>
          <p:nvPr/>
        </p:nvGrpSpPr>
        <p:grpSpPr>
          <a:xfrm>
            <a:off x="0" y="9428500"/>
            <a:ext cx="13004800" cy="325100"/>
            <a:chOff x="0" y="-1"/>
            <a:chExt cx="13004800" cy="254001"/>
          </a:xfrm>
        </p:grpSpPr>
        <p:sp>
          <p:nvSpPr>
            <p:cNvPr id="105" name="Google Shape;105;p1"/>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6" name="Google Shape;106;p1"/>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7" name="Google Shape;107;p1"/>
            <p:cNvSpPr/>
            <p:nvPr/>
          </p:nvSpPr>
          <p:spPr>
            <a:xfrm>
              <a:off x="6502400" y="-1"/>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8" name="Google Shape;108;p1"/>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09" name="Google Shape;109;p1"/>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10" name="Google Shape;110;p1"/>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111" name="Google Shape;111;p1"/>
          <p:cNvCxnSpPr/>
          <p:nvPr/>
        </p:nvCxnSpPr>
        <p:spPr>
          <a:xfrm>
            <a:off x="762000" y="432435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112" name="Google Shape;112;p1"/>
          <p:cNvSpPr txBox="1"/>
          <p:nvPr/>
        </p:nvSpPr>
        <p:spPr>
          <a:xfrm>
            <a:off x="762000" y="4318632"/>
            <a:ext cx="5735400" cy="5232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700"/>
              <a:buFont typeface="PT Sans"/>
              <a:buNone/>
            </a:pPr>
            <a:endParaRPr lang="en-US" sz="1700">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700"/>
              <a:buFont typeface="PT Sans"/>
              <a:buNone/>
            </a:pPr>
            <a:r>
              <a:rPr lang="en-US" sz="1700">
                <a:latin typeface="PT Sans"/>
                <a:ea typeface="Calibri" panose="020F0502020204030204" pitchFamily="34" charset="0"/>
                <a:cs typeface="Calibri" panose="020F0502020204030204" pitchFamily="34" charset="0"/>
                <a:sym typeface="PT Sans"/>
              </a:rPr>
              <a:t>Frederik Hausen, </a:t>
            </a:r>
            <a:r>
              <a:rPr lang="en-US" sz="1700" err="1">
                <a:latin typeface="PT Sans"/>
                <a:ea typeface="Calibri" panose="020F0502020204030204" pitchFamily="34" charset="0"/>
                <a:cs typeface="Calibri" panose="020F0502020204030204" pitchFamily="34" charset="0"/>
                <a:sym typeface="PT Sans"/>
              </a:rPr>
              <a:t>Chenghua</a:t>
            </a:r>
            <a:r>
              <a:rPr lang="en-US" sz="1700">
                <a:latin typeface="PT Sans"/>
                <a:ea typeface="Calibri" panose="020F0502020204030204" pitchFamily="34" charset="0"/>
                <a:cs typeface="Calibri" panose="020F0502020204030204" pitchFamily="34" charset="0"/>
                <a:sym typeface="PT Sans"/>
              </a:rPr>
              <a:t> He und Esra Sancak </a:t>
            </a:r>
            <a:endParaRPr/>
          </a:p>
        </p:txBody>
      </p:sp>
      <p:sp>
        <p:nvSpPr>
          <p:cNvPr id="113" name="Google Shape;113;p1"/>
          <p:cNvSpPr txBox="1"/>
          <p:nvPr/>
        </p:nvSpPr>
        <p:spPr>
          <a:xfrm>
            <a:off x="768350" y="3393839"/>
            <a:ext cx="9512400" cy="941796"/>
          </a:xfrm>
          <a:prstGeom prst="rect">
            <a:avLst/>
          </a:prstGeom>
          <a:noFill/>
          <a:ln>
            <a:noFill/>
          </a:ln>
        </p:spPr>
        <p:txBody>
          <a:bodyPr spcFirstLastPara="1" wrap="square" lIns="0" tIns="0" rIns="0" bIns="0" anchor="b" anchorCtr="0">
            <a:spAutoFit/>
          </a:bodyPr>
          <a:lstStyle/>
          <a:p>
            <a:pPr>
              <a:lnSpc>
                <a:spcPct val="90000"/>
              </a:lnSpc>
              <a:buClr>
                <a:srgbClr val="2B2B2B"/>
              </a:buClr>
              <a:buSzPts val="2700"/>
            </a:pPr>
            <a:r>
              <a:rPr lang="en-US" sz="2700" b="1" err="1">
                <a:solidFill>
                  <a:srgbClr val="2B2B2B"/>
                </a:solidFill>
                <a:latin typeface="Roboto Slab"/>
                <a:ea typeface="Roboto Slab"/>
                <a:cs typeface="Roboto Slab"/>
                <a:sym typeface="Roboto Slab"/>
              </a:rPr>
              <a:t>Entwicklungsprojekt</a:t>
            </a:r>
            <a:r>
              <a:rPr lang="en-US" sz="2700" b="1">
                <a:solidFill>
                  <a:srgbClr val="2B2B2B"/>
                </a:solidFill>
                <a:latin typeface="Roboto Slab"/>
                <a:ea typeface="Roboto Slab"/>
                <a:cs typeface="Roboto Slab"/>
                <a:sym typeface="Roboto Slab"/>
              </a:rPr>
              <a:t> 2023/24 - Audit 2</a:t>
            </a:r>
            <a:br>
              <a:rPr lang="en-US" sz="2700" b="1">
                <a:solidFill>
                  <a:srgbClr val="2B2B2B"/>
                </a:solidFill>
                <a:latin typeface="Roboto Slab"/>
                <a:ea typeface="Roboto Slab"/>
                <a:cs typeface="Roboto Slab"/>
                <a:sym typeface="Roboto Slab"/>
              </a:rPr>
            </a:br>
            <a:r>
              <a:rPr lang="en-US" sz="2700" b="1">
                <a:solidFill>
                  <a:srgbClr val="2B2B2B"/>
                </a:solidFill>
                <a:latin typeface="Roboto Slab"/>
                <a:ea typeface="Roboto Slab"/>
                <a:cs typeface="Roboto Slab"/>
                <a:sym typeface="Roboto Slab"/>
              </a:rPr>
              <a:t>Eine </a:t>
            </a:r>
            <a:r>
              <a:rPr lang="en-US" sz="2700" b="1" err="1">
                <a:solidFill>
                  <a:srgbClr val="2B2B2B"/>
                </a:solidFill>
                <a:latin typeface="Roboto Slab"/>
                <a:ea typeface="Roboto Slab"/>
                <a:cs typeface="Roboto Slab"/>
                <a:sym typeface="Roboto Slab"/>
              </a:rPr>
              <a:t>Spielersuche</a:t>
            </a:r>
            <a:r>
              <a:rPr lang="en-US" sz="2700" b="1">
                <a:solidFill>
                  <a:srgbClr val="2B2B2B"/>
                </a:solidFill>
                <a:latin typeface="Roboto Slab"/>
                <a:ea typeface="Roboto Slab"/>
                <a:cs typeface="Roboto Slab"/>
                <a:sym typeface="Roboto Slab"/>
              </a:rPr>
              <a:t> für </a:t>
            </a:r>
            <a:r>
              <a:rPr lang="en-US" sz="2700" b="1" err="1">
                <a:solidFill>
                  <a:srgbClr val="2B2B2B"/>
                </a:solidFill>
                <a:latin typeface="Roboto Slab"/>
                <a:ea typeface="Roboto Slab"/>
                <a:cs typeface="Roboto Slab"/>
                <a:sym typeface="Roboto Slab"/>
              </a:rPr>
              <a:t>ein</a:t>
            </a:r>
            <a:r>
              <a:rPr lang="en-US" sz="2700" b="1">
                <a:solidFill>
                  <a:srgbClr val="2B2B2B"/>
                </a:solidFill>
                <a:latin typeface="Roboto Slab"/>
                <a:ea typeface="Roboto Slab"/>
                <a:cs typeface="Roboto Slab"/>
                <a:sym typeface="Roboto Slab"/>
              </a:rPr>
              <a:t> </a:t>
            </a:r>
            <a:r>
              <a:rPr lang="en-US" sz="2700" b="1" err="1">
                <a:solidFill>
                  <a:srgbClr val="2B2B2B"/>
                </a:solidFill>
                <a:latin typeface="Roboto Slab"/>
                <a:ea typeface="Roboto Slab"/>
                <a:cs typeface="Roboto Slab"/>
                <a:sym typeface="Roboto Slab"/>
              </a:rPr>
              <a:t>Brettspieltreffen</a:t>
            </a:r>
            <a:endParaRPr lang="de-DE" sz="1800">
              <a:effectLst/>
              <a:latin typeface="Arial" panose="020B0604020202020204" pitchFamily="34" charset="0"/>
              <a:ea typeface="Arial" panose="020B0604020202020204" pitchFamily="34" charset="0"/>
            </a:endParaRPr>
          </a:p>
          <a:p>
            <a:pPr marL="0" marR="0" lvl="0" indent="0" algn="l" rtl="0">
              <a:lnSpc>
                <a:spcPct val="90000"/>
              </a:lnSpc>
              <a:spcBef>
                <a:spcPts val="0"/>
              </a:spcBef>
              <a:spcAft>
                <a:spcPts val="0"/>
              </a:spcAft>
              <a:buClr>
                <a:srgbClr val="2B2B2B"/>
              </a:buClr>
              <a:buSzPts val="2700"/>
              <a:buFont typeface="Roboto Slab"/>
              <a:buNone/>
            </a:pPr>
            <a:endParaRPr/>
          </a:p>
        </p:txBody>
      </p:sp>
      <p:sp>
        <p:nvSpPr>
          <p:cNvPr id="114" name="Google Shape;114;p1"/>
          <p:cNvSpPr txBox="1"/>
          <p:nvPr/>
        </p:nvSpPr>
        <p:spPr>
          <a:xfrm>
            <a:off x="-1942800" y="1030875"/>
            <a:ext cx="1043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Helvetica Neue"/>
              <a:ea typeface="Helvetica Neue"/>
              <a:cs typeface="Helvetica Neue"/>
              <a:sym typeface="Helvetica Neue"/>
            </a:endParaRPr>
          </a:p>
        </p:txBody>
      </p:sp>
      <p:sp>
        <p:nvSpPr>
          <p:cNvPr id="7" name="Rectangle 3">
            <a:extLst>
              <a:ext uri="{FF2B5EF4-FFF2-40B4-BE49-F238E27FC236}">
                <a16:creationId xmlns:a16="http://schemas.microsoft.com/office/drawing/2014/main" id="{DF743B4E-BFB0-DE7B-E59F-4AE799C5CE24}"/>
              </a:ext>
            </a:extLst>
          </p:cNvPr>
          <p:cNvSpPr>
            <a:spLocks noChangeArrowheads="1"/>
          </p:cNvSpPr>
          <p:nvPr/>
        </p:nvSpPr>
        <p:spPr bwMode="auto">
          <a:xfrm>
            <a:off x="952500" y="55848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0394B0A3-A58F-BC0F-9502-082EBB318461}"/>
              </a:ext>
            </a:extLst>
          </p:cNvPr>
          <p:cNvSpPr>
            <a:spLocks noChangeArrowheads="1"/>
          </p:cNvSpPr>
          <p:nvPr/>
        </p:nvSpPr>
        <p:spPr bwMode="auto">
          <a:xfrm>
            <a:off x="952500" y="558482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PoCs</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7" name="Slide Number Placeholder 1">
            <a:extLst>
              <a:ext uri="{FF2B5EF4-FFF2-40B4-BE49-F238E27FC236}">
                <a16:creationId xmlns:a16="http://schemas.microsoft.com/office/drawing/2014/main" id="{6CD76BEE-E0C3-5CFE-43BA-6B327A46EA81}"/>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dirty="0"/>
              <a:pPr/>
              <a:t>10</a:t>
            </a:fld>
            <a:endParaRPr lang="en-US" dirty="0"/>
          </a:p>
        </p:txBody>
      </p:sp>
    </p:spTree>
    <p:extLst>
      <p:ext uri="{BB962C8B-B14F-4D97-AF65-F5344CB8AC3E}">
        <p14:creationId xmlns:p14="http://schemas.microsoft.com/office/powerpoint/2010/main" val="233263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8540800"/>
          </a:xfrm>
          <a:prstGeom prst="rect">
            <a:avLst/>
          </a:prstGeom>
          <a:noFill/>
          <a:ln>
            <a:noFill/>
          </a:ln>
        </p:spPr>
        <p:txBody>
          <a:bodyPr spcFirstLastPara="1" wrap="square" lIns="0" tIns="0" rIns="0" bIns="0" anchor="t" anchorCtr="0">
            <a:spAutoFit/>
          </a:bodyPr>
          <a:lstStyle/>
          <a:p>
            <a:r>
              <a:rPr lang="de-DE" sz="1500" b="1" dirty="0">
                <a:solidFill>
                  <a:schemeClr val="tx1"/>
                </a:solidFill>
                <a:latin typeface="PT Sans"/>
              </a:rPr>
              <a:t>Proof </a:t>
            </a:r>
            <a:r>
              <a:rPr lang="de-DE" sz="1500" b="1" dirty="0" err="1">
                <a:solidFill>
                  <a:schemeClr val="tx1"/>
                </a:solidFill>
                <a:latin typeface="PT Sans"/>
              </a:rPr>
              <a:t>of</a:t>
            </a:r>
            <a:r>
              <a:rPr lang="de-DE" sz="1500" b="1" dirty="0">
                <a:solidFill>
                  <a:schemeClr val="tx1"/>
                </a:solidFill>
                <a:latin typeface="PT Sans"/>
              </a:rPr>
              <a:t> Concept für Empfehlungen</a:t>
            </a:r>
            <a:endParaRPr lang="de-DE" dirty="0">
              <a:solidFill>
                <a:schemeClr val="tx1"/>
              </a:solidFill>
              <a:latin typeface="PT Sans"/>
            </a:endParaRPr>
          </a:p>
          <a:p>
            <a:endParaRPr lang="de-DE" sz="1500" b="1">
              <a:solidFill>
                <a:schemeClr val="tx1"/>
              </a:solidFill>
              <a:latin typeface="PT Sans" panose="020B0503020203020204" pitchFamily="34" charset="0"/>
            </a:endParaRPr>
          </a:p>
          <a:p>
            <a:r>
              <a:rPr lang="de-DE" sz="1500" dirty="0">
                <a:solidFill>
                  <a:schemeClr val="tx1"/>
                </a:solidFill>
                <a:latin typeface="PT Sans"/>
              </a:rPr>
              <a:t>Personalisierte Empfehlungen sollen anhand von Nutzerdaten in der App angezeigt werden. Die Nutzerdaten beinhalten den Standort, präferierte Brettspielgenres, Alter der Person, Erfahrungsgrad, Suchverlauf, und zuvor aufgerufene Inhalte. Für die Kategorisierung der Inhalte werden diese mit Metadaten versehen. Die Metadaten der Brettspiele beinhalten Brettspielgenres, Altersempfehlung, Komplexität und Anzahl der Aufrufe. Für die Gruppensuche werden die Metadaten Standort, Brettspielgenres, Alter für die Veranstaltung und Erfahrungsgrad benötigt.</a:t>
            </a:r>
            <a:endParaRPr lang="de-DE" dirty="0">
              <a:solidFill>
                <a:schemeClr val="tx1"/>
              </a:solidFill>
              <a:latin typeface="PT Sans"/>
            </a:endParaRPr>
          </a:p>
          <a:p>
            <a:r>
              <a:rPr lang="de-DE" sz="1500" dirty="0">
                <a:solidFill>
                  <a:schemeClr val="tx1"/>
                </a:solidFill>
                <a:latin typeface="PT Sans"/>
              </a:rPr>
              <a:t>Für den PoC werden Beispieldaten der Brettspiele, Nutzer und Gruppensuche erstellt. Für den Test des Algorithmus sollen die Methoden Collaborative </a:t>
            </a:r>
            <a:r>
              <a:rPr lang="de-DE" sz="1500" dirty="0" err="1">
                <a:solidFill>
                  <a:schemeClr val="tx1"/>
                </a:solidFill>
                <a:latin typeface="PT Sans"/>
              </a:rPr>
              <a:t>Filtering</a:t>
            </a:r>
            <a:r>
              <a:rPr lang="de-DE" sz="1500" dirty="0">
                <a:solidFill>
                  <a:schemeClr val="tx1"/>
                </a:solidFill>
                <a:latin typeface="PT Sans"/>
              </a:rPr>
              <a:t> und Content-</a:t>
            </a:r>
            <a:r>
              <a:rPr lang="de-DE" sz="1500" dirty="0" err="1">
                <a:solidFill>
                  <a:schemeClr val="tx1"/>
                </a:solidFill>
                <a:latin typeface="PT Sans"/>
              </a:rPr>
              <a:t>Based</a:t>
            </a:r>
            <a:r>
              <a:rPr lang="de-DE" sz="1500" dirty="0">
                <a:solidFill>
                  <a:schemeClr val="tx1"/>
                </a:solidFill>
                <a:latin typeface="PT Sans"/>
              </a:rPr>
              <a:t> </a:t>
            </a:r>
            <a:r>
              <a:rPr lang="de-DE" sz="1500" dirty="0" err="1">
                <a:solidFill>
                  <a:schemeClr val="tx1"/>
                </a:solidFill>
                <a:latin typeface="PT Sans"/>
              </a:rPr>
              <a:t>Filtering</a:t>
            </a:r>
            <a:r>
              <a:rPr lang="de-DE" sz="1500" dirty="0">
                <a:solidFill>
                  <a:schemeClr val="tx1"/>
                </a:solidFill>
                <a:latin typeface="PT Sans"/>
              </a:rPr>
              <a:t> zum Einsatz kommen. Collaborative </a:t>
            </a:r>
            <a:r>
              <a:rPr lang="de-DE" sz="1500" dirty="0" err="1">
                <a:solidFill>
                  <a:schemeClr val="tx1"/>
                </a:solidFill>
                <a:latin typeface="PT Sans"/>
              </a:rPr>
              <a:t>Filtering</a:t>
            </a:r>
            <a:r>
              <a:rPr lang="de-DE" sz="1500" dirty="0">
                <a:solidFill>
                  <a:schemeClr val="tx1"/>
                </a:solidFill>
                <a:latin typeface="PT Sans"/>
              </a:rPr>
              <a:t> wird benutzt, um Inhalte von Nutzern mit ähnlichen Präferenzen zu empfehlen. Content-</a:t>
            </a:r>
            <a:r>
              <a:rPr lang="de-DE" sz="1500" dirty="0" err="1">
                <a:solidFill>
                  <a:schemeClr val="tx1"/>
                </a:solidFill>
                <a:latin typeface="PT Sans"/>
              </a:rPr>
              <a:t>Based</a:t>
            </a:r>
            <a:r>
              <a:rPr lang="de-DE" sz="1500" dirty="0">
                <a:solidFill>
                  <a:schemeClr val="tx1"/>
                </a:solidFill>
                <a:latin typeface="PT Sans"/>
              </a:rPr>
              <a:t> </a:t>
            </a:r>
            <a:r>
              <a:rPr lang="de-DE" sz="1500" dirty="0" err="1">
                <a:solidFill>
                  <a:schemeClr val="tx1"/>
                </a:solidFill>
                <a:latin typeface="PT Sans"/>
              </a:rPr>
              <a:t>Filtering</a:t>
            </a:r>
            <a:r>
              <a:rPr lang="de-DE" sz="1500" dirty="0">
                <a:solidFill>
                  <a:schemeClr val="tx1"/>
                </a:solidFill>
                <a:latin typeface="PT Sans"/>
              </a:rPr>
              <a:t> wird hingegen benutzt, um ähnliche Inhalte zu empfehlen. Die Ähnlichkeit wird ermittelt, indem die Metadaten verglichen werden. Für den PoC werden Objekte als ähnlich befunden, die mindestens 3 übereinstimmende Metadaten besitzen, davon mindestens eine Brettspielgenre. Darüber hinaus werden die Objekte nach den meisten übereinstimmenden Metadaten sortiert.</a:t>
            </a:r>
            <a:endParaRPr lang="de-DE" dirty="0">
              <a:solidFill>
                <a:schemeClr val="tx1"/>
              </a:solidFill>
              <a:latin typeface="PT Sans"/>
            </a:endParaRPr>
          </a:p>
          <a:p>
            <a:r>
              <a:rPr lang="de-DE" sz="1500" dirty="0">
                <a:solidFill>
                  <a:schemeClr val="tx1"/>
                </a:solidFill>
                <a:latin typeface="PT Sans"/>
              </a:rPr>
              <a:t>Die Sortierung der Empfehlungen wird bei Aufruf variiert, um nicht immer die gleichen Inhalte anzuzeigen.</a:t>
            </a:r>
            <a:endParaRPr lang="de-DE" dirty="0">
              <a:solidFill>
                <a:schemeClr val="tx1"/>
              </a:solidFill>
              <a:latin typeface="PT Sans"/>
            </a:endParaRPr>
          </a:p>
          <a:p>
            <a:r>
              <a:rPr lang="de-DE" sz="1500" dirty="0">
                <a:solidFill>
                  <a:schemeClr val="tx1"/>
                </a:solidFill>
                <a:latin typeface="PT Sans"/>
              </a:rPr>
              <a:t>Es soll </a:t>
            </a:r>
            <a:r>
              <a:rPr lang="de-DE" sz="1500" i="0" u="none" strike="noStrike" dirty="0">
                <a:solidFill>
                  <a:schemeClr val="tx1"/>
                </a:solidFill>
                <a:effectLst/>
                <a:latin typeface="PT Sans"/>
              </a:rPr>
              <a:t>für </a:t>
            </a:r>
            <a:r>
              <a:rPr lang="de-DE" sz="1500" dirty="0">
                <a:solidFill>
                  <a:schemeClr val="tx1"/>
                </a:solidFill>
                <a:latin typeface="PT Sans"/>
              </a:rPr>
              <a:t>den Prototyp eine einfache Benutzeroberfläche im Android Studio erstellt werden, welche die Empfehlungen vereinfacht darstellen soll.</a:t>
            </a:r>
            <a:endParaRPr lang="de-DE" dirty="0">
              <a:solidFill>
                <a:schemeClr val="tx1"/>
              </a:solidFill>
              <a:latin typeface="PT Sans"/>
            </a:endParaRPr>
          </a:p>
          <a:p>
            <a:endParaRPr lang="de-DE" sz="1500">
              <a:solidFill>
                <a:schemeClr val="tx1"/>
              </a:solidFill>
              <a:latin typeface="PT Sans" panose="020B0503020203020204" pitchFamily="34" charset="0"/>
            </a:endParaRPr>
          </a:p>
          <a:p>
            <a:r>
              <a:rPr lang="de-DE" sz="1500" b="1" dirty="0">
                <a:solidFill>
                  <a:schemeClr val="tx1"/>
                </a:solidFill>
                <a:latin typeface="PT Sans"/>
              </a:rPr>
              <a:t>Exit-Kriterien:</a:t>
            </a:r>
            <a:endParaRPr lang="de-DE" dirty="0">
              <a:solidFill>
                <a:schemeClr val="tx1"/>
              </a:solidFill>
              <a:latin typeface="PT Sans"/>
            </a:endParaRPr>
          </a:p>
          <a:p>
            <a:pPr marL="285750" indent="-285750">
              <a:buChar char="•"/>
            </a:pPr>
            <a:r>
              <a:rPr lang="de-DE" sz="1500" dirty="0">
                <a:solidFill>
                  <a:schemeClr val="tx1"/>
                </a:solidFill>
                <a:latin typeface="PT Sans"/>
              </a:rPr>
              <a:t>Inhalte, die ähnlichen Nutzern gefielen werden empfohlen und auf der Benutzeroberfläche angezeigt</a:t>
            </a:r>
            <a:endParaRPr lang="de-DE" dirty="0">
              <a:solidFill>
                <a:schemeClr val="tx1"/>
              </a:solidFill>
              <a:latin typeface="PT Sans"/>
            </a:endParaRPr>
          </a:p>
          <a:p>
            <a:pPr marL="285750" indent="-285750">
              <a:buChar char="•"/>
            </a:pPr>
            <a:r>
              <a:rPr lang="de-DE" sz="1500" dirty="0">
                <a:solidFill>
                  <a:schemeClr val="tx1"/>
                </a:solidFill>
                <a:latin typeface="PT Sans"/>
              </a:rPr>
              <a:t>ähnliche </a:t>
            </a:r>
            <a:r>
              <a:rPr lang="de-DE" sz="1500" i="0" u="none" strike="noStrike" dirty="0">
                <a:solidFill>
                  <a:schemeClr val="tx1"/>
                </a:solidFill>
                <a:effectLst/>
                <a:latin typeface="PT Sans"/>
              </a:rPr>
              <a:t>Brettspiele</a:t>
            </a:r>
            <a:r>
              <a:rPr lang="de-DE" sz="1500" dirty="0">
                <a:solidFill>
                  <a:schemeClr val="tx1"/>
                </a:solidFill>
                <a:latin typeface="PT Sans"/>
              </a:rPr>
              <a:t> werden empfohlen und auf der Benutzeroberfläche angezeigt, wenn ein Brettspiel aufgerufen wird</a:t>
            </a:r>
            <a:endParaRPr lang="de-DE" dirty="0">
              <a:solidFill>
                <a:schemeClr val="tx1"/>
              </a:solidFill>
              <a:latin typeface="PT Sans"/>
            </a:endParaRPr>
          </a:p>
          <a:p>
            <a:pPr marL="285750" indent="-285750">
              <a:buChar char="•"/>
            </a:pPr>
            <a:endParaRPr lang="de-DE" sz="1500">
              <a:solidFill>
                <a:schemeClr val="tx1"/>
              </a:solidFill>
              <a:latin typeface="PT Sans" panose="020B0503020203020204" pitchFamily="34" charset="0"/>
            </a:endParaRPr>
          </a:p>
          <a:p>
            <a:r>
              <a:rPr lang="de-DE" sz="1500" b="1" dirty="0">
                <a:solidFill>
                  <a:schemeClr val="tx1"/>
                </a:solidFill>
                <a:latin typeface="PT Sans"/>
              </a:rPr>
              <a:t>Fail-Kriterien:</a:t>
            </a:r>
            <a:endParaRPr lang="de-DE" dirty="0">
              <a:solidFill>
                <a:schemeClr val="tx1"/>
              </a:solidFill>
              <a:latin typeface="PT Sans"/>
            </a:endParaRPr>
          </a:p>
          <a:p>
            <a:pPr marL="285750" indent="-285750">
              <a:buChar char="•"/>
            </a:pPr>
            <a:r>
              <a:rPr lang="de-DE" sz="1500" dirty="0">
                <a:solidFill>
                  <a:schemeClr val="tx1"/>
                </a:solidFill>
                <a:latin typeface="PT Sans"/>
              </a:rPr>
              <a:t>es werden zum Großteil Inhalte empfohlen, die nicht zu ähnlichen Nutzer passen</a:t>
            </a:r>
            <a:endParaRPr lang="de-DE" dirty="0">
              <a:solidFill>
                <a:schemeClr val="tx1"/>
              </a:solidFill>
              <a:latin typeface="PT Sans" panose="020B0503020203020204" pitchFamily="34" charset="0"/>
            </a:endParaRPr>
          </a:p>
          <a:p>
            <a:pPr marL="285750" indent="-285750">
              <a:buChar char="•"/>
            </a:pPr>
            <a:r>
              <a:rPr lang="de-DE" sz="1500" dirty="0">
                <a:solidFill>
                  <a:schemeClr val="tx1"/>
                </a:solidFill>
                <a:latin typeface="PT Sans"/>
              </a:rPr>
              <a:t>es werden zum Großteil Inhalte empfohlen, die nicht ähnlich zu den aufgerufenen Inhalten passen</a:t>
            </a:r>
            <a:endParaRPr lang="de-DE" dirty="0">
              <a:solidFill>
                <a:schemeClr val="tx1"/>
              </a:solidFill>
              <a:latin typeface="PT Sans" panose="020B0503020203020204" pitchFamily="34" charset="0"/>
            </a:endParaRPr>
          </a:p>
          <a:p>
            <a:pPr marL="285750" indent="-285750">
              <a:buChar char="•"/>
            </a:pPr>
            <a:r>
              <a:rPr lang="de-DE" sz="1500" dirty="0">
                <a:solidFill>
                  <a:schemeClr val="tx1"/>
                </a:solidFill>
                <a:latin typeface="PT Sans"/>
              </a:rPr>
              <a:t>keine Inhalte werden empfohlen</a:t>
            </a:r>
            <a:endParaRPr lang="de-DE" dirty="0">
              <a:solidFill>
                <a:schemeClr val="tx1"/>
              </a:solidFill>
              <a:latin typeface="PT Sans"/>
            </a:endParaRPr>
          </a:p>
          <a:p>
            <a:pPr marL="285750" indent="-285750">
              <a:buChar char="•"/>
            </a:pPr>
            <a:r>
              <a:rPr lang="de-DE" sz="1500" dirty="0">
                <a:solidFill>
                  <a:schemeClr val="tx1"/>
                </a:solidFill>
                <a:latin typeface="PT Sans"/>
              </a:rPr>
              <a:t>es werden keine ähnlichen Inhalte für die Empfehlung gefunden</a:t>
            </a:r>
            <a:endParaRPr lang="de-DE" dirty="0">
              <a:solidFill>
                <a:schemeClr val="tx1"/>
              </a:solidFill>
              <a:latin typeface="PT Sans"/>
            </a:endParaRPr>
          </a:p>
          <a:p>
            <a:pPr marL="285750" indent="-285750">
              <a:buChar char="•"/>
            </a:pPr>
            <a:r>
              <a:rPr lang="de-DE" sz="1500" dirty="0">
                <a:solidFill>
                  <a:schemeClr val="tx1"/>
                </a:solidFill>
                <a:latin typeface="PT Sans"/>
              </a:rPr>
              <a:t>es werden nur die gleichen Inhalte empfohlen</a:t>
            </a:r>
            <a:endParaRPr lang="de-DE" dirty="0">
              <a:solidFill>
                <a:schemeClr val="tx1"/>
              </a:solidFill>
              <a:latin typeface="PT Sans"/>
            </a:endParaRPr>
          </a:p>
          <a:p>
            <a:pPr marL="285750" indent="-285750">
              <a:buChar char="•"/>
            </a:pPr>
            <a:endParaRPr lang="de-DE" sz="1500">
              <a:solidFill>
                <a:schemeClr val="tx1"/>
              </a:solidFill>
              <a:latin typeface="PT Sans" panose="020B0503020203020204" pitchFamily="34" charset="0"/>
            </a:endParaRPr>
          </a:p>
          <a:p>
            <a:r>
              <a:rPr lang="de-DE" sz="1500" b="1" dirty="0">
                <a:solidFill>
                  <a:schemeClr val="tx1"/>
                </a:solidFill>
                <a:latin typeface="PT Sans"/>
              </a:rPr>
              <a:t>Fallbacks:</a:t>
            </a:r>
            <a:endParaRPr lang="de-DE" dirty="0">
              <a:solidFill>
                <a:schemeClr val="tx1"/>
              </a:solidFill>
              <a:latin typeface="PT Sans"/>
            </a:endParaRPr>
          </a:p>
          <a:p>
            <a:pPr marL="285750" indent="-285750">
              <a:buChar char="•"/>
            </a:pPr>
            <a:r>
              <a:rPr lang="de-DE" sz="1500" dirty="0">
                <a:solidFill>
                  <a:schemeClr val="tx1"/>
                </a:solidFill>
                <a:latin typeface="PT Sans"/>
              </a:rPr>
              <a:t>Inhalte mit den meisten Aufrufen werden empfohlen, falls sonst keine ähnlichen Inhalte gefunden werden können</a:t>
            </a:r>
            <a:endParaRPr lang="de-DE" dirty="0">
              <a:solidFill>
                <a:schemeClr val="tx1"/>
              </a:solidFill>
              <a:latin typeface="PT Sans"/>
            </a:endParaRPr>
          </a:p>
          <a:p>
            <a:pPr marL="285750" indent="-285750">
              <a:buChar char="•"/>
            </a:pPr>
            <a:r>
              <a:rPr lang="de-DE" sz="1500" dirty="0">
                <a:solidFill>
                  <a:schemeClr val="tx1"/>
                </a:solidFill>
                <a:latin typeface="PT Sans"/>
              </a:rPr>
              <a:t>Einzelne Inhalte mit vielen Aufrufen werden unabhängig der Ähnlichkeit empfohlen, um eine Varianz zu erzeugen</a:t>
            </a:r>
          </a:p>
          <a:p>
            <a:pPr marL="285750" indent="-285750">
              <a:buChar char="•"/>
            </a:pPr>
            <a:r>
              <a:rPr lang="de-DE" sz="1500" dirty="0">
                <a:solidFill>
                  <a:schemeClr val="tx1"/>
                </a:solidFill>
                <a:latin typeface="PT Sans"/>
              </a:rPr>
              <a:t>Nutzer müssen mindestens 2 präferierte Brettspielgenres angeben, um mehr mögliche Empfehlungen bekommen zu können</a:t>
            </a:r>
            <a:endParaRPr lang="de-DE" dirty="0">
              <a:solidFill>
                <a:schemeClr val="tx1"/>
              </a:solidFill>
              <a:latin typeface="PT Sans"/>
            </a:endParaRPr>
          </a:p>
          <a:p>
            <a:pPr algn="l"/>
            <a:endParaRPr lang="de-DE" sz="1500" b="1" i="0" u="none" strike="noStrike">
              <a:solidFill>
                <a:schemeClr val="tx1"/>
              </a:solidFill>
              <a:effectLst/>
              <a:latin typeface="PT Sans" panose="020B0503020203020204" pitchFamily="34" charset="0"/>
            </a:endParaRPr>
          </a:p>
          <a:p>
            <a:pPr algn="l"/>
            <a:endParaRPr lang="de-DE" sz="1500" b="1">
              <a:solidFill>
                <a:schemeClr val="tx1"/>
              </a:solidFill>
              <a:latin typeface="PT Sans" panose="020B0503020203020204" pitchFamily="34" charset="0"/>
            </a:endParaRPr>
          </a:p>
          <a:p>
            <a:pPr algn="l"/>
            <a:endParaRPr lang="de-DE" sz="1500" b="1" i="0" u="none" strike="noStrike">
              <a:solidFill>
                <a:schemeClr val="tx1"/>
              </a:solidFill>
              <a:effectLst/>
              <a:latin typeface="PT Sans" panose="020B0503020203020204" pitchFamily="34" charset="0"/>
            </a:endParaRPr>
          </a:p>
          <a:p>
            <a:pPr algn="l"/>
            <a:endParaRPr lang="de-DE" sz="1500" b="1">
              <a:solidFill>
                <a:schemeClr val="tx1"/>
              </a:solidFill>
              <a:latin typeface="PT Sans" panose="020B0503020203020204" pitchFamily="34" charset="0"/>
            </a:endParaRPr>
          </a:p>
          <a:p>
            <a:pPr algn="l"/>
            <a:endParaRPr lang="de-DE" sz="1500" b="1" i="0" u="none" strike="noStrike">
              <a:solidFill>
                <a:schemeClr val="tx1"/>
              </a:solidFill>
              <a:effectLst/>
              <a:latin typeface="PT Sans" panose="020B0503020203020204" pitchFamily="34" charset="0"/>
            </a:endParaRPr>
          </a:p>
        </p:txBody>
      </p:sp>
      <p:sp>
        <p:nvSpPr>
          <p:cNvPr id="7" name="Slide Number Placeholder 1">
            <a:extLst>
              <a:ext uri="{FF2B5EF4-FFF2-40B4-BE49-F238E27FC236}">
                <a16:creationId xmlns:a16="http://schemas.microsoft.com/office/drawing/2014/main" id="{43005577-D927-DE7E-BC1B-F23439A3DC0D}"/>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063472"/>
          </a:xfrm>
          <a:prstGeom prst="rect">
            <a:avLst/>
          </a:prstGeom>
          <a:noFill/>
          <a:ln>
            <a:noFill/>
          </a:ln>
        </p:spPr>
        <p:txBody>
          <a:bodyPr spcFirstLastPara="1" wrap="square" lIns="0" tIns="0" rIns="0" bIns="0" anchor="t" anchorCtr="0">
            <a:spAutoFit/>
          </a:bodyPr>
          <a:lstStyle/>
          <a:p>
            <a:r>
              <a:rPr lang="de" sz="1700" b="1" dirty="0">
                <a:solidFill>
                  <a:schemeClr val="tx1"/>
                </a:solidFill>
                <a:latin typeface="PT Sans"/>
              </a:rPr>
              <a:t>Proof </a:t>
            </a:r>
            <a:r>
              <a:rPr lang="de" sz="1700" b="1" dirty="0" err="1">
                <a:solidFill>
                  <a:schemeClr val="tx1"/>
                </a:solidFill>
                <a:latin typeface="PT Sans"/>
              </a:rPr>
              <a:t>of</a:t>
            </a:r>
            <a:r>
              <a:rPr lang="de" sz="1700" b="1" dirty="0">
                <a:solidFill>
                  <a:schemeClr val="tx1"/>
                </a:solidFill>
                <a:latin typeface="PT Sans"/>
              </a:rPr>
              <a:t> Concept für generellen Datenbankzugriff von BGG</a:t>
            </a:r>
            <a:endParaRPr lang="en-US" sz="1700" dirty="0">
              <a:solidFill>
                <a:schemeClr val="tx1"/>
              </a:solidFill>
              <a:latin typeface="PT Sans"/>
            </a:endParaRPr>
          </a:p>
          <a:p>
            <a:endParaRPr lang="de-DE" sz="1700">
              <a:latin typeface="PT Sans" panose="020B0503020203020204" pitchFamily="34" charset="0"/>
            </a:endParaRPr>
          </a:p>
          <a:p>
            <a:r>
              <a:rPr lang="de" sz="1700" dirty="0">
                <a:solidFill>
                  <a:schemeClr val="tx1"/>
                </a:solidFill>
                <a:latin typeface="PT Sans"/>
              </a:rPr>
              <a:t>Für die Funktion des Systems ist eine Brettspieldatenbank notwendig um unsere eigene Datenlage zu speisen. Hierzu wird Boardgamegeek.com (BGG) verwendet, der Zugriff ist kostenlos unbegrenzt möglich. Dieser Zugriff soll anhand des PoCs getestet werden. Hierzu wird ein http GET Request für ein konkretes Spiel an BGG gesendet. Die empfangenen Daten sowie http Statuscodes werden dann über die Konsole ausgegeben. Zum Test wird das Spiel Twilight </a:t>
            </a:r>
            <a:r>
              <a:rPr lang="de" sz="1700" dirty="0" err="1">
                <a:solidFill>
                  <a:schemeClr val="tx1"/>
                </a:solidFill>
                <a:latin typeface="PT Sans"/>
              </a:rPr>
              <a:t>Struggle</a:t>
            </a:r>
            <a:r>
              <a:rPr lang="de" sz="1700" dirty="0">
                <a:solidFill>
                  <a:schemeClr val="tx1"/>
                </a:solidFill>
                <a:latin typeface="PT Sans"/>
              </a:rPr>
              <a:t> verwendet. (</a:t>
            </a:r>
            <a:r>
              <a:rPr lang="de" sz="1700" dirty="0" err="1">
                <a:solidFill>
                  <a:schemeClr val="tx1"/>
                </a:solidFill>
                <a:latin typeface="PT Sans"/>
              </a:rPr>
              <a:t>id</a:t>
            </a:r>
            <a:r>
              <a:rPr lang="de" sz="1700" dirty="0">
                <a:solidFill>
                  <a:schemeClr val="tx1"/>
                </a:solidFill>
                <a:latin typeface="PT Sans"/>
              </a:rPr>
              <a:t>=12333)</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Exit-Kriterien:</a:t>
            </a:r>
          </a:p>
          <a:p>
            <a:pPr marL="285750" indent="-285750">
              <a:buChar char="•"/>
            </a:pPr>
            <a:r>
              <a:rPr lang="de" sz="1700" dirty="0">
                <a:solidFill>
                  <a:schemeClr val="tx1"/>
                </a:solidFill>
                <a:latin typeface="PT Sans"/>
              </a:rPr>
              <a:t>Request wird erfolgreich versendet</a:t>
            </a:r>
            <a:endParaRPr lang="de-DE" sz="1700" dirty="0">
              <a:solidFill>
                <a:schemeClr val="tx1"/>
              </a:solidFill>
              <a:latin typeface="PT Sans"/>
            </a:endParaRPr>
          </a:p>
          <a:p>
            <a:pPr marL="285750" indent="-285750">
              <a:buChar char="•"/>
            </a:pPr>
            <a:r>
              <a:rPr lang="de" sz="1700" dirty="0">
                <a:solidFill>
                  <a:schemeClr val="tx1"/>
                </a:solidFill>
                <a:latin typeface="PT Sans"/>
              </a:rPr>
              <a:t>Daten zum gesuchten Spiel werden erfolgreich empfangen und ausgegeben</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Fail-Kriterien:</a:t>
            </a:r>
          </a:p>
          <a:p>
            <a:pPr marL="285750" indent="-285750">
              <a:buChar char="•"/>
            </a:pPr>
            <a:r>
              <a:rPr lang="de" sz="1700" dirty="0">
                <a:solidFill>
                  <a:schemeClr val="tx1"/>
                </a:solidFill>
                <a:latin typeface="PT Sans"/>
              </a:rPr>
              <a:t>Request wird nicht erfolgreich versendet.</a:t>
            </a:r>
            <a:endParaRPr lang="de-DE" sz="1700" dirty="0">
              <a:solidFill>
                <a:schemeClr val="tx1"/>
              </a:solidFill>
              <a:latin typeface="PT Sans"/>
            </a:endParaRPr>
          </a:p>
          <a:p>
            <a:pPr marL="285750" indent="-285750">
              <a:buChar char="•"/>
            </a:pPr>
            <a:r>
              <a:rPr lang="de" sz="1700" dirty="0">
                <a:solidFill>
                  <a:schemeClr val="tx1"/>
                </a:solidFill>
                <a:latin typeface="PT Sans"/>
              </a:rPr>
              <a:t>Es werden keine Daten empfangen.</a:t>
            </a:r>
            <a:endParaRPr lang="de-DE" sz="1700" dirty="0">
              <a:solidFill>
                <a:schemeClr val="tx1"/>
              </a:solidFill>
              <a:latin typeface="PT Sans"/>
            </a:endParaRPr>
          </a:p>
          <a:p>
            <a:pPr marL="285750" indent="-285750">
              <a:buChar char="•"/>
            </a:pPr>
            <a:r>
              <a:rPr lang="de" sz="1700" dirty="0">
                <a:solidFill>
                  <a:schemeClr val="tx1"/>
                </a:solidFill>
                <a:latin typeface="PT Sans"/>
              </a:rPr>
              <a:t>Es werden keine Daten ausgegeben.</a:t>
            </a:r>
            <a:endParaRPr lang="de-DE" sz="1700" dirty="0">
              <a:solidFill>
                <a:schemeClr val="tx1"/>
              </a:solidFill>
              <a:latin typeface="PT Sans"/>
            </a:endParaRPr>
          </a:p>
          <a:p>
            <a:endParaRPr lang="de-DE" sz="1700">
              <a:latin typeface="PT Sans" panose="020B0503020203020204" pitchFamily="34" charset="0"/>
            </a:endParaRPr>
          </a:p>
          <a:p>
            <a:r>
              <a:rPr lang="de" sz="1700" b="1" dirty="0" err="1">
                <a:solidFill>
                  <a:schemeClr val="tx1"/>
                </a:solidFill>
                <a:latin typeface="PT Sans"/>
              </a:rPr>
              <a:t>Fallback</a:t>
            </a:r>
            <a:r>
              <a:rPr lang="de" sz="1700" b="1" dirty="0">
                <a:solidFill>
                  <a:schemeClr val="tx1"/>
                </a:solidFill>
                <a:latin typeface="PT Sans"/>
              </a:rPr>
              <a:t>:</a:t>
            </a:r>
          </a:p>
          <a:p>
            <a:pPr marL="285750" indent="-285750">
              <a:buChar char="•"/>
            </a:pPr>
            <a:r>
              <a:rPr lang="de" sz="1700" dirty="0">
                <a:solidFill>
                  <a:schemeClr val="tx1"/>
                </a:solidFill>
                <a:latin typeface="PT Sans"/>
              </a:rPr>
              <a:t>Es wird eine andere API verwendet.</a:t>
            </a:r>
            <a:endParaRPr lang="de-DE" sz="1700" dirty="0">
              <a:solidFill>
                <a:schemeClr val="tx1"/>
              </a:solidFill>
              <a:latin typeface="PT Sans"/>
            </a:endParaRPr>
          </a:p>
          <a:p>
            <a:pPr marL="285750" indent="-285750">
              <a:buChar char="•"/>
            </a:pPr>
            <a:r>
              <a:rPr lang="de" sz="1700" dirty="0">
                <a:solidFill>
                  <a:schemeClr val="tx1"/>
                </a:solidFill>
                <a:latin typeface="PT Sans"/>
              </a:rPr>
              <a:t>Externe Mittel nutzen um Request zu senden und manuelle Eingabe der Daten</a:t>
            </a:r>
          </a:p>
          <a:p>
            <a:pPr marL="285750" indent="-285750" algn="l">
              <a:buChar char="•"/>
            </a:pPr>
            <a:endParaRPr lang="de" sz="1700"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endParaRPr lang="de-DE" sz="1700" b="1">
              <a:solidFill>
                <a:schemeClr val="tx1"/>
              </a:solidFill>
              <a:latin typeface="PT Sans" panose="020B0503020203020204" pitchFamily="34" charset="0"/>
            </a:endParaRPr>
          </a:p>
          <a:p>
            <a:endParaRPr lang="de-DE" sz="1700" b="1">
              <a:solidFill>
                <a:schemeClr val="tx1"/>
              </a:solidFill>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12</a:t>
            </a:r>
          </a:p>
        </p:txBody>
      </p:sp>
    </p:spTree>
    <p:extLst>
      <p:ext uri="{BB962C8B-B14F-4D97-AF65-F5344CB8AC3E}">
        <p14:creationId xmlns:p14="http://schemas.microsoft.com/office/powerpoint/2010/main" val="77550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8894743"/>
          </a:xfrm>
          <a:prstGeom prst="rect">
            <a:avLst/>
          </a:prstGeom>
          <a:noFill/>
          <a:ln>
            <a:noFill/>
          </a:ln>
        </p:spPr>
        <p:txBody>
          <a:bodyPr spcFirstLastPara="1" wrap="square" lIns="0" tIns="0" rIns="0" bIns="0" anchor="t" anchorCtr="0">
            <a:spAutoFit/>
          </a:bodyPr>
          <a:lstStyle/>
          <a:p>
            <a:r>
              <a:rPr lang="de" sz="1700" b="1" dirty="0">
                <a:solidFill>
                  <a:schemeClr val="tx1"/>
                </a:solidFill>
                <a:latin typeface="PT Sans"/>
              </a:rPr>
              <a:t>Proof </a:t>
            </a:r>
            <a:r>
              <a:rPr lang="de" sz="1700" b="1" dirty="0" err="1">
                <a:solidFill>
                  <a:schemeClr val="tx1"/>
                </a:solidFill>
                <a:latin typeface="PT Sans"/>
              </a:rPr>
              <a:t>of</a:t>
            </a:r>
            <a:r>
              <a:rPr lang="de" sz="1700" b="1" dirty="0">
                <a:solidFill>
                  <a:schemeClr val="tx1"/>
                </a:solidFill>
                <a:latin typeface="PT Sans"/>
              </a:rPr>
              <a:t> Concept für Filterung der relevanten Daten</a:t>
            </a:r>
            <a:endParaRPr lang="en-US"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Voraussetzung: </a:t>
            </a:r>
            <a:r>
              <a:rPr lang="de" sz="1700" dirty="0">
                <a:solidFill>
                  <a:schemeClr val="tx1"/>
                </a:solidFill>
                <a:latin typeface="PT Sans"/>
              </a:rPr>
              <a:t>BGG Datenbank wird verwendet und ist verfügbar.</a:t>
            </a:r>
          </a:p>
          <a:p>
            <a:endParaRPr lang="de" sz="1700">
              <a:latin typeface="PT Sans" panose="020B0503020203020204" pitchFamily="34" charset="0"/>
            </a:endParaRPr>
          </a:p>
          <a:p>
            <a:r>
              <a:rPr lang="de" sz="1700" dirty="0">
                <a:solidFill>
                  <a:schemeClr val="tx1"/>
                </a:solidFill>
                <a:latin typeface="PT Sans"/>
              </a:rPr>
              <a:t>Nicht alle Daten aus der BGG Datenbank sind für uns relevant. Die Datenpunkte die wir benötigen sind: Name, Spielerzahl, Komplexität, Genre(s), Altersempfehlung und Spieldauer.</a:t>
            </a:r>
          </a:p>
          <a:p>
            <a:r>
              <a:rPr lang="de" sz="1700" dirty="0">
                <a:solidFill>
                  <a:schemeClr val="tx1"/>
                </a:solidFill>
                <a:latin typeface="PT Sans"/>
              </a:rPr>
              <a:t>Leider sind nicht alle Spiele auf BGG in ein Genre eingeteilt, da dies über Community Voting geschieht und ein Spiel eine Mindestzahl an Stimmen braucht, um eingeteilt zu werden. Dies ist nicht immer der Fall, in diesen Fällen wird das Spiel von uns nicht mit aufgenommen.</a:t>
            </a:r>
          </a:p>
          <a:p>
            <a:r>
              <a:rPr lang="de" sz="1700" dirty="0">
                <a:solidFill>
                  <a:schemeClr val="tx1"/>
                </a:solidFill>
                <a:latin typeface="PT Sans"/>
              </a:rPr>
              <a:t>Um die gewünschten Informationen über ein Spiel zu erhalten ist der Request mit entsprechenden Parametern anzupassen. Aus den Daten werden die benötigten Datenpunkte entnommen und diese mitsamt den http Statuscodes über die Konsole ausgegeben. Zum Test wird wieder „Twilight </a:t>
            </a:r>
            <a:r>
              <a:rPr lang="de" sz="1700" dirty="0" err="1">
                <a:solidFill>
                  <a:schemeClr val="tx1"/>
                </a:solidFill>
                <a:latin typeface="PT Sans"/>
              </a:rPr>
              <a:t>Struggle</a:t>
            </a:r>
            <a:r>
              <a:rPr lang="de" sz="1700" dirty="0">
                <a:solidFill>
                  <a:schemeClr val="tx1"/>
                </a:solidFill>
                <a:latin typeface="PT Sans"/>
              </a:rPr>
              <a:t>“ sowie „The </a:t>
            </a:r>
            <a:r>
              <a:rPr lang="de" sz="1700" dirty="0" err="1">
                <a:solidFill>
                  <a:schemeClr val="tx1"/>
                </a:solidFill>
                <a:latin typeface="PT Sans"/>
              </a:rPr>
              <a:t>Cones</a:t>
            </a:r>
            <a:r>
              <a:rPr lang="de" sz="1700" dirty="0">
                <a:solidFill>
                  <a:schemeClr val="tx1"/>
                </a:solidFill>
                <a:latin typeface="PT Sans"/>
              </a:rPr>
              <a:t> </a:t>
            </a:r>
            <a:r>
              <a:rPr lang="de" sz="1700" dirty="0" err="1">
                <a:solidFill>
                  <a:schemeClr val="tx1"/>
                </a:solidFill>
                <a:latin typeface="PT Sans"/>
              </a:rPr>
              <a:t>of</a:t>
            </a:r>
            <a:r>
              <a:rPr lang="de" sz="1700" dirty="0">
                <a:solidFill>
                  <a:schemeClr val="tx1"/>
                </a:solidFill>
                <a:latin typeface="PT Sans"/>
              </a:rPr>
              <a:t> </a:t>
            </a:r>
            <a:r>
              <a:rPr lang="de" sz="1700" dirty="0" err="1">
                <a:solidFill>
                  <a:schemeClr val="tx1"/>
                </a:solidFill>
                <a:latin typeface="PT Sans"/>
              </a:rPr>
              <a:t>Dunshire</a:t>
            </a:r>
            <a:r>
              <a:rPr lang="de" sz="1700" dirty="0">
                <a:solidFill>
                  <a:schemeClr val="tx1"/>
                </a:solidFill>
                <a:latin typeface="PT Sans"/>
              </a:rPr>
              <a:t>“ (</a:t>
            </a:r>
            <a:r>
              <a:rPr lang="de" sz="1700" dirty="0" err="1">
                <a:solidFill>
                  <a:schemeClr val="tx1"/>
                </a:solidFill>
                <a:latin typeface="PT Sans"/>
              </a:rPr>
              <a:t>id</a:t>
            </a:r>
            <a:r>
              <a:rPr lang="de" sz="1700" dirty="0">
                <a:solidFill>
                  <a:schemeClr val="tx1"/>
                </a:solidFill>
                <a:latin typeface="PT Sans"/>
              </a:rPr>
              <a:t>=165694) verwendet.</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Exit-Kriterien:</a:t>
            </a:r>
          </a:p>
          <a:p>
            <a:pPr marL="285750" indent="-285750">
              <a:buChar char="•"/>
            </a:pPr>
            <a:r>
              <a:rPr lang="de" sz="1700" dirty="0">
                <a:solidFill>
                  <a:schemeClr val="tx1"/>
                </a:solidFill>
                <a:latin typeface="PT Sans"/>
              </a:rPr>
              <a:t>Beide </a:t>
            </a:r>
            <a:r>
              <a:rPr lang="de" sz="1700" dirty="0" err="1">
                <a:solidFill>
                  <a:schemeClr val="tx1"/>
                </a:solidFill>
                <a:latin typeface="PT Sans"/>
              </a:rPr>
              <a:t>Requests</a:t>
            </a:r>
            <a:r>
              <a:rPr lang="de" sz="1700" dirty="0">
                <a:solidFill>
                  <a:schemeClr val="tx1"/>
                </a:solidFill>
                <a:latin typeface="PT Sans"/>
              </a:rPr>
              <a:t> mit Parametern werden erfolgreich versendet.</a:t>
            </a:r>
            <a:endParaRPr lang="de-DE" sz="1700" dirty="0">
              <a:solidFill>
                <a:schemeClr val="tx1"/>
              </a:solidFill>
              <a:latin typeface="PT Sans"/>
            </a:endParaRPr>
          </a:p>
          <a:p>
            <a:pPr marL="285750" indent="-285750">
              <a:buChar char="•"/>
            </a:pPr>
            <a:r>
              <a:rPr lang="de" sz="1700" dirty="0">
                <a:solidFill>
                  <a:schemeClr val="tx1"/>
                </a:solidFill>
                <a:latin typeface="PT Sans"/>
              </a:rPr>
              <a:t>Daten werden erfolgreich empfangen.</a:t>
            </a:r>
          </a:p>
          <a:p>
            <a:pPr marL="285750" indent="-285750">
              <a:buChar char="•"/>
            </a:pPr>
            <a:r>
              <a:rPr lang="de" sz="1700" dirty="0">
                <a:solidFill>
                  <a:schemeClr val="tx1"/>
                </a:solidFill>
                <a:latin typeface="PT Sans"/>
              </a:rPr>
              <a:t>Gefilterte Daten werden für Twilight </a:t>
            </a:r>
            <a:r>
              <a:rPr lang="de" sz="1700" dirty="0" err="1">
                <a:solidFill>
                  <a:schemeClr val="tx1"/>
                </a:solidFill>
                <a:latin typeface="PT Sans"/>
              </a:rPr>
              <a:t>Struggle</a:t>
            </a:r>
            <a:r>
              <a:rPr lang="de" sz="1700" dirty="0">
                <a:solidFill>
                  <a:schemeClr val="tx1"/>
                </a:solidFill>
                <a:latin typeface="PT Sans"/>
              </a:rPr>
              <a:t> ausgegeben.</a:t>
            </a:r>
          </a:p>
          <a:p>
            <a:pPr marL="285750" indent="-285750">
              <a:buChar char="•"/>
            </a:pPr>
            <a:r>
              <a:rPr lang="de" sz="1700" dirty="0">
                <a:solidFill>
                  <a:schemeClr val="tx1"/>
                </a:solidFill>
                <a:latin typeface="PT Sans"/>
              </a:rPr>
              <a:t>Daten für The </a:t>
            </a:r>
            <a:r>
              <a:rPr lang="de" sz="1700" dirty="0" err="1">
                <a:solidFill>
                  <a:schemeClr val="tx1"/>
                </a:solidFill>
                <a:latin typeface="PT Sans"/>
              </a:rPr>
              <a:t>Cones</a:t>
            </a:r>
            <a:r>
              <a:rPr lang="de" sz="1700" dirty="0">
                <a:solidFill>
                  <a:schemeClr val="tx1"/>
                </a:solidFill>
                <a:latin typeface="PT Sans"/>
              </a:rPr>
              <a:t> </a:t>
            </a:r>
            <a:r>
              <a:rPr lang="de" sz="1700" dirty="0" err="1">
                <a:solidFill>
                  <a:schemeClr val="tx1"/>
                </a:solidFill>
                <a:latin typeface="PT Sans"/>
              </a:rPr>
              <a:t>of</a:t>
            </a:r>
            <a:r>
              <a:rPr lang="de" sz="1700" dirty="0">
                <a:solidFill>
                  <a:schemeClr val="tx1"/>
                </a:solidFill>
                <a:latin typeface="PT Sans"/>
              </a:rPr>
              <a:t> </a:t>
            </a:r>
            <a:r>
              <a:rPr lang="de" sz="1700" dirty="0" err="1">
                <a:solidFill>
                  <a:schemeClr val="tx1"/>
                </a:solidFill>
                <a:latin typeface="PT Sans"/>
              </a:rPr>
              <a:t>Dunshire</a:t>
            </a:r>
            <a:r>
              <a:rPr lang="de" sz="1700" dirty="0">
                <a:solidFill>
                  <a:schemeClr val="tx1"/>
                </a:solidFill>
                <a:latin typeface="PT Sans"/>
              </a:rPr>
              <a:t> werden nicht ausgegeben, da Genre fehlt.</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Fail-Kriterien:</a:t>
            </a:r>
          </a:p>
          <a:p>
            <a:pPr marL="285750" indent="-285750">
              <a:buChar char="•"/>
            </a:pPr>
            <a:r>
              <a:rPr lang="de" sz="1700" dirty="0" err="1">
                <a:solidFill>
                  <a:schemeClr val="tx1"/>
                </a:solidFill>
                <a:latin typeface="PT Sans"/>
              </a:rPr>
              <a:t>Requests</a:t>
            </a:r>
            <a:r>
              <a:rPr lang="de" sz="1700" dirty="0">
                <a:solidFill>
                  <a:schemeClr val="tx1"/>
                </a:solidFill>
                <a:latin typeface="PT Sans"/>
              </a:rPr>
              <a:t> werden nicht erfolgreich versendet.</a:t>
            </a:r>
            <a:endParaRPr lang="de-DE" sz="1700" dirty="0">
              <a:solidFill>
                <a:schemeClr val="tx1"/>
              </a:solidFill>
              <a:latin typeface="PT Sans"/>
            </a:endParaRPr>
          </a:p>
          <a:p>
            <a:pPr marL="285750" indent="-285750">
              <a:buChar char="•"/>
            </a:pPr>
            <a:r>
              <a:rPr lang="de" sz="1700" dirty="0">
                <a:solidFill>
                  <a:schemeClr val="tx1"/>
                </a:solidFill>
                <a:latin typeface="PT Sans"/>
              </a:rPr>
              <a:t>Daten werden nicht empfangen.</a:t>
            </a:r>
            <a:endParaRPr lang="de-DE" sz="1700" dirty="0">
              <a:solidFill>
                <a:schemeClr val="tx1"/>
              </a:solidFill>
              <a:latin typeface="PT Sans"/>
            </a:endParaRPr>
          </a:p>
          <a:p>
            <a:pPr marL="285750" indent="-285750">
              <a:buChar char="•"/>
            </a:pPr>
            <a:r>
              <a:rPr lang="de" sz="1700" dirty="0">
                <a:solidFill>
                  <a:schemeClr val="tx1"/>
                </a:solidFill>
                <a:latin typeface="PT Sans"/>
              </a:rPr>
              <a:t>Twilight </a:t>
            </a:r>
            <a:r>
              <a:rPr lang="de" sz="1700" dirty="0" err="1">
                <a:solidFill>
                  <a:schemeClr val="tx1"/>
                </a:solidFill>
                <a:latin typeface="PT Sans"/>
              </a:rPr>
              <a:t>Struggle</a:t>
            </a:r>
            <a:r>
              <a:rPr lang="de" sz="1700" dirty="0">
                <a:solidFill>
                  <a:schemeClr val="tx1"/>
                </a:solidFill>
                <a:latin typeface="PT Sans"/>
              </a:rPr>
              <a:t> Daten werden gar nicht oder nicht richtig gefiltert ausgegeben.</a:t>
            </a:r>
          </a:p>
          <a:p>
            <a:pPr marL="285750" indent="-285750">
              <a:buChar char="•"/>
            </a:pPr>
            <a:r>
              <a:rPr lang="de" sz="1700" dirty="0">
                <a:solidFill>
                  <a:schemeClr val="tx1"/>
                </a:solidFill>
                <a:latin typeface="PT Sans"/>
              </a:rPr>
              <a:t>The </a:t>
            </a:r>
            <a:r>
              <a:rPr lang="de" sz="1700" dirty="0" err="1">
                <a:solidFill>
                  <a:schemeClr val="tx1"/>
                </a:solidFill>
                <a:latin typeface="PT Sans"/>
              </a:rPr>
              <a:t>Cones</a:t>
            </a:r>
            <a:r>
              <a:rPr lang="de" sz="1700" dirty="0">
                <a:solidFill>
                  <a:schemeClr val="tx1"/>
                </a:solidFill>
                <a:latin typeface="PT Sans"/>
              </a:rPr>
              <a:t> </a:t>
            </a:r>
            <a:r>
              <a:rPr lang="de" sz="1700" dirty="0" err="1">
                <a:solidFill>
                  <a:schemeClr val="tx1"/>
                </a:solidFill>
                <a:latin typeface="PT Sans"/>
              </a:rPr>
              <a:t>of</a:t>
            </a:r>
            <a:r>
              <a:rPr lang="de" sz="1700" dirty="0">
                <a:solidFill>
                  <a:schemeClr val="tx1"/>
                </a:solidFill>
                <a:latin typeface="PT Sans"/>
              </a:rPr>
              <a:t> </a:t>
            </a:r>
            <a:r>
              <a:rPr lang="de" sz="1700" dirty="0" err="1">
                <a:solidFill>
                  <a:schemeClr val="tx1"/>
                </a:solidFill>
                <a:latin typeface="PT Sans"/>
              </a:rPr>
              <a:t>Dunshire</a:t>
            </a:r>
            <a:r>
              <a:rPr lang="de" sz="1700" dirty="0">
                <a:solidFill>
                  <a:schemeClr val="tx1"/>
                </a:solidFill>
                <a:latin typeface="PT Sans"/>
              </a:rPr>
              <a:t> Daten werden ausgegeben.</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Fallbacks:</a:t>
            </a:r>
          </a:p>
          <a:p>
            <a:pPr marL="285750" indent="-285750">
              <a:buChar char="•"/>
            </a:pPr>
            <a:r>
              <a:rPr lang="de" sz="1700" dirty="0">
                <a:solidFill>
                  <a:schemeClr val="tx1"/>
                </a:solidFill>
                <a:latin typeface="PT Sans"/>
              </a:rPr>
              <a:t>Manuelle Filterung und Eingabe</a:t>
            </a:r>
            <a:endParaRPr lang="de" sz="1700" i="1" dirty="0">
              <a:solidFill>
                <a:schemeClr val="tx1"/>
              </a:solidFill>
              <a:latin typeface="PT Sans"/>
            </a:endParaRPr>
          </a:p>
          <a:p>
            <a:endParaRPr lang="de" sz="1700" b="1">
              <a:solidFill>
                <a:schemeClr val="tx1"/>
              </a:solidFill>
              <a:latin typeface="PT Sans" panose="020B0503020203020204" pitchFamily="34" charset="0"/>
            </a:endParaRPr>
          </a:p>
          <a:p>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13</a:t>
            </a:r>
          </a:p>
        </p:txBody>
      </p:sp>
    </p:spTree>
    <p:extLst>
      <p:ext uri="{BB962C8B-B14F-4D97-AF65-F5344CB8AC3E}">
        <p14:creationId xmlns:p14="http://schemas.microsoft.com/office/powerpoint/2010/main" val="343064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PoCs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586692"/>
          </a:xfrm>
          <a:prstGeom prst="rect">
            <a:avLst/>
          </a:prstGeom>
          <a:noFill/>
          <a:ln>
            <a:noFill/>
          </a:ln>
        </p:spPr>
        <p:txBody>
          <a:bodyPr spcFirstLastPara="1" wrap="square" lIns="0" tIns="0" rIns="0" bIns="0" anchor="t" anchorCtr="0">
            <a:spAutoFit/>
          </a:bodyPr>
          <a:lstStyle/>
          <a:p>
            <a:r>
              <a:rPr lang="de" sz="1700" b="1" dirty="0">
                <a:solidFill>
                  <a:schemeClr val="tx1"/>
                </a:solidFill>
                <a:latin typeface="PT Sans"/>
              </a:rPr>
              <a:t>Proof </a:t>
            </a:r>
            <a:r>
              <a:rPr lang="de" sz="1700" b="1" dirty="0" err="1">
                <a:solidFill>
                  <a:schemeClr val="tx1"/>
                </a:solidFill>
                <a:latin typeface="PT Sans"/>
              </a:rPr>
              <a:t>of</a:t>
            </a:r>
            <a:r>
              <a:rPr lang="de" sz="1700" b="1" dirty="0">
                <a:solidFill>
                  <a:schemeClr val="tx1"/>
                </a:solidFill>
                <a:latin typeface="PT Sans"/>
              </a:rPr>
              <a:t> Concept für Speicherung in eigene DB</a:t>
            </a:r>
            <a:endParaRPr lang="en-US" sz="1700" dirty="0">
              <a:solidFill>
                <a:schemeClr val="tx1"/>
              </a:solidFill>
              <a:latin typeface="PT Sans"/>
            </a:endParaRPr>
          </a:p>
          <a:p>
            <a:endParaRPr lang="en-US" sz="1700">
              <a:latin typeface="PT Sans" panose="020B0503020203020204" pitchFamily="34" charset="0"/>
            </a:endParaRPr>
          </a:p>
          <a:p>
            <a:endParaRPr lang="de-DE" sz="1700">
              <a:latin typeface="PT Sans" panose="020B0503020203020204" pitchFamily="34" charset="0"/>
            </a:endParaRPr>
          </a:p>
          <a:p>
            <a:r>
              <a:rPr lang="de" sz="1700" dirty="0">
                <a:solidFill>
                  <a:schemeClr val="tx1"/>
                </a:solidFill>
                <a:latin typeface="PT Sans"/>
              </a:rPr>
              <a:t>Für das System ist ein die Nutzung eines eigenen Datenbanksystem trotzdem notwendig. Diese Datenbank soll mit den Daten aus BGG gespeist und aktuell gehalten werden. Damit dient sie als Fallback-Option, falls BGG nicht erreichbar ist. Außerdem können so Entwickler ihre Prototypen mit in die Datenbank einfügen und sind somit für den </a:t>
            </a:r>
            <a:r>
              <a:rPr lang="de" sz="1700" dirty="0" err="1">
                <a:solidFill>
                  <a:schemeClr val="tx1"/>
                </a:solidFill>
                <a:latin typeface="PT Sans"/>
              </a:rPr>
              <a:t>Matching</a:t>
            </a:r>
            <a:r>
              <a:rPr lang="de" sz="1700" dirty="0">
                <a:solidFill>
                  <a:schemeClr val="tx1"/>
                </a:solidFill>
                <a:latin typeface="PT Sans"/>
              </a:rPr>
              <a:t>-Algorithmus verfügbar. Für den PoC wird eine Datenbank eingerichtet. Anhand einer Eingabe von mindestens Name, Genre und Komplexität wird ein Spielobjekt erzeugt, welches dann auf der Konsole auszugeben ist, sowie auf der Datenbank zu speichern ist.</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Exit-Kriterien:</a:t>
            </a:r>
          </a:p>
          <a:p>
            <a:pPr marL="285750" indent="-285750">
              <a:buChar char="•"/>
            </a:pPr>
            <a:r>
              <a:rPr lang="de" sz="1700" dirty="0">
                <a:solidFill>
                  <a:schemeClr val="tx1"/>
                </a:solidFill>
                <a:latin typeface="PT Sans"/>
              </a:rPr>
              <a:t>Spielobjekt wird erfolgreich erzeugt.</a:t>
            </a:r>
            <a:endParaRPr lang="de-DE" sz="1700" dirty="0">
              <a:solidFill>
                <a:schemeClr val="tx1"/>
              </a:solidFill>
              <a:latin typeface="PT Sans"/>
            </a:endParaRPr>
          </a:p>
          <a:p>
            <a:pPr marL="285750" indent="-285750">
              <a:buChar char="•"/>
            </a:pPr>
            <a:r>
              <a:rPr lang="de" sz="1700" dirty="0">
                <a:solidFill>
                  <a:schemeClr val="tx1"/>
                </a:solidFill>
                <a:latin typeface="PT Sans"/>
              </a:rPr>
              <a:t>Spiel wurde erfolgreich der Datenbank hinzugefügt.</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Fail-Kriterien:</a:t>
            </a:r>
          </a:p>
          <a:p>
            <a:pPr marL="285750" indent="-285750">
              <a:buChar char="•"/>
            </a:pPr>
            <a:r>
              <a:rPr lang="de" sz="1700" dirty="0">
                <a:solidFill>
                  <a:schemeClr val="tx1"/>
                </a:solidFill>
                <a:latin typeface="PT Sans"/>
              </a:rPr>
              <a:t>Spielobjekt wird nicht erfolgreich erzeugt.</a:t>
            </a:r>
            <a:endParaRPr lang="de-DE" sz="1700" dirty="0">
              <a:solidFill>
                <a:schemeClr val="tx1"/>
              </a:solidFill>
              <a:latin typeface="PT Sans"/>
            </a:endParaRPr>
          </a:p>
          <a:p>
            <a:pPr marL="285750" indent="-285750">
              <a:buChar char="•"/>
            </a:pPr>
            <a:r>
              <a:rPr lang="de" sz="1700" dirty="0">
                <a:solidFill>
                  <a:schemeClr val="tx1"/>
                </a:solidFill>
                <a:latin typeface="PT Sans"/>
              </a:rPr>
              <a:t>Spiel konnte nicht der Datenbank hinzugefügt werden.</a:t>
            </a:r>
            <a:endParaRPr lang="de-DE" sz="1700" dirty="0">
              <a:solidFill>
                <a:schemeClr val="tx1"/>
              </a:solidFill>
              <a:latin typeface="PT Sans"/>
            </a:endParaRPr>
          </a:p>
          <a:p>
            <a:endParaRPr lang="de-DE" sz="1700">
              <a:latin typeface="PT Sans" panose="020B0503020203020204" pitchFamily="34" charset="0"/>
            </a:endParaRPr>
          </a:p>
          <a:p>
            <a:r>
              <a:rPr lang="de" sz="1700" b="1" dirty="0">
                <a:solidFill>
                  <a:schemeClr val="tx1"/>
                </a:solidFill>
                <a:latin typeface="PT Sans"/>
              </a:rPr>
              <a:t>Fallbacks:</a:t>
            </a:r>
          </a:p>
          <a:p>
            <a:pPr marL="285750" indent="-285750">
              <a:buChar char="•"/>
            </a:pPr>
            <a:r>
              <a:rPr lang="de" sz="1700" dirty="0">
                <a:solidFill>
                  <a:schemeClr val="tx1"/>
                </a:solidFill>
                <a:latin typeface="PT Sans"/>
              </a:rPr>
              <a:t>Alternative persistente Datenspeicherung als ein Datenbanksystem nutzen. </a:t>
            </a:r>
            <a:endParaRPr lang="de" sz="1700" dirty="0">
              <a:solidFill>
                <a:schemeClr val="tx1"/>
              </a:solidFill>
              <a:latin typeface="PT Sans" panose="020B0503020203020204" pitchFamily="34" charset="0"/>
            </a:endParaRPr>
          </a:p>
          <a:p>
            <a:pPr marL="285750" indent="-285750">
              <a:buChar char="•"/>
            </a:pPr>
            <a:r>
              <a:rPr lang="de" sz="1700" dirty="0">
                <a:solidFill>
                  <a:schemeClr val="tx1"/>
                </a:solidFill>
                <a:latin typeface="PT Sans"/>
              </a:rPr>
              <a:t>Spielobjekte könnten einzeln als JSONs exportiert werden.</a:t>
            </a:r>
          </a:p>
          <a:p>
            <a:endParaRPr lang="de" sz="1700" b="1">
              <a:solidFill>
                <a:schemeClr val="tx1"/>
              </a:solidFill>
              <a:latin typeface="PT Sans" panose="020B0503020203020204" pitchFamily="34" charset="0"/>
            </a:endParaRPr>
          </a:p>
          <a:p>
            <a:endParaRPr lang="de" sz="1700" b="1">
              <a:solidFill>
                <a:schemeClr val="tx1"/>
              </a:solidFill>
              <a:latin typeface="PT Sans" panose="020B0503020203020204" pitchFamily="34" charset="0"/>
            </a:endParaRPr>
          </a:p>
          <a:p>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a:p>
            <a:pPr algn="l"/>
            <a:endParaRPr lang="de-DE" sz="1700" b="1">
              <a:solidFill>
                <a:schemeClr val="tx1"/>
              </a:solidFill>
              <a:latin typeface="PT Sans" panose="020B0503020203020204" pitchFamily="34" charset="0"/>
            </a:endParaRPr>
          </a:p>
          <a:p>
            <a:pPr algn="l"/>
            <a:endParaRPr lang="de-DE" sz="1700" b="1" i="0" u="none" strike="noStrike">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14</a:t>
            </a:r>
          </a:p>
        </p:txBody>
      </p:sp>
    </p:spTree>
    <p:extLst>
      <p:ext uri="{BB962C8B-B14F-4D97-AF65-F5344CB8AC3E}">
        <p14:creationId xmlns:p14="http://schemas.microsoft.com/office/powerpoint/2010/main" val="195582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294"/>
        <p:cNvGrpSpPr/>
        <p:nvPr/>
      </p:nvGrpSpPr>
      <p:grpSpPr>
        <a:xfrm>
          <a:off x="0" y="0"/>
          <a:ext cx="0" cy="0"/>
          <a:chOff x="0" y="0"/>
          <a:chExt cx="0" cy="0"/>
        </a:xfrm>
      </p:grpSpPr>
      <p:sp>
        <p:nvSpPr>
          <p:cNvPr id="295" name="Google Shape;295;g1007c3ab5d0_1_456"/>
          <p:cNvSpPr txBox="1"/>
          <p:nvPr/>
        </p:nvSpPr>
        <p:spPr>
          <a:xfrm>
            <a:off x="768350" y="3892061"/>
            <a:ext cx="7556400" cy="817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err="1">
                <a:solidFill>
                  <a:srgbClr val="FFFFFF"/>
                </a:solidFill>
                <a:latin typeface="Roboto Slab"/>
                <a:ea typeface="Roboto Slab"/>
                <a:cs typeface="Roboto Slab"/>
                <a:sym typeface="Roboto Slab"/>
              </a:rPr>
              <a:t>Projektplan</a:t>
            </a:r>
            <a:endParaRPr lang="en-US"/>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endParaRPr/>
          </a:p>
        </p:txBody>
      </p:sp>
      <p:sp>
        <p:nvSpPr>
          <p:cNvPr id="325" name="Google Shape;325;g1007c3ab5d0_1_456"/>
          <p:cNvSpPr/>
          <p:nvPr/>
        </p:nvSpPr>
        <p:spPr>
          <a:xfrm>
            <a:off x="3632200" y="949950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6" name="Google Shape;326;g1007c3ab5d0_1_456"/>
          <p:cNvSpPr/>
          <p:nvPr/>
        </p:nvSpPr>
        <p:spPr>
          <a:xfrm>
            <a:off x="6502400" y="949950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7" name="Google Shape;327;g1007c3ab5d0_1_456"/>
          <p:cNvSpPr/>
          <p:nvPr/>
        </p:nvSpPr>
        <p:spPr>
          <a:xfrm>
            <a:off x="9372600" y="949950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8" name="Google Shape;328;g1007c3ab5d0_1_456"/>
          <p:cNvSpPr/>
          <p:nvPr/>
        </p:nvSpPr>
        <p:spPr>
          <a:xfrm>
            <a:off x="1224280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9" name="Google Shape;329;g1007c3ab5d0_1_456"/>
          <p:cNvSpPr/>
          <p:nvPr/>
        </p:nvSpPr>
        <p:spPr>
          <a:xfrm>
            <a:off x="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330" name="Google Shape;330;g1007c3ab5d0_1_456"/>
          <p:cNvGrpSpPr/>
          <p:nvPr/>
        </p:nvGrpSpPr>
        <p:grpSpPr>
          <a:xfrm>
            <a:off x="762000" y="9499500"/>
            <a:ext cx="11480699" cy="254100"/>
            <a:chOff x="0" y="0"/>
            <a:chExt cx="11480699" cy="254100"/>
          </a:xfrm>
        </p:grpSpPr>
        <p:sp>
          <p:nvSpPr>
            <p:cNvPr id="331" name="Google Shape;331;g1007c3ab5d0_1_456"/>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2" name="Google Shape;332;g1007c3ab5d0_1_456"/>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3" name="Google Shape;333;g1007c3ab5d0_1_456"/>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4" name="Google Shape;334;g1007c3ab5d0_1_456"/>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77425435-FC13-3FEA-9AA7-5604D073B040}"/>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15</a:t>
            </a:r>
          </a:p>
        </p:txBody>
      </p:sp>
    </p:spTree>
    <p:extLst>
      <p:ext uri="{BB962C8B-B14F-4D97-AF65-F5344CB8AC3E}">
        <p14:creationId xmlns:p14="http://schemas.microsoft.com/office/powerpoint/2010/main" val="70604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Projektplan</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2" name="Google Shape;202;p5"/>
          <p:cNvSpPr txBox="1"/>
          <p:nvPr/>
        </p:nvSpPr>
        <p:spPr>
          <a:xfrm>
            <a:off x="768350" y="1587498"/>
            <a:ext cx="11474450" cy="2062103"/>
          </a:xfrm>
          <a:prstGeom prst="rect">
            <a:avLst/>
          </a:prstGeom>
          <a:noFill/>
          <a:ln>
            <a:noFill/>
          </a:ln>
        </p:spPr>
        <p:txBody>
          <a:bodyPr spcFirstLastPara="1" wrap="square" lIns="0" tIns="0" rIns="0" bIns="0" anchor="t" anchorCtr="0">
            <a:spAutoFit/>
          </a:bodyPr>
          <a:lstStyle/>
          <a:p>
            <a:pPr>
              <a:buClr>
                <a:schemeClr val="dk1"/>
              </a:buClr>
              <a:buSzPts val="2100"/>
              <a:buFont typeface="Roboto Slab"/>
            </a:pPr>
            <a:r>
              <a:rPr lang="de-DE" sz="1700" b="1" dirty="0">
                <a:solidFill>
                  <a:schemeClr val="dk1"/>
                </a:solidFill>
                <a:latin typeface="PT Sans"/>
                <a:ea typeface="Roboto Slab"/>
                <a:cs typeface="Roboto Slab"/>
                <a:sym typeface="Roboto Slab"/>
              </a:rPr>
              <a:t>Meilensteine für Audit 3</a:t>
            </a:r>
            <a:endParaRPr lang="en-US" sz="1700" dirty="0">
              <a:solidFill>
                <a:schemeClr val="dk1"/>
              </a:solidFill>
            </a:endParaRPr>
          </a:p>
          <a:p>
            <a:pPr algn="l">
              <a:buSzPts val="2100"/>
              <a:buFont typeface="Roboto Slab"/>
            </a:pPr>
            <a:endParaRPr lang="de-DE" sz="1700" b="1" i="0" dirty="0">
              <a:solidFill>
                <a:schemeClr val="dk1"/>
              </a:solidFill>
              <a:effectLst/>
              <a:latin typeface="PT Sans" panose="020B0503020203020204" pitchFamily="34" charset="0"/>
              <a:ea typeface="Roboto Slab"/>
              <a:cs typeface="Roboto Slab"/>
            </a:endParaRPr>
          </a:p>
          <a:p>
            <a:r>
              <a:rPr lang="de-DE" sz="1700" dirty="0">
                <a:solidFill>
                  <a:schemeClr val="dk1"/>
                </a:solidFill>
                <a:ea typeface="Roboto Slab"/>
              </a:rPr>
              <a:t>22.01.14 Modellierung von Datenstruktur/Klassenmodellierung</a:t>
            </a:r>
            <a:endParaRPr lang="de-DE">
              <a:solidFill>
                <a:schemeClr val="dk1"/>
              </a:solidFill>
            </a:endParaRPr>
          </a:p>
          <a:p>
            <a:endParaRPr lang="de-DE" sz="1700" dirty="0">
              <a:solidFill>
                <a:schemeClr val="dk1"/>
              </a:solidFill>
              <a:ea typeface="Roboto Slab"/>
            </a:endParaRPr>
          </a:p>
          <a:p>
            <a:r>
              <a:rPr lang="de-DE" sz="1700" dirty="0">
                <a:solidFill>
                  <a:schemeClr val="dk1"/>
                </a:solidFill>
                <a:ea typeface="Roboto Slab"/>
              </a:rPr>
              <a:t>07.01.24 Algorithmus PoC durchgeführt</a:t>
            </a:r>
            <a:endParaRPr lang="de-DE" dirty="0">
              <a:solidFill>
                <a:schemeClr val="dk1"/>
              </a:solidFill>
            </a:endParaRPr>
          </a:p>
          <a:p>
            <a:endParaRPr lang="de-DE" sz="1700" dirty="0">
              <a:solidFill>
                <a:schemeClr val="dk1"/>
              </a:solidFill>
              <a:ea typeface="Roboto Slab"/>
            </a:endParaRPr>
          </a:p>
          <a:p>
            <a:r>
              <a:rPr lang="de-DE" sz="1700" dirty="0">
                <a:solidFill>
                  <a:schemeClr val="dk1"/>
                </a:solidFill>
                <a:ea typeface="Roboto Slab"/>
              </a:rPr>
              <a:t>14.01.24 DB PoCs durchgeführt, Spezifizierte Use Cases</a:t>
            </a:r>
            <a:endParaRPr lang="de-DE" dirty="0">
              <a:solidFill>
                <a:schemeClr val="dk1"/>
              </a:solidFill>
            </a:endParaRPr>
          </a:p>
          <a:p>
            <a:endParaRPr lang="de-DE" sz="1500" b="1">
              <a:solidFill>
                <a:schemeClr val="tx1"/>
              </a:solidFill>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16</a:t>
            </a:r>
          </a:p>
        </p:txBody>
      </p:sp>
    </p:spTree>
    <p:extLst>
      <p:ext uri="{BB962C8B-B14F-4D97-AF65-F5344CB8AC3E}">
        <p14:creationId xmlns:p14="http://schemas.microsoft.com/office/powerpoint/2010/main" val="34938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User </a:t>
            </a:r>
            <a:r>
              <a:rPr lang="de-DE" sz="2100" b="1" err="1">
                <a:solidFill>
                  <a:srgbClr val="FFFFFF"/>
                </a:solidFill>
                <a:latin typeface="Roboto Slab"/>
                <a:ea typeface="Roboto Slab"/>
                <a:cs typeface="Roboto Slab"/>
                <a:sym typeface="Roboto Slab"/>
              </a:rPr>
              <a:t>Profiles</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BE4416B7-B600-ACF7-9C02-96E41A05ED98}"/>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a:t>2</a:t>
            </a:r>
          </a:p>
        </p:txBody>
      </p:sp>
    </p:spTree>
    <p:extLst>
      <p:ext uri="{BB962C8B-B14F-4D97-AF65-F5344CB8AC3E}">
        <p14:creationId xmlns:p14="http://schemas.microsoft.com/office/powerpoint/2010/main" val="110776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User </a:t>
            </a:r>
            <a:r>
              <a:rPr lang="de-DE" sz="2200" err="1">
                <a:solidFill>
                  <a:schemeClr val="dk1"/>
                </a:solidFill>
                <a:latin typeface="Roboto Slab"/>
                <a:ea typeface="Roboto Slab"/>
                <a:cs typeface="Roboto Slab"/>
                <a:sym typeface="Roboto Slab"/>
              </a:rPr>
              <a:t>Profiles</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2" name="Google Shape;202;p5"/>
          <p:cNvSpPr txBox="1"/>
          <p:nvPr/>
        </p:nvSpPr>
        <p:spPr>
          <a:xfrm>
            <a:off x="768350" y="1587498"/>
            <a:ext cx="11474450" cy="492443"/>
          </a:xfrm>
          <a:prstGeom prst="rect">
            <a:avLst/>
          </a:prstGeom>
          <a:noFill/>
          <a:ln>
            <a:noFill/>
          </a:ln>
        </p:spPr>
        <p:txBody>
          <a:bodyPr spcFirstLastPara="1" wrap="square" lIns="0" tIns="0" rIns="0" bIns="0" anchor="t" anchorCtr="0">
            <a:spAutoFit/>
          </a:bodyPr>
          <a:lstStyle/>
          <a:p>
            <a:pPr algn="l"/>
            <a:r>
              <a:rPr lang="de-DE" sz="1700" b="1" i="0" u="none" strike="noStrike">
                <a:solidFill>
                  <a:schemeClr val="tx1"/>
                </a:solidFill>
                <a:effectLst/>
                <a:latin typeface="PT Sans" panose="020B0503020203020204" pitchFamily="34" charset="0"/>
              </a:rPr>
              <a:t>Kategorie Spielersuche: Brettspiele</a:t>
            </a:r>
            <a:endParaRPr lang="de-DE" sz="1700" b="1" i="0">
              <a:solidFill>
                <a:schemeClr val="tx1"/>
              </a:solidFill>
              <a:effectLst/>
              <a:latin typeface="PT Sans" panose="020B0503020203020204" pitchFamily="34" charset="0"/>
            </a:endParaRPr>
          </a:p>
          <a:p>
            <a:pPr algn="l"/>
            <a:endParaRPr lang="de-DE" sz="1500" b="1" i="0">
              <a:solidFill>
                <a:schemeClr val="tx1"/>
              </a:solidFill>
              <a:effectLst/>
              <a:latin typeface="PT Sans" panose="020B0503020203020204" pitchFamily="34" charset="0"/>
            </a:endParaRPr>
          </a:p>
        </p:txBody>
      </p:sp>
      <p:sp>
        <p:nvSpPr>
          <p:cNvPr id="4" name="Slide Number Placeholder 1">
            <a:extLst>
              <a:ext uri="{FF2B5EF4-FFF2-40B4-BE49-F238E27FC236}">
                <a16:creationId xmlns:a16="http://schemas.microsoft.com/office/drawing/2014/main" id="{7A0844FF-B453-422F-F00A-D3B9570A027A}"/>
              </a:ext>
            </a:extLst>
          </p:cNvPr>
          <p:cNvSpPr txBox="1">
            <a:spLocks/>
          </p:cNvSpPr>
          <p:nvPr/>
        </p:nvSpPr>
        <p:spPr>
          <a:xfrm>
            <a:off x="12273299" y="8872744"/>
            <a:ext cx="340259" cy="324306"/>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pPr/>
              <a:t>3</a:t>
            </a:fld>
            <a:endParaRPr lang="en-US"/>
          </a:p>
        </p:txBody>
      </p:sp>
      <p:pic>
        <p:nvPicPr>
          <p:cNvPr id="3" name="Grafik 2">
            <a:extLst>
              <a:ext uri="{FF2B5EF4-FFF2-40B4-BE49-F238E27FC236}">
                <a16:creationId xmlns:a16="http://schemas.microsoft.com/office/drawing/2014/main" id="{4C79A661-7D55-BAAD-5415-05A5387945BB}"/>
              </a:ext>
            </a:extLst>
          </p:cNvPr>
          <p:cNvPicPr>
            <a:picLocks noChangeAspect="1"/>
          </p:cNvPicPr>
          <p:nvPr/>
        </p:nvPicPr>
        <p:blipFill>
          <a:blip r:embed="rId3"/>
          <a:stretch>
            <a:fillRect/>
          </a:stretch>
        </p:blipFill>
        <p:spPr>
          <a:xfrm>
            <a:off x="762000" y="2874758"/>
            <a:ext cx="11477625" cy="4943886"/>
          </a:xfrm>
          <a:prstGeom prst="rect">
            <a:avLst/>
          </a:prstGeom>
        </p:spPr>
      </p:pic>
    </p:spTree>
    <p:extLst>
      <p:ext uri="{BB962C8B-B14F-4D97-AF65-F5344CB8AC3E}">
        <p14:creationId xmlns:p14="http://schemas.microsoft.com/office/powerpoint/2010/main" val="123984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User Persona</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BE4416B7-B600-ACF7-9C02-96E41A05ED98}"/>
              </a:ext>
            </a:extLst>
          </p:cNvPr>
          <p:cNvSpPr txBox="1">
            <a:spLocks/>
          </p:cNvSpPr>
          <p:nvPr/>
        </p:nvSpPr>
        <p:spPr>
          <a:xfrm>
            <a:off x="12273299" y="8872744"/>
            <a:ext cx="340259" cy="324306"/>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pPr/>
              <a:t>4</a:t>
            </a:fld>
            <a:endParaRPr lang="en-US"/>
          </a:p>
        </p:txBody>
      </p:sp>
    </p:spTree>
    <p:extLst>
      <p:ext uri="{BB962C8B-B14F-4D97-AF65-F5344CB8AC3E}">
        <p14:creationId xmlns:p14="http://schemas.microsoft.com/office/powerpoint/2010/main" val="271295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User Persona</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pic>
        <p:nvPicPr>
          <p:cNvPr id="6" name="Grafik 5" descr="Ein Bild, das Text, Screenshot enthält.&#10;&#10;Automatisch generierte Beschreibung">
            <a:extLst>
              <a:ext uri="{FF2B5EF4-FFF2-40B4-BE49-F238E27FC236}">
                <a16:creationId xmlns:a16="http://schemas.microsoft.com/office/drawing/2014/main" id="{B49882ED-E77C-8CC2-32E1-0CA353536506}"/>
              </a:ext>
            </a:extLst>
          </p:cNvPr>
          <p:cNvPicPr>
            <a:picLocks noChangeAspect="1"/>
          </p:cNvPicPr>
          <p:nvPr/>
        </p:nvPicPr>
        <p:blipFill rotWithShape="1">
          <a:blip r:embed="rId3"/>
          <a:srcRect r="40490"/>
          <a:stretch/>
        </p:blipFill>
        <p:spPr>
          <a:xfrm>
            <a:off x="787400" y="1513810"/>
            <a:ext cx="11472221" cy="7249188"/>
          </a:xfrm>
          <a:prstGeom prst="rect">
            <a:avLst/>
          </a:prstGeom>
        </p:spPr>
      </p:pic>
      <p:sp>
        <p:nvSpPr>
          <p:cNvPr id="5" name="Slide Number Placeholder 1">
            <a:extLst>
              <a:ext uri="{FF2B5EF4-FFF2-40B4-BE49-F238E27FC236}">
                <a16:creationId xmlns:a16="http://schemas.microsoft.com/office/drawing/2014/main" id="{5998E21C-D9BA-14CB-3543-AD471BCB72A4}"/>
              </a:ext>
            </a:extLst>
          </p:cNvPr>
          <p:cNvSpPr txBox="1">
            <a:spLocks/>
          </p:cNvSpPr>
          <p:nvPr/>
        </p:nvSpPr>
        <p:spPr>
          <a:xfrm>
            <a:off x="12273299" y="8872744"/>
            <a:ext cx="340259" cy="324306"/>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pPr/>
              <a:t>5</a:t>
            </a:fld>
            <a:endParaRPr lang="en-US"/>
          </a:p>
        </p:txBody>
      </p:sp>
    </p:spTree>
    <p:extLst>
      <p:ext uri="{BB962C8B-B14F-4D97-AF65-F5344CB8AC3E}">
        <p14:creationId xmlns:p14="http://schemas.microsoft.com/office/powerpoint/2010/main" val="154472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294"/>
        <p:cNvGrpSpPr/>
        <p:nvPr/>
      </p:nvGrpSpPr>
      <p:grpSpPr>
        <a:xfrm>
          <a:off x="0" y="0"/>
          <a:ext cx="0" cy="0"/>
          <a:chOff x="0" y="0"/>
          <a:chExt cx="0" cy="0"/>
        </a:xfrm>
      </p:grpSpPr>
      <p:sp>
        <p:nvSpPr>
          <p:cNvPr id="295" name="Google Shape;295;g1007c3ab5d0_1_456"/>
          <p:cNvSpPr txBox="1"/>
          <p:nvPr/>
        </p:nvSpPr>
        <p:spPr>
          <a:xfrm>
            <a:off x="768350" y="3892061"/>
            <a:ext cx="7556400" cy="8172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en-US" sz="2100" b="1" dirty="0" err="1">
                <a:solidFill>
                  <a:srgbClr val="FFFFFF"/>
                </a:solidFill>
                <a:latin typeface="Roboto Slab"/>
                <a:ea typeface="Roboto Slab"/>
                <a:cs typeface="Roboto Slab"/>
                <a:sym typeface="Roboto Slab"/>
              </a:rPr>
              <a:t>Szenarien</a:t>
            </a:r>
            <a:endParaRPr lang="en-US"/>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a:p>
            <a:pPr marL="0" marR="0" lvl="0" indent="0" algn="l" rtl="0">
              <a:lnSpc>
                <a:spcPct val="90000"/>
              </a:lnSpc>
              <a:spcBef>
                <a:spcPts val="0"/>
              </a:spcBef>
              <a:spcAft>
                <a:spcPts val="0"/>
              </a:spcAft>
              <a:buClr>
                <a:srgbClr val="FFFFFF"/>
              </a:buClr>
              <a:buSzPts val="1700"/>
              <a:buFont typeface="PT Sans"/>
              <a:buNone/>
            </a:pPr>
            <a:endParaRPr/>
          </a:p>
        </p:txBody>
      </p:sp>
      <p:sp>
        <p:nvSpPr>
          <p:cNvPr id="325" name="Google Shape;325;g1007c3ab5d0_1_456"/>
          <p:cNvSpPr/>
          <p:nvPr/>
        </p:nvSpPr>
        <p:spPr>
          <a:xfrm>
            <a:off x="3632200" y="949950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6" name="Google Shape;326;g1007c3ab5d0_1_456"/>
          <p:cNvSpPr/>
          <p:nvPr/>
        </p:nvSpPr>
        <p:spPr>
          <a:xfrm>
            <a:off x="6502400" y="949950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7" name="Google Shape;327;g1007c3ab5d0_1_456"/>
          <p:cNvSpPr/>
          <p:nvPr/>
        </p:nvSpPr>
        <p:spPr>
          <a:xfrm>
            <a:off x="9372600" y="949950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8" name="Google Shape;328;g1007c3ab5d0_1_456"/>
          <p:cNvSpPr/>
          <p:nvPr/>
        </p:nvSpPr>
        <p:spPr>
          <a:xfrm>
            <a:off x="1224280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29" name="Google Shape;329;g1007c3ab5d0_1_456"/>
          <p:cNvSpPr/>
          <p:nvPr/>
        </p:nvSpPr>
        <p:spPr>
          <a:xfrm>
            <a:off x="0" y="9499500"/>
            <a:ext cx="762000" cy="2541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330" name="Google Shape;330;g1007c3ab5d0_1_456"/>
          <p:cNvGrpSpPr/>
          <p:nvPr/>
        </p:nvGrpSpPr>
        <p:grpSpPr>
          <a:xfrm>
            <a:off x="762000" y="9499500"/>
            <a:ext cx="11480699" cy="254100"/>
            <a:chOff x="0" y="0"/>
            <a:chExt cx="11480699" cy="254100"/>
          </a:xfrm>
        </p:grpSpPr>
        <p:sp>
          <p:nvSpPr>
            <p:cNvPr id="331" name="Google Shape;331;g1007c3ab5d0_1_456"/>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2" name="Google Shape;332;g1007c3ab5d0_1_456"/>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3" name="Google Shape;333;g1007c3ab5d0_1_456"/>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334" name="Google Shape;334;g1007c3ab5d0_1_456"/>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4" name="Slide Number Placeholder 1">
            <a:extLst>
              <a:ext uri="{FF2B5EF4-FFF2-40B4-BE49-F238E27FC236}">
                <a16:creationId xmlns:a16="http://schemas.microsoft.com/office/drawing/2014/main" id="{77425435-FC13-3FEA-9AA7-5604D073B040}"/>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a:spcBef>
                <a:spcPts val="0"/>
              </a:spcBef>
              <a:spcAft>
                <a:spcPts val="0"/>
              </a:spcAft>
              <a:buNone/>
            </a:pPr>
            <a:r>
              <a:rPr lang="de-DE" sz="2200" dirty="0">
                <a:solidFill>
                  <a:schemeClr val="dk1"/>
                </a:solidFill>
                <a:ea typeface="Roboto Slab"/>
                <a:sym typeface="Roboto Slab"/>
              </a:rPr>
              <a:t>Szenarien</a:t>
            </a:r>
            <a:endParaRPr lang="de-DE" dirty="0"/>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325082"/>
          </a:xfrm>
          <a:prstGeom prst="rect">
            <a:avLst/>
          </a:prstGeom>
          <a:noFill/>
          <a:ln>
            <a:noFill/>
          </a:ln>
        </p:spPr>
        <p:txBody>
          <a:bodyPr spcFirstLastPara="1" wrap="square" lIns="0" tIns="0" rIns="0" bIns="0" anchor="t" anchorCtr="0">
            <a:spAutoFit/>
          </a:bodyPr>
          <a:lstStyle/>
          <a:p>
            <a:r>
              <a:rPr lang="de" sz="1700" b="1" dirty="0">
                <a:solidFill>
                  <a:schemeClr val="tx1"/>
                </a:solidFill>
                <a:latin typeface="Segoe UI"/>
                <a:cs typeface="Segoe UI"/>
              </a:rPr>
              <a:t>Szenario für Spiele-Prototypen</a:t>
            </a:r>
            <a:endParaRPr lang="en-US" sz="1700" dirty="0">
              <a:solidFill>
                <a:schemeClr val="tx1"/>
              </a:solidFill>
              <a:latin typeface="Segoe UI"/>
              <a:cs typeface="Segoe UI"/>
            </a:endParaRPr>
          </a:p>
          <a:p>
            <a:endParaRPr lang="de" sz="1700" dirty="0">
              <a:solidFill>
                <a:schemeClr val="tx1"/>
              </a:solidFill>
              <a:latin typeface="Segoe UI"/>
              <a:cs typeface="Segoe UI"/>
            </a:endParaRPr>
          </a:p>
          <a:p>
            <a:r>
              <a:rPr lang="de" sz="1700" dirty="0">
                <a:solidFill>
                  <a:schemeClr val="tx1"/>
                </a:solidFill>
                <a:latin typeface="Segoe UI"/>
                <a:cs typeface="Segoe UI"/>
              </a:rPr>
              <a:t>Lisa und Nick lieben Brettspiele und haben an ihrem selbst entwickelten Brettspiel gearbeitet. Nachdem sie den Prototypen fertiggestellt hatten, standen sie vor einem Problem</a:t>
            </a:r>
            <a:r>
              <a:rPr lang="de" sz="1700" i="0" u="none" strike="noStrike" dirty="0">
                <a:solidFill>
                  <a:schemeClr val="tx1"/>
                </a:solidFill>
                <a:effectLst/>
                <a:latin typeface="Segoe UI"/>
                <a:cs typeface="Segoe UI"/>
              </a:rPr>
              <a:t>: </a:t>
            </a:r>
            <a:r>
              <a:rPr lang="de" sz="1700" dirty="0">
                <a:solidFill>
                  <a:schemeClr val="tx1"/>
                </a:solidFill>
                <a:latin typeface="Segoe UI"/>
                <a:cs typeface="Segoe UI"/>
              </a:rPr>
              <a:t>Sie brauchten dringend Tester, um das Spiel zu überprüfen und Feedback zu erhalten, bevor sie es weiter verbessern konnten. Sie haben den Prototypen zunächst in ihren Freundeskreisen vorgestellt und getestet, aber Lisa und Nick wünschten sich eine breitere Masse an Testern, die Erfahrungen mit Brettspiele haben und konstruktive Kritik geben können.</a:t>
            </a:r>
            <a:endParaRPr lang="en-US" sz="1700">
              <a:solidFill>
                <a:schemeClr val="tx1"/>
              </a:solidFill>
              <a:latin typeface="Segoe UI"/>
              <a:cs typeface="Segoe UI"/>
            </a:endParaRPr>
          </a:p>
          <a:p>
            <a:r>
              <a:rPr lang="de" sz="1700" dirty="0">
                <a:solidFill>
                  <a:schemeClr val="tx1"/>
                </a:solidFill>
                <a:latin typeface="Segoe UI"/>
                <a:cs typeface="Segoe UI"/>
              </a:rPr>
              <a:t>Nachdem sie verschiedene Methoden ausprobiert hatten, um Tester zu finden, stießen sie auf eine App, um Mitspieler </a:t>
            </a:r>
            <a:r>
              <a:rPr lang="de" sz="1700" i="0" u="none" strike="noStrike" dirty="0">
                <a:solidFill>
                  <a:schemeClr val="tx1"/>
                </a:solidFill>
                <a:effectLst/>
                <a:latin typeface="Segoe UI"/>
                <a:cs typeface="Segoe UI"/>
              </a:rPr>
              <a:t>für</a:t>
            </a:r>
            <a:r>
              <a:rPr lang="de" sz="1700" dirty="0">
                <a:solidFill>
                  <a:schemeClr val="tx1"/>
                </a:solidFill>
                <a:latin typeface="Segoe UI"/>
                <a:cs typeface="Segoe UI"/>
              </a:rPr>
              <a:t> Brettspiele zu finden.</a:t>
            </a:r>
            <a:endParaRPr lang="en-US" sz="1700" dirty="0">
              <a:solidFill>
                <a:schemeClr val="tx1"/>
              </a:solidFill>
              <a:latin typeface="Segoe UI"/>
              <a:cs typeface="Segoe UI"/>
            </a:endParaRPr>
          </a:p>
          <a:p>
            <a:r>
              <a:rPr lang="de" sz="1700" dirty="0">
                <a:solidFill>
                  <a:schemeClr val="tx1"/>
                </a:solidFill>
                <a:latin typeface="Segoe UI"/>
                <a:cs typeface="Segoe UI"/>
              </a:rPr>
              <a:t>Lisa und Nick erstellten ein Profil auf der App, formulierten eine Spielersuche und markierten es als Test eines Prototyps. Sie beschrieben das Spiel, um anderen Spielern eine Vorstellung davon zu geben, worum es ging. Die App ermöglicht es ihnen auch, bestimmte Kriterien für Tester festzulegen, wie Erfahrung mit komplexen Spielen oder Interesse an bestimmten Spielgenres.</a:t>
            </a:r>
            <a:endParaRPr lang="de-DE" sz="1700">
              <a:solidFill>
                <a:schemeClr val="tx1"/>
              </a:solidFill>
              <a:latin typeface="Segoe UI"/>
              <a:cs typeface="Segoe UI"/>
            </a:endParaRPr>
          </a:p>
          <a:p>
            <a:r>
              <a:rPr lang="de" sz="1700" dirty="0">
                <a:solidFill>
                  <a:schemeClr val="tx1"/>
                </a:solidFill>
                <a:latin typeface="Segoe UI"/>
                <a:cs typeface="Segoe UI"/>
              </a:rPr>
              <a:t>Daraufhin bekamen die beiden viele Nachrichten von Interessierten, die Fragen zu den Prototypen stellten und freiwillige Personen, die das Spiel testen wollten. Die App ermöglichte es ihnen, gezielt nach Spielern zu suchen, die ihren Kriterien entsprechen und bereit waren, konstruktives Feedback zu geben.</a:t>
            </a:r>
            <a:endParaRPr lang="de-DE" sz="1700" dirty="0">
              <a:solidFill>
                <a:schemeClr val="tx1"/>
              </a:solidFill>
              <a:latin typeface="Segoe UI"/>
              <a:cs typeface="Segoe UI"/>
            </a:endParaRPr>
          </a:p>
          <a:p>
            <a:r>
              <a:rPr lang="de" sz="1700" dirty="0">
                <a:solidFill>
                  <a:schemeClr val="tx1"/>
                </a:solidFill>
                <a:latin typeface="Segoe UI"/>
                <a:cs typeface="Segoe UI"/>
              </a:rPr>
              <a:t>Lisa und Nick organisierten Testrunden über die App, luden die ausgewählten Tester ein und führten Spieletests durch. Durch die App können sie auch die Meinungen der Spieler protokollieren, Fragen stellen und Diskussionen über verschiedene Aspekte ihres Spiels führen.</a:t>
            </a:r>
            <a:endParaRPr lang="de-DE" sz="1700">
              <a:solidFill>
                <a:schemeClr val="tx1"/>
              </a:solidFill>
              <a:latin typeface="Segoe UI"/>
              <a:cs typeface="Segoe UI"/>
            </a:endParaRPr>
          </a:p>
          <a:p>
            <a:r>
              <a:rPr lang="de" sz="1700" dirty="0">
                <a:solidFill>
                  <a:schemeClr val="tx1"/>
                </a:solidFill>
                <a:latin typeface="Segoe UI"/>
                <a:cs typeface="Segoe UI"/>
              </a:rPr>
              <a:t>Mit Hilfe der App erhalten sie wertvolles Feedback von einer breiten Palette an Spielern mit unterschiedlichen Perspektiven und Spielstilen. Sie konnten das Spiel verbessern und anpassen, basierend auf den Rückmeldungen, die sie durch die App erhalten hatten.</a:t>
            </a:r>
            <a:endParaRPr lang="de-DE" dirty="0">
              <a:solidFill>
                <a:schemeClr val="tx1"/>
              </a:solidFill>
              <a:latin typeface="Segoe UI"/>
              <a:cs typeface="Segoe UI"/>
            </a:endParaRPr>
          </a:p>
          <a:p>
            <a:endParaRPr lang="de-DE" sz="1700">
              <a:latin typeface="PT Sans" panose="020B0503020203020204" pitchFamily="34" charset="0"/>
            </a:endParaRPr>
          </a:p>
          <a:p>
            <a:endParaRPr lang="de" sz="1700">
              <a:solidFill>
                <a:schemeClr val="tx1"/>
              </a:solidFill>
            </a:endParaRPr>
          </a:p>
          <a:p>
            <a:endParaRPr lang="de" sz="1700">
              <a:solidFill>
                <a:schemeClr val="tx1"/>
              </a:solidFill>
            </a:endParaRPr>
          </a:p>
          <a:p>
            <a:pPr algn="l"/>
            <a:endParaRPr lang="de-DE" sz="1700" b="1" i="0">
              <a:solidFill>
                <a:schemeClr val="tx1"/>
              </a:solidFill>
              <a:effectLst/>
              <a:latin typeface="PT Sans" panose="020B0503020203020204" pitchFamily="34" charset="0"/>
            </a:endParaRPr>
          </a:p>
          <a:p>
            <a:endParaRPr lang="de-DE" sz="1700" b="1">
              <a:solidFill>
                <a:schemeClr val="tx1"/>
              </a:solidFill>
              <a:latin typeface="PT Sans" panose="020B0503020203020204" pitchFamily="34" charset="0"/>
            </a:endParaRPr>
          </a:p>
        </p:txBody>
      </p:sp>
      <p:sp>
        <p:nvSpPr>
          <p:cNvPr id="5" name="Slide Number Placeholder 1">
            <a:extLst>
              <a:ext uri="{FF2B5EF4-FFF2-40B4-BE49-F238E27FC236}">
                <a16:creationId xmlns:a16="http://schemas.microsoft.com/office/drawing/2014/main" id="{C762792F-4CD3-E0F9-BC39-15BE78D8E6AF}"/>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7</a:t>
            </a:r>
          </a:p>
        </p:txBody>
      </p:sp>
    </p:spTree>
    <p:extLst>
      <p:ext uri="{BB962C8B-B14F-4D97-AF65-F5344CB8AC3E}">
        <p14:creationId xmlns:p14="http://schemas.microsoft.com/office/powerpoint/2010/main" val="26783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313CE"/>
        </a:solidFill>
        <a:effectLst/>
      </p:bgPr>
    </p:bg>
    <p:spTree>
      <p:nvGrpSpPr>
        <p:cNvPr id="1" name="Shape 118"/>
        <p:cNvGrpSpPr/>
        <p:nvPr/>
      </p:nvGrpSpPr>
      <p:grpSpPr>
        <a:xfrm>
          <a:off x="0" y="0"/>
          <a:ext cx="0" cy="0"/>
          <a:chOff x="0" y="0"/>
          <a:chExt cx="0" cy="0"/>
        </a:xfrm>
      </p:grpSpPr>
      <p:sp>
        <p:nvSpPr>
          <p:cNvPr id="119" name="Google Shape;119;p14"/>
          <p:cNvSpPr txBox="1"/>
          <p:nvPr/>
        </p:nvSpPr>
        <p:spPr>
          <a:xfrm>
            <a:off x="768350" y="3892061"/>
            <a:ext cx="7556400" cy="62324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100"/>
              <a:buFont typeface="Roboto Slab"/>
              <a:buNone/>
            </a:pPr>
            <a:r>
              <a:rPr lang="de-DE" sz="2100" b="1">
                <a:solidFill>
                  <a:srgbClr val="FFFFFF"/>
                </a:solidFill>
                <a:latin typeface="Roboto Slab"/>
                <a:ea typeface="Roboto Slab"/>
                <a:cs typeface="Roboto Slab"/>
                <a:sym typeface="Roboto Slab"/>
              </a:rPr>
              <a:t>Projektrisiken </a:t>
            </a:r>
            <a:endParaRPr/>
          </a:p>
          <a:p>
            <a:pPr marL="0" marR="0" lvl="0" indent="0" algn="l" rtl="0">
              <a:lnSpc>
                <a:spcPct val="90000"/>
              </a:lnSpc>
              <a:spcBef>
                <a:spcPts val="0"/>
              </a:spcBef>
              <a:spcAft>
                <a:spcPts val="0"/>
              </a:spcAft>
              <a:buClr>
                <a:srgbClr val="FFFFFF"/>
              </a:buClr>
              <a:buSzPts val="2400"/>
              <a:buFont typeface="PT Sans"/>
              <a:buNone/>
            </a:pPr>
            <a:endParaRPr sz="2400" b="0" i="0" u="none" strike="noStrike" cap="none">
              <a:solidFill>
                <a:srgbClr val="000000"/>
              </a:solidFill>
              <a:latin typeface="Roboto Slab"/>
              <a:ea typeface="Roboto Slab"/>
              <a:cs typeface="Roboto Slab"/>
              <a:sym typeface="Roboto Slab"/>
            </a:endParaRPr>
          </a:p>
        </p:txBody>
      </p:sp>
      <p:sp>
        <p:nvSpPr>
          <p:cNvPr id="149" name="Google Shape;149;p14"/>
          <p:cNvSpPr/>
          <p:nvPr/>
        </p:nvSpPr>
        <p:spPr>
          <a:xfrm>
            <a:off x="3632200" y="949960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0" name="Google Shape;150;p14"/>
          <p:cNvSpPr/>
          <p:nvPr/>
        </p:nvSpPr>
        <p:spPr>
          <a:xfrm>
            <a:off x="6502400" y="949960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1" name="Google Shape;151;p14"/>
          <p:cNvSpPr/>
          <p:nvPr/>
        </p:nvSpPr>
        <p:spPr>
          <a:xfrm>
            <a:off x="9372600" y="949960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2" name="Google Shape;152;p14"/>
          <p:cNvSpPr/>
          <p:nvPr/>
        </p:nvSpPr>
        <p:spPr>
          <a:xfrm>
            <a:off x="1224280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3" name="Google Shape;153;p14"/>
          <p:cNvSpPr/>
          <p:nvPr/>
        </p:nvSpPr>
        <p:spPr>
          <a:xfrm>
            <a:off x="0" y="949960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nvGrpSpPr>
          <p:cNvPr id="154" name="Google Shape;154;p14"/>
          <p:cNvGrpSpPr/>
          <p:nvPr/>
        </p:nvGrpSpPr>
        <p:grpSpPr>
          <a:xfrm>
            <a:off x="762000" y="9499600"/>
            <a:ext cx="11480699" cy="254100"/>
            <a:chOff x="0" y="0"/>
            <a:chExt cx="11480699" cy="254100"/>
          </a:xfrm>
        </p:grpSpPr>
        <p:sp>
          <p:nvSpPr>
            <p:cNvPr id="155" name="Google Shape;155;p14"/>
            <p:cNvSpPr/>
            <p:nvPr/>
          </p:nvSpPr>
          <p:spPr>
            <a:xfrm>
              <a:off x="0" y="0"/>
              <a:ext cx="2870100" cy="2541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6" name="Google Shape;156;p14"/>
            <p:cNvSpPr/>
            <p:nvPr/>
          </p:nvSpPr>
          <p:spPr>
            <a:xfrm>
              <a:off x="2870199" y="0"/>
              <a:ext cx="2870100" cy="2541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7" name="Google Shape;157;p14"/>
            <p:cNvSpPr/>
            <p:nvPr/>
          </p:nvSpPr>
          <p:spPr>
            <a:xfrm>
              <a:off x="5740399" y="0"/>
              <a:ext cx="2870100" cy="2541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58" name="Google Shape;158;p14"/>
            <p:cNvSpPr/>
            <p:nvPr/>
          </p:nvSpPr>
          <p:spPr>
            <a:xfrm>
              <a:off x="8610599" y="0"/>
              <a:ext cx="2870100" cy="2541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sp>
        <p:nvSpPr>
          <p:cNvPr id="7" name="Slide Number Placeholder 1">
            <a:extLst>
              <a:ext uri="{FF2B5EF4-FFF2-40B4-BE49-F238E27FC236}">
                <a16:creationId xmlns:a16="http://schemas.microsoft.com/office/drawing/2014/main" id="{F43379CE-D6CA-4211-1638-9EBB6B6F160E}"/>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dirty="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p:nvPr/>
        </p:nvSpPr>
        <p:spPr>
          <a:xfrm>
            <a:off x="768350" y="603162"/>
            <a:ext cx="5031600" cy="600164"/>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SzPts val="2100"/>
              <a:buFont typeface="Roboto Slab"/>
              <a:buNone/>
            </a:pPr>
            <a:r>
              <a:rPr lang="de-DE" sz="2200">
                <a:solidFill>
                  <a:schemeClr val="dk1"/>
                </a:solidFill>
                <a:latin typeface="Roboto Slab"/>
                <a:ea typeface="Roboto Slab"/>
                <a:cs typeface="Roboto Slab"/>
                <a:sym typeface="Roboto Slab"/>
              </a:rPr>
              <a:t>Projektrisiken</a:t>
            </a:r>
            <a:endParaRPr sz="2200">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2100"/>
              <a:buFont typeface="Roboto Slab"/>
              <a:buNone/>
            </a:pPr>
            <a:endParaRPr sz="1700" b="1">
              <a:latin typeface="Roboto Slab"/>
              <a:ea typeface="Roboto Slab"/>
              <a:cs typeface="Roboto Slab"/>
              <a:sym typeface="Roboto Slab"/>
            </a:endParaRPr>
          </a:p>
        </p:txBody>
      </p:sp>
      <p:grpSp>
        <p:nvGrpSpPr>
          <p:cNvPr id="193" name="Google Shape;193;p5"/>
          <p:cNvGrpSpPr/>
          <p:nvPr/>
        </p:nvGrpSpPr>
        <p:grpSpPr>
          <a:xfrm>
            <a:off x="0" y="9499600"/>
            <a:ext cx="13004800" cy="254000"/>
            <a:chOff x="0" y="0"/>
            <a:chExt cx="13004800" cy="254000"/>
          </a:xfrm>
        </p:grpSpPr>
        <p:sp>
          <p:nvSpPr>
            <p:cNvPr id="194" name="Google Shape;194;p5"/>
            <p:cNvSpPr/>
            <p:nvPr/>
          </p:nvSpPr>
          <p:spPr>
            <a:xfrm>
              <a:off x="762000" y="0"/>
              <a:ext cx="2870201" cy="254000"/>
            </a:xfrm>
            <a:prstGeom prst="rect">
              <a:avLst/>
            </a:prstGeom>
            <a:solidFill>
              <a:srgbClr val="01AD2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5" name="Google Shape;195;p5"/>
            <p:cNvSpPr/>
            <p:nvPr/>
          </p:nvSpPr>
          <p:spPr>
            <a:xfrm>
              <a:off x="3632200" y="0"/>
              <a:ext cx="2870200" cy="254000"/>
            </a:xfrm>
            <a:prstGeom prst="rect">
              <a:avLst/>
            </a:prstGeom>
            <a:solidFill>
              <a:srgbClr val="DD116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6" name="Google Shape;196;p5"/>
            <p:cNvSpPr/>
            <p:nvPr/>
          </p:nvSpPr>
          <p:spPr>
            <a:xfrm>
              <a:off x="6502400" y="0"/>
              <a:ext cx="2870200" cy="254000"/>
            </a:xfrm>
            <a:prstGeom prst="rect">
              <a:avLst/>
            </a:prstGeom>
            <a:solidFill>
              <a:srgbClr val="9314CE"/>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7" name="Google Shape;197;p5"/>
            <p:cNvSpPr/>
            <p:nvPr/>
          </p:nvSpPr>
          <p:spPr>
            <a:xfrm>
              <a:off x="9372600" y="0"/>
              <a:ext cx="2870200" cy="254000"/>
            </a:xfrm>
            <a:prstGeom prst="rect">
              <a:avLst/>
            </a:prstGeom>
            <a:solidFill>
              <a:srgbClr val="231F2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8" name="Google Shape;198;p5"/>
            <p:cNvSpPr/>
            <p:nvPr/>
          </p:nvSpPr>
          <p:spPr>
            <a:xfrm>
              <a:off x="1224280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sp>
          <p:nvSpPr>
            <p:cNvPr id="199" name="Google Shape;199;p5"/>
            <p:cNvSpPr/>
            <p:nvPr/>
          </p:nvSpPr>
          <p:spPr>
            <a:xfrm>
              <a:off x="0" y="0"/>
              <a:ext cx="762000" cy="254000"/>
            </a:xfrm>
            <a:prstGeom prst="rect">
              <a:avLst/>
            </a:prstGeom>
            <a:solidFill>
              <a:srgbClr val="4953E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4200"/>
                <a:buFont typeface="Gill Sans"/>
                <a:buNone/>
              </a:pPr>
              <a:endParaRPr sz="4200" b="0" i="0" u="none" strike="noStrike" cap="none">
                <a:solidFill>
                  <a:srgbClr val="000000"/>
                </a:solidFill>
                <a:latin typeface="Gill Sans"/>
                <a:ea typeface="Gill Sans"/>
                <a:cs typeface="Gill Sans"/>
                <a:sym typeface="Gill Sans"/>
              </a:endParaRPr>
            </a:p>
          </p:txBody>
        </p:sp>
      </p:grpSp>
      <p:cxnSp>
        <p:nvCxnSpPr>
          <p:cNvPr id="200" name="Google Shape;200;p5"/>
          <p:cNvCxnSpPr/>
          <p:nvPr/>
        </p:nvCxnSpPr>
        <p:spPr>
          <a:xfrm>
            <a:off x="768350" y="1193800"/>
            <a:ext cx="11474450" cy="0"/>
          </a:xfrm>
          <a:prstGeom prst="straightConnector1">
            <a:avLst/>
          </a:prstGeom>
          <a:noFill/>
          <a:ln w="25400" cap="flat" cmpd="sng">
            <a:solidFill>
              <a:srgbClr val="8723C7"/>
            </a:solidFill>
            <a:prstDash val="solid"/>
            <a:miter lim="400000"/>
            <a:headEnd type="none" w="sm" len="sm"/>
            <a:tailEnd type="none" w="sm" len="sm"/>
          </a:ln>
        </p:spPr>
      </p:cxnSp>
      <p:sp>
        <p:nvSpPr>
          <p:cNvPr id="201" name="Google Shape;201;p5"/>
          <p:cNvSpPr txBox="1"/>
          <p:nvPr/>
        </p:nvSpPr>
        <p:spPr>
          <a:xfrm>
            <a:off x="768350" y="3115222"/>
            <a:ext cx="5735400" cy="215400"/>
          </a:xfrm>
          <a:prstGeom prst="rect">
            <a:avLst/>
          </a:prstGeom>
          <a:noFill/>
          <a:ln>
            <a:noFill/>
          </a:ln>
        </p:spPr>
        <p:txBody>
          <a:bodyPr spcFirstLastPara="1" wrap="square" lIns="0" tIns="0" rIns="0" bIns="0" anchor="t" anchorCtr="0">
            <a:spAutoFit/>
          </a:bodyPr>
          <a:lstStyle/>
          <a:p>
            <a:pPr marL="0" marR="0" lvl="0" indent="0" algn="l" rtl="0">
              <a:lnSpc>
                <a:spcPct val="129411"/>
              </a:lnSpc>
              <a:spcBef>
                <a:spcPts val="0"/>
              </a:spcBef>
              <a:spcAft>
                <a:spcPts val="0"/>
              </a:spcAft>
              <a:buClr>
                <a:srgbClr val="000000"/>
              </a:buClr>
              <a:buSzPts val="1700"/>
              <a:buFont typeface="Roboto Slab"/>
              <a:buNone/>
            </a:pPr>
            <a:endParaRPr/>
          </a:p>
        </p:txBody>
      </p:sp>
      <p:sp>
        <p:nvSpPr>
          <p:cNvPr id="202" name="Google Shape;202;p5"/>
          <p:cNvSpPr txBox="1"/>
          <p:nvPr/>
        </p:nvSpPr>
        <p:spPr>
          <a:xfrm>
            <a:off x="768350" y="1587498"/>
            <a:ext cx="11474450" cy="7063472"/>
          </a:xfrm>
          <a:prstGeom prst="rect">
            <a:avLst/>
          </a:prstGeom>
          <a:noFill/>
          <a:ln>
            <a:noFill/>
          </a:ln>
        </p:spPr>
        <p:txBody>
          <a:bodyPr spcFirstLastPara="1" wrap="square" lIns="0" tIns="0" rIns="0" bIns="0" anchor="t" anchorCtr="0">
            <a:spAutoFit/>
          </a:bodyPr>
          <a:lstStyle/>
          <a:p>
            <a:endParaRPr lang="de" sz="1700" u="sng">
              <a:solidFill>
                <a:schemeClr val="tx1"/>
              </a:solidFill>
              <a:latin typeface="PT Sans" panose="020B0503020203020204" pitchFamily="34" charset="0"/>
            </a:endParaRPr>
          </a:p>
          <a:p>
            <a:endParaRPr lang="de" sz="1700" u="sng">
              <a:solidFill>
                <a:schemeClr val="tx1"/>
              </a:solidFill>
              <a:latin typeface="PT Sans" panose="020B0503020203020204" pitchFamily="34" charset="0"/>
            </a:endParaRPr>
          </a:p>
          <a:p>
            <a:r>
              <a:rPr lang="de" sz="1700" b="1" u="sng" dirty="0">
                <a:solidFill>
                  <a:schemeClr val="tx1"/>
                </a:solidFill>
                <a:latin typeface="PT Sans"/>
              </a:rPr>
              <a:t>Qualität der Vorschläge:</a:t>
            </a:r>
            <a:endParaRPr lang="en-US" sz="1700" b="1" dirty="0">
              <a:solidFill>
                <a:schemeClr val="tx1"/>
              </a:solidFill>
              <a:latin typeface="PT Sans"/>
            </a:endParaRPr>
          </a:p>
          <a:p>
            <a:endParaRPr lang="de" sz="1700" b="1" u="sng">
              <a:solidFill>
                <a:schemeClr val="tx1"/>
              </a:solidFill>
              <a:latin typeface="PT Sans" panose="020B0503020203020204" pitchFamily="34" charset="0"/>
            </a:endParaRPr>
          </a:p>
          <a:p>
            <a:r>
              <a:rPr lang="de" sz="1700" dirty="0">
                <a:solidFill>
                  <a:schemeClr val="tx1"/>
                </a:solidFill>
                <a:latin typeface="PT Sans"/>
              </a:rPr>
              <a:t>Irrelevante Vorschläge</a:t>
            </a:r>
            <a:r>
              <a:rPr lang="de" sz="1700" i="0" u="none" strike="noStrike" dirty="0">
                <a:solidFill>
                  <a:schemeClr val="tx1"/>
                </a:solidFill>
                <a:effectLst/>
                <a:latin typeface="PT Sans"/>
              </a:rPr>
              <a:t>: </a:t>
            </a:r>
            <a:r>
              <a:rPr lang="de" sz="1700" dirty="0">
                <a:solidFill>
                  <a:schemeClr val="tx1"/>
                </a:solidFill>
                <a:latin typeface="PT Sans"/>
              </a:rPr>
              <a:t>Wenn das System nicht in der Lage ist, Vorschläge von Spieltreffen, die die Benutzer interessieren, bereitzustellen, kann dies die Benutzerzufriedenheit beeinträchtigen und dazu führen, dass die App weniger genutzt wird. Hinzu kommt, dass </a:t>
            </a:r>
            <a:r>
              <a:rPr lang="de" sz="1700" i="0" u="none" strike="noStrike" dirty="0">
                <a:solidFill>
                  <a:schemeClr val="tx1"/>
                </a:solidFill>
                <a:effectLst/>
                <a:latin typeface="PT Sans"/>
              </a:rPr>
              <a:t>für </a:t>
            </a:r>
            <a:r>
              <a:rPr lang="de" sz="1700" dirty="0">
                <a:solidFill>
                  <a:schemeClr val="tx1"/>
                </a:solidFill>
                <a:latin typeface="PT Sans"/>
              </a:rPr>
              <a:t>die Entwicklung eines solchen Algorithmus keine Vorerfahrung vorliegt.</a:t>
            </a:r>
            <a:endParaRPr lang="de-DE" sz="1700" dirty="0">
              <a:solidFill>
                <a:schemeClr val="tx1"/>
              </a:solidFill>
              <a:latin typeface="PT Sans"/>
            </a:endParaRPr>
          </a:p>
          <a:p>
            <a:endParaRPr lang="de-DE" sz="1700">
              <a:latin typeface="PT Sans" panose="020B0503020203020204" pitchFamily="34" charset="0"/>
            </a:endParaRPr>
          </a:p>
          <a:p>
            <a:endParaRPr lang="de-DE" sz="1700">
              <a:solidFill>
                <a:schemeClr val="tx1"/>
              </a:solidFill>
              <a:latin typeface="PT Sans" panose="020B0503020203020204" pitchFamily="34" charset="0"/>
            </a:endParaRPr>
          </a:p>
          <a:p>
            <a:r>
              <a:rPr lang="de" sz="1700" b="1" u="sng" dirty="0">
                <a:solidFill>
                  <a:schemeClr val="tx1"/>
                </a:solidFill>
                <a:latin typeface="PT Sans"/>
              </a:rPr>
              <a:t>Abhängigkeit von Drittanbietern:</a:t>
            </a:r>
            <a:endParaRPr lang="de-DE" sz="1700" b="1" dirty="0">
              <a:solidFill>
                <a:schemeClr val="tx1"/>
              </a:solidFill>
              <a:latin typeface="PT Sans"/>
            </a:endParaRPr>
          </a:p>
          <a:p>
            <a:endParaRPr lang="de" sz="1700" b="1" u="sng">
              <a:solidFill>
                <a:schemeClr val="tx1"/>
              </a:solidFill>
              <a:latin typeface="PT Sans" panose="020B0503020203020204" pitchFamily="34" charset="0"/>
            </a:endParaRPr>
          </a:p>
          <a:p>
            <a:r>
              <a:rPr lang="de" sz="1700" dirty="0">
                <a:solidFill>
                  <a:schemeClr val="tx1"/>
                </a:solidFill>
                <a:latin typeface="PT Sans"/>
              </a:rPr>
              <a:t>Für die Funktion des Systems ist der Aufbau einer Spieledatenbank notwendig. Hierzu käme in Frage die Datenbank eines Drittanbieters zu nutzen. Hierdurch entsteht das Risiko, dass die gewünschte Funktion nicht verfügbar ist, z.B. wegen Nutzungskosten der API. </a:t>
            </a:r>
            <a:endParaRPr lang="de-DE" sz="1700" dirty="0">
              <a:solidFill>
                <a:schemeClr val="tx1"/>
              </a:solidFill>
              <a:latin typeface="PT Sans"/>
            </a:endParaRPr>
          </a:p>
          <a:p>
            <a:endParaRPr lang="de-DE" sz="1700">
              <a:latin typeface="PT Sans" panose="020B0503020203020204" pitchFamily="34" charset="0"/>
            </a:endParaRPr>
          </a:p>
          <a:p>
            <a:r>
              <a:rPr lang="de" sz="1700" dirty="0">
                <a:solidFill>
                  <a:schemeClr val="tx1"/>
                </a:solidFill>
                <a:latin typeface="PT Sans"/>
              </a:rPr>
              <a:t>Die zu verwendende Datenbank ist Boardgamegeek.com. (BGG)</a:t>
            </a:r>
            <a:endParaRPr lang="de" sz="1700" i="0" dirty="0">
              <a:solidFill>
                <a:schemeClr val="tx1"/>
              </a:solidFill>
              <a:effectLst/>
              <a:latin typeface="PT Sans"/>
            </a:endParaRPr>
          </a:p>
          <a:p>
            <a:endParaRPr lang="de" sz="1700">
              <a:solidFill>
                <a:schemeClr val="tx1"/>
              </a:solidFill>
              <a:latin typeface="PT Sans" panose="020B0503020203020204" pitchFamily="34" charset="0"/>
            </a:endParaRPr>
          </a:p>
          <a:p>
            <a:endParaRPr lang="de" sz="1700">
              <a:solidFill>
                <a:schemeClr val="tx1"/>
              </a:solidFill>
              <a:latin typeface="PT Sans" panose="020B0503020203020204" pitchFamily="34" charset="0"/>
            </a:endParaRPr>
          </a:p>
          <a:p>
            <a:r>
              <a:rPr lang="de" sz="1700" b="1" u="sng" dirty="0">
                <a:solidFill>
                  <a:schemeClr val="tx1"/>
                </a:solidFill>
                <a:latin typeface="PT Sans"/>
              </a:rPr>
              <a:t>Fehlerhafte Implementierung eigener Datenbank</a:t>
            </a:r>
            <a:endParaRPr lang="de" sz="1700" b="1" dirty="0">
              <a:solidFill>
                <a:schemeClr val="tx1"/>
              </a:solidFill>
              <a:latin typeface="PT Sans"/>
            </a:endParaRPr>
          </a:p>
          <a:p>
            <a:endParaRPr lang="de" sz="1700">
              <a:latin typeface="PT Sans" panose="020B0503020203020204" pitchFamily="34" charset="0"/>
            </a:endParaRPr>
          </a:p>
          <a:p>
            <a:r>
              <a:rPr lang="de" sz="1700" dirty="0">
                <a:solidFill>
                  <a:schemeClr val="tx1"/>
                </a:solidFill>
                <a:latin typeface="PT Sans"/>
              </a:rPr>
              <a:t>Für die Funktion des System ist trotz BGG eine eigene Datenspeicherung nötig, z.B. für das Hinzufügen von Prototypen von Spieleentwicklern. Hierzu soll eine eigene Datenbank genutzt werden.</a:t>
            </a:r>
            <a:endParaRPr lang="de-DE" sz="1700" dirty="0">
              <a:solidFill>
                <a:schemeClr val="tx1"/>
              </a:solidFill>
              <a:latin typeface="PT Sans"/>
            </a:endParaRPr>
          </a:p>
          <a:p>
            <a:endParaRPr lang="de-DE" sz="1700">
              <a:latin typeface="PT Sans" panose="020B0503020203020204" pitchFamily="34" charset="0"/>
            </a:endParaRPr>
          </a:p>
          <a:p>
            <a:endParaRPr lang="de" sz="1700">
              <a:solidFill>
                <a:schemeClr val="tx1"/>
              </a:solidFill>
            </a:endParaRPr>
          </a:p>
          <a:p>
            <a:endParaRPr lang="de" sz="1700">
              <a:solidFill>
                <a:schemeClr val="tx1"/>
              </a:solidFill>
            </a:endParaRPr>
          </a:p>
          <a:p>
            <a:pPr algn="l"/>
            <a:endParaRPr lang="de-DE" sz="1700" b="1" i="0">
              <a:solidFill>
                <a:schemeClr val="tx1"/>
              </a:solidFill>
              <a:effectLst/>
              <a:latin typeface="PT Sans" panose="020B0503020203020204" pitchFamily="34" charset="0"/>
            </a:endParaRPr>
          </a:p>
          <a:p>
            <a:endParaRPr lang="de-DE" sz="1700" b="1">
              <a:solidFill>
                <a:schemeClr val="tx1"/>
              </a:solidFill>
              <a:latin typeface="PT Sans" panose="020B0503020203020204" pitchFamily="34" charset="0"/>
            </a:endParaRPr>
          </a:p>
        </p:txBody>
      </p:sp>
      <p:sp>
        <p:nvSpPr>
          <p:cNvPr id="5" name="Slide Number Placeholder 1">
            <a:extLst>
              <a:ext uri="{FF2B5EF4-FFF2-40B4-BE49-F238E27FC236}">
                <a16:creationId xmlns:a16="http://schemas.microsoft.com/office/drawing/2014/main" id="{C762792F-4CD3-E0F9-BC39-15BE78D8E6AF}"/>
              </a:ext>
            </a:extLst>
          </p:cNvPr>
          <p:cNvSpPr txBox="1">
            <a:spLocks/>
          </p:cNvSpPr>
          <p:nvPr/>
        </p:nvSpPr>
        <p:spPr>
          <a:xfrm>
            <a:off x="12273299" y="8872744"/>
            <a:ext cx="340259" cy="348813"/>
          </a:xfrm>
          <a:prstGeom prst="rect">
            <a:avLst/>
          </a:prstGeom>
          <a:noFill/>
          <a:ln>
            <a:noFill/>
          </a:ln>
        </p:spPr>
        <p:txBody>
          <a:bodyPr spcFirstLastPara="1" wrap="square" lIns="50800" tIns="50800" rIns="50800" bIns="508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r>
              <a:rPr lang="en-US" dirty="0"/>
              <a:t>9</a:t>
            </a:r>
          </a:p>
        </p:txBody>
      </p:sp>
    </p:spTree>
    <p:extLst>
      <p:ext uri="{BB962C8B-B14F-4D97-AF65-F5344CB8AC3E}">
        <p14:creationId xmlns:p14="http://schemas.microsoft.com/office/powerpoint/2010/main" val="763527583"/>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E6038D5A9A0634885E6554178F7F1A0" ma:contentTypeVersion="4" ma:contentTypeDescription="Ein neues Dokument erstellen." ma:contentTypeScope="" ma:versionID="c83d3dc0f92a4c87cf5bf9a6169962b2">
  <xsd:schema xmlns:xsd="http://www.w3.org/2001/XMLSchema" xmlns:xs="http://www.w3.org/2001/XMLSchema" xmlns:p="http://schemas.microsoft.com/office/2006/metadata/properties" xmlns:ns3="64cdd1e0-45e1-4db3-bc94-7e6cb21e298a" targetNamespace="http://schemas.microsoft.com/office/2006/metadata/properties" ma:root="true" ma:fieldsID="dedbc3502c77b788e6359a6d34fd83f5" ns3:_="">
    <xsd:import namespace="64cdd1e0-45e1-4db3-bc94-7e6cb21e298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cdd1e0-45e1-4db3-bc94-7e6cb21e29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4cdd1e0-45e1-4db3-bc94-7e6cb21e298a" xsi:nil="true"/>
  </documentManagement>
</p:properties>
</file>

<file path=customXml/itemProps1.xml><?xml version="1.0" encoding="utf-8"?>
<ds:datastoreItem xmlns:ds="http://schemas.openxmlformats.org/officeDocument/2006/customXml" ds:itemID="{4755DCC8-0589-47AC-93D6-B6A700FA8E1F}">
  <ds:schemaRefs>
    <ds:schemaRef ds:uri="64cdd1e0-45e1-4db3-bc94-7e6cb21e29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E3ACAEB-12A7-4E57-AD4B-3486E243683D}">
  <ds:schemaRefs>
    <ds:schemaRef ds:uri="http://schemas.microsoft.com/sharepoint/v3/contenttype/forms"/>
  </ds:schemaRefs>
</ds:datastoreItem>
</file>

<file path=customXml/itemProps3.xml><?xml version="1.0" encoding="utf-8"?>
<ds:datastoreItem xmlns:ds="http://schemas.openxmlformats.org/officeDocument/2006/customXml" ds:itemID="{4ECD1E51-254E-475D-B472-52E3EF1949E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4cdd1e0-45e1-4db3-bc94-7e6cb21e298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TotalTime>
  <Words>2178</Words>
  <Application>Microsoft Office PowerPoint</Application>
  <PresentationFormat>Custom</PresentationFormat>
  <Paragraphs>182</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Roboto Slab</vt:lpstr>
      <vt:lpstr>PT Sans</vt:lpstr>
      <vt:lpstr>Helvetica Neue</vt:lpstr>
      <vt:lpstr>Arial</vt:lpstr>
      <vt:lpstr>Helvetica Neue Light</vt:lpstr>
      <vt:lpstr>Segoe UI</vt:lpstr>
      <vt:lpstr>Gill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ES</dc:creator>
  <cp:lastModifiedBy>Frederik Peer Hausen (fhausen)</cp:lastModifiedBy>
  <cp:revision>3286</cp:revision>
  <dcterms:modified xsi:type="dcterms:W3CDTF">2023-12-08T11:38:44Z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0x010100CE6038D5A9A0634885E6554178F7F1A0</vt:lpwstr>
  </property>
</Properties>
</file>