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7"/>
  </p:notesMasterIdLst>
  <p:sldIdLst>
    <p:sldId id="256" r:id="rId5"/>
    <p:sldId id="257" r:id="rId6"/>
    <p:sldId id="258" r:id="rId7"/>
    <p:sldId id="283" r:id="rId8"/>
    <p:sldId id="261" r:id="rId9"/>
    <p:sldId id="286" r:id="rId10"/>
    <p:sldId id="292" r:id="rId11"/>
    <p:sldId id="293" r:id="rId12"/>
    <p:sldId id="296" r:id="rId13"/>
    <p:sldId id="294" r:id="rId14"/>
    <p:sldId id="288" r:id="rId15"/>
    <p:sldId id="297" r:id="rId16"/>
  </p:sldIdLst>
  <p:sldSz cx="13004800" cy="9753600"/>
  <p:notesSz cx="6858000" cy="9144000"/>
  <p:embeddedFontLst>
    <p:embeddedFont>
      <p:font typeface="Gill Sans" panose="020B0600070205080204" charset="0"/>
      <p:regular r:id="rId18"/>
      <p:bold r:id="rId19"/>
    </p:embeddedFont>
    <p:embeddedFont>
      <p:font typeface="Helvetica Neue" panose="020B0600070205080204" charset="0"/>
      <p:regular r:id="rId20"/>
      <p:bold r:id="rId21"/>
      <p:italic r:id="rId22"/>
      <p:boldItalic r:id="rId23"/>
    </p:embeddedFont>
    <p:embeddedFont>
      <p:font typeface="Helvetica Neue Light" panose="020B0600070205080204" charset="0"/>
      <p:regular r:id="rId24"/>
      <p:bold r:id="rId25"/>
      <p:italic r:id="rId26"/>
      <p:boldItalic r:id="rId27"/>
    </p:embeddedFont>
    <p:embeddedFont>
      <p:font typeface="PT Sans" panose="020B0503020203020204" pitchFamily="34" charset="0"/>
      <p:regular r:id="rId28"/>
      <p:bold r:id="rId29"/>
      <p:italic r:id="rId30"/>
      <p:boldItalic r:id="rId31"/>
    </p:embeddedFont>
    <p:embeddedFont>
      <p:font typeface="Roboto Slab" pitchFamily="2"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imICv9YlzhO8JUkVatL8Va69Fid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06E83D-0806-4F53-8F3C-29E6B036CF1E}" v="227" vWet="229" dt="2023-11-09T17:17:05.033"/>
    <p1510:client id="{93C37B21-4E44-47DF-BA8A-F1AD8032F5A3}" v="533" dt="2023-11-09T16:44:26.709"/>
    <p1510:client id="{A7D3505D-DEF8-8DB7-BBD5-7A2A272ADF75}" v="246" dt="2023-11-09T16:59:50.374"/>
    <p1510:client id="{E22F50E9-C4B0-461D-AD53-F913D1DEF41D}" v="132" dt="2023-11-09T17:17:04.0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howOutlineIcons="0">
    <p:restoredLeft sz="34603" autoAdjust="0"/>
    <p:restoredTop sz="86385" autoAdjust="0"/>
  </p:normalViewPr>
  <p:slideViewPr>
    <p:cSldViewPr snapToGrid="0">
      <p:cViewPr varScale="1">
        <p:scale>
          <a:sx n="70" d="100"/>
          <a:sy n="70" d="100"/>
        </p:scale>
        <p:origin x="900"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51"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4.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32" Type="http://schemas.openxmlformats.org/officeDocument/2006/relationships/font" Target="fonts/font15.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font" Target="fonts/font11.fntdata"/><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2.fntdata"/><Relationship Id="rId31" Type="http://schemas.openxmlformats.org/officeDocument/2006/relationships/font" Target="fonts/font14.fntdata"/><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dirty="0"/>
          </a:p>
        </p:txBody>
      </p:sp>
      <p:sp>
        <p:nvSpPr>
          <p:cNvPr id="2" name="Slide Number Placeholder 1">
            <a:extLst>
              <a:ext uri="{FF2B5EF4-FFF2-40B4-BE49-F238E27FC236}">
                <a16:creationId xmlns:a16="http://schemas.microsoft.com/office/drawing/2014/main" id="{B6C02FF0-436C-9529-0B30-C5472C6B3CB0}"/>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C0DAF2-1E19-4948-863F-18D7741FDABF}" type="slidenum">
              <a:rPr lang="en-GB" smtClean="0"/>
              <a:t>‹#›</a:t>
            </a:fld>
            <a:endParaRPr lang="en-GB"/>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FHausen/EPWS2324HausenHeSancak/blob/12dcd74c5d7927a8062346249393db449be74d03/Artefakte/Anforderung%20v2.pdf"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github.com/FHausen/EPWS2324HausenHeSancak/blob/12dcd74c5d7927a8062346249393db449be74d03/Artefakte/Marktanalyse%20Brettspielspieler%20Vermittlung.pdf" TargetMode="External"/><Relationship Id="rId4" Type="http://schemas.openxmlformats.org/officeDocument/2006/relationships/hyperlink" Target="https://github.com/FHausen/EPWS2324HausenHeSancak/blob/main/Artefakte/Anforderung%20v2.docx"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FHausen/EPWS2324HausenHeSancak/blob/12dcd74c5d7927a8062346249393db449be74d03/Artefakte/Anforderung%20v2.pdf"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FHausen/EPWS2324HausenHeSancak/blob/736395d394ba26a400e19b9b88823c9b23021f1f/Artefakte/Brettspiele%20Dom%C3%A4nenmodell%20v1.pdf"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github.com/FHausen/EPWS2324HausenHeSancak/blob/736395d394ba26a400e19b9b88823c9b23021f1f/Artefakte/Dom%C3%A4nenmodell%20v2.pdf" TargetMode="External"/><Relationship Id="rId4" Type="http://schemas.openxmlformats.org/officeDocument/2006/relationships/hyperlink" Target="https://github.com/FHausen/EPWS2324HausenHeSancak/blob/736395d394ba26a400e19b9b88823c9b23021f1f/Artefakte/Spielersuche%20Dom%C3%A4nenmodell%20v1.pdf"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FHausen/EPWS2324HausenHeSancak/blob/2f15f5ff7fb1f58dc51dc481fbd7c77427ae0479/Artefakte/Stakeholder.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1007c3ab5d0_1_54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7" name="Google Shape;557;g1007c3ab5d0_1_5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3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indent="0"/>
            <a:r>
              <a:rPr lang="de-DE" sz="1200" dirty="0"/>
              <a:t>Vollständige Anforderungen: </a:t>
            </a:r>
            <a:r>
              <a:rPr lang="de-DE" sz="1200" dirty="0">
                <a:hlinkClick r:id="rId3"/>
              </a:rPr>
              <a:t>https://github.com/FHausen/EPWS2324HausenHeSancak/blob/12dcd74c5d7927a8062346249393db449be74d03/Artefakte/Anforderung%20v2.pdf</a:t>
            </a:r>
            <a:endParaRPr lang="de-DE" sz="1200" dirty="0">
              <a:hlinkClick r:id="rId4"/>
            </a:endParaRPr>
          </a:p>
          <a:p>
            <a:pPr marL="0" indent="0"/>
            <a:endParaRPr lang="de-DE" sz="1200" dirty="0"/>
          </a:p>
          <a:p>
            <a:pPr marL="0" indent="0"/>
            <a:r>
              <a:rPr lang="de-DE" sz="1200" dirty="0"/>
              <a:t>Die Anforderungen gehen grundsätzlich aus den Erfordernissen der Stakeholder hervor. Eine kurzer Marktanalyse der im Exposé erwähnten Konkurrenzplattformen hatte auch Einfluss auf die Anforderungsermittlung. So geht die Kalenderfunktion daraus hervor. Auch wurde bereits Feedback aufgegriffen. Hieraus entstand die engere Kooperation mit Spieleherstellern.</a:t>
            </a:r>
          </a:p>
          <a:p>
            <a:pPr marL="0" indent="0"/>
            <a:endParaRPr lang="de-DE" sz="1200" dirty="0"/>
          </a:p>
          <a:p>
            <a:pPr marL="0" indent="0"/>
            <a:r>
              <a:rPr lang="de-DE" sz="1200" dirty="0"/>
              <a:t>Marktanalyse: </a:t>
            </a:r>
            <a:r>
              <a:rPr lang="de-DE" sz="1200" dirty="0">
                <a:hlinkClick r:id="rId5"/>
              </a:rPr>
              <a:t>https://github.com/FHausen/EPWS2324HausenHeSancak/blob/12dcd74c5d7927a8062346249393db449be74d03/Artefakte/Marktanalyse%20Brettspielspieler%20Vermittlung.pdf</a:t>
            </a:r>
            <a:endParaRPr lang="de-DE" sz="1200" dirty="0"/>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7004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indent="0"/>
            <a:r>
              <a:rPr lang="de-DE" sz="1200" dirty="0"/>
              <a:t>Vollständige Anforderungen: </a:t>
            </a:r>
            <a:r>
              <a:rPr lang="de-DE" sz="1200" dirty="0">
                <a:hlinkClick r:id="rId3"/>
              </a:rPr>
              <a:t>https://github.com/FHausen/EPWS2324HausenHeSancak/blob/12dcd74c5d7927a8062346249393db449be74d03/Artefakte/Anforderung%20v2.pdf</a:t>
            </a:r>
            <a:endParaRPr lang="de-DE" sz="1200" dirty="0">
              <a:hlinkClick r:id="" action="ppaction://noaction"/>
            </a:endParaRPr>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5171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indent="0"/>
            <a:r>
              <a:rPr lang="en-US" sz="1200" dirty="0"/>
              <a:t>Die </a:t>
            </a:r>
            <a:r>
              <a:rPr lang="en-US" sz="1200" dirty="0" err="1"/>
              <a:t>Auswahl</a:t>
            </a:r>
            <a:r>
              <a:rPr lang="en-US" sz="1200" dirty="0"/>
              <a:t> des </a:t>
            </a:r>
            <a:r>
              <a:rPr lang="en-US" sz="1200" dirty="0" err="1"/>
              <a:t>Themas</a:t>
            </a:r>
            <a:r>
              <a:rPr lang="en-US" sz="1200" dirty="0"/>
              <a:t> </a:t>
            </a:r>
            <a:r>
              <a:rPr lang="en-US" sz="1200" dirty="0" err="1"/>
              <a:t>enstand</a:t>
            </a:r>
            <a:r>
              <a:rPr lang="en-US" sz="1200" dirty="0"/>
              <a:t> </a:t>
            </a:r>
            <a:r>
              <a:rPr lang="en-US" sz="1200" dirty="0" err="1"/>
              <a:t>durch</a:t>
            </a:r>
            <a:r>
              <a:rPr lang="en-US" sz="1200" dirty="0"/>
              <a:t> </a:t>
            </a:r>
            <a:r>
              <a:rPr lang="en-US" sz="1200" dirty="0" err="1"/>
              <a:t>eine</a:t>
            </a:r>
            <a:r>
              <a:rPr lang="en-US" sz="1200" dirty="0"/>
              <a:t> </a:t>
            </a:r>
            <a:r>
              <a:rPr lang="en-US" sz="1200" dirty="0" err="1"/>
              <a:t>kruze</a:t>
            </a:r>
            <a:r>
              <a:rPr lang="en-US" sz="1200" dirty="0"/>
              <a:t> Brainstorming session, </a:t>
            </a:r>
            <a:r>
              <a:rPr lang="en-US" sz="1200" dirty="0" err="1"/>
              <a:t>bei</a:t>
            </a:r>
            <a:r>
              <a:rPr lang="en-US" sz="1200" dirty="0"/>
              <a:t> der </a:t>
            </a:r>
            <a:r>
              <a:rPr lang="en-US" sz="1200" dirty="0" err="1"/>
              <a:t>hauptsächlich</a:t>
            </a:r>
            <a:r>
              <a:rPr lang="en-US" sz="1200" dirty="0"/>
              <a:t> die </a:t>
            </a:r>
            <a:r>
              <a:rPr lang="en-US" sz="1200" dirty="0" err="1"/>
              <a:t>Klassiker</a:t>
            </a:r>
            <a:r>
              <a:rPr lang="en-US" sz="1200" dirty="0"/>
              <a:t> von Social Computing </a:t>
            </a:r>
            <a:r>
              <a:rPr lang="en-US" sz="1200" dirty="0" err="1"/>
              <a:t>aufkamen</a:t>
            </a:r>
            <a:r>
              <a:rPr lang="en-US" sz="1200" dirty="0"/>
              <a:t>. Gamification von </a:t>
            </a:r>
            <a:r>
              <a:rPr lang="en-US" sz="1200" dirty="0" err="1"/>
              <a:t>Lernen</a:t>
            </a:r>
            <a:r>
              <a:rPr lang="en-US" sz="1200" dirty="0"/>
              <a:t> an der TH, von </a:t>
            </a:r>
            <a:r>
              <a:rPr lang="en-US" sz="1200" dirty="0" err="1"/>
              <a:t>Aktivitäten</a:t>
            </a:r>
            <a:r>
              <a:rPr lang="en-US" sz="1200" dirty="0"/>
              <a:t> </a:t>
            </a:r>
            <a:r>
              <a:rPr lang="en-US" sz="1200" dirty="0" err="1"/>
              <a:t>oder</a:t>
            </a:r>
            <a:r>
              <a:rPr lang="en-US" sz="1200" dirty="0"/>
              <a:t> </a:t>
            </a:r>
            <a:r>
              <a:rPr lang="en-US" sz="1200" dirty="0" err="1"/>
              <a:t>eine</a:t>
            </a:r>
            <a:r>
              <a:rPr lang="en-US" sz="1200" dirty="0"/>
              <a:t> </a:t>
            </a:r>
            <a:r>
              <a:rPr lang="en-US" sz="1200" dirty="0" err="1"/>
              <a:t>Verbesserung</a:t>
            </a:r>
            <a:r>
              <a:rPr lang="en-US" sz="1200" dirty="0"/>
              <a:t> von </a:t>
            </a:r>
            <a:r>
              <a:rPr lang="en-US" sz="1200" dirty="0" err="1"/>
              <a:t>ILias</a:t>
            </a:r>
            <a:r>
              <a:rPr lang="en-US" sz="1200" dirty="0"/>
              <a:t>/ILU. Da </a:t>
            </a:r>
            <a:r>
              <a:rPr lang="en-US" sz="1200" dirty="0" err="1"/>
              <a:t>hier</a:t>
            </a:r>
            <a:r>
              <a:rPr lang="en-US" sz="1200" dirty="0"/>
              <a:t> </a:t>
            </a:r>
            <a:r>
              <a:rPr lang="en-US" sz="1200" dirty="0" err="1"/>
              <a:t>aber</a:t>
            </a:r>
            <a:r>
              <a:rPr lang="en-US" sz="1200" dirty="0"/>
              <a:t> </a:t>
            </a:r>
            <a:r>
              <a:rPr lang="en-US" sz="1200" dirty="0" err="1"/>
              <a:t>eine</a:t>
            </a:r>
            <a:r>
              <a:rPr lang="en-US" sz="1200" dirty="0"/>
              <a:t> </a:t>
            </a:r>
            <a:r>
              <a:rPr lang="en-US" sz="1200" dirty="0" err="1"/>
              <a:t>konkrete</a:t>
            </a:r>
            <a:r>
              <a:rPr lang="en-US" sz="1200" dirty="0"/>
              <a:t> Idee </a:t>
            </a:r>
            <a:r>
              <a:rPr lang="en-US" sz="1200" dirty="0" err="1"/>
              <a:t>wie</a:t>
            </a:r>
            <a:r>
              <a:rPr lang="en-US" sz="1200" dirty="0"/>
              <a:t> das </a:t>
            </a:r>
            <a:r>
              <a:rPr lang="en-US" sz="1200" dirty="0" err="1"/>
              <a:t>umzusetzen</a:t>
            </a:r>
            <a:r>
              <a:rPr lang="en-US" sz="1200" dirty="0"/>
              <a:t> </a:t>
            </a:r>
            <a:r>
              <a:rPr lang="en-US" sz="1200" dirty="0" err="1"/>
              <a:t>wäre</a:t>
            </a:r>
            <a:r>
              <a:rPr lang="en-US" sz="1200" dirty="0"/>
              <a:t> </a:t>
            </a:r>
            <a:r>
              <a:rPr lang="en-US" sz="1200" dirty="0" err="1"/>
              <a:t>ausblieb</a:t>
            </a:r>
            <a:r>
              <a:rPr lang="en-US" sz="1200" dirty="0"/>
              <a:t>, </a:t>
            </a:r>
            <a:r>
              <a:rPr lang="en-US" sz="1200" dirty="0" err="1"/>
              <a:t>fiel</a:t>
            </a:r>
            <a:r>
              <a:rPr lang="en-US" sz="1200" dirty="0"/>
              <a:t> die </a:t>
            </a:r>
            <a:r>
              <a:rPr lang="en-US" sz="1200" dirty="0" err="1"/>
              <a:t>Entscheidung</a:t>
            </a:r>
            <a:r>
              <a:rPr lang="en-US" sz="1200" dirty="0"/>
              <a:t> auf die </a:t>
            </a:r>
            <a:r>
              <a:rPr lang="en-US" sz="1200" dirty="0" err="1"/>
              <a:t>Brettspiel</a:t>
            </a:r>
            <a:r>
              <a:rPr lang="en-US" sz="1200" dirty="0"/>
              <a:t> Idee.</a:t>
            </a:r>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indent="0"/>
            <a:r>
              <a:rPr lang="en-US" sz="1200" dirty="0"/>
              <a:t>Hier </a:t>
            </a:r>
            <a:r>
              <a:rPr lang="en-US" sz="1200" dirty="0" err="1"/>
              <a:t>zu</a:t>
            </a:r>
            <a:r>
              <a:rPr lang="en-US" sz="1200" dirty="0"/>
              <a:t> </a:t>
            </a:r>
            <a:r>
              <a:rPr lang="en-US" sz="1200" dirty="0" err="1"/>
              <a:t>sehen</a:t>
            </a:r>
            <a:r>
              <a:rPr lang="en-US" sz="1200" dirty="0"/>
              <a:t> </a:t>
            </a:r>
            <a:r>
              <a:rPr lang="en-US" sz="1200" dirty="0" err="1"/>
              <a:t>ist</a:t>
            </a:r>
            <a:r>
              <a:rPr lang="en-US" sz="1200" dirty="0"/>
              <a:t> die </a:t>
            </a:r>
            <a:r>
              <a:rPr lang="en-US" sz="1200" dirty="0" err="1"/>
              <a:t>erste</a:t>
            </a:r>
            <a:r>
              <a:rPr lang="en-US" sz="1200" dirty="0"/>
              <a:t> Version </a:t>
            </a:r>
            <a:r>
              <a:rPr lang="en-US" sz="1200" dirty="0" err="1"/>
              <a:t>unseres</a:t>
            </a:r>
            <a:r>
              <a:rPr lang="en-US" sz="1200" dirty="0"/>
              <a:t> </a:t>
            </a:r>
            <a:r>
              <a:rPr lang="en-US" sz="1200" dirty="0" err="1"/>
              <a:t>Domänemodells</a:t>
            </a:r>
            <a:r>
              <a:rPr lang="en-US" sz="1200" dirty="0"/>
              <a:t>. Ein Key-Takeaway </a:t>
            </a:r>
            <a:r>
              <a:rPr lang="en-US" sz="1200" dirty="0" err="1"/>
              <a:t>aus</a:t>
            </a:r>
            <a:r>
              <a:rPr lang="en-US" sz="1200" dirty="0"/>
              <a:t> </a:t>
            </a:r>
            <a:r>
              <a:rPr lang="en-US" sz="1200" dirty="0" err="1"/>
              <a:t>diesem</a:t>
            </a:r>
            <a:r>
              <a:rPr lang="en-US" sz="1200" dirty="0"/>
              <a:t> Modell </a:t>
            </a:r>
            <a:r>
              <a:rPr lang="en-US" sz="1200" dirty="0" err="1"/>
              <a:t>ist</a:t>
            </a:r>
            <a:r>
              <a:rPr lang="en-US" sz="1200" dirty="0"/>
              <a:t>, </a:t>
            </a:r>
            <a:r>
              <a:rPr lang="en-US" sz="1200" dirty="0" err="1"/>
              <a:t>dass</a:t>
            </a:r>
            <a:r>
              <a:rPr lang="en-US" sz="1200" dirty="0"/>
              <a:t> die </a:t>
            </a:r>
            <a:r>
              <a:rPr lang="en-US" sz="1200" dirty="0" err="1"/>
              <a:t>Kategorisierung</a:t>
            </a:r>
            <a:r>
              <a:rPr lang="en-US" sz="1200" dirty="0"/>
              <a:t> der </a:t>
            </a:r>
            <a:r>
              <a:rPr lang="en-US" sz="1200" dirty="0" err="1"/>
              <a:t>Spiele</a:t>
            </a:r>
            <a:r>
              <a:rPr lang="en-US" sz="1200" dirty="0"/>
              <a:t> für die </a:t>
            </a:r>
            <a:r>
              <a:rPr lang="en-US" sz="1200" dirty="0" err="1"/>
              <a:t>Suche</a:t>
            </a:r>
            <a:r>
              <a:rPr lang="en-US" sz="1200" dirty="0"/>
              <a:t> und </a:t>
            </a:r>
            <a:r>
              <a:rPr lang="en-US" sz="1200" dirty="0" err="1"/>
              <a:t>Vorschlagsfunktion</a:t>
            </a:r>
            <a:r>
              <a:rPr lang="en-US" sz="1200" dirty="0"/>
              <a:t> des Systems </a:t>
            </a:r>
            <a:r>
              <a:rPr lang="en-US" sz="1200" dirty="0" err="1"/>
              <a:t>eine</a:t>
            </a:r>
            <a:r>
              <a:rPr lang="en-US" sz="1200" dirty="0"/>
              <a:t> </a:t>
            </a:r>
            <a:r>
              <a:rPr lang="en-US" sz="1200" dirty="0" err="1"/>
              <a:t>Herausforderung</a:t>
            </a:r>
            <a:r>
              <a:rPr lang="en-US" sz="1200" dirty="0"/>
              <a:t> sein </a:t>
            </a:r>
            <a:r>
              <a:rPr lang="en-US" sz="1200" dirty="0" err="1"/>
              <a:t>wird</a:t>
            </a:r>
            <a:r>
              <a:rPr lang="en-US" sz="1200" dirty="0"/>
              <a:t>, da der </a:t>
            </a:r>
            <a:r>
              <a:rPr lang="en-US" sz="1200" dirty="0" err="1"/>
              <a:t>Punkt</a:t>
            </a:r>
            <a:r>
              <a:rPr lang="en-US" sz="1200" dirty="0"/>
              <a:t> </a:t>
            </a:r>
            <a:r>
              <a:rPr lang="en-US" sz="1200" dirty="0" err="1"/>
              <a:t>hier</a:t>
            </a:r>
            <a:r>
              <a:rPr lang="en-US" sz="1200" dirty="0"/>
              <a:t> </a:t>
            </a:r>
            <a:r>
              <a:rPr lang="en-US" sz="1200" dirty="0" err="1"/>
              <a:t>bei</a:t>
            </a:r>
            <a:r>
              <a:rPr lang="en-US" sz="1200" dirty="0"/>
              <a:t> </a:t>
            </a:r>
            <a:r>
              <a:rPr lang="en-US" sz="1200" dirty="0" err="1"/>
              <a:t>weitem</a:t>
            </a:r>
            <a:r>
              <a:rPr lang="en-US" sz="1200" dirty="0"/>
              <a:t> </a:t>
            </a:r>
            <a:r>
              <a:rPr lang="en-US" sz="1200" dirty="0" err="1"/>
              <a:t>nicht</a:t>
            </a:r>
            <a:r>
              <a:rPr lang="en-US" sz="1200" dirty="0"/>
              <a:t> </a:t>
            </a:r>
            <a:r>
              <a:rPr lang="en-US" sz="1200" dirty="0" err="1"/>
              <a:t>vollständig</a:t>
            </a:r>
            <a:r>
              <a:rPr lang="en-US" sz="1200" dirty="0"/>
              <a:t> </a:t>
            </a:r>
            <a:r>
              <a:rPr lang="en-US" sz="1200" dirty="0" err="1"/>
              <a:t>dargestellt</a:t>
            </a:r>
            <a:r>
              <a:rPr lang="en-US" sz="1200" dirty="0"/>
              <a:t> </a:t>
            </a:r>
            <a:r>
              <a:rPr lang="en-US" sz="1200" dirty="0" err="1"/>
              <a:t>ist</a:t>
            </a:r>
            <a:r>
              <a:rPr lang="en-US" sz="1200" dirty="0"/>
              <a:t>. </a:t>
            </a:r>
            <a:r>
              <a:rPr lang="en-US" sz="1200" dirty="0" err="1"/>
              <a:t>Unter</a:t>
            </a:r>
            <a:r>
              <a:rPr lang="en-US" sz="1200" dirty="0"/>
              <a:t> </a:t>
            </a:r>
            <a:r>
              <a:rPr lang="en-US" sz="1200" dirty="0" err="1"/>
              <a:t>Kategorien</a:t>
            </a:r>
            <a:r>
              <a:rPr lang="en-US" sz="1200" dirty="0"/>
              <a:t> </a:t>
            </a:r>
            <a:r>
              <a:rPr lang="en-US" sz="1200" dirty="0" err="1"/>
              <a:t>ist</a:t>
            </a:r>
            <a:r>
              <a:rPr lang="en-US" sz="1200" dirty="0"/>
              <a:t> in </a:t>
            </a:r>
            <a:r>
              <a:rPr lang="en-US" sz="1200" dirty="0" err="1"/>
              <a:t>diesem</a:t>
            </a:r>
            <a:r>
              <a:rPr lang="en-US" sz="1200" dirty="0"/>
              <a:t> </a:t>
            </a:r>
            <a:r>
              <a:rPr lang="en-US" sz="1200" dirty="0" err="1"/>
              <a:t>Diagramm</a:t>
            </a:r>
            <a:r>
              <a:rPr lang="en-US" sz="1200" dirty="0"/>
              <a:t> </a:t>
            </a:r>
            <a:r>
              <a:rPr lang="en-US" sz="1200" dirty="0" err="1"/>
              <a:t>zu</a:t>
            </a:r>
            <a:r>
              <a:rPr lang="en-US" sz="1200" dirty="0"/>
              <a:t> Verstehen, an </a:t>
            </a:r>
            <a:r>
              <a:rPr lang="en-US" sz="1200" dirty="0" err="1"/>
              <a:t>welche</a:t>
            </a:r>
            <a:r>
              <a:rPr lang="en-US" sz="1200" dirty="0"/>
              <a:t> </a:t>
            </a:r>
            <a:r>
              <a:rPr lang="en-US" sz="1200" dirty="0" err="1"/>
              <a:t>Zielgruppe</a:t>
            </a:r>
            <a:r>
              <a:rPr lang="en-US" sz="1200" dirty="0"/>
              <a:t> </a:t>
            </a:r>
            <a:r>
              <a:rPr lang="en-US" sz="1200" dirty="0" err="1"/>
              <a:t>sich</a:t>
            </a:r>
            <a:r>
              <a:rPr lang="en-US" sz="1200" dirty="0"/>
              <a:t> das </a:t>
            </a:r>
            <a:r>
              <a:rPr lang="en-US" sz="1200" dirty="0" err="1"/>
              <a:t>jeweilige</a:t>
            </a:r>
            <a:r>
              <a:rPr lang="en-US" sz="1200" dirty="0"/>
              <a:t> Spiel </a:t>
            </a:r>
            <a:r>
              <a:rPr lang="en-US" sz="1200" dirty="0" err="1"/>
              <a:t>richtet</a:t>
            </a:r>
            <a:r>
              <a:rPr lang="en-US" sz="1200" dirty="0"/>
              <a:t>. </a:t>
            </a:r>
            <a:r>
              <a:rPr lang="en-US" sz="1200" dirty="0" err="1"/>
              <a:t>Unter</a:t>
            </a:r>
            <a:r>
              <a:rPr lang="en-US" sz="1200" dirty="0"/>
              <a:t> </a:t>
            </a:r>
            <a:r>
              <a:rPr lang="en-US" sz="1200" dirty="0" err="1"/>
              <a:t>Brettspielart</a:t>
            </a:r>
            <a:r>
              <a:rPr lang="en-US" sz="1200" dirty="0"/>
              <a:t>, </a:t>
            </a:r>
            <a:r>
              <a:rPr lang="en-US" sz="1200" dirty="0" err="1"/>
              <a:t>welche</a:t>
            </a:r>
            <a:r>
              <a:rPr lang="en-US" sz="1200" dirty="0"/>
              <a:t> </a:t>
            </a:r>
            <a:r>
              <a:rPr lang="en-US" sz="1200" dirty="0" err="1"/>
              <a:t>Mechaniken</a:t>
            </a:r>
            <a:r>
              <a:rPr lang="en-US" sz="1200" dirty="0"/>
              <a:t> das Spiel </a:t>
            </a:r>
            <a:r>
              <a:rPr lang="en-US" sz="1200" dirty="0" err="1"/>
              <a:t>definieren</a:t>
            </a:r>
            <a:r>
              <a:rPr lang="en-US" sz="1200" dirty="0"/>
              <a:t>. Hier </a:t>
            </a:r>
            <a:r>
              <a:rPr lang="en-US" sz="1200" dirty="0" err="1"/>
              <a:t>ist</a:t>
            </a:r>
            <a:r>
              <a:rPr lang="en-US" sz="1200" dirty="0"/>
              <a:t> </a:t>
            </a:r>
            <a:r>
              <a:rPr lang="en-US" sz="1200" dirty="0" err="1"/>
              <a:t>auch</a:t>
            </a:r>
            <a:r>
              <a:rPr lang="en-US" sz="1200" dirty="0"/>
              <a:t> </a:t>
            </a:r>
            <a:r>
              <a:rPr lang="en-US" sz="1200" dirty="0" err="1"/>
              <a:t>weiterhin</a:t>
            </a:r>
            <a:r>
              <a:rPr lang="en-US" sz="1200" dirty="0"/>
              <a:t> </a:t>
            </a:r>
            <a:r>
              <a:rPr lang="en-US" sz="1200" dirty="0" err="1"/>
              <a:t>ein</a:t>
            </a:r>
            <a:r>
              <a:rPr lang="en-US" sz="1200" dirty="0"/>
              <a:t> Problem </a:t>
            </a:r>
            <a:r>
              <a:rPr lang="en-US" sz="1200" dirty="0" err="1"/>
              <a:t>dass</a:t>
            </a:r>
            <a:r>
              <a:rPr lang="en-US" sz="1200" dirty="0"/>
              <a:t> </a:t>
            </a:r>
            <a:r>
              <a:rPr lang="en-US" sz="1200" dirty="0" err="1"/>
              <a:t>viele</a:t>
            </a:r>
            <a:r>
              <a:rPr lang="en-US" sz="1200" dirty="0"/>
              <a:t> </a:t>
            </a:r>
            <a:r>
              <a:rPr lang="en-US" sz="1200" dirty="0" err="1"/>
              <a:t>Spiele</a:t>
            </a:r>
            <a:r>
              <a:rPr lang="en-US" sz="1200" dirty="0"/>
              <a:t> </a:t>
            </a:r>
            <a:r>
              <a:rPr lang="en-US" sz="1200" dirty="0" err="1"/>
              <a:t>mehrere</a:t>
            </a:r>
            <a:r>
              <a:rPr lang="en-US" sz="1200" dirty="0"/>
              <a:t> </a:t>
            </a:r>
            <a:r>
              <a:rPr lang="en-US" sz="1200" dirty="0" err="1"/>
              <a:t>Mechaniken</a:t>
            </a:r>
            <a:r>
              <a:rPr lang="en-US" sz="1200" dirty="0"/>
              <a:t> </a:t>
            </a:r>
            <a:r>
              <a:rPr lang="en-US" sz="1200" dirty="0" err="1"/>
              <a:t>kombinieren</a:t>
            </a:r>
            <a:r>
              <a:rPr lang="en-US" sz="1200" dirty="0"/>
              <a:t> </a:t>
            </a:r>
            <a:r>
              <a:rPr lang="en-US" sz="1200" dirty="0" err="1"/>
              <a:t>sowie</a:t>
            </a:r>
            <a:r>
              <a:rPr lang="en-US" sz="1200" dirty="0"/>
              <a:t> für </a:t>
            </a:r>
            <a:r>
              <a:rPr lang="en-US" sz="1200" dirty="0" err="1"/>
              <a:t>mehrere</a:t>
            </a:r>
            <a:r>
              <a:rPr lang="en-US" sz="1200" dirty="0"/>
              <a:t> </a:t>
            </a:r>
            <a:r>
              <a:rPr lang="en-US" sz="1200" dirty="0" err="1"/>
              <a:t>Zielgruppen</a:t>
            </a:r>
            <a:r>
              <a:rPr lang="en-US" sz="1200" dirty="0"/>
              <a:t> </a:t>
            </a:r>
            <a:r>
              <a:rPr lang="en-US" sz="1200" dirty="0" err="1"/>
              <a:t>geeignet</a:t>
            </a:r>
            <a:r>
              <a:rPr lang="en-US" sz="1200" dirty="0"/>
              <a:t> </a:t>
            </a:r>
            <a:r>
              <a:rPr lang="en-US" sz="1200" dirty="0" err="1"/>
              <a:t>sind</a:t>
            </a:r>
            <a:r>
              <a:rPr lang="en-US" sz="1200" dirty="0"/>
              <a:t>.</a:t>
            </a:r>
          </a:p>
          <a:p>
            <a:pPr marL="0" indent="0"/>
            <a:endParaRPr lang="en-US" sz="1200" dirty="0"/>
          </a:p>
          <a:p>
            <a:pPr marL="0" indent="0"/>
            <a:r>
              <a:rPr lang="en-US" sz="1200" dirty="0" err="1"/>
              <a:t>Durch</a:t>
            </a:r>
            <a:r>
              <a:rPr lang="en-US" sz="1200" dirty="0"/>
              <a:t> die </a:t>
            </a:r>
            <a:r>
              <a:rPr lang="en-US" sz="1200" dirty="0" err="1"/>
              <a:t>Anfertigung</a:t>
            </a:r>
            <a:r>
              <a:rPr lang="en-US" sz="1200" dirty="0"/>
              <a:t> </a:t>
            </a:r>
            <a:r>
              <a:rPr lang="en-US" sz="1200" dirty="0" err="1"/>
              <a:t>eines</a:t>
            </a:r>
            <a:r>
              <a:rPr lang="en-US" sz="1200" dirty="0"/>
              <a:t> </a:t>
            </a:r>
            <a:r>
              <a:rPr lang="en-US" sz="1200" dirty="0" err="1"/>
              <a:t>zweiten</a:t>
            </a:r>
            <a:r>
              <a:rPr lang="en-US" sz="1200" dirty="0"/>
              <a:t> </a:t>
            </a:r>
            <a:r>
              <a:rPr lang="en-US" sz="1200" dirty="0" err="1"/>
              <a:t>Diagramms</a:t>
            </a:r>
            <a:r>
              <a:rPr lang="en-US" sz="1200" dirty="0"/>
              <a:t> </a:t>
            </a:r>
            <a:r>
              <a:rPr lang="en-US" sz="1200" dirty="0" err="1"/>
              <a:t>mit</a:t>
            </a:r>
            <a:r>
              <a:rPr lang="en-US" sz="1200" dirty="0"/>
              <a:t> dem </a:t>
            </a:r>
            <a:r>
              <a:rPr lang="en-US" sz="1200" dirty="0" err="1"/>
              <a:t>Fokus</a:t>
            </a:r>
            <a:r>
              <a:rPr lang="en-US" sz="1200" dirty="0"/>
              <a:t> auf der </a:t>
            </a:r>
            <a:r>
              <a:rPr lang="en-US" sz="1200" dirty="0" err="1"/>
              <a:t>Mitspielersuche</a:t>
            </a:r>
            <a:r>
              <a:rPr lang="en-US" sz="1200" dirty="0"/>
              <a:t> </a:t>
            </a:r>
            <a:r>
              <a:rPr lang="en-US" sz="1200" dirty="0" err="1"/>
              <a:t>ist</a:t>
            </a:r>
            <a:r>
              <a:rPr lang="en-US" sz="1200" dirty="0"/>
              <a:t> </a:t>
            </a:r>
            <a:r>
              <a:rPr lang="en-US" sz="1200" dirty="0" err="1"/>
              <a:t>dann</a:t>
            </a:r>
            <a:r>
              <a:rPr lang="en-US" sz="1200" dirty="0"/>
              <a:t> das </a:t>
            </a:r>
            <a:r>
              <a:rPr lang="en-US" sz="1200" dirty="0" err="1"/>
              <a:t>derzeit</a:t>
            </a:r>
            <a:r>
              <a:rPr lang="en-US" sz="1200" dirty="0"/>
              <a:t> </a:t>
            </a:r>
            <a:r>
              <a:rPr lang="en-US" sz="1200" dirty="0" err="1"/>
              <a:t>aktuelle</a:t>
            </a:r>
            <a:r>
              <a:rPr lang="en-US" sz="1200" dirty="0"/>
              <a:t> </a:t>
            </a:r>
            <a:r>
              <a:rPr lang="en-US" sz="1200" dirty="0" err="1"/>
              <a:t>Domänemodell</a:t>
            </a:r>
            <a:r>
              <a:rPr lang="en-US" sz="1200" dirty="0"/>
              <a:t> </a:t>
            </a:r>
            <a:r>
              <a:rPr lang="en-US" sz="1200" dirty="0" err="1"/>
              <a:t>mit</a:t>
            </a:r>
            <a:r>
              <a:rPr lang="en-US" sz="1200" dirty="0"/>
              <a:t> </a:t>
            </a:r>
            <a:r>
              <a:rPr lang="en-US" sz="1200" dirty="0" err="1"/>
              <a:t>vollständiger</a:t>
            </a:r>
            <a:r>
              <a:rPr lang="en-US" sz="1200" dirty="0"/>
              <a:t> </a:t>
            </a:r>
            <a:r>
              <a:rPr lang="en-US" sz="1200" dirty="0" err="1"/>
              <a:t>Beziehungsbeschriebung</a:t>
            </a:r>
            <a:r>
              <a:rPr lang="en-US" sz="1200" dirty="0"/>
              <a:t> </a:t>
            </a:r>
            <a:r>
              <a:rPr lang="en-US" sz="1200" dirty="0" err="1"/>
              <a:t>angefertigt</a:t>
            </a:r>
            <a:r>
              <a:rPr lang="en-US" sz="1200" dirty="0"/>
              <a:t> </a:t>
            </a:r>
            <a:r>
              <a:rPr lang="en-US" sz="1200" dirty="0" err="1"/>
              <a:t>worden</a:t>
            </a:r>
            <a:r>
              <a:rPr lang="en-US" sz="1200" dirty="0"/>
              <a:t>.</a:t>
            </a:r>
          </a:p>
          <a:p>
            <a:pPr marL="0" indent="0"/>
            <a:endParaRPr lang="en-US" sz="1200" dirty="0"/>
          </a:p>
          <a:p>
            <a:pPr marL="0" indent="0"/>
            <a:r>
              <a:rPr lang="en-US" sz="1200" dirty="0"/>
              <a:t>Die </a:t>
            </a:r>
            <a:r>
              <a:rPr lang="en-US" sz="1200" dirty="0" err="1"/>
              <a:t>Diagramme</a:t>
            </a:r>
            <a:r>
              <a:rPr lang="en-US" sz="1200" dirty="0"/>
              <a:t>:</a:t>
            </a:r>
          </a:p>
          <a:p>
            <a:pPr marL="0" indent="0"/>
            <a:r>
              <a:rPr lang="en-US" sz="1200" dirty="0" err="1">
                <a:hlinkClick r:id="rId3"/>
              </a:rPr>
              <a:t>Domänenmodell</a:t>
            </a:r>
            <a:r>
              <a:rPr lang="en-US" sz="1200" dirty="0">
                <a:hlinkClick r:id="rId3"/>
              </a:rPr>
              <a:t> v1</a:t>
            </a:r>
          </a:p>
          <a:p>
            <a:pPr marL="0" indent="0"/>
            <a:r>
              <a:rPr lang="en-US" sz="1200" dirty="0" err="1">
                <a:hlinkClick r:id="rId4"/>
              </a:rPr>
              <a:t>Spielersuche</a:t>
            </a:r>
            <a:endParaRPr lang="en-US" sz="1200" dirty="0">
              <a:hlinkClick r:id="rId4"/>
            </a:endParaRPr>
          </a:p>
          <a:p>
            <a:pPr marL="0" indent="0"/>
            <a:r>
              <a:rPr lang="en-US" sz="1200" dirty="0" err="1">
                <a:hlinkClick r:id="rId5"/>
              </a:rPr>
              <a:t>Domänenmodell</a:t>
            </a:r>
            <a:r>
              <a:rPr lang="en-US" sz="1200" dirty="0">
                <a:hlinkClick r:id="rId5"/>
              </a:rPr>
              <a:t> v2</a:t>
            </a:r>
            <a:endParaRPr lang="en-US" sz="1200" dirty="0"/>
          </a:p>
          <a:p>
            <a:pPr marL="0" indent="0"/>
            <a:endParaRPr lang="en-US" sz="1800" dirty="0"/>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5071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007c3ab5d0_1_45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93" name="Google Shape;293;g1007c3ab5d0_1_4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indent="0"/>
            <a:r>
              <a:rPr lang="en-US" sz="1200" dirty="0"/>
              <a:t>Die </a:t>
            </a:r>
            <a:r>
              <a:rPr lang="en-US" sz="1200" dirty="0" err="1"/>
              <a:t>Stakeholdertabelle</a:t>
            </a:r>
            <a:r>
              <a:rPr lang="en-US" sz="1200" dirty="0"/>
              <a:t> </a:t>
            </a:r>
            <a:r>
              <a:rPr lang="en-US" sz="1200" dirty="0" err="1"/>
              <a:t>wird</a:t>
            </a:r>
            <a:r>
              <a:rPr lang="en-US" sz="1200" dirty="0"/>
              <a:t> </a:t>
            </a:r>
            <a:r>
              <a:rPr lang="en-US" sz="1200" dirty="0" err="1"/>
              <a:t>hier</a:t>
            </a:r>
            <a:r>
              <a:rPr lang="en-US" sz="1200" dirty="0"/>
              <a:t> in </a:t>
            </a:r>
            <a:r>
              <a:rPr lang="en-US" sz="1200" dirty="0" err="1"/>
              <a:t>gekürzter</a:t>
            </a:r>
            <a:r>
              <a:rPr lang="en-US" sz="1200" dirty="0"/>
              <a:t> Form </a:t>
            </a:r>
            <a:r>
              <a:rPr lang="en-US" sz="1200" dirty="0" err="1"/>
              <a:t>gezeigt</a:t>
            </a:r>
            <a:r>
              <a:rPr lang="en-US" sz="1200" dirty="0"/>
              <a:t>. Hier die </a:t>
            </a:r>
            <a:r>
              <a:rPr lang="en-US" sz="1200" dirty="0" err="1"/>
              <a:t>vollständige</a:t>
            </a:r>
            <a:r>
              <a:rPr lang="en-US" sz="1200" dirty="0"/>
              <a:t>: </a:t>
            </a:r>
            <a:r>
              <a:rPr lang="en-US" sz="1200" dirty="0">
                <a:hlinkClick r:id="rId3"/>
              </a:rPr>
              <a:t>Stakeholdertabelle</a:t>
            </a:r>
            <a:endParaRPr lang="en-US" sz="1200" dirty="0"/>
          </a:p>
          <a:p>
            <a:pPr marL="0" indent="0"/>
            <a:endParaRPr lang="en-US" sz="1200" dirty="0"/>
          </a:p>
          <a:p>
            <a:pPr marL="0" indent="0"/>
            <a:r>
              <a:rPr lang="en-US" sz="1200" dirty="0" err="1"/>
              <a:t>Wir</a:t>
            </a:r>
            <a:r>
              <a:rPr lang="en-US" sz="1200" dirty="0"/>
              <a:t> </a:t>
            </a:r>
            <a:r>
              <a:rPr lang="en-US" sz="1200" dirty="0" err="1"/>
              <a:t>haben</a:t>
            </a:r>
            <a:r>
              <a:rPr lang="en-US" sz="1200" dirty="0"/>
              <a:t> </a:t>
            </a:r>
            <a:r>
              <a:rPr lang="en-US" sz="1200" dirty="0" err="1"/>
              <a:t>uns</a:t>
            </a:r>
            <a:r>
              <a:rPr lang="en-US" sz="1200" dirty="0"/>
              <a:t> </a:t>
            </a:r>
            <a:r>
              <a:rPr lang="en-US" sz="1200" dirty="0" err="1"/>
              <a:t>dazu</a:t>
            </a:r>
            <a:r>
              <a:rPr lang="en-US" sz="1200" dirty="0"/>
              <a:t> </a:t>
            </a:r>
            <a:r>
              <a:rPr lang="en-US" sz="1200" dirty="0" err="1"/>
              <a:t>Entschieden</a:t>
            </a:r>
            <a:r>
              <a:rPr lang="en-US" sz="1200" dirty="0"/>
              <a:t> die Spieler </a:t>
            </a:r>
            <a:r>
              <a:rPr lang="en-US" sz="1200" dirty="0" err="1"/>
              <a:t>allgemein</a:t>
            </a:r>
            <a:r>
              <a:rPr lang="en-US" sz="1200" dirty="0"/>
              <a:t> </a:t>
            </a:r>
            <a:r>
              <a:rPr lang="en-US" sz="1200" dirty="0" err="1"/>
              <a:t>zu</a:t>
            </a:r>
            <a:r>
              <a:rPr lang="en-US" sz="1200" dirty="0"/>
              <a:t> </a:t>
            </a:r>
            <a:r>
              <a:rPr lang="en-US" sz="1200" dirty="0" err="1"/>
              <a:t>halten</a:t>
            </a:r>
            <a:r>
              <a:rPr lang="en-US" sz="1200" dirty="0"/>
              <a:t> und </a:t>
            </a:r>
            <a:r>
              <a:rPr lang="en-US" sz="1200" dirty="0" err="1"/>
              <a:t>nicht</a:t>
            </a:r>
            <a:r>
              <a:rPr lang="en-US" sz="1200" dirty="0"/>
              <a:t> in </a:t>
            </a:r>
            <a:r>
              <a:rPr lang="en-US" sz="1200" dirty="0" err="1"/>
              <a:t>weitere</a:t>
            </a:r>
            <a:r>
              <a:rPr lang="en-US" sz="1200" dirty="0"/>
              <a:t> Stakeholder </a:t>
            </a:r>
            <a:r>
              <a:rPr lang="en-US" sz="1200" dirty="0" err="1"/>
              <a:t>wie</a:t>
            </a:r>
            <a:r>
              <a:rPr lang="en-US" sz="1200" dirty="0"/>
              <a:t> </a:t>
            </a:r>
            <a:r>
              <a:rPr lang="en-US" sz="1200" dirty="0" err="1"/>
              <a:t>Kennerspieler</a:t>
            </a:r>
            <a:r>
              <a:rPr lang="en-US" sz="1200" dirty="0"/>
              <a:t> </a:t>
            </a:r>
            <a:r>
              <a:rPr lang="en-US" sz="1200" dirty="0" err="1"/>
              <a:t>oder</a:t>
            </a:r>
            <a:r>
              <a:rPr lang="en-US" sz="1200" dirty="0"/>
              <a:t> </a:t>
            </a:r>
            <a:r>
              <a:rPr lang="en-US" sz="1200" dirty="0" err="1"/>
              <a:t>Gelgenheitspieler</a:t>
            </a:r>
            <a:r>
              <a:rPr lang="en-US" sz="1200" dirty="0"/>
              <a:t> </a:t>
            </a:r>
            <a:r>
              <a:rPr lang="en-US" sz="1200" dirty="0" err="1"/>
              <a:t>aufzuteilen</a:t>
            </a:r>
            <a:r>
              <a:rPr lang="en-US" sz="1200" dirty="0"/>
              <a:t>. </a:t>
            </a:r>
            <a:r>
              <a:rPr lang="en-US" sz="1200" dirty="0" err="1"/>
              <a:t>DIe</a:t>
            </a:r>
            <a:r>
              <a:rPr lang="en-US" sz="1200" dirty="0"/>
              <a:t> </a:t>
            </a:r>
            <a:r>
              <a:rPr lang="en-US" sz="1200" dirty="0" err="1"/>
              <a:t>grundsätzlichen</a:t>
            </a:r>
            <a:r>
              <a:rPr lang="en-US" sz="1200" dirty="0"/>
              <a:t> </a:t>
            </a:r>
            <a:r>
              <a:rPr lang="en-US" sz="1200" dirty="0" err="1"/>
              <a:t>Erfordernise</a:t>
            </a:r>
            <a:r>
              <a:rPr lang="en-US" sz="1200" dirty="0"/>
              <a:t> </a:t>
            </a:r>
            <a:r>
              <a:rPr lang="en-US" sz="1200" dirty="0" err="1"/>
              <a:t>sind</a:t>
            </a:r>
            <a:r>
              <a:rPr lang="en-US" sz="1200" dirty="0"/>
              <a:t> </a:t>
            </a:r>
            <a:r>
              <a:rPr lang="en-US" sz="1200" dirty="0" err="1"/>
              <a:t>nämlich</a:t>
            </a:r>
            <a:r>
              <a:rPr lang="en-US" sz="1200" dirty="0"/>
              <a:t> </a:t>
            </a:r>
            <a:r>
              <a:rPr lang="en-US" sz="1200" dirty="0" err="1"/>
              <a:t>nicht</a:t>
            </a:r>
            <a:r>
              <a:rPr lang="en-US" sz="1200" dirty="0"/>
              <a:t> </a:t>
            </a:r>
            <a:r>
              <a:rPr lang="en-US" sz="1200" dirty="0" err="1"/>
              <a:t>unterschiedlich</a:t>
            </a:r>
            <a:r>
              <a:rPr lang="en-US" sz="1200" dirty="0"/>
              <a:t>, es </a:t>
            </a:r>
            <a:r>
              <a:rPr lang="en-US" sz="1200" dirty="0" err="1"/>
              <a:t>herrscht</a:t>
            </a:r>
            <a:r>
              <a:rPr lang="en-US" sz="1200" dirty="0"/>
              <a:t> </a:t>
            </a:r>
            <a:r>
              <a:rPr lang="en-US" sz="1200" dirty="0" err="1"/>
              <a:t>wenn</a:t>
            </a:r>
            <a:r>
              <a:rPr lang="en-US" sz="1200" dirty="0"/>
              <a:t> </a:t>
            </a:r>
            <a:r>
              <a:rPr lang="en-US" sz="1200" dirty="0" err="1"/>
              <a:t>dann</a:t>
            </a:r>
            <a:r>
              <a:rPr lang="en-US" sz="1200" dirty="0"/>
              <a:t> </a:t>
            </a:r>
            <a:r>
              <a:rPr lang="en-US" sz="1200" dirty="0" err="1"/>
              <a:t>eine</a:t>
            </a:r>
            <a:r>
              <a:rPr lang="en-US" sz="1200" dirty="0"/>
              <a:t> </a:t>
            </a:r>
            <a:r>
              <a:rPr lang="en-US" sz="1200" dirty="0" err="1"/>
              <a:t>andere</a:t>
            </a:r>
            <a:r>
              <a:rPr lang="en-US" sz="1200" dirty="0"/>
              <a:t> </a:t>
            </a:r>
            <a:r>
              <a:rPr lang="en-US" sz="1200" dirty="0" err="1"/>
              <a:t>Priorisierung</a:t>
            </a:r>
            <a:r>
              <a:rPr lang="en-US" sz="1200" dirty="0"/>
              <a:t> </a:t>
            </a:r>
            <a:r>
              <a:rPr lang="en-US" sz="1200" dirty="0" err="1"/>
              <a:t>bei</a:t>
            </a:r>
            <a:r>
              <a:rPr lang="en-US" sz="1200" dirty="0"/>
              <a:t> den </a:t>
            </a:r>
            <a:r>
              <a:rPr lang="en-US" sz="1200" dirty="0" err="1"/>
              <a:t>Spielergruppen</a:t>
            </a:r>
            <a:r>
              <a:rPr lang="en-US" sz="1200" dirty="0"/>
              <a:t>.</a:t>
            </a:r>
          </a:p>
          <a:p>
            <a:pPr marL="0" indent="0"/>
            <a:endParaRPr lang="en-US" sz="1200" dirty="0"/>
          </a:p>
          <a:p>
            <a:pPr marL="0" indent="0"/>
            <a:r>
              <a:rPr lang="en-US" sz="1200" dirty="0" err="1"/>
              <a:t>Außerdem</a:t>
            </a:r>
            <a:r>
              <a:rPr lang="en-US" sz="1200" dirty="0"/>
              <a:t> </a:t>
            </a:r>
            <a:r>
              <a:rPr lang="en-US" sz="1200" dirty="0" err="1"/>
              <a:t>steht</a:t>
            </a:r>
            <a:r>
              <a:rPr lang="en-US" sz="1200" dirty="0"/>
              <a:t> für </a:t>
            </a:r>
            <a:r>
              <a:rPr lang="en-US" sz="1200" dirty="0" err="1"/>
              <a:t>uns</a:t>
            </a:r>
            <a:r>
              <a:rPr lang="en-US" sz="1200" dirty="0"/>
              <a:t> </a:t>
            </a:r>
            <a:r>
              <a:rPr lang="en-US" sz="1200" dirty="0" err="1"/>
              <a:t>noch</a:t>
            </a:r>
            <a:r>
              <a:rPr lang="en-US" sz="1200" dirty="0"/>
              <a:t> </a:t>
            </a:r>
            <a:r>
              <a:rPr lang="en-US" sz="1200" dirty="0" err="1"/>
              <a:t>zur</a:t>
            </a:r>
            <a:r>
              <a:rPr lang="en-US" sz="1200" dirty="0"/>
              <a:t> </a:t>
            </a:r>
            <a:r>
              <a:rPr lang="en-US" sz="1200" dirty="0" err="1"/>
              <a:t>Diskussion</a:t>
            </a:r>
            <a:r>
              <a:rPr lang="en-US" sz="1200" dirty="0"/>
              <a:t> </a:t>
            </a:r>
            <a:r>
              <a:rPr lang="en-US" sz="1200" dirty="0" err="1"/>
              <a:t>inwiefern</a:t>
            </a:r>
            <a:r>
              <a:rPr lang="en-US" sz="1200" dirty="0"/>
              <a:t> die </a:t>
            </a:r>
            <a:r>
              <a:rPr lang="en-US" sz="1200" dirty="0" err="1"/>
              <a:t>Spielehersteller</a:t>
            </a:r>
            <a:r>
              <a:rPr lang="en-US" sz="1200" dirty="0"/>
              <a:t> </a:t>
            </a:r>
            <a:r>
              <a:rPr lang="en-US" sz="1200" dirty="0" err="1"/>
              <a:t>sogar</a:t>
            </a:r>
            <a:r>
              <a:rPr lang="en-US" sz="1200" dirty="0"/>
              <a:t> </a:t>
            </a:r>
            <a:r>
              <a:rPr lang="en-US" sz="1200" dirty="0" err="1"/>
              <a:t>primäre</a:t>
            </a:r>
            <a:r>
              <a:rPr lang="en-US" sz="1200" dirty="0"/>
              <a:t> Stakeholder </a:t>
            </a:r>
            <a:r>
              <a:rPr lang="en-US" sz="1200" dirty="0" err="1"/>
              <a:t>sind</a:t>
            </a:r>
            <a:r>
              <a:rPr lang="en-US" sz="1200" dirty="0"/>
              <a:t>. </a:t>
            </a:r>
            <a:r>
              <a:rPr lang="en-US" sz="1200" dirty="0" err="1"/>
              <a:t>Durch</a:t>
            </a:r>
            <a:r>
              <a:rPr lang="en-US" sz="1200" dirty="0"/>
              <a:t> </a:t>
            </a:r>
            <a:r>
              <a:rPr lang="en-US" sz="1200" dirty="0" err="1"/>
              <a:t>eine</a:t>
            </a:r>
            <a:r>
              <a:rPr lang="en-US" sz="1200" dirty="0"/>
              <a:t> per Feedback </a:t>
            </a:r>
            <a:r>
              <a:rPr lang="en-US" sz="1200" dirty="0" err="1"/>
              <a:t>gewonnene</a:t>
            </a:r>
            <a:r>
              <a:rPr lang="en-US" sz="1200" dirty="0"/>
              <a:t> Idee </a:t>
            </a:r>
            <a:r>
              <a:rPr lang="en-US" sz="1200" dirty="0" err="1"/>
              <a:t>ist</a:t>
            </a:r>
            <a:r>
              <a:rPr lang="en-US" sz="1200" dirty="0"/>
              <a:t> die </a:t>
            </a:r>
            <a:r>
              <a:rPr lang="en-US" sz="1200" dirty="0" err="1"/>
              <a:t>Funktion</a:t>
            </a:r>
            <a:r>
              <a:rPr lang="en-US" sz="1200" dirty="0"/>
              <a:t> </a:t>
            </a:r>
            <a:r>
              <a:rPr lang="en-US" sz="1200" dirty="0" err="1"/>
              <a:t>vorgesehen</a:t>
            </a:r>
            <a:r>
              <a:rPr lang="en-US" sz="1200" dirty="0"/>
              <a:t>, </a:t>
            </a:r>
            <a:r>
              <a:rPr lang="en-US" sz="1200" dirty="0" err="1"/>
              <a:t>gesonderte</a:t>
            </a:r>
            <a:r>
              <a:rPr lang="en-US" sz="1200" dirty="0"/>
              <a:t> </a:t>
            </a:r>
            <a:r>
              <a:rPr lang="en-US" sz="1200" dirty="0" err="1"/>
              <a:t>Spieletreffen</a:t>
            </a:r>
            <a:r>
              <a:rPr lang="en-US" sz="1200" dirty="0"/>
              <a:t> für </a:t>
            </a:r>
            <a:r>
              <a:rPr lang="en-US" sz="1200" dirty="0" err="1"/>
              <a:t>Prototypen</a:t>
            </a:r>
            <a:r>
              <a:rPr lang="en-US" sz="1200" dirty="0"/>
              <a:t> für die </a:t>
            </a:r>
            <a:r>
              <a:rPr lang="en-US" sz="1200" dirty="0" err="1"/>
              <a:t>Hersteller</a:t>
            </a:r>
            <a:r>
              <a:rPr lang="en-US" sz="1200" dirty="0"/>
              <a:t>/</a:t>
            </a:r>
            <a:r>
              <a:rPr lang="en-US" sz="1200" dirty="0" err="1"/>
              <a:t>Entwickler</a:t>
            </a:r>
            <a:r>
              <a:rPr lang="en-US" sz="1200" dirty="0"/>
              <a:t> </a:t>
            </a:r>
            <a:r>
              <a:rPr lang="en-US" sz="1200" dirty="0" err="1"/>
              <a:t>zu</a:t>
            </a:r>
            <a:r>
              <a:rPr lang="en-US" sz="1200" dirty="0"/>
              <a:t> </a:t>
            </a:r>
            <a:r>
              <a:rPr lang="en-US" sz="1200" dirty="0" err="1"/>
              <a:t>vermitteln</a:t>
            </a:r>
            <a:r>
              <a:rPr lang="en-US" sz="1200" dirty="0"/>
              <a:t>.</a:t>
            </a:r>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6272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1007c3ab5d0_1_54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7" name="Google Shape;557;g1007c3ab5d0_1_5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8877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indent="0"/>
            <a:r>
              <a:rPr lang="en-US" sz="1200" dirty="0"/>
              <a:t>Es </a:t>
            </a:r>
            <a:r>
              <a:rPr lang="en-US" sz="1200" dirty="0" err="1"/>
              <a:t>ist</a:t>
            </a:r>
            <a:r>
              <a:rPr lang="en-US" sz="1200" dirty="0"/>
              <a:t> </a:t>
            </a:r>
            <a:r>
              <a:rPr lang="en-US" sz="1200" dirty="0" err="1"/>
              <a:t>anzumerken</a:t>
            </a:r>
            <a:r>
              <a:rPr lang="en-US" sz="1200" dirty="0"/>
              <a:t>, </a:t>
            </a:r>
            <a:r>
              <a:rPr lang="en-US" sz="1200" dirty="0" err="1"/>
              <a:t>dass</a:t>
            </a:r>
            <a:r>
              <a:rPr lang="en-US" sz="1200" dirty="0"/>
              <a:t> die </a:t>
            </a:r>
            <a:r>
              <a:rPr lang="en-US" sz="1200" dirty="0" err="1"/>
              <a:t>Auflistung</a:t>
            </a:r>
            <a:r>
              <a:rPr lang="en-US" sz="1200" dirty="0"/>
              <a:t> der </a:t>
            </a:r>
            <a:r>
              <a:rPr lang="en-US" sz="1200" dirty="0" err="1"/>
              <a:t>Risiken</a:t>
            </a:r>
            <a:r>
              <a:rPr lang="en-US" sz="1200" dirty="0"/>
              <a:t> </a:t>
            </a:r>
            <a:r>
              <a:rPr lang="en-US" sz="1200" dirty="0" err="1"/>
              <a:t>kein</a:t>
            </a:r>
            <a:r>
              <a:rPr lang="en-US" sz="1200" dirty="0"/>
              <a:t> Ranking </a:t>
            </a:r>
            <a:r>
              <a:rPr lang="en-US" sz="1200" dirty="0" err="1"/>
              <a:t>derselbigen</a:t>
            </a:r>
            <a:r>
              <a:rPr lang="en-US" sz="1200" dirty="0"/>
              <a:t> </a:t>
            </a:r>
            <a:r>
              <a:rPr lang="en-US" sz="1200" dirty="0" err="1"/>
              <a:t>darstellt</a:t>
            </a:r>
            <a:r>
              <a:rPr lang="en-US" sz="1200" dirty="0"/>
              <a:t>. Aus </a:t>
            </a:r>
            <a:r>
              <a:rPr lang="en-US" sz="1200" dirty="0" err="1"/>
              <a:t>technischer</a:t>
            </a:r>
            <a:r>
              <a:rPr lang="en-US" sz="1200" dirty="0"/>
              <a:t> Sicht </a:t>
            </a:r>
            <a:r>
              <a:rPr lang="en-US" sz="1200" dirty="0" err="1"/>
              <a:t>sind</a:t>
            </a:r>
            <a:r>
              <a:rPr lang="en-US" sz="1200" dirty="0"/>
              <a:t> die </a:t>
            </a:r>
            <a:r>
              <a:rPr lang="en-US" sz="1200" dirty="0" err="1"/>
              <a:t>zu</a:t>
            </a:r>
            <a:r>
              <a:rPr lang="en-US" sz="1200" dirty="0"/>
              <a:t> </a:t>
            </a:r>
            <a:r>
              <a:rPr lang="en-US" sz="1200" dirty="0" err="1"/>
              <a:t>erstellenden</a:t>
            </a:r>
            <a:r>
              <a:rPr lang="en-US" sz="1200" dirty="0"/>
              <a:t> </a:t>
            </a:r>
            <a:r>
              <a:rPr lang="en-US" sz="1200" dirty="0" err="1"/>
              <a:t>PoCs</a:t>
            </a:r>
            <a:r>
              <a:rPr lang="en-US" sz="1200" dirty="0"/>
              <a:t> </a:t>
            </a:r>
            <a:r>
              <a:rPr lang="en-US" sz="1200" dirty="0" err="1"/>
              <a:t>bereits</a:t>
            </a:r>
            <a:r>
              <a:rPr lang="en-US" sz="1200" dirty="0"/>
              <a:t> </a:t>
            </a:r>
            <a:r>
              <a:rPr lang="en-US" sz="1200" dirty="0" err="1"/>
              <a:t>klar</a:t>
            </a:r>
            <a:r>
              <a:rPr lang="en-US" sz="1200" dirty="0"/>
              <a:t> </a:t>
            </a:r>
            <a:r>
              <a:rPr lang="en-US" sz="1200" dirty="0" err="1"/>
              <a:t>erkennbar</a:t>
            </a:r>
            <a:r>
              <a:rPr lang="en-US" sz="1200" dirty="0"/>
              <a:t>.</a:t>
            </a:r>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9164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indent="0"/>
            <a:r>
              <a:rPr lang="en-US" sz="1200" dirty="0" err="1"/>
              <a:t>Bezüglich</a:t>
            </a:r>
            <a:r>
              <a:rPr lang="en-US" sz="1200" dirty="0"/>
              <a:t> der </a:t>
            </a:r>
            <a:r>
              <a:rPr lang="en-US" sz="1200" dirty="0" err="1"/>
              <a:t>Datenbank</a:t>
            </a:r>
            <a:r>
              <a:rPr lang="en-US" sz="1200" dirty="0"/>
              <a:t> </a:t>
            </a:r>
            <a:r>
              <a:rPr lang="en-US" sz="1200" dirty="0" err="1"/>
              <a:t>ist</a:t>
            </a:r>
            <a:r>
              <a:rPr lang="en-US" sz="1200" dirty="0"/>
              <a:t> es </a:t>
            </a:r>
            <a:r>
              <a:rPr lang="en-US" sz="1200" dirty="0" err="1"/>
              <a:t>durchaus</a:t>
            </a:r>
            <a:r>
              <a:rPr lang="en-US" sz="1200" dirty="0"/>
              <a:t> </a:t>
            </a:r>
            <a:r>
              <a:rPr lang="en-US" sz="1200" dirty="0" err="1"/>
              <a:t>aktuell</a:t>
            </a:r>
            <a:r>
              <a:rPr lang="en-US" sz="1200" dirty="0"/>
              <a:t> </a:t>
            </a:r>
            <a:r>
              <a:rPr lang="en-US" sz="1200" dirty="0" err="1"/>
              <a:t>vorgesehen</a:t>
            </a:r>
            <a:r>
              <a:rPr lang="en-US" sz="1200" dirty="0"/>
              <a:t> </a:t>
            </a:r>
            <a:r>
              <a:rPr lang="en-US" sz="1200" dirty="0" err="1"/>
              <a:t>unsere</a:t>
            </a:r>
            <a:r>
              <a:rPr lang="en-US" sz="1200" dirty="0"/>
              <a:t> </a:t>
            </a:r>
            <a:r>
              <a:rPr lang="en-US" sz="1200" dirty="0" err="1"/>
              <a:t>eigene</a:t>
            </a:r>
            <a:r>
              <a:rPr lang="en-US" sz="1200" dirty="0"/>
              <a:t> </a:t>
            </a:r>
            <a:r>
              <a:rPr lang="en-US" sz="1200" dirty="0" err="1"/>
              <a:t>zu</a:t>
            </a:r>
            <a:r>
              <a:rPr lang="en-US" sz="1200" dirty="0"/>
              <a:t> </a:t>
            </a:r>
            <a:r>
              <a:rPr lang="en-US" sz="1200" dirty="0" err="1"/>
              <a:t>führen</a:t>
            </a:r>
            <a:r>
              <a:rPr lang="en-US" sz="1200" dirty="0"/>
              <a:t>. Um </a:t>
            </a:r>
            <a:r>
              <a:rPr lang="en-US" sz="1200" dirty="0" err="1"/>
              <a:t>diese</a:t>
            </a:r>
            <a:r>
              <a:rPr lang="en-US" sz="1200" dirty="0"/>
              <a:t> </a:t>
            </a:r>
            <a:r>
              <a:rPr lang="en-US" sz="1200" dirty="0" err="1"/>
              <a:t>zu</a:t>
            </a:r>
            <a:r>
              <a:rPr lang="en-US" sz="1200" dirty="0"/>
              <a:t> </a:t>
            </a:r>
            <a:r>
              <a:rPr lang="en-US" sz="1200" dirty="0" err="1"/>
              <a:t>initialisieren</a:t>
            </a:r>
            <a:r>
              <a:rPr lang="en-US" sz="1200" dirty="0"/>
              <a:t> </a:t>
            </a:r>
            <a:r>
              <a:rPr lang="en-US" sz="1200" dirty="0" err="1"/>
              <a:t>wäre</a:t>
            </a:r>
            <a:r>
              <a:rPr lang="en-US" sz="1200" dirty="0"/>
              <a:t> </a:t>
            </a:r>
            <a:r>
              <a:rPr lang="en-US" sz="1200" dirty="0" err="1"/>
              <a:t>dabei</a:t>
            </a:r>
            <a:r>
              <a:rPr lang="en-US" sz="1200" dirty="0"/>
              <a:t> </a:t>
            </a:r>
            <a:r>
              <a:rPr lang="en-US" sz="1200" dirty="0" err="1"/>
              <a:t>ein</a:t>
            </a:r>
            <a:r>
              <a:rPr lang="en-US" sz="1200" dirty="0"/>
              <a:t> </a:t>
            </a:r>
            <a:r>
              <a:rPr lang="en-US" sz="1200" dirty="0" err="1"/>
              <a:t>Zugriff</a:t>
            </a:r>
            <a:r>
              <a:rPr lang="en-US" sz="1200" dirty="0"/>
              <a:t> auf die Daten von </a:t>
            </a:r>
            <a:r>
              <a:rPr lang="en-US" sz="1200" dirty="0" err="1"/>
              <a:t>Drittanbietern</a:t>
            </a:r>
            <a:r>
              <a:rPr lang="en-US" sz="1200" dirty="0"/>
              <a:t> </a:t>
            </a:r>
            <a:r>
              <a:rPr lang="en-US" sz="1200" dirty="0" err="1"/>
              <a:t>denkbar</a:t>
            </a:r>
            <a:r>
              <a:rPr lang="en-US" sz="1200" dirty="0"/>
              <a:t>. Hier </a:t>
            </a:r>
            <a:r>
              <a:rPr lang="en-US" sz="1200" dirty="0" err="1"/>
              <a:t>steht</a:t>
            </a:r>
            <a:r>
              <a:rPr lang="en-US" sz="1200" dirty="0"/>
              <a:t> </a:t>
            </a:r>
            <a:r>
              <a:rPr lang="en-US" sz="1200" dirty="0" err="1"/>
              <a:t>noch</a:t>
            </a:r>
            <a:r>
              <a:rPr lang="en-US" sz="1200" dirty="0"/>
              <a:t> </a:t>
            </a:r>
            <a:r>
              <a:rPr lang="en-US" sz="1200" dirty="0" err="1"/>
              <a:t>zur</a:t>
            </a:r>
            <a:r>
              <a:rPr lang="en-US" sz="1200" dirty="0"/>
              <a:t> </a:t>
            </a:r>
            <a:r>
              <a:rPr lang="en-US" sz="1200" dirty="0" err="1"/>
              <a:t>Diskussion</a:t>
            </a:r>
            <a:r>
              <a:rPr lang="en-US" sz="1200" dirty="0"/>
              <a:t> </a:t>
            </a:r>
            <a:r>
              <a:rPr lang="en-US" sz="1200" dirty="0" err="1"/>
              <a:t>wer</a:t>
            </a:r>
            <a:r>
              <a:rPr lang="en-US" sz="1200" dirty="0"/>
              <a:t> da in Frage </a:t>
            </a:r>
            <a:r>
              <a:rPr lang="en-US" sz="1200" dirty="0" err="1"/>
              <a:t>kommt</a:t>
            </a:r>
            <a:r>
              <a:rPr lang="en-US" sz="1200" dirty="0"/>
              <a:t> und in </a:t>
            </a:r>
            <a:r>
              <a:rPr lang="en-US" sz="1200" dirty="0" err="1"/>
              <a:t>wiefern</a:t>
            </a:r>
            <a:r>
              <a:rPr lang="en-US" sz="1200" dirty="0"/>
              <a:t> </a:t>
            </a:r>
            <a:r>
              <a:rPr lang="en-US" sz="1200" dirty="0" err="1"/>
              <a:t>wie</a:t>
            </a:r>
            <a:r>
              <a:rPr lang="en-US" sz="1200" dirty="0"/>
              <a:t> </a:t>
            </a:r>
            <a:r>
              <a:rPr lang="en-US" sz="1200" dirty="0" err="1"/>
              <a:t>deren</a:t>
            </a:r>
            <a:r>
              <a:rPr lang="en-US" sz="1200" dirty="0"/>
              <a:t> </a:t>
            </a:r>
            <a:r>
              <a:rPr lang="en-US" sz="1200" dirty="0" err="1"/>
              <a:t>Kategorisierung</a:t>
            </a:r>
            <a:r>
              <a:rPr lang="en-US" sz="1200" dirty="0"/>
              <a:t> </a:t>
            </a:r>
            <a:r>
              <a:rPr lang="en-US" sz="1200" dirty="0" err="1"/>
              <a:t>auch</a:t>
            </a:r>
            <a:r>
              <a:rPr lang="en-US" sz="1200" dirty="0"/>
              <a:t> </a:t>
            </a:r>
            <a:r>
              <a:rPr lang="en-US" sz="1200" dirty="0" err="1"/>
              <a:t>übernehmen</a:t>
            </a:r>
            <a:r>
              <a:rPr lang="en-US" sz="1200" dirty="0"/>
              <a:t>. Ein </a:t>
            </a:r>
            <a:r>
              <a:rPr lang="en-US" sz="1200" dirty="0" err="1"/>
              <a:t>Beispiel</a:t>
            </a:r>
            <a:r>
              <a:rPr lang="en-US" sz="1200" dirty="0"/>
              <a:t> für </a:t>
            </a:r>
            <a:r>
              <a:rPr lang="en-US" sz="1200" dirty="0" err="1"/>
              <a:t>einen</a:t>
            </a:r>
            <a:r>
              <a:rPr lang="en-US" sz="1200" dirty="0"/>
              <a:t> </a:t>
            </a:r>
            <a:r>
              <a:rPr lang="en-US" sz="1200" dirty="0" err="1"/>
              <a:t>Dirttanbieter</a:t>
            </a:r>
            <a:r>
              <a:rPr lang="en-US" sz="1200" dirty="0"/>
              <a:t> </a:t>
            </a:r>
            <a:r>
              <a:rPr lang="en-US" sz="1200" dirty="0" err="1"/>
              <a:t>wäre</a:t>
            </a:r>
            <a:r>
              <a:rPr lang="en-US" sz="1200" dirty="0"/>
              <a:t> Boardgamegeek.com </a:t>
            </a:r>
            <a:r>
              <a:rPr lang="en-US" sz="1200" dirty="0" err="1"/>
              <a:t>mit</a:t>
            </a:r>
            <a:r>
              <a:rPr lang="en-US" sz="1200" dirty="0"/>
              <a:t> </a:t>
            </a:r>
            <a:r>
              <a:rPr lang="en-US" sz="1200" dirty="0" err="1"/>
              <a:t>einer</a:t>
            </a:r>
            <a:r>
              <a:rPr lang="en-US" sz="1200" dirty="0"/>
              <a:t> </a:t>
            </a:r>
            <a:r>
              <a:rPr lang="en-US" sz="1200" dirty="0" err="1"/>
              <a:t>Spieledatenbank</a:t>
            </a:r>
            <a:r>
              <a:rPr lang="en-US" sz="1200" dirty="0"/>
              <a:t> von </a:t>
            </a:r>
            <a:r>
              <a:rPr lang="en-US" sz="1200" dirty="0" err="1"/>
              <a:t>knapp</a:t>
            </a:r>
            <a:r>
              <a:rPr lang="en-US" sz="1200" dirty="0"/>
              <a:t> </a:t>
            </a:r>
            <a:r>
              <a:rPr lang="en-US" sz="1200" dirty="0" err="1"/>
              <a:t>unter</a:t>
            </a:r>
            <a:r>
              <a:rPr lang="en-US" sz="1200" dirty="0"/>
              <a:t> 150.000 </a:t>
            </a:r>
            <a:r>
              <a:rPr lang="en-US" sz="1200" dirty="0" err="1"/>
              <a:t>Brettspielen</a:t>
            </a:r>
            <a:r>
              <a:rPr lang="en-US" sz="1200" dirty="0"/>
              <a:t>.</a:t>
            </a:r>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0500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eer" type="tx">
  <p:cSld name="TITLE_AND_BODY">
    <p:spTree>
      <p:nvGrpSpPr>
        <p:cNvPr id="1" name="Shape 9"/>
        <p:cNvGrpSpPr/>
        <p:nvPr/>
      </p:nvGrpSpPr>
      <p:grpSpPr>
        <a:xfrm>
          <a:off x="0" y="0"/>
          <a:ext cx="0" cy="0"/>
          <a:chOff x="0" y="0"/>
          <a:chExt cx="0" cy="0"/>
        </a:xfrm>
      </p:grpSpPr>
      <p:sp>
        <p:nvSpPr>
          <p:cNvPr id="10" name="Google Shape;10;p23"/>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to - 3 Stück">
  <p:cSld name="Foto - 3 Stück">
    <p:spTree>
      <p:nvGrpSpPr>
        <p:cNvPr id="1" name="Shape 44"/>
        <p:cNvGrpSpPr/>
        <p:nvPr/>
      </p:nvGrpSpPr>
      <p:grpSpPr>
        <a:xfrm>
          <a:off x="0" y="0"/>
          <a:ext cx="0" cy="0"/>
          <a:chOff x="0" y="0"/>
          <a:chExt cx="0" cy="0"/>
        </a:xfrm>
      </p:grpSpPr>
      <p:sp>
        <p:nvSpPr>
          <p:cNvPr id="45" name="Google Shape;45;p32"/>
          <p:cNvSpPr>
            <a:spLocks noGrp="1"/>
          </p:cNvSpPr>
          <p:nvPr>
            <p:ph type="pic" idx="2"/>
          </p:nvPr>
        </p:nvSpPr>
        <p:spPr>
          <a:xfrm>
            <a:off x="6680200" y="5029200"/>
            <a:ext cx="6054748" cy="4038600"/>
          </a:xfrm>
          <a:prstGeom prst="rect">
            <a:avLst/>
          </a:prstGeom>
          <a:noFill/>
          <a:ln>
            <a:noFill/>
          </a:ln>
        </p:spPr>
      </p:sp>
      <p:sp>
        <p:nvSpPr>
          <p:cNvPr id="46" name="Google Shape;46;p32"/>
          <p:cNvSpPr>
            <a:spLocks noGrp="1"/>
          </p:cNvSpPr>
          <p:nvPr>
            <p:ph type="pic" idx="3"/>
          </p:nvPr>
        </p:nvSpPr>
        <p:spPr>
          <a:xfrm>
            <a:off x="6502400" y="889000"/>
            <a:ext cx="5867400" cy="3911601"/>
          </a:xfrm>
          <a:prstGeom prst="rect">
            <a:avLst/>
          </a:prstGeom>
          <a:noFill/>
          <a:ln>
            <a:noFill/>
          </a:ln>
        </p:spPr>
      </p:sp>
      <p:sp>
        <p:nvSpPr>
          <p:cNvPr id="47" name="Google Shape;47;p32"/>
          <p:cNvSpPr>
            <a:spLocks noGrp="1"/>
          </p:cNvSpPr>
          <p:nvPr>
            <p:ph type="pic" idx="4"/>
          </p:nvPr>
        </p:nvSpPr>
        <p:spPr>
          <a:xfrm>
            <a:off x="-2374900" y="889000"/>
            <a:ext cx="11982450" cy="7988300"/>
          </a:xfrm>
          <a:prstGeom prst="rect">
            <a:avLst/>
          </a:prstGeom>
          <a:noFill/>
          <a:ln>
            <a:noFill/>
          </a:ln>
        </p:spPr>
      </p:sp>
      <p:sp>
        <p:nvSpPr>
          <p:cNvPr id="48" name="Google Shape;48;p32"/>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Zitat">
  <p:cSld name="Zitat">
    <p:spTree>
      <p:nvGrpSpPr>
        <p:cNvPr id="1" name="Shape 49"/>
        <p:cNvGrpSpPr/>
        <p:nvPr/>
      </p:nvGrpSpPr>
      <p:grpSpPr>
        <a:xfrm>
          <a:off x="0" y="0"/>
          <a:ext cx="0" cy="0"/>
          <a:chOff x="0" y="0"/>
          <a:chExt cx="0" cy="0"/>
        </a:xfrm>
      </p:grpSpPr>
      <p:sp>
        <p:nvSpPr>
          <p:cNvPr id="50" name="Google Shape;50;p33"/>
          <p:cNvSpPr txBox="1">
            <a:spLocks noGrp="1"/>
          </p:cNvSpPr>
          <p:nvPr>
            <p:ph type="body" idx="1"/>
          </p:nvPr>
        </p:nvSpPr>
        <p:spPr>
          <a:xfrm>
            <a:off x="1270000" y="6362700"/>
            <a:ext cx="10464800" cy="461366"/>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0"/>
              </a:spcBef>
              <a:spcAft>
                <a:spcPts val="0"/>
              </a:spcAft>
              <a:buClr>
                <a:srgbClr val="000000"/>
              </a:buClr>
              <a:buSzPts val="2400"/>
              <a:buFont typeface="Helvetica Neue"/>
              <a:buNone/>
              <a:defRPr sz="2400" i="1"/>
            </a:lvl1pPr>
            <a:lvl2pPr marL="914400" lvl="1" indent="-394335" algn="l">
              <a:lnSpc>
                <a:spcPct val="100000"/>
              </a:lnSpc>
              <a:spcBef>
                <a:spcPts val="4200"/>
              </a:spcBef>
              <a:spcAft>
                <a:spcPts val="0"/>
              </a:spcAft>
              <a:buClr>
                <a:srgbClr val="000000"/>
              </a:buClr>
              <a:buSzPts val="2610"/>
              <a:buChar char="•"/>
              <a:defRPr/>
            </a:lvl2pPr>
            <a:lvl3pPr marL="1371600" lvl="2" indent="-394335" algn="l">
              <a:lnSpc>
                <a:spcPct val="100000"/>
              </a:lnSpc>
              <a:spcBef>
                <a:spcPts val="4200"/>
              </a:spcBef>
              <a:spcAft>
                <a:spcPts val="0"/>
              </a:spcAft>
              <a:buClr>
                <a:srgbClr val="000000"/>
              </a:buClr>
              <a:buSzPts val="2610"/>
              <a:buChar char="•"/>
              <a:defRPr/>
            </a:lvl3pPr>
            <a:lvl4pPr marL="1828800" lvl="3" indent="-394335" algn="l">
              <a:lnSpc>
                <a:spcPct val="100000"/>
              </a:lnSpc>
              <a:spcBef>
                <a:spcPts val="4200"/>
              </a:spcBef>
              <a:spcAft>
                <a:spcPts val="0"/>
              </a:spcAft>
              <a:buClr>
                <a:srgbClr val="000000"/>
              </a:buClr>
              <a:buSzPts val="2610"/>
              <a:buChar char="•"/>
              <a:defRPr/>
            </a:lvl4pPr>
            <a:lvl5pPr marL="2286000" lvl="4" indent="-394335" algn="l">
              <a:lnSpc>
                <a:spcPct val="100000"/>
              </a:lnSpc>
              <a:spcBef>
                <a:spcPts val="4200"/>
              </a:spcBef>
              <a:spcAft>
                <a:spcPts val="0"/>
              </a:spcAft>
              <a:buClr>
                <a:srgbClr val="000000"/>
              </a:buClr>
              <a:buSzPts val="2610"/>
              <a:buChar char="•"/>
              <a:defRPr/>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51" name="Google Shape;51;p33"/>
          <p:cNvSpPr txBox="1">
            <a:spLocks noGrp="1"/>
          </p:cNvSpPr>
          <p:nvPr>
            <p:ph type="body" idx="2"/>
          </p:nvPr>
        </p:nvSpPr>
        <p:spPr>
          <a:xfrm>
            <a:off x="1270000" y="4267112"/>
            <a:ext cx="10464800" cy="609776"/>
          </a:xfrm>
          <a:prstGeom prst="rect">
            <a:avLst/>
          </a:prstGeom>
          <a:noFill/>
          <a:ln>
            <a:noFill/>
          </a:ln>
        </p:spPr>
        <p:txBody>
          <a:bodyPr spcFirstLastPara="1" wrap="square" lIns="50800" tIns="50800" rIns="50800" bIns="50800" anchor="ctr" anchorCtr="0">
            <a:spAutoFit/>
          </a:bodyPr>
          <a:lstStyle>
            <a:lvl1pPr marL="457200" lvl="0" indent="-228600" algn="ctr">
              <a:lnSpc>
                <a:spcPct val="100000"/>
              </a:lnSpc>
              <a:spcBef>
                <a:spcPts val="0"/>
              </a:spcBef>
              <a:spcAft>
                <a:spcPts val="0"/>
              </a:spcAft>
              <a:buClr>
                <a:srgbClr val="000000"/>
              </a:buClr>
              <a:buSzPts val="3400"/>
              <a:buFont typeface="Helvetica Neue"/>
              <a:buNone/>
              <a:defRPr sz="3400">
                <a:latin typeface="Helvetica Neue"/>
                <a:ea typeface="Helvetica Neue"/>
                <a:cs typeface="Helvetica Neue"/>
                <a:sym typeface="Helvetica Neue"/>
              </a:defRPr>
            </a:lvl1pPr>
            <a:lvl2pPr marL="914400" lvl="1" indent="-394335" algn="l">
              <a:lnSpc>
                <a:spcPct val="100000"/>
              </a:lnSpc>
              <a:spcBef>
                <a:spcPts val="4200"/>
              </a:spcBef>
              <a:spcAft>
                <a:spcPts val="0"/>
              </a:spcAft>
              <a:buClr>
                <a:srgbClr val="000000"/>
              </a:buClr>
              <a:buSzPts val="2610"/>
              <a:buChar char="•"/>
              <a:defRPr/>
            </a:lvl2pPr>
            <a:lvl3pPr marL="1371600" lvl="2" indent="-394335" algn="l">
              <a:lnSpc>
                <a:spcPct val="100000"/>
              </a:lnSpc>
              <a:spcBef>
                <a:spcPts val="4200"/>
              </a:spcBef>
              <a:spcAft>
                <a:spcPts val="0"/>
              </a:spcAft>
              <a:buClr>
                <a:srgbClr val="000000"/>
              </a:buClr>
              <a:buSzPts val="2610"/>
              <a:buChar char="•"/>
              <a:defRPr/>
            </a:lvl3pPr>
            <a:lvl4pPr marL="1828800" lvl="3" indent="-394335" algn="l">
              <a:lnSpc>
                <a:spcPct val="100000"/>
              </a:lnSpc>
              <a:spcBef>
                <a:spcPts val="4200"/>
              </a:spcBef>
              <a:spcAft>
                <a:spcPts val="0"/>
              </a:spcAft>
              <a:buClr>
                <a:srgbClr val="000000"/>
              </a:buClr>
              <a:buSzPts val="2610"/>
              <a:buChar char="•"/>
              <a:defRPr/>
            </a:lvl4pPr>
            <a:lvl5pPr marL="2286000" lvl="4" indent="-394335" algn="l">
              <a:lnSpc>
                <a:spcPct val="100000"/>
              </a:lnSpc>
              <a:spcBef>
                <a:spcPts val="4200"/>
              </a:spcBef>
              <a:spcAft>
                <a:spcPts val="0"/>
              </a:spcAft>
              <a:buClr>
                <a:srgbClr val="000000"/>
              </a:buClr>
              <a:buSzPts val="2610"/>
              <a:buChar char="•"/>
              <a:defRPr/>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52" name="Google Shape;52;p33"/>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to">
  <p:cSld name="Foto">
    <p:spTree>
      <p:nvGrpSpPr>
        <p:cNvPr id="1" name="Shape 53"/>
        <p:cNvGrpSpPr/>
        <p:nvPr/>
      </p:nvGrpSpPr>
      <p:grpSpPr>
        <a:xfrm>
          <a:off x="0" y="0"/>
          <a:ext cx="0" cy="0"/>
          <a:chOff x="0" y="0"/>
          <a:chExt cx="0" cy="0"/>
        </a:xfrm>
      </p:grpSpPr>
      <p:sp>
        <p:nvSpPr>
          <p:cNvPr id="54" name="Google Shape;54;p34"/>
          <p:cNvSpPr>
            <a:spLocks noGrp="1"/>
          </p:cNvSpPr>
          <p:nvPr>
            <p:ph type="pic" idx="2"/>
          </p:nvPr>
        </p:nvSpPr>
        <p:spPr>
          <a:xfrm>
            <a:off x="-949853" y="0"/>
            <a:ext cx="14904506" cy="9944100"/>
          </a:xfrm>
          <a:prstGeom prst="rect">
            <a:avLst/>
          </a:prstGeom>
          <a:noFill/>
          <a:ln>
            <a:noFill/>
          </a:ln>
        </p:spPr>
      </p:sp>
      <p:sp>
        <p:nvSpPr>
          <p:cNvPr id="55" name="Google Shape;55;p34"/>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el - Oben">
  <p:cSld name="Titel - Oben 2">
    <p:spTree>
      <p:nvGrpSpPr>
        <p:cNvPr id="1" name="Shape 56"/>
        <p:cNvGrpSpPr/>
        <p:nvPr/>
      </p:nvGrpSpPr>
      <p:grpSpPr>
        <a:xfrm>
          <a:off x="0" y="0"/>
          <a:ext cx="0" cy="0"/>
          <a:chOff x="0" y="0"/>
          <a:chExt cx="0" cy="0"/>
        </a:xfrm>
      </p:grpSpPr>
      <p:sp>
        <p:nvSpPr>
          <p:cNvPr id="57" name="Google Shape;57;p35"/>
          <p:cNvSpPr txBox="1">
            <a:spLocks noGrp="1"/>
          </p:cNvSpPr>
          <p:nvPr>
            <p:ph type="title"/>
          </p:nvPr>
        </p:nvSpPr>
        <p:spPr>
          <a:xfrm>
            <a:off x="952500" y="4445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7000"/>
              <a:buFont typeface="Helvetica Neue Light"/>
              <a:buNone/>
              <a:defRPr sz="7000">
                <a:latin typeface="Helvetica Neue Light"/>
                <a:ea typeface="Helvetica Neue Light"/>
                <a:cs typeface="Helvetica Neue Light"/>
                <a:sym typeface="Helvetica Neue Light"/>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grpSp>
        <p:nvGrpSpPr>
          <p:cNvPr id="58" name="Google Shape;58;p35"/>
          <p:cNvGrpSpPr/>
          <p:nvPr/>
        </p:nvGrpSpPr>
        <p:grpSpPr>
          <a:xfrm>
            <a:off x="1285430" y="-2"/>
            <a:ext cx="11724803" cy="102403"/>
            <a:chOff x="-1" y="-1"/>
            <a:chExt cx="11724802" cy="102401"/>
          </a:xfrm>
        </p:grpSpPr>
        <p:sp>
          <p:nvSpPr>
            <p:cNvPr id="59" name="Google Shape;59;p35"/>
            <p:cNvSpPr/>
            <p:nvPr/>
          </p:nvSpPr>
          <p:spPr>
            <a:xfrm>
              <a:off x="-1" y="-1"/>
              <a:ext cx="3891201" cy="102401"/>
            </a:xfrm>
            <a:prstGeom prst="rect">
              <a:avLst/>
            </a:prstGeom>
            <a:solidFill>
              <a:srgbClr val="AA0F1F"/>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60" name="Google Shape;60;p35"/>
            <p:cNvSpPr/>
            <p:nvPr/>
          </p:nvSpPr>
          <p:spPr>
            <a:xfrm>
              <a:off x="3891200" y="-1"/>
              <a:ext cx="3891201" cy="102401"/>
            </a:xfrm>
            <a:prstGeom prst="rect">
              <a:avLst/>
            </a:prstGeom>
            <a:solidFill>
              <a:srgbClr val="D7471F"/>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61" name="Google Shape;61;p35"/>
            <p:cNvSpPr/>
            <p:nvPr/>
          </p:nvSpPr>
          <p:spPr>
            <a:xfrm>
              <a:off x="7782400" y="-1"/>
              <a:ext cx="3942401" cy="102401"/>
            </a:xfrm>
            <a:prstGeom prst="rect">
              <a:avLst/>
            </a:prstGeom>
            <a:solidFill>
              <a:srgbClr val="901B6E"/>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grpSp>
      <p:pic>
        <p:nvPicPr>
          <p:cNvPr id="62" name="Google Shape;62;p35" descr="Logo_17pt.wmf"/>
          <p:cNvPicPr preferRelativeResize="0"/>
          <p:nvPr/>
        </p:nvPicPr>
        <p:blipFill rotWithShape="1">
          <a:blip r:embed="rId2">
            <a:alphaModFix/>
          </a:blip>
          <a:srcRect/>
          <a:stretch/>
        </p:blipFill>
        <p:spPr>
          <a:xfrm>
            <a:off x="11008500" y="8573622"/>
            <a:ext cx="1492393" cy="869245"/>
          </a:xfrm>
          <a:prstGeom prst="rect">
            <a:avLst/>
          </a:prstGeom>
          <a:noFill/>
          <a:ln>
            <a:noFill/>
          </a:ln>
        </p:spPr>
      </p:pic>
      <p:sp>
        <p:nvSpPr>
          <p:cNvPr id="63" name="Google Shape;63;p35"/>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sz="16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el - Oben">
  <p:cSld name="Titel - Oben 3">
    <p:spTree>
      <p:nvGrpSpPr>
        <p:cNvPr id="1" name="Shape 64"/>
        <p:cNvGrpSpPr/>
        <p:nvPr/>
      </p:nvGrpSpPr>
      <p:grpSpPr>
        <a:xfrm>
          <a:off x="0" y="0"/>
          <a:ext cx="0" cy="0"/>
          <a:chOff x="0" y="0"/>
          <a:chExt cx="0" cy="0"/>
        </a:xfrm>
      </p:grpSpPr>
      <p:sp>
        <p:nvSpPr>
          <p:cNvPr id="65" name="Google Shape;65;p36"/>
          <p:cNvSpPr txBox="1">
            <a:spLocks noGrp="1"/>
          </p:cNvSpPr>
          <p:nvPr>
            <p:ph type="title"/>
          </p:nvPr>
        </p:nvSpPr>
        <p:spPr>
          <a:xfrm>
            <a:off x="952500" y="4445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8000"/>
              <a:buFont typeface="Helvetica Neue Light"/>
              <a:buNone/>
              <a:defRPr>
                <a:latin typeface="Helvetica Neue Light"/>
                <a:ea typeface="Helvetica Neue Light"/>
                <a:cs typeface="Helvetica Neue Light"/>
                <a:sym typeface="Helvetica Neue Light"/>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grpSp>
        <p:nvGrpSpPr>
          <p:cNvPr id="66" name="Google Shape;66;p36"/>
          <p:cNvGrpSpPr/>
          <p:nvPr/>
        </p:nvGrpSpPr>
        <p:grpSpPr>
          <a:xfrm>
            <a:off x="1285430" y="-2"/>
            <a:ext cx="11724803" cy="102403"/>
            <a:chOff x="-1" y="-1"/>
            <a:chExt cx="11724802" cy="102401"/>
          </a:xfrm>
        </p:grpSpPr>
        <p:sp>
          <p:nvSpPr>
            <p:cNvPr id="67" name="Google Shape;67;p36"/>
            <p:cNvSpPr/>
            <p:nvPr/>
          </p:nvSpPr>
          <p:spPr>
            <a:xfrm>
              <a:off x="-1" y="-1"/>
              <a:ext cx="3891201" cy="102401"/>
            </a:xfrm>
            <a:prstGeom prst="rect">
              <a:avLst/>
            </a:prstGeom>
            <a:solidFill>
              <a:srgbClr val="AA0F1F"/>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68" name="Google Shape;68;p36"/>
            <p:cNvSpPr/>
            <p:nvPr/>
          </p:nvSpPr>
          <p:spPr>
            <a:xfrm>
              <a:off x="3891200" y="-1"/>
              <a:ext cx="3891201" cy="102401"/>
            </a:xfrm>
            <a:prstGeom prst="rect">
              <a:avLst/>
            </a:prstGeom>
            <a:solidFill>
              <a:srgbClr val="D7471F"/>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69" name="Google Shape;69;p36"/>
            <p:cNvSpPr/>
            <p:nvPr/>
          </p:nvSpPr>
          <p:spPr>
            <a:xfrm>
              <a:off x="7782400" y="-1"/>
              <a:ext cx="3942401" cy="102401"/>
            </a:xfrm>
            <a:prstGeom prst="rect">
              <a:avLst/>
            </a:prstGeom>
            <a:solidFill>
              <a:srgbClr val="901B6E"/>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grpSp>
      <p:sp>
        <p:nvSpPr>
          <p:cNvPr id="70" name="Google Shape;70;p36"/>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sz="16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amp; Untertitel" type="title">
  <p:cSld name="TITLE">
    <p:spTree>
      <p:nvGrpSpPr>
        <p:cNvPr id="1" name="Shape 11"/>
        <p:cNvGrpSpPr/>
        <p:nvPr/>
      </p:nvGrpSpPr>
      <p:grpSpPr>
        <a:xfrm>
          <a:off x="0" y="0"/>
          <a:ext cx="0" cy="0"/>
          <a:chOff x="0" y="0"/>
          <a:chExt cx="0" cy="0"/>
        </a:xfrm>
      </p:grpSpPr>
      <p:sp>
        <p:nvSpPr>
          <p:cNvPr id="12" name="Google Shape;12;p24"/>
          <p:cNvSpPr txBox="1">
            <a:spLocks noGrp="1"/>
          </p:cNvSpPr>
          <p:nvPr>
            <p:ph type="title"/>
          </p:nvPr>
        </p:nvSpPr>
        <p:spPr>
          <a:xfrm>
            <a:off x="1270000" y="1638300"/>
            <a:ext cx="10464800" cy="33020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3" name="Google Shape;13;p24"/>
          <p:cNvSpPr txBox="1">
            <a:spLocks noGrp="1"/>
          </p:cNvSpPr>
          <p:nvPr>
            <p:ph type="body" idx="1"/>
          </p:nvPr>
        </p:nvSpPr>
        <p:spPr>
          <a:xfrm>
            <a:off x="1270000" y="5041900"/>
            <a:ext cx="10464800" cy="11303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700"/>
              <a:buFont typeface="Helvetica Neue"/>
              <a:buNone/>
              <a:defRPr sz="3700"/>
            </a:lvl1pPr>
            <a:lvl2pPr marL="914400" lvl="1" indent="-228600" algn="ctr">
              <a:lnSpc>
                <a:spcPct val="100000"/>
              </a:lnSpc>
              <a:spcBef>
                <a:spcPts val="0"/>
              </a:spcBef>
              <a:spcAft>
                <a:spcPts val="0"/>
              </a:spcAft>
              <a:buClr>
                <a:srgbClr val="000000"/>
              </a:buClr>
              <a:buSzPts val="3700"/>
              <a:buFont typeface="Helvetica Neue"/>
              <a:buNone/>
              <a:defRPr sz="3700"/>
            </a:lvl2pPr>
            <a:lvl3pPr marL="1371600" lvl="2" indent="-228600" algn="ctr">
              <a:lnSpc>
                <a:spcPct val="100000"/>
              </a:lnSpc>
              <a:spcBef>
                <a:spcPts val="0"/>
              </a:spcBef>
              <a:spcAft>
                <a:spcPts val="0"/>
              </a:spcAft>
              <a:buClr>
                <a:srgbClr val="000000"/>
              </a:buClr>
              <a:buSzPts val="3700"/>
              <a:buFont typeface="Helvetica Neue"/>
              <a:buNone/>
              <a:defRPr sz="3700"/>
            </a:lvl3pPr>
            <a:lvl4pPr marL="1828800" lvl="3" indent="-228600" algn="ctr">
              <a:lnSpc>
                <a:spcPct val="100000"/>
              </a:lnSpc>
              <a:spcBef>
                <a:spcPts val="0"/>
              </a:spcBef>
              <a:spcAft>
                <a:spcPts val="0"/>
              </a:spcAft>
              <a:buClr>
                <a:srgbClr val="000000"/>
              </a:buClr>
              <a:buSzPts val="3700"/>
              <a:buFont typeface="Helvetica Neue"/>
              <a:buNone/>
              <a:defRPr sz="3700"/>
            </a:lvl4pPr>
            <a:lvl5pPr marL="2286000" lvl="4" indent="-228600" algn="ctr">
              <a:lnSpc>
                <a:spcPct val="100000"/>
              </a:lnSpc>
              <a:spcBef>
                <a:spcPts val="0"/>
              </a:spcBef>
              <a:spcAft>
                <a:spcPts val="0"/>
              </a:spcAft>
              <a:buClr>
                <a:srgbClr val="000000"/>
              </a:buClr>
              <a:buSzPts val="3700"/>
              <a:buFont typeface="Helvetica Neue"/>
              <a:buNone/>
              <a:defRPr sz="3700"/>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14" name="Google Shape;14;p24"/>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to - Horizontal">
  <p:cSld name="Foto - Horizontal">
    <p:spTree>
      <p:nvGrpSpPr>
        <p:cNvPr id="1" name="Shape 15"/>
        <p:cNvGrpSpPr/>
        <p:nvPr/>
      </p:nvGrpSpPr>
      <p:grpSpPr>
        <a:xfrm>
          <a:off x="0" y="0"/>
          <a:ext cx="0" cy="0"/>
          <a:chOff x="0" y="0"/>
          <a:chExt cx="0" cy="0"/>
        </a:xfrm>
      </p:grpSpPr>
      <p:sp>
        <p:nvSpPr>
          <p:cNvPr id="16" name="Google Shape;16;p25"/>
          <p:cNvSpPr>
            <a:spLocks noGrp="1"/>
          </p:cNvSpPr>
          <p:nvPr>
            <p:ph type="pic" idx="2"/>
          </p:nvPr>
        </p:nvSpPr>
        <p:spPr>
          <a:xfrm>
            <a:off x="1622088" y="289099"/>
            <a:ext cx="9753603" cy="6505789"/>
          </a:xfrm>
          <a:prstGeom prst="rect">
            <a:avLst/>
          </a:prstGeom>
          <a:noFill/>
          <a:ln>
            <a:noFill/>
          </a:ln>
        </p:spPr>
      </p:sp>
      <p:sp>
        <p:nvSpPr>
          <p:cNvPr id="17" name="Google Shape;17;p25"/>
          <p:cNvSpPr txBox="1">
            <a:spLocks noGrp="1"/>
          </p:cNvSpPr>
          <p:nvPr>
            <p:ph type="title"/>
          </p:nvPr>
        </p:nvSpPr>
        <p:spPr>
          <a:xfrm>
            <a:off x="1270000" y="6718300"/>
            <a:ext cx="10464800" cy="14224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8" name="Google Shape;18;p25"/>
          <p:cNvSpPr txBox="1">
            <a:spLocks noGrp="1"/>
          </p:cNvSpPr>
          <p:nvPr>
            <p:ph type="body" idx="1"/>
          </p:nvPr>
        </p:nvSpPr>
        <p:spPr>
          <a:xfrm>
            <a:off x="1270000" y="8153400"/>
            <a:ext cx="10464800" cy="11303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700"/>
              <a:buFont typeface="Helvetica Neue"/>
              <a:buNone/>
              <a:defRPr sz="3700"/>
            </a:lvl1pPr>
            <a:lvl2pPr marL="914400" lvl="1" indent="-228600" algn="ctr">
              <a:lnSpc>
                <a:spcPct val="100000"/>
              </a:lnSpc>
              <a:spcBef>
                <a:spcPts val="0"/>
              </a:spcBef>
              <a:spcAft>
                <a:spcPts val="0"/>
              </a:spcAft>
              <a:buClr>
                <a:srgbClr val="000000"/>
              </a:buClr>
              <a:buSzPts val="3700"/>
              <a:buFont typeface="Helvetica Neue"/>
              <a:buNone/>
              <a:defRPr sz="3700"/>
            </a:lvl2pPr>
            <a:lvl3pPr marL="1371600" lvl="2" indent="-228600" algn="ctr">
              <a:lnSpc>
                <a:spcPct val="100000"/>
              </a:lnSpc>
              <a:spcBef>
                <a:spcPts val="0"/>
              </a:spcBef>
              <a:spcAft>
                <a:spcPts val="0"/>
              </a:spcAft>
              <a:buClr>
                <a:srgbClr val="000000"/>
              </a:buClr>
              <a:buSzPts val="3700"/>
              <a:buFont typeface="Helvetica Neue"/>
              <a:buNone/>
              <a:defRPr sz="3700"/>
            </a:lvl3pPr>
            <a:lvl4pPr marL="1828800" lvl="3" indent="-228600" algn="ctr">
              <a:lnSpc>
                <a:spcPct val="100000"/>
              </a:lnSpc>
              <a:spcBef>
                <a:spcPts val="0"/>
              </a:spcBef>
              <a:spcAft>
                <a:spcPts val="0"/>
              </a:spcAft>
              <a:buClr>
                <a:srgbClr val="000000"/>
              </a:buClr>
              <a:buSzPts val="3700"/>
              <a:buFont typeface="Helvetica Neue"/>
              <a:buNone/>
              <a:defRPr sz="3700"/>
            </a:lvl4pPr>
            <a:lvl5pPr marL="2286000" lvl="4" indent="-228600" algn="ctr">
              <a:lnSpc>
                <a:spcPct val="100000"/>
              </a:lnSpc>
              <a:spcBef>
                <a:spcPts val="0"/>
              </a:spcBef>
              <a:spcAft>
                <a:spcPts val="0"/>
              </a:spcAft>
              <a:buClr>
                <a:srgbClr val="000000"/>
              </a:buClr>
              <a:buSzPts val="3700"/>
              <a:buFont typeface="Helvetica Neue"/>
              <a:buNone/>
              <a:defRPr sz="3700"/>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19" name="Google Shape;19;p25"/>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el - Mitte">
  <p:cSld name="Titel - Mitte">
    <p:spTree>
      <p:nvGrpSpPr>
        <p:cNvPr id="1" name="Shape 20"/>
        <p:cNvGrpSpPr/>
        <p:nvPr/>
      </p:nvGrpSpPr>
      <p:grpSpPr>
        <a:xfrm>
          <a:off x="0" y="0"/>
          <a:ext cx="0" cy="0"/>
          <a:chOff x="0" y="0"/>
          <a:chExt cx="0" cy="0"/>
        </a:xfrm>
      </p:grpSpPr>
      <p:sp>
        <p:nvSpPr>
          <p:cNvPr id="21" name="Google Shape;21;p26"/>
          <p:cNvSpPr txBox="1">
            <a:spLocks noGrp="1"/>
          </p:cNvSpPr>
          <p:nvPr>
            <p:ph type="title"/>
          </p:nvPr>
        </p:nvSpPr>
        <p:spPr>
          <a:xfrm>
            <a:off x="1270000" y="3225800"/>
            <a:ext cx="10464800" cy="3302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2" name="Google Shape;22;p26"/>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to - Vertikal">
  <p:cSld name="Foto - Vertikal">
    <p:spTree>
      <p:nvGrpSpPr>
        <p:cNvPr id="1" name="Shape 23"/>
        <p:cNvGrpSpPr/>
        <p:nvPr/>
      </p:nvGrpSpPr>
      <p:grpSpPr>
        <a:xfrm>
          <a:off x="0" y="0"/>
          <a:ext cx="0" cy="0"/>
          <a:chOff x="0" y="0"/>
          <a:chExt cx="0" cy="0"/>
        </a:xfrm>
      </p:grpSpPr>
      <p:sp>
        <p:nvSpPr>
          <p:cNvPr id="24" name="Google Shape;24;p27"/>
          <p:cNvSpPr>
            <a:spLocks noGrp="1"/>
          </p:cNvSpPr>
          <p:nvPr>
            <p:ph type="pic" idx="2"/>
          </p:nvPr>
        </p:nvSpPr>
        <p:spPr>
          <a:xfrm>
            <a:off x="2263775" y="613833"/>
            <a:ext cx="12401550" cy="8267701"/>
          </a:xfrm>
          <a:prstGeom prst="rect">
            <a:avLst/>
          </a:prstGeom>
          <a:noFill/>
          <a:ln>
            <a:noFill/>
          </a:ln>
        </p:spPr>
      </p:sp>
      <p:sp>
        <p:nvSpPr>
          <p:cNvPr id="25" name="Google Shape;25;p27"/>
          <p:cNvSpPr txBox="1">
            <a:spLocks noGrp="1"/>
          </p:cNvSpPr>
          <p:nvPr>
            <p:ph type="title"/>
          </p:nvPr>
        </p:nvSpPr>
        <p:spPr>
          <a:xfrm>
            <a:off x="952500" y="635000"/>
            <a:ext cx="5334000" cy="39878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6000"/>
              <a:buFont typeface="Helvetica Neue"/>
              <a:buNone/>
              <a:defRPr sz="60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6" name="Google Shape;26;p27"/>
          <p:cNvSpPr txBox="1">
            <a:spLocks noGrp="1"/>
          </p:cNvSpPr>
          <p:nvPr>
            <p:ph type="body" idx="1"/>
          </p:nvPr>
        </p:nvSpPr>
        <p:spPr>
          <a:xfrm>
            <a:off x="952500" y="4724400"/>
            <a:ext cx="5334000" cy="41148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700"/>
              <a:buFont typeface="Helvetica Neue"/>
              <a:buNone/>
              <a:defRPr sz="3700"/>
            </a:lvl1pPr>
            <a:lvl2pPr marL="914400" lvl="1" indent="-228600" algn="ctr">
              <a:lnSpc>
                <a:spcPct val="100000"/>
              </a:lnSpc>
              <a:spcBef>
                <a:spcPts val="0"/>
              </a:spcBef>
              <a:spcAft>
                <a:spcPts val="0"/>
              </a:spcAft>
              <a:buClr>
                <a:srgbClr val="000000"/>
              </a:buClr>
              <a:buSzPts val="3700"/>
              <a:buFont typeface="Helvetica Neue"/>
              <a:buNone/>
              <a:defRPr sz="3700"/>
            </a:lvl2pPr>
            <a:lvl3pPr marL="1371600" lvl="2" indent="-228600" algn="ctr">
              <a:lnSpc>
                <a:spcPct val="100000"/>
              </a:lnSpc>
              <a:spcBef>
                <a:spcPts val="0"/>
              </a:spcBef>
              <a:spcAft>
                <a:spcPts val="0"/>
              </a:spcAft>
              <a:buClr>
                <a:srgbClr val="000000"/>
              </a:buClr>
              <a:buSzPts val="3700"/>
              <a:buFont typeface="Helvetica Neue"/>
              <a:buNone/>
              <a:defRPr sz="3700"/>
            </a:lvl3pPr>
            <a:lvl4pPr marL="1828800" lvl="3" indent="-228600" algn="ctr">
              <a:lnSpc>
                <a:spcPct val="100000"/>
              </a:lnSpc>
              <a:spcBef>
                <a:spcPts val="0"/>
              </a:spcBef>
              <a:spcAft>
                <a:spcPts val="0"/>
              </a:spcAft>
              <a:buClr>
                <a:srgbClr val="000000"/>
              </a:buClr>
              <a:buSzPts val="3700"/>
              <a:buFont typeface="Helvetica Neue"/>
              <a:buNone/>
              <a:defRPr sz="3700"/>
            </a:lvl4pPr>
            <a:lvl5pPr marL="2286000" lvl="4" indent="-228600" algn="ctr">
              <a:lnSpc>
                <a:spcPct val="100000"/>
              </a:lnSpc>
              <a:spcBef>
                <a:spcPts val="0"/>
              </a:spcBef>
              <a:spcAft>
                <a:spcPts val="0"/>
              </a:spcAft>
              <a:buClr>
                <a:srgbClr val="000000"/>
              </a:buClr>
              <a:buSzPts val="3700"/>
              <a:buFont typeface="Helvetica Neue"/>
              <a:buNone/>
              <a:defRPr sz="3700"/>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27" name="Google Shape;27;p27"/>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el - Oben">
  <p:cSld name="Titel - Oben">
    <p:spTree>
      <p:nvGrpSpPr>
        <p:cNvPr id="1" name="Shape 28"/>
        <p:cNvGrpSpPr/>
        <p:nvPr/>
      </p:nvGrpSpPr>
      <p:grpSpPr>
        <a:xfrm>
          <a:off x="0" y="0"/>
          <a:ext cx="0" cy="0"/>
          <a:chOff x="0" y="0"/>
          <a:chExt cx="0" cy="0"/>
        </a:xfrm>
      </p:grpSpPr>
      <p:sp>
        <p:nvSpPr>
          <p:cNvPr id="29" name="Google Shape;29;p28"/>
          <p:cNvSpPr txBox="1">
            <a:spLocks noGrp="1"/>
          </p:cNvSpPr>
          <p:nvPr>
            <p:ph type="title"/>
          </p:nvPr>
        </p:nvSpPr>
        <p:spPr>
          <a:xfrm>
            <a:off x="952500" y="2540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0" name="Google Shape;30;p28"/>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el &amp; Aufzählung">
  <p:cSld name="Titel &amp; Aufzählung">
    <p:spTree>
      <p:nvGrpSpPr>
        <p:cNvPr id="1" name="Shape 31"/>
        <p:cNvGrpSpPr/>
        <p:nvPr/>
      </p:nvGrpSpPr>
      <p:grpSpPr>
        <a:xfrm>
          <a:off x="0" y="0"/>
          <a:ext cx="0" cy="0"/>
          <a:chOff x="0" y="0"/>
          <a:chExt cx="0" cy="0"/>
        </a:xfrm>
      </p:grpSpPr>
      <p:sp>
        <p:nvSpPr>
          <p:cNvPr id="32" name="Google Shape;32;p29"/>
          <p:cNvSpPr txBox="1">
            <a:spLocks noGrp="1"/>
          </p:cNvSpPr>
          <p:nvPr>
            <p:ph type="title"/>
          </p:nvPr>
        </p:nvSpPr>
        <p:spPr>
          <a:xfrm>
            <a:off x="952500" y="2540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3" name="Google Shape;33;p29"/>
          <p:cNvSpPr txBox="1">
            <a:spLocks noGrp="1"/>
          </p:cNvSpPr>
          <p:nvPr>
            <p:ph type="body" idx="1"/>
          </p:nvPr>
        </p:nvSpPr>
        <p:spPr>
          <a:xfrm>
            <a:off x="952500" y="2590800"/>
            <a:ext cx="11099800" cy="6286500"/>
          </a:xfrm>
          <a:prstGeom prst="rect">
            <a:avLst/>
          </a:prstGeom>
          <a:noFill/>
          <a:ln>
            <a:noFill/>
          </a:ln>
        </p:spPr>
        <p:txBody>
          <a:bodyPr spcFirstLastPara="1" wrap="square" lIns="50800" tIns="50800" rIns="50800" bIns="50800" anchor="ctr" anchorCtr="0">
            <a:normAutofit/>
          </a:bodyPr>
          <a:lstStyle>
            <a:lvl1pPr marL="457200" lvl="0" indent="-394335" algn="l">
              <a:lnSpc>
                <a:spcPct val="100000"/>
              </a:lnSpc>
              <a:spcBef>
                <a:spcPts val="4200"/>
              </a:spcBef>
              <a:spcAft>
                <a:spcPts val="0"/>
              </a:spcAft>
              <a:buClr>
                <a:srgbClr val="000000"/>
              </a:buClr>
              <a:buSzPts val="2610"/>
              <a:buChar char="•"/>
              <a:defRPr/>
            </a:lvl1pPr>
            <a:lvl2pPr marL="914400" lvl="1" indent="-394335" algn="l">
              <a:lnSpc>
                <a:spcPct val="100000"/>
              </a:lnSpc>
              <a:spcBef>
                <a:spcPts val="4200"/>
              </a:spcBef>
              <a:spcAft>
                <a:spcPts val="0"/>
              </a:spcAft>
              <a:buClr>
                <a:srgbClr val="000000"/>
              </a:buClr>
              <a:buSzPts val="2610"/>
              <a:buChar char="•"/>
              <a:defRPr/>
            </a:lvl2pPr>
            <a:lvl3pPr marL="1371600" lvl="2" indent="-394335" algn="l">
              <a:lnSpc>
                <a:spcPct val="100000"/>
              </a:lnSpc>
              <a:spcBef>
                <a:spcPts val="4200"/>
              </a:spcBef>
              <a:spcAft>
                <a:spcPts val="0"/>
              </a:spcAft>
              <a:buClr>
                <a:srgbClr val="000000"/>
              </a:buClr>
              <a:buSzPts val="2610"/>
              <a:buChar char="•"/>
              <a:defRPr/>
            </a:lvl3pPr>
            <a:lvl4pPr marL="1828800" lvl="3" indent="-394335" algn="l">
              <a:lnSpc>
                <a:spcPct val="100000"/>
              </a:lnSpc>
              <a:spcBef>
                <a:spcPts val="4200"/>
              </a:spcBef>
              <a:spcAft>
                <a:spcPts val="0"/>
              </a:spcAft>
              <a:buClr>
                <a:srgbClr val="000000"/>
              </a:buClr>
              <a:buSzPts val="2610"/>
              <a:buChar char="•"/>
              <a:defRPr/>
            </a:lvl4pPr>
            <a:lvl5pPr marL="2286000" lvl="4" indent="-394335" algn="l">
              <a:lnSpc>
                <a:spcPct val="100000"/>
              </a:lnSpc>
              <a:spcBef>
                <a:spcPts val="4200"/>
              </a:spcBef>
              <a:spcAft>
                <a:spcPts val="0"/>
              </a:spcAft>
              <a:buClr>
                <a:srgbClr val="000000"/>
              </a:buClr>
              <a:buSzPts val="2610"/>
              <a:buChar char="•"/>
              <a:defRPr/>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34" name="Google Shape;34;p29"/>
          <p:cNvSpPr/>
          <p:nvPr/>
        </p:nvSpPr>
        <p:spPr>
          <a:xfrm>
            <a:off x="-87859" y="-876298"/>
            <a:ext cx="11651941" cy="1072156"/>
          </a:xfrm>
          <a:prstGeom prst="rect">
            <a:avLst/>
          </a:prstGeom>
          <a:solidFill>
            <a:srgbClr val="004C7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sp>
        <p:nvSpPr>
          <p:cNvPr id="35" name="Google Shape;35;p29"/>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el, Aufzählung &amp; Foto">
  <p:cSld name="Titel, Aufzählung &amp; Foto">
    <p:spTree>
      <p:nvGrpSpPr>
        <p:cNvPr id="1" name="Shape 36"/>
        <p:cNvGrpSpPr/>
        <p:nvPr/>
      </p:nvGrpSpPr>
      <p:grpSpPr>
        <a:xfrm>
          <a:off x="0" y="0"/>
          <a:ext cx="0" cy="0"/>
          <a:chOff x="0" y="0"/>
          <a:chExt cx="0" cy="0"/>
        </a:xfrm>
      </p:grpSpPr>
      <p:sp>
        <p:nvSpPr>
          <p:cNvPr id="37" name="Google Shape;37;p30"/>
          <p:cNvSpPr>
            <a:spLocks noGrp="1"/>
          </p:cNvSpPr>
          <p:nvPr>
            <p:ph type="pic" idx="2"/>
          </p:nvPr>
        </p:nvSpPr>
        <p:spPr>
          <a:xfrm>
            <a:off x="4086225" y="2586566"/>
            <a:ext cx="9429750" cy="6286501"/>
          </a:xfrm>
          <a:prstGeom prst="rect">
            <a:avLst/>
          </a:prstGeom>
          <a:noFill/>
          <a:ln>
            <a:noFill/>
          </a:ln>
        </p:spPr>
      </p:sp>
      <p:sp>
        <p:nvSpPr>
          <p:cNvPr id="38" name="Google Shape;38;p30"/>
          <p:cNvSpPr txBox="1">
            <a:spLocks noGrp="1"/>
          </p:cNvSpPr>
          <p:nvPr>
            <p:ph type="title"/>
          </p:nvPr>
        </p:nvSpPr>
        <p:spPr>
          <a:xfrm>
            <a:off x="952500" y="2540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9" name="Google Shape;39;p30"/>
          <p:cNvSpPr txBox="1">
            <a:spLocks noGrp="1"/>
          </p:cNvSpPr>
          <p:nvPr>
            <p:ph type="body" idx="1"/>
          </p:nvPr>
        </p:nvSpPr>
        <p:spPr>
          <a:xfrm>
            <a:off x="952500" y="2590800"/>
            <a:ext cx="5334000" cy="6286500"/>
          </a:xfrm>
          <a:prstGeom prst="rect">
            <a:avLst/>
          </a:prstGeom>
          <a:noFill/>
          <a:ln>
            <a:noFill/>
          </a:ln>
        </p:spPr>
        <p:txBody>
          <a:bodyPr spcFirstLastPara="1" wrap="square" lIns="50800" tIns="50800" rIns="50800" bIns="50800" anchor="ctr" anchorCtr="0">
            <a:normAutofit/>
          </a:bodyPr>
          <a:lstStyle>
            <a:lvl1pPr marL="457200" lvl="0" indent="-486410" algn="l">
              <a:lnSpc>
                <a:spcPct val="100000"/>
              </a:lnSpc>
              <a:spcBef>
                <a:spcPts val="3200"/>
              </a:spcBef>
              <a:spcAft>
                <a:spcPts val="0"/>
              </a:spcAft>
              <a:buClr>
                <a:srgbClr val="000000"/>
              </a:buClr>
              <a:buSzPts val="4060"/>
              <a:buFont typeface="Helvetica Neue"/>
              <a:buChar char="•"/>
              <a:defRPr sz="2800"/>
            </a:lvl1pPr>
            <a:lvl2pPr marL="914400" lvl="1" indent="-486410" algn="l">
              <a:lnSpc>
                <a:spcPct val="100000"/>
              </a:lnSpc>
              <a:spcBef>
                <a:spcPts val="3200"/>
              </a:spcBef>
              <a:spcAft>
                <a:spcPts val="0"/>
              </a:spcAft>
              <a:buClr>
                <a:srgbClr val="000000"/>
              </a:buClr>
              <a:buSzPts val="4060"/>
              <a:buFont typeface="Helvetica Neue"/>
              <a:buChar char="•"/>
              <a:defRPr sz="2800"/>
            </a:lvl2pPr>
            <a:lvl3pPr marL="1371600" lvl="2" indent="-486410" algn="l">
              <a:lnSpc>
                <a:spcPct val="100000"/>
              </a:lnSpc>
              <a:spcBef>
                <a:spcPts val="3200"/>
              </a:spcBef>
              <a:spcAft>
                <a:spcPts val="0"/>
              </a:spcAft>
              <a:buClr>
                <a:srgbClr val="000000"/>
              </a:buClr>
              <a:buSzPts val="4060"/>
              <a:buFont typeface="Helvetica Neue"/>
              <a:buChar char="•"/>
              <a:defRPr sz="2800"/>
            </a:lvl3pPr>
            <a:lvl4pPr marL="1828800" lvl="3" indent="-486410" algn="l">
              <a:lnSpc>
                <a:spcPct val="100000"/>
              </a:lnSpc>
              <a:spcBef>
                <a:spcPts val="3200"/>
              </a:spcBef>
              <a:spcAft>
                <a:spcPts val="0"/>
              </a:spcAft>
              <a:buClr>
                <a:srgbClr val="000000"/>
              </a:buClr>
              <a:buSzPts val="4060"/>
              <a:buFont typeface="Helvetica Neue"/>
              <a:buChar char="•"/>
              <a:defRPr sz="2800"/>
            </a:lvl4pPr>
            <a:lvl5pPr marL="2286000" lvl="4" indent="-486410" algn="l">
              <a:lnSpc>
                <a:spcPct val="100000"/>
              </a:lnSpc>
              <a:spcBef>
                <a:spcPts val="3200"/>
              </a:spcBef>
              <a:spcAft>
                <a:spcPts val="0"/>
              </a:spcAft>
              <a:buClr>
                <a:srgbClr val="000000"/>
              </a:buClr>
              <a:buSzPts val="4060"/>
              <a:buFont typeface="Helvetica Neue"/>
              <a:buChar char="•"/>
              <a:defRPr sz="2800"/>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40" name="Google Shape;40;p30"/>
          <p:cNvSpPr txBox="1">
            <a:spLocks noGrp="1"/>
          </p:cNvSpPr>
          <p:nvPr>
            <p:ph type="sldNum" idx="12"/>
          </p:nvPr>
        </p:nvSpPr>
        <p:spPr>
          <a:xfrm>
            <a:off x="6328884" y="9296400"/>
            <a:ext cx="340259" cy="3429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unkte">
  <p:cSld name="Punkte">
    <p:spTree>
      <p:nvGrpSpPr>
        <p:cNvPr id="1" name="Shape 41"/>
        <p:cNvGrpSpPr/>
        <p:nvPr/>
      </p:nvGrpSpPr>
      <p:grpSpPr>
        <a:xfrm>
          <a:off x="0" y="0"/>
          <a:ext cx="0" cy="0"/>
          <a:chOff x="0" y="0"/>
          <a:chExt cx="0" cy="0"/>
        </a:xfrm>
      </p:grpSpPr>
      <p:sp>
        <p:nvSpPr>
          <p:cNvPr id="42" name="Google Shape;42;p31"/>
          <p:cNvSpPr txBox="1">
            <a:spLocks noGrp="1"/>
          </p:cNvSpPr>
          <p:nvPr>
            <p:ph type="body" idx="1"/>
          </p:nvPr>
        </p:nvSpPr>
        <p:spPr>
          <a:xfrm>
            <a:off x="952500" y="1270000"/>
            <a:ext cx="11099800" cy="7213600"/>
          </a:xfrm>
          <a:prstGeom prst="rect">
            <a:avLst/>
          </a:prstGeom>
          <a:noFill/>
          <a:ln>
            <a:noFill/>
          </a:ln>
        </p:spPr>
        <p:txBody>
          <a:bodyPr spcFirstLastPara="1" wrap="square" lIns="50800" tIns="50800" rIns="50800" bIns="50800" anchor="ctr" anchorCtr="0">
            <a:normAutofit/>
          </a:bodyPr>
          <a:lstStyle>
            <a:lvl1pPr marL="457200" lvl="0" indent="-394335" algn="l">
              <a:lnSpc>
                <a:spcPct val="100000"/>
              </a:lnSpc>
              <a:spcBef>
                <a:spcPts val="4200"/>
              </a:spcBef>
              <a:spcAft>
                <a:spcPts val="0"/>
              </a:spcAft>
              <a:buClr>
                <a:srgbClr val="000000"/>
              </a:buClr>
              <a:buSzPts val="2610"/>
              <a:buChar char="•"/>
              <a:defRPr/>
            </a:lvl1pPr>
            <a:lvl2pPr marL="914400" lvl="1" indent="-394335" algn="l">
              <a:lnSpc>
                <a:spcPct val="100000"/>
              </a:lnSpc>
              <a:spcBef>
                <a:spcPts val="4200"/>
              </a:spcBef>
              <a:spcAft>
                <a:spcPts val="0"/>
              </a:spcAft>
              <a:buClr>
                <a:srgbClr val="000000"/>
              </a:buClr>
              <a:buSzPts val="2610"/>
              <a:buChar char="•"/>
              <a:defRPr/>
            </a:lvl2pPr>
            <a:lvl3pPr marL="1371600" lvl="2" indent="-394335" algn="l">
              <a:lnSpc>
                <a:spcPct val="100000"/>
              </a:lnSpc>
              <a:spcBef>
                <a:spcPts val="4200"/>
              </a:spcBef>
              <a:spcAft>
                <a:spcPts val="0"/>
              </a:spcAft>
              <a:buClr>
                <a:srgbClr val="000000"/>
              </a:buClr>
              <a:buSzPts val="2610"/>
              <a:buChar char="•"/>
              <a:defRPr/>
            </a:lvl3pPr>
            <a:lvl4pPr marL="1828800" lvl="3" indent="-394335" algn="l">
              <a:lnSpc>
                <a:spcPct val="100000"/>
              </a:lnSpc>
              <a:spcBef>
                <a:spcPts val="4200"/>
              </a:spcBef>
              <a:spcAft>
                <a:spcPts val="0"/>
              </a:spcAft>
              <a:buClr>
                <a:srgbClr val="000000"/>
              </a:buClr>
              <a:buSzPts val="2610"/>
              <a:buChar char="•"/>
              <a:defRPr/>
            </a:lvl4pPr>
            <a:lvl5pPr marL="2286000" lvl="4" indent="-394335" algn="l">
              <a:lnSpc>
                <a:spcPct val="100000"/>
              </a:lnSpc>
              <a:spcBef>
                <a:spcPts val="4200"/>
              </a:spcBef>
              <a:spcAft>
                <a:spcPts val="0"/>
              </a:spcAft>
              <a:buClr>
                <a:srgbClr val="000000"/>
              </a:buClr>
              <a:buSzPts val="2610"/>
              <a:buChar char="•"/>
              <a:defRPr/>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43" name="Google Shape;43;p31"/>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952500" y="254000"/>
            <a:ext cx="11099800" cy="215900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7" name="Google Shape;7;p22"/>
          <p:cNvSpPr txBox="1">
            <a:spLocks noGrp="1"/>
          </p:cNvSpPr>
          <p:nvPr>
            <p:ph type="body" idx="1"/>
          </p:nvPr>
        </p:nvSpPr>
        <p:spPr>
          <a:xfrm>
            <a:off x="952500" y="2590800"/>
            <a:ext cx="11099800" cy="6286500"/>
          </a:xfrm>
          <a:prstGeom prst="rect">
            <a:avLst/>
          </a:prstGeom>
          <a:noFill/>
          <a:ln>
            <a:noFill/>
          </a:ln>
        </p:spPr>
        <p:txBody>
          <a:bodyPr spcFirstLastPara="1" wrap="square" lIns="50800" tIns="50800" rIns="50800" bIns="50800" anchor="ctr" anchorCtr="0">
            <a:normAutofit/>
          </a:bodyPr>
          <a:lstStyle>
            <a:lvl1pPr marL="457200" marR="0" lvl="0"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L="914400" marR="0" lvl="1"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71600" marR="0" lvl="2"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828800" marR="0" lvl="3"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86000" marR="0" lvl="4"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8" name="Google Shape;8;p22"/>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www.gesellschaftsspieler-gesucht.de/" TargetMode="External"/><Relationship Id="rId3" Type="http://schemas.openxmlformats.org/officeDocument/2006/relationships/hyperlink" Target="https://github.com/FHausen/EPWS2324HausenHeSancak#problemraum-spielersuche-f%C3%BCr-brettspiele" TargetMode="External"/><Relationship Id="rId7" Type="http://schemas.openxmlformats.org/officeDocument/2006/relationships/hyperlink" Target="https://de.statista.com/statistik/daten/studie/171127/umfrage/haeufigkeit-des-spielens-von-gesellschaftsspielen-in-der-freizei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github.com/FHausen/EPWS2324HausenHeSancak#relevanz" TargetMode="External"/><Relationship Id="rId5" Type="http://schemas.openxmlformats.org/officeDocument/2006/relationships/hyperlink" Target="https://www.spielen.de/forum/index.php" TargetMode="External"/><Relationship Id="rId10" Type="http://schemas.openxmlformats.org/officeDocument/2006/relationships/hyperlink" Target="https://github.com/FHausen/EPWS2324HausenHeSancak#zielsetzung" TargetMode="External"/><Relationship Id="rId4" Type="http://schemas.openxmlformats.org/officeDocument/2006/relationships/hyperlink" Target="https://unknowns.de/" TargetMode="External"/><Relationship Id="rId9" Type="http://schemas.openxmlformats.org/officeDocument/2006/relationships/hyperlink" Target="https://www.spielerzentrale.d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pSp>
        <p:nvGrpSpPr>
          <p:cNvPr id="104" name="Google Shape;104;p1"/>
          <p:cNvGrpSpPr/>
          <p:nvPr/>
        </p:nvGrpSpPr>
        <p:grpSpPr>
          <a:xfrm>
            <a:off x="0" y="9428500"/>
            <a:ext cx="13004800" cy="325100"/>
            <a:chOff x="0" y="-1"/>
            <a:chExt cx="13004800" cy="254001"/>
          </a:xfrm>
        </p:grpSpPr>
        <p:sp>
          <p:nvSpPr>
            <p:cNvPr id="105" name="Google Shape;105;p1"/>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06" name="Google Shape;106;p1"/>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dirty="0">
                <a:solidFill>
                  <a:srgbClr val="000000"/>
                </a:solidFill>
                <a:latin typeface="Gill Sans"/>
                <a:ea typeface="Gill Sans"/>
                <a:cs typeface="Gill Sans"/>
                <a:sym typeface="Gill Sans"/>
              </a:endParaRPr>
            </a:p>
          </p:txBody>
        </p:sp>
        <p:sp>
          <p:nvSpPr>
            <p:cNvPr id="107" name="Google Shape;107;p1"/>
            <p:cNvSpPr/>
            <p:nvPr/>
          </p:nvSpPr>
          <p:spPr>
            <a:xfrm>
              <a:off x="6502400" y="-1"/>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dirty="0">
                <a:solidFill>
                  <a:srgbClr val="000000"/>
                </a:solidFill>
                <a:latin typeface="Gill Sans"/>
                <a:ea typeface="Gill Sans"/>
                <a:cs typeface="Gill Sans"/>
                <a:sym typeface="Gill Sans"/>
              </a:endParaRPr>
            </a:p>
          </p:txBody>
        </p:sp>
        <p:sp>
          <p:nvSpPr>
            <p:cNvPr id="108" name="Google Shape;108;p1"/>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09" name="Google Shape;109;p1"/>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10" name="Google Shape;110;p1"/>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111" name="Google Shape;111;p1"/>
          <p:cNvCxnSpPr/>
          <p:nvPr/>
        </p:nvCxnSpPr>
        <p:spPr>
          <a:xfrm>
            <a:off x="762000" y="432435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112" name="Google Shape;112;p1"/>
          <p:cNvSpPr txBox="1"/>
          <p:nvPr/>
        </p:nvSpPr>
        <p:spPr>
          <a:xfrm>
            <a:off x="762000" y="4318632"/>
            <a:ext cx="5735400" cy="52322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700"/>
              <a:buFont typeface="PT Sans"/>
              <a:buNone/>
            </a:pPr>
            <a:endParaRPr lang="en-US" sz="1700" dirty="0">
              <a:latin typeface="PT Sans"/>
              <a:ea typeface="PT Sans"/>
              <a:cs typeface="PT Sans"/>
              <a:sym typeface="PT Sans"/>
            </a:endParaRPr>
          </a:p>
          <a:p>
            <a:pPr marL="0" marR="0" lvl="0" indent="0" algn="l" rtl="0">
              <a:lnSpc>
                <a:spcPct val="100000"/>
              </a:lnSpc>
              <a:spcBef>
                <a:spcPts val="0"/>
              </a:spcBef>
              <a:spcAft>
                <a:spcPts val="0"/>
              </a:spcAft>
              <a:buClr>
                <a:srgbClr val="000000"/>
              </a:buClr>
              <a:buSzPts val="1700"/>
              <a:buFont typeface="PT Sans"/>
              <a:buNone/>
            </a:pPr>
            <a:r>
              <a:rPr lang="en-US" sz="1700" dirty="0">
                <a:latin typeface="PT Sans"/>
                <a:ea typeface="Calibri" panose="020F0502020204030204" pitchFamily="34" charset="0"/>
                <a:cs typeface="Calibri" panose="020F0502020204030204" pitchFamily="34" charset="0"/>
                <a:sym typeface="PT Sans"/>
              </a:rPr>
              <a:t>Frederik Hausen, </a:t>
            </a:r>
            <a:r>
              <a:rPr lang="en-US" sz="1700" dirty="0" err="1">
                <a:latin typeface="PT Sans"/>
                <a:ea typeface="Calibri" panose="020F0502020204030204" pitchFamily="34" charset="0"/>
                <a:cs typeface="Calibri" panose="020F0502020204030204" pitchFamily="34" charset="0"/>
                <a:sym typeface="PT Sans"/>
              </a:rPr>
              <a:t>Chenghua</a:t>
            </a:r>
            <a:r>
              <a:rPr lang="en-US" sz="1700" dirty="0">
                <a:latin typeface="PT Sans"/>
                <a:ea typeface="Calibri" panose="020F0502020204030204" pitchFamily="34" charset="0"/>
                <a:cs typeface="Calibri" panose="020F0502020204030204" pitchFamily="34" charset="0"/>
                <a:sym typeface="PT Sans"/>
              </a:rPr>
              <a:t> He und Esra Sancak </a:t>
            </a:r>
            <a:endParaRPr dirty="0"/>
          </a:p>
        </p:txBody>
      </p:sp>
      <p:sp>
        <p:nvSpPr>
          <p:cNvPr id="113" name="Google Shape;113;p1"/>
          <p:cNvSpPr txBox="1"/>
          <p:nvPr/>
        </p:nvSpPr>
        <p:spPr>
          <a:xfrm>
            <a:off x="768350" y="3378576"/>
            <a:ext cx="9695566" cy="941796"/>
          </a:xfrm>
          <a:prstGeom prst="rect">
            <a:avLst/>
          </a:prstGeom>
          <a:noFill/>
          <a:ln>
            <a:noFill/>
          </a:ln>
        </p:spPr>
        <p:txBody>
          <a:bodyPr spcFirstLastPara="1" wrap="square" lIns="0" tIns="0" rIns="0" bIns="0" anchor="b" anchorCtr="0">
            <a:spAutoFit/>
          </a:bodyPr>
          <a:lstStyle/>
          <a:p>
            <a:pPr>
              <a:lnSpc>
                <a:spcPct val="90000"/>
              </a:lnSpc>
              <a:buClr>
                <a:srgbClr val="2B2B2B"/>
              </a:buClr>
              <a:buSzPts val="2700"/>
            </a:pPr>
            <a:r>
              <a:rPr lang="en-US" sz="2700" b="1" dirty="0" err="1">
                <a:solidFill>
                  <a:srgbClr val="2B2B2B"/>
                </a:solidFill>
                <a:latin typeface="Roboto Slab"/>
                <a:ea typeface="Roboto Slab"/>
                <a:cs typeface="Roboto Slab"/>
                <a:sym typeface="Roboto Slab"/>
              </a:rPr>
              <a:t>Entwicklungsprojekt</a:t>
            </a:r>
            <a:r>
              <a:rPr lang="en-US" sz="2700" b="1" dirty="0">
                <a:solidFill>
                  <a:srgbClr val="2B2B2B"/>
                </a:solidFill>
                <a:latin typeface="Roboto Slab"/>
                <a:ea typeface="Roboto Slab"/>
                <a:cs typeface="Roboto Slab"/>
                <a:sym typeface="Roboto Slab"/>
              </a:rPr>
              <a:t> 2023/24 - Audit 1</a:t>
            </a:r>
            <a:br>
              <a:rPr lang="en-US" sz="2700" b="1" dirty="0">
                <a:solidFill>
                  <a:srgbClr val="2B2B2B"/>
                </a:solidFill>
                <a:latin typeface="Roboto Slab"/>
                <a:ea typeface="Roboto Slab"/>
                <a:cs typeface="Roboto Slab"/>
                <a:sym typeface="Roboto Slab"/>
              </a:rPr>
            </a:br>
            <a:r>
              <a:rPr lang="en-US" sz="2700" b="1" dirty="0">
                <a:solidFill>
                  <a:srgbClr val="2B2B2B"/>
                </a:solidFill>
                <a:latin typeface="Roboto Slab"/>
                <a:ea typeface="Roboto Slab"/>
                <a:cs typeface="Roboto Slab"/>
                <a:sym typeface="Roboto Slab"/>
              </a:rPr>
              <a:t>Eine </a:t>
            </a:r>
            <a:r>
              <a:rPr lang="en-US" sz="2700" b="1" dirty="0" err="1">
                <a:solidFill>
                  <a:srgbClr val="2B2B2B"/>
                </a:solidFill>
                <a:latin typeface="Roboto Slab"/>
                <a:ea typeface="Roboto Slab"/>
                <a:cs typeface="Roboto Slab"/>
                <a:sym typeface="Roboto Slab"/>
              </a:rPr>
              <a:t>Spielersuche</a:t>
            </a:r>
            <a:r>
              <a:rPr lang="en-US" sz="2700" b="1" dirty="0">
                <a:solidFill>
                  <a:srgbClr val="2B2B2B"/>
                </a:solidFill>
                <a:latin typeface="Roboto Slab"/>
                <a:ea typeface="Roboto Slab"/>
                <a:cs typeface="Roboto Slab"/>
                <a:sym typeface="Roboto Slab"/>
              </a:rPr>
              <a:t> und </a:t>
            </a:r>
            <a:r>
              <a:rPr lang="en-US" sz="2700" b="1" dirty="0" err="1">
                <a:solidFill>
                  <a:srgbClr val="2B2B2B"/>
                </a:solidFill>
                <a:latin typeface="Roboto Slab"/>
                <a:ea typeface="Roboto Slab"/>
                <a:cs typeface="Roboto Slab"/>
                <a:sym typeface="Roboto Slab"/>
              </a:rPr>
              <a:t>Vermittlung</a:t>
            </a:r>
            <a:r>
              <a:rPr lang="en-US" sz="2700" b="1" dirty="0">
                <a:solidFill>
                  <a:srgbClr val="2B2B2B"/>
                </a:solidFill>
                <a:latin typeface="Roboto Slab"/>
                <a:ea typeface="Roboto Slab"/>
                <a:cs typeface="Roboto Slab"/>
                <a:sym typeface="Roboto Slab"/>
              </a:rPr>
              <a:t> für </a:t>
            </a:r>
            <a:r>
              <a:rPr lang="en-US" sz="2700" b="1" dirty="0" err="1">
                <a:solidFill>
                  <a:srgbClr val="2B2B2B"/>
                </a:solidFill>
                <a:latin typeface="Roboto Slab"/>
                <a:ea typeface="Roboto Slab"/>
                <a:cs typeface="Roboto Slab"/>
                <a:sym typeface="Roboto Slab"/>
              </a:rPr>
              <a:t>Brettspieltreffen</a:t>
            </a:r>
            <a:endParaRPr lang="de-DE" sz="1800" dirty="0">
              <a:effectLst/>
              <a:latin typeface="Arial" panose="020B0604020202020204" pitchFamily="34" charset="0"/>
              <a:ea typeface="Arial" panose="020B0604020202020204" pitchFamily="34" charset="0"/>
            </a:endParaRPr>
          </a:p>
          <a:p>
            <a:pPr marL="0" marR="0" lvl="0" indent="0" algn="l" rtl="0">
              <a:lnSpc>
                <a:spcPct val="90000"/>
              </a:lnSpc>
              <a:spcBef>
                <a:spcPts val="0"/>
              </a:spcBef>
              <a:spcAft>
                <a:spcPts val="0"/>
              </a:spcAft>
              <a:buClr>
                <a:srgbClr val="2B2B2B"/>
              </a:buClr>
              <a:buSzPts val="2700"/>
              <a:buFont typeface="Roboto Slab"/>
              <a:buNone/>
            </a:pPr>
            <a:endParaRPr dirty="0"/>
          </a:p>
        </p:txBody>
      </p:sp>
      <p:sp>
        <p:nvSpPr>
          <p:cNvPr id="114" name="Google Shape;114;p1"/>
          <p:cNvSpPr txBox="1"/>
          <p:nvPr/>
        </p:nvSpPr>
        <p:spPr>
          <a:xfrm>
            <a:off x="-1942800" y="1030875"/>
            <a:ext cx="1043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Helvetica Neue"/>
              <a:ea typeface="Helvetica Neue"/>
              <a:cs typeface="Helvetica Neue"/>
              <a:sym typeface="Helvetica Neue"/>
            </a:endParaRPr>
          </a:p>
        </p:txBody>
      </p:sp>
      <p:sp>
        <p:nvSpPr>
          <p:cNvPr id="7" name="Rectangle 3">
            <a:extLst>
              <a:ext uri="{FF2B5EF4-FFF2-40B4-BE49-F238E27FC236}">
                <a16:creationId xmlns:a16="http://schemas.microsoft.com/office/drawing/2014/main" id="{DF743B4E-BFB0-DE7B-E59F-4AE799C5CE24}"/>
              </a:ext>
            </a:extLst>
          </p:cNvPr>
          <p:cNvSpPr>
            <a:spLocks noChangeArrowheads="1"/>
          </p:cNvSpPr>
          <p:nvPr/>
        </p:nvSpPr>
        <p:spPr bwMode="auto">
          <a:xfrm>
            <a:off x="952500" y="5584825"/>
            <a:ext cx="13004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a:ln>
                  <a:noFill/>
                </a:ln>
                <a:solidFill>
                  <a:schemeClr val="tx1"/>
                </a:solidFill>
                <a:effectLst/>
                <a:latin typeface="Arial" panose="020B0604020202020204" pitchFamily="34" charset="0"/>
              </a:rPr>
            </a:b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0394B0A3-A58F-BC0F-9502-082EBB318461}"/>
              </a:ext>
            </a:extLst>
          </p:cNvPr>
          <p:cNvSpPr>
            <a:spLocks noChangeArrowheads="1"/>
          </p:cNvSpPr>
          <p:nvPr/>
        </p:nvSpPr>
        <p:spPr bwMode="auto">
          <a:xfrm>
            <a:off x="952500" y="5584825"/>
            <a:ext cx="13004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a:ln>
                  <a:noFill/>
                </a:ln>
                <a:solidFill>
                  <a:schemeClr val="tx1"/>
                </a:solidFill>
                <a:effectLst/>
                <a:latin typeface="Arial" panose="020B0604020202020204" pitchFamily="34" charset="0"/>
              </a:rPr>
            </a:br>
            <a:endParaRPr kumimoji="0" lang="de-DE" altLang="de-DE"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313CE"/>
        </a:solidFill>
        <a:effectLst/>
      </p:bgPr>
    </p:bg>
    <p:spTree>
      <p:nvGrpSpPr>
        <p:cNvPr id="1" name="Shape 558"/>
        <p:cNvGrpSpPr/>
        <p:nvPr/>
      </p:nvGrpSpPr>
      <p:grpSpPr>
        <a:xfrm>
          <a:off x="0" y="0"/>
          <a:ext cx="0" cy="0"/>
          <a:chOff x="0" y="0"/>
          <a:chExt cx="0" cy="0"/>
        </a:xfrm>
      </p:grpSpPr>
      <p:sp>
        <p:nvSpPr>
          <p:cNvPr id="559" name="Google Shape;559;g1007c3ab5d0_1_542"/>
          <p:cNvSpPr txBox="1"/>
          <p:nvPr/>
        </p:nvSpPr>
        <p:spPr>
          <a:xfrm>
            <a:off x="768350" y="3892061"/>
            <a:ext cx="7556400" cy="8172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2100"/>
              <a:buFont typeface="Roboto Slab"/>
              <a:buNone/>
            </a:pPr>
            <a:r>
              <a:rPr lang="en-US" sz="2100" b="1" dirty="0" err="1">
                <a:solidFill>
                  <a:srgbClr val="FFFFFF"/>
                </a:solidFill>
                <a:latin typeface="Roboto Slab"/>
                <a:ea typeface="Roboto Slab"/>
                <a:cs typeface="Roboto Slab"/>
                <a:sym typeface="Roboto Slab"/>
              </a:rPr>
              <a:t>Anforderungen</a:t>
            </a:r>
            <a:endParaRPr dirty="0"/>
          </a:p>
          <a:p>
            <a:pPr marL="0" marR="0" lvl="0" indent="0" algn="l" rtl="0">
              <a:lnSpc>
                <a:spcPct val="90000"/>
              </a:lnSpc>
              <a:spcBef>
                <a:spcPts val="0"/>
              </a:spcBef>
              <a:spcAft>
                <a:spcPts val="0"/>
              </a:spcAft>
              <a:buClr>
                <a:srgbClr val="FFFFFF"/>
              </a:buClr>
              <a:buSzPts val="2400"/>
              <a:buFont typeface="PT Sans"/>
              <a:buNone/>
            </a:pPr>
            <a:endParaRPr sz="2400" b="0" i="0" u="none" strike="noStrike" cap="none" dirty="0">
              <a:solidFill>
                <a:srgbClr val="000000"/>
              </a:solidFill>
              <a:latin typeface="Roboto Slab"/>
              <a:ea typeface="Roboto Slab"/>
              <a:cs typeface="Roboto Slab"/>
              <a:sym typeface="Roboto Slab"/>
            </a:endParaRPr>
          </a:p>
          <a:p>
            <a:pPr marL="0" marR="0" lvl="0" indent="0" algn="l" rtl="0">
              <a:lnSpc>
                <a:spcPct val="90000"/>
              </a:lnSpc>
              <a:spcBef>
                <a:spcPts val="0"/>
              </a:spcBef>
              <a:spcAft>
                <a:spcPts val="0"/>
              </a:spcAft>
              <a:buClr>
                <a:srgbClr val="FFFFFF"/>
              </a:buClr>
              <a:buSzPts val="1700"/>
              <a:buFont typeface="PT Sans"/>
              <a:buNone/>
            </a:pPr>
            <a:endParaRPr dirty="0"/>
          </a:p>
        </p:txBody>
      </p:sp>
      <p:sp>
        <p:nvSpPr>
          <p:cNvPr id="589" name="Google Shape;589;g1007c3ab5d0_1_542"/>
          <p:cNvSpPr/>
          <p:nvPr/>
        </p:nvSpPr>
        <p:spPr>
          <a:xfrm>
            <a:off x="3632200" y="949950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590" name="Google Shape;590;g1007c3ab5d0_1_542"/>
          <p:cNvSpPr/>
          <p:nvPr/>
        </p:nvSpPr>
        <p:spPr>
          <a:xfrm>
            <a:off x="6502400" y="949950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591" name="Google Shape;591;g1007c3ab5d0_1_542"/>
          <p:cNvSpPr/>
          <p:nvPr/>
        </p:nvSpPr>
        <p:spPr>
          <a:xfrm>
            <a:off x="9372600" y="949950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592" name="Google Shape;592;g1007c3ab5d0_1_542"/>
          <p:cNvSpPr/>
          <p:nvPr/>
        </p:nvSpPr>
        <p:spPr>
          <a:xfrm>
            <a:off x="12242800" y="9499500"/>
            <a:ext cx="762000" cy="2541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593" name="Google Shape;593;g1007c3ab5d0_1_542"/>
          <p:cNvSpPr/>
          <p:nvPr/>
        </p:nvSpPr>
        <p:spPr>
          <a:xfrm>
            <a:off x="0" y="9499500"/>
            <a:ext cx="762000" cy="2541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nvGrpSpPr>
          <p:cNvPr id="594" name="Google Shape;594;g1007c3ab5d0_1_542"/>
          <p:cNvGrpSpPr/>
          <p:nvPr/>
        </p:nvGrpSpPr>
        <p:grpSpPr>
          <a:xfrm>
            <a:off x="762000" y="9499500"/>
            <a:ext cx="11480699" cy="254100"/>
            <a:chOff x="0" y="0"/>
            <a:chExt cx="11480699" cy="254100"/>
          </a:xfrm>
        </p:grpSpPr>
        <p:sp>
          <p:nvSpPr>
            <p:cNvPr id="595" name="Google Shape;595;g1007c3ab5d0_1_542"/>
            <p:cNvSpPr/>
            <p:nvPr/>
          </p:nvSpPr>
          <p:spPr>
            <a:xfrm>
              <a:off x="0" y="0"/>
              <a:ext cx="2870100" cy="2541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596" name="Google Shape;596;g1007c3ab5d0_1_542"/>
            <p:cNvSpPr/>
            <p:nvPr/>
          </p:nvSpPr>
          <p:spPr>
            <a:xfrm>
              <a:off x="2870199" y="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597" name="Google Shape;597;g1007c3ab5d0_1_542"/>
            <p:cNvSpPr/>
            <p:nvPr/>
          </p:nvSpPr>
          <p:spPr>
            <a:xfrm>
              <a:off x="5740399" y="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598" name="Google Shape;598;g1007c3ab5d0_1_542"/>
            <p:cNvSpPr/>
            <p:nvPr/>
          </p:nvSpPr>
          <p:spPr>
            <a:xfrm>
              <a:off x="8610599" y="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spTree>
    <p:extLst>
      <p:ext uri="{BB962C8B-B14F-4D97-AF65-F5344CB8AC3E}">
        <p14:creationId xmlns:p14="http://schemas.microsoft.com/office/powerpoint/2010/main" val="2575139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a:spcBef>
                <a:spcPts val="0"/>
              </a:spcBef>
              <a:spcAft>
                <a:spcPts val="0"/>
              </a:spcAft>
              <a:buNone/>
            </a:pPr>
            <a:r>
              <a:rPr lang="en-US" sz="2200" err="1">
                <a:solidFill>
                  <a:schemeClr val="dk1"/>
                </a:solidFill>
                <a:latin typeface="Roboto Slab"/>
                <a:ea typeface="Roboto Slab"/>
                <a:cs typeface="Roboto Slab"/>
                <a:sym typeface="Roboto Slab"/>
              </a:rPr>
              <a:t>Anforderungen</a:t>
            </a:r>
            <a:endParaRPr lang="de-DE">
              <a:solidFill>
                <a:schemeClr val="dk1"/>
              </a:solidFill>
            </a:endParaRPr>
          </a:p>
          <a:p>
            <a:pPr marL="0" marR="0" lvl="0" indent="0" algn="l" rtl="0">
              <a:lnSpc>
                <a:spcPct val="100000"/>
              </a:lnSpc>
              <a:spcBef>
                <a:spcPts val="0"/>
              </a:spcBef>
              <a:spcAft>
                <a:spcPts val="0"/>
              </a:spcAft>
              <a:buClr>
                <a:srgbClr val="000000"/>
              </a:buClr>
              <a:buSzPts val="2100"/>
              <a:buFont typeface="Roboto Slab"/>
              <a:buNone/>
            </a:pPr>
            <a:endParaRPr sz="1700" b="1" dirty="0">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1" name="Google Shape;201;p5"/>
          <p:cNvSpPr txBox="1"/>
          <p:nvPr/>
        </p:nvSpPr>
        <p:spPr>
          <a:xfrm>
            <a:off x="768350" y="3115222"/>
            <a:ext cx="5735400" cy="215400"/>
          </a:xfrm>
          <a:prstGeom prst="rect">
            <a:avLst/>
          </a:prstGeom>
          <a:noFill/>
          <a:ln>
            <a:noFill/>
          </a:ln>
        </p:spPr>
        <p:txBody>
          <a:bodyPr spcFirstLastPara="1" wrap="square" lIns="0" tIns="0" rIns="0" bIns="0" anchor="t" anchorCtr="0">
            <a:spAutoFit/>
          </a:bodyPr>
          <a:lstStyle/>
          <a:p>
            <a:pPr marL="0" marR="0" lvl="0" indent="0" algn="l" rtl="0">
              <a:lnSpc>
                <a:spcPct val="129411"/>
              </a:lnSpc>
              <a:spcBef>
                <a:spcPts val="0"/>
              </a:spcBef>
              <a:spcAft>
                <a:spcPts val="0"/>
              </a:spcAft>
              <a:buClr>
                <a:srgbClr val="000000"/>
              </a:buClr>
              <a:buSzPts val="1700"/>
              <a:buFont typeface="Roboto Slab"/>
              <a:buNone/>
            </a:pPr>
            <a:endParaRPr/>
          </a:p>
        </p:txBody>
      </p:sp>
      <p:sp>
        <p:nvSpPr>
          <p:cNvPr id="202" name="Google Shape;202;p5"/>
          <p:cNvSpPr txBox="1"/>
          <p:nvPr/>
        </p:nvSpPr>
        <p:spPr>
          <a:xfrm>
            <a:off x="768350" y="1587499"/>
            <a:ext cx="11474450" cy="7679025"/>
          </a:xfrm>
          <a:prstGeom prst="rect">
            <a:avLst/>
          </a:prstGeom>
          <a:noFill/>
          <a:ln>
            <a:noFill/>
          </a:ln>
        </p:spPr>
        <p:txBody>
          <a:bodyPr spcFirstLastPara="1" wrap="square" lIns="0" tIns="0" rIns="0" bIns="0" anchor="t" anchorCtr="0">
            <a:spAutoFit/>
          </a:bodyPr>
          <a:lstStyle/>
          <a:p>
            <a:r>
              <a:rPr lang="de-DE" sz="1800" b="1">
                <a:latin typeface="PT Sans" panose="020B0503020203020204" pitchFamily="34" charset="0"/>
              </a:rPr>
              <a:t>Funktionale Anforderungen</a:t>
            </a:r>
          </a:p>
          <a:p>
            <a:endParaRPr lang="de-DE" sz="1800">
              <a:latin typeface="PT Sans" panose="020B0503020203020204" pitchFamily="34" charset="0"/>
              <a:ea typeface="Arial" panose="020B0604020202020204" pitchFamily="34" charset="0"/>
            </a:endParaRPr>
          </a:p>
          <a:p>
            <a:r>
              <a:rPr lang="de-DE" sz="1500" b="1" u="sng">
                <a:effectLst/>
                <a:latin typeface="PT Sans" panose="020B0503020203020204" pitchFamily="34" charset="0"/>
                <a:ea typeface="Arial" panose="020B0604020202020204" pitchFamily="34" charset="0"/>
              </a:rPr>
              <a:t>Suche</a:t>
            </a:r>
            <a:endParaRPr lang="de-DE" b="1" u="sng">
              <a:latin typeface="PT Sans" panose="020B0503020203020204" pitchFamily="34" charset="0"/>
            </a:endParaRPr>
          </a:p>
          <a:p>
            <a:r>
              <a:rPr lang="de-DE" sz="1500">
                <a:latin typeface="PT Sans" panose="020B0503020203020204" pitchFamily="34" charset="0"/>
                <a:ea typeface="Arial" panose="020B0604020202020204" pitchFamily="34" charset="0"/>
              </a:rPr>
              <a:t>       </a:t>
            </a:r>
            <a:r>
              <a:rPr lang="de-DE" sz="1500" b="1">
                <a:latin typeface="PT Sans" panose="020B0503020203020204" pitchFamily="34" charset="0"/>
                <a:ea typeface="Arial" panose="020B0604020202020204" pitchFamily="34" charset="0"/>
              </a:rPr>
              <a:t>1. </a:t>
            </a:r>
            <a:r>
              <a:rPr lang="de-DE" sz="1500" b="1">
                <a:effectLst/>
                <a:latin typeface="PT Sans" panose="020B0503020203020204" pitchFamily="34" charset="0"/>
                <a:ea typeface="Arial" panose="020B0604020202020204" pitchFamily="34" charset="0"/>
              </a:rPr>
              <a:t>Suche nach Spielern:</a:t>
            </a:r>
            <a:endParaRPr lang="de-DE" b="1">
              <a:latin typeface="PT Sans" panose="020B0503020203020204" pitchFamily="34" charset="0"/>
            </a:endParaRPr>
          </a:p>
          <a:p>
            <a:r>
              <a:rPr lang="de-DE" sz="1500">
                <a:latin typeface="PT Sans" panose="020B0503020203020204" pitchFamily="34" charset="0"/>
                <a:ea typeface="Arial" panose="020B0604020202020204" pitchFamily="34" charset="0"/>
              </a:rPr>
              <a:t>             </a:t>
            </a:r>
            <a:r>
              <a:rPr lang="de-DE" sz="1500" b="1">
                <a:latin typeface="PT Sans" panose="020B0503020203020204" pitchFamily="34" charset="0"/>
                <a:ea typeface="Arial" panose="020B0604020202020204" pitchFamily="34" charset="0"/>
              </a:rPr>
              <a:t>F1</a:t>
            </a:r>
            <a:r>
              <a:rPr lang="de-DE" sz="1500">
                <a:latin typeface="PT Sans" panose="020B0503020203020204" pitchFamily="34" charset="0"/>
                <a:ea typeface="Arial" panose="020B0604020202020204" pitchFamily="34" charset="0"/>
              </a:rPr>
              <a:t> </a:t>
            </a:r>
            <a:r>
              <a:rPr lang="de-DE" sz="1500" u="none" strike="noStrike">
                <a:effectLst/>
                <a:latin typeface="PT Sans" panose="020B0503020203020204" pitchFamily="34" charset="0"/>
                <a:ea typeface="Arial" panose="020B0604020202020204" pitchFamily="34" charset="0"/>
              </a:rPr>
              <a:t>Die Benutzer müssen in der Lage sein, nach anderen Spielern zu suchen, die ihre Interessen und Verfügbarkeit teilen.</a:t>
            </a:r>
            <a:endParaRPr lang="de-DE">
              <a:latin typeface="PT Sans" panose="020B0503020203020204" pitchFamily="34" charset="0"/>
            </a:endParaRPr>
          </a:p>
          <a:p>
            <a:r>
              <a:rPr lang="de-DE" sz="1500">
                <a:latin typeface="PT Sans" panose="020B0503020203020204" pitchFamily="34" charset="0"/>
                <a:ea typeface="Arial" panose="020B0604020202020204" pitchFamily="34" charset="0"/>
              </a:rPr>
              <a:t>             </a:t>
            </a:r>
            <a:r>
              <a:rPr lang="de-DE" sz="1500" b="1">
                <a:latin typeface="PT Sans" panose="020B0503020203020204" pitchFamily="34" charset="0"/>
                <a:ea typeface="Arial" panose="020B0604020202020204" pitchFamily="34" charset="0"/>
              </a:rPr>
              <a:t>F2</a:t>
            </a:r>
            <a:r>
              <a:rPr lang="de-DE" sz="1500">
                <a:latin typeface="PT Sans" panose="020B0503020203020204" pitchFamily="34" charset="0"/>
                <a:ea typeface="Arial" panose="020B0604020202020204" pitchFamily="34" charset="0"/>
              </a:rPr>
              <a:t> </a:t>
            </a:r>
            <a:r>
              <a:rPr lang="de-DE" sz="1500" u="none" strike="noStrike">
                <a:effectLst/>
                <a:latin typeface="PT Sans" panose="020B0503020203020204" pitchFamily="34" charset="0"/>
                <a:ea typeface="Arial" panose="020B0604020202020204" pitchFamily="34" charset="0"/>
              </a:rPr>
              <a:t>Die Suche sollte anhand verschiedener Kriterien erfolgen, wie z.B. bevorzugte Spielarten oder konkrete Spiele,</a:t>
            </a:r>
            <a:endParaRPr lang="en-US">
              <a:latin typeface="PT Sans" panose="020B0503020203020204" pitchFamily="34" charset="0"/>
              <a:ea typeface="Arial" panose="020B0604020202020204" pitchFamily="34" charset="0"/>
            </a:endParaRPr>
          </a:p>
          <a:p>
            <a:r>
              <a:rPr lang="de-DE" sz="1500">
                <a:latin typeface="PT Sans" panose="020B0503020203020204" pitchFamily="34" charset="0"/>
                <a:ea typeface="Arial" panose="020B0604020202020204" pitchFamily="34" charset="0"/>
              </a:rPr>
              <a:t>                   </a:t>
            </a:r>
            <a:r>
              <a:rPr lang="de-DE" sz="1500" u="none" strike="noStrike">
                <a:effectLst/>
                <a:latin typeface="PT Sans" panose="020B0503020203020204" pitchFamily="34" charset="0"/>
                <a:ea typeface="Arial" panose="020B0604020202020204" pitchFamily="34" charset="0"/>
              </a:rPr>
              <a:t>Schwierigkeitsgrade, Können und verfügbares Zeitfenster.</a:t>
            </a:r>
            <a:br>
              <a:rPr lang="en-US">
                <a:latin typeface="PT Sans" panose="020B0503020203020204" pitchFamily="34" charset="0"/>
              </a:rPr>
            </a:br>
            <a:endParaRPr lang="en-US">
              <a:latin typeface="PT Sans" panose="020B0503020203020204" pitchFamily="34" charset="0"/>
            </a:endParaRPr>
          </a:p>
          <a:p>
            <a:r>
              <a:rPr lang="de-DE" sz="1500">
                <a:latin typeface="PT Sans" panose="020B0503020203020204" pitchFamily="34" charset="0"/>
                <a:ea typeface="Arial" panose="020B0604020202020204" pitchFamily="34" charset="0"/>
              </a:rPr>
              <a:t>       </a:t>
            </a:r>
            <a:r>
              <a:rPr lang="de-DE" sz="1500" b="1">
                <a:latin typeface="PT Sans" panose="020B0503020203020204" pitchFamily="34" charset="0"/>
                <a:ea typeface="Arial" panose="020B0604020202020204" pitchFamily="34" charset="0"/>
              </a:rPr>
              <a:t>2. </a:t>
            </a:r>
            <a:r>
              <a:rPr lang="de-DE" sz="1500" b="1">
                <a:effectLst/>
                <a:latin typeface="PT Sans" panose="020B0503020203020204" pitchFamily="34" charset="0"/>
                <a:ea typeface="Arial" panose="020B0604020202020204" pitchFamily="34" charset="0"/>
              </a:rPr>
              <a:t>Suche nach Treffen:</a:t>
            </a:r>
            <a:endParaRPr lang="de-DE" b="1">
              <a:latin typeface="PT Sans" panose="020B0503020203020204" pitchFamily="34" charset="0"/>
            </a:endParaRPr>
          </a:p>
          <a:p>
            <a:r>
              <a:rPr lang="de-DE" sz="1500">
                <a:latin typeface="PT Sans" panose="020B0503020203020204" pitchFamily="34" charset="0"/>
                <a:ea typeface="Arial" panose="020B0604020202020204" pitchFamily="34" charset="0"/>
              </a:rPr>
              <a:t>             </a:t>
            </a:r>
            <a:r>
              <a:rPr lang="de-DE" sz="1500" b="1">
                <a:latin typeface="PT Sans" panose="020B0503020203020204" pitchFamily="34" charset="0"/>
                <a:ea typeface="Arial" panose="020B0604020202020204" pitchFamily="34" charset="0"/>
              </a:rPr>
              <a:t>F3</a:t>
            </a:r>
            <a:r>
              <a:rPr lang="de-DE" sz="1500">
                <a:latin typeface="PT Sans" panose="020B0503020203020204" pitchFamily="34" charset="0"/>
                <a:ea typeface="Arial" panose="020B0604020202020204" pitchFamily="34" charset="0"/>
              </a:rPr>
              <a:t> </a:t>
            </a:r>
            <a:r>
              <a:rPr lang="de-DE" sz="1500" u="none" strike="noStrike">
                <a:effectLst/>
                <a:latin typeface="PT Sans" panose="020B0503020203020204" pitchFamily="34" charset="0"/>
                <a:ea typeface="Arial" panose="020B0604020202020204" pitchFamily="34" charset="0"/>
              </a:rPr>
              <a:t>Die Benutzer müssen in der Lage sein, nach Spieltreffen zu suchen,</a:t>
            </a:r>
            <a:r>
              <a:rPr lang="de-DE" sz="1500">
                <a:latin typeface="PT Sans" panose="020B0503020203020204" pitchFamily="34" charset="0"/>
                <a:ea typeface="Arial" panose="020B0604020202020204" pitchFamily="34" charset="0"/>
              </a:rPr>
              <a:t> </a:t>
            </a:r>
            <a:endParaRPr lang="de-DE">
              <a:latin typeface="PT Sans" panose="020B0503020203020204" pitchFamily="34" charset="0"/>
              <a:ea typeface="Arial" panose="020B0604020202020204" pitchFamily="34" charset="0"/>
            </a:endParaRPr>
          </a:p>
          <a:p>
            <a:r>
              <a:rPr lang="de-DE" sz="1500">
                <a:latin typeface="PT Sans" panose="020B0503020203020204" pitchFamily="34" charset="0"/>
                <a:ea typeface="Arial" panose="020B0604020202020204" pitchFamily="34" charset="0"/>
              </a:rPr>
              <a:t>                   </a:t>
            </a:r>
            <a:r>
              <a:rPr lang="de-DE" sz="1500" u="none" strike="noStrike">
                <a:effectLst/>
                <a:latin typeface="PT Sans" panose="020B0503020203020204" pitchFamily="34" charset="0"/>
                <a:ea typeface="Arial" panose="020B0604020202020204" pitchFamily="34" charset="0"/>
              </a:rPr>
              <a:t>auf denen passende Spiele gespielt werden und zur</a:t>
            </a:r>
            <a:r>
              <a:rPr lang="de-DE" sz="1500">
                <a:latin typeface="PT Sans" panose="020B0503020203020204" pitchFamily="34" charset="0"/>
                <a:ea typeface="Arial" panose="020B0604020202020204" pitchFamily="34" charset="0"/>
              </a:rPr>
              <a:t> </a:t>
            </a:r>
            <a:r>
              <a:rPr lang="de-DE" sz="1500" u="none" strike="noStrike">
                <a:effectLst/>
                <a:latin typeface="PT Sans" panose="020B0503020203020204" pitchFamily="34" charset="0"/>
                <a:ea typeface="Arial" panose="020B0604020202020204" pitchFamily="34" charset="0"/>
              </a:rPr>
              <a:t>passenden Zeit stattfinden.</a:t>
            </a:r>
            <a:endParaRPr lang="de-DE">
              <a:latin typeface="PT Sans" panose="020B0503020203020204" pitchFamily="34" charset="0"/>
            </a:endParaRPr>
          </a:p>
          <a:p>
            <a:r>
              <a:rPr lang="de-DE" sz="1500">
                <a:latin typeface="PT Sans" panose="020B0503020203020204" pitchFamily="34" charset="0"/>
                <a:ea typeface="Arial" panose="020B0604020202020204" pitchFamily="34" charset="0"/>
              </a:rPr>
              <a:t>             </a:t>
            </a:r>
            <a:r>
              <a:rPr lang="de-DE" sz="1500" b="1">
                <a:latin typeface="PT Sans" panose="020B0503020203020204" pitchFamily="34" charset="0"/>
                <a:ea typeface="Arial" panose="020B0604020202020204" pitchFamily="34" charset="0"/>
              </a:rPr>
              <a:t>F4</a:t>
            </a:r>
            <a:r>
              <a:rPr lang="de-DE" sz="1500">
                <a:latin typeface="PT Sans" panose="020B0503020203020204" pitchFamily="34" charset="0"/>
                <a:ea typeface="Arial" panose="020B0604020202020204" pitchFamily="34" charset="0"/>
              </a:rPr>
              <a:t> </a:t>
            </a:r>
            <a:r>
              <a:rPr lang="de-DE" sz="1500" u="none" strike="noStrike">
                <a:effectLst/>
                <a:latin typeface="PT Sans" panose="020B0503020203020204" pitchFamily="34" charset="0"/>
                <a:ea typeface="Arial" panose="020B0604020202020204" pitchFamily="34" charset="0"/>
              </a:rPr>
              <a:t>Die Suche sollte anhand verschiedener Kriterien erfolgen, wie z.B. Gruppengröße,</a:t>
            </a:r>
            <a:r>
              <a:rPr lang="de-DE" sz="1500">
                <a:latin typeface="PT Sans" panose="020B0503020203020204" pitchFamily="34" charset="0"/>
                <a:ea typeface="Arial" panose="020B0604020202020204" pitchFamily="34" charset="0"/>
              </a:rPr>
              <a:t> </a:t>
            </a:r>
            <a:r>
              <a:rPr lang="de-DE" sz="1500" u="none" strike="noStrike">
                <a:effectLst/>
                <a:latin typeface="PT Sans" panose="020B0503020203020204" pitchFamily="34" charset="0"/>
                <a:ea typeface="Arial" panose="020B0604020202020204" pitchFamily="34" charset="0"/>
              </a:rPr>
              <a:t>Schwierigkeitsgrad, Können und</a:t>
            </a:r>
            <a:r>
              <a:rPr lang="de-DE" sz="1500">
                <a:latin typeface="PT Sans" panose="020B0503020203020204" pitchFamily="34" charset="0"/>
                <a:ea typeface="Arial" panose="020B0604020202020204" pitchFamily="34" charset="0"/>
              </a:rPr>
              <a:t> </a:t>
            </a:r>
            <a:endParaRPr lang="de-DE">
              <a:latin typeface="PT Sans" panose="020B0503020203020204" pitchFamily="34" charset="0"/>
              <a:ea typeface="Arial" panose="020B0604020202020204" pitchFamily="34" charset="0"/>
            </a:endParaRPr>
          </a:p>
          <a:p>
            <a:r>
              <a:rPr lang="de-DE" sz="1500">
                <a:latin typeface="PT Sans" panose="020B0503020203020204" pitchFamily="34" charset="0"/>
                <a:ea typeface="Arial" panose="020B0604020202020204" pitchFamily="34" charset="0"/>
              </a:rPr>
              <a:t>                   </a:t>
            </a:r>
            <a:r>
              <a:rPr lang="de-DE" sz="1500" u="none" strike="noStrike">
                <a:effectLst/>
                <a:latin typeface="PT Sans" panose="020B0503020203020204" pitchFamily="34" charset="0"/>
                <a:ea typeface="Arial" panose="020B0604020202020204" pitchFamily="34" charset="0"/>
              </a:rPr>
              <a:t>verfügbares Zeitfenster.</a:t>
            </a:r>
            <a:endParaRPr lang="de-DE">
              <a:latin typeface="PT Sans" panose="020B0503020203020204" pitchFamily="34" charset="0"/>
            </a:endParaRPr>
          </a:p>
          <a:p>
            <a:endParaRPr lang="de-DE" sz="1500">
              <a:latin typeface="PT Sans" panose="020B0503020203020204" pitchFamily="34" charset="0"/>
              <a:ea typeface="Arial" panose="020B0604020202020204" pitchFamily="34" charset="0"/>
            </a:endParaRPr>
          </a:p>
          <a:p>
            <a:r>
              <a:rPr lang="de-DE" sz="1500">
                <a:latin typeface="PT Sans" panose="020B0503020203020204" pitchFamily="34" charset="0"/>
                <a:ea typeface="Arial" panose="020B0604020202020204" pitchFamily="34" charset="0"/>
              </a:rPr>
              <a:t>       </a:t>
            </a:r>
            <a:r>
              <a:rPr lang="de-DE" sz="1500" b="1">
                <a:latin typeface="PT Sans" panose="020B0503020203020204" pitchFamily="34" charset="0"/>
                <a:ea typeface="Arial" panose="020B0604020202020204" pitchFamily="34" charset="0"/>
              </a:rPr>
              <a:t>3. </a:t>
            </a:r>
            <a:r>
              <a:rPr lang="de-DE" sz="1500" b="1">
                <a:effectLst/>
                <a:latin typeface="PT Sans" panose="020B0503020203020204" pitchFamily="34" charset="0"/>
                <a:ea typeface="Arial" panose="020B0604020202020204" pitchFamily="34" charset="0"/>
              </a:rPr>
              <a:t>Standortbasierte Suche:</a:t>
            </a:r>
            <a:endParaRPr lang="de-DE" sz="1500" b="1">
              <a:latin typeface="PT Sans" panose="020B0503020203020204" pitchFamily="34" charset="0"/>
            </a:endParaRPr>
          </a:p>
          <a:p>
            <a:r>
              <a:rPr lang="de-DE" sz="1500">
                <a:latin typeface="PT Sans" panose="020B0503020203020204" pitchFamily="34" charset="0"/>
                <a:ea typeface="Arial" panose="020B0604020202020204" pitchFamily="34" charset="0"/>
              </a:rPr>
              <a:t>             </a:t>
            </a:r>
            <a:r>
              <a:rPr lang="de-DE" sz="1500" b="1">
                <a:latin typeface="PT Sans" panose="020B0503020203020204" pitchFamily="34" charset="0"/>
                <a:ea typeface="Arial" panose="020B0604020202020204" pitchFamily="34" charset="0"/>
              </a:rPr>
              <a:t>F5</a:t>
            </a:r>
            <a:r>
              <a:rPr lang="de-DE" sz="1500">
                <a:latin typeface="PT Sans" panose="020B0503020203020204" pitchFamily="34" charset="0"/>
                <a:ea typeface="Arial" panose="020B0604020202020204" pitchFamily="34" charset="0"/>
              </a:rPr>
              <a:t> </a:t>
            </a:r>
            <a:r>
              <a:rPr lang="de-DE" sz="1500" u="none" strike="noStrike">
                <a:effectLst/>
                <a:latin typeface="PT Sans" panose="020B0503020203020204" pitchFamily="34" charset="0"/>
                <a:ea typeface="Arial" panose="020B0604020202020204" pitchFamily="34" charset="0"/>
              </a:rPr>
              <a:t>Die Plattform muss eine standortbasierte Suche ermöglichen,</a:t>
            </a:r>
            <a:endParaRPr lang="en-US">
              <a:latin typeface="PT Sans" panose="020B0503020203020204" pitchFamily="34" charset="0"/>
              <a:ea typeface="Arial" panose="020B0604020202020204" pitchFamily="34" charset="0"/>
            </a:endParaRPr>
          </a:p>
          <a:p>
            <a:r>
              <a:rPr lang="de-DE" sz="1500">
                <a:latin typeface="PT Sans" panose="020B0503020203020204" pitchFamily="34" charset="0"/>
                <a:ea typeface="Arial" panose="020B0604020202020204" pitchFamily="34" charset="0"/>
              </a:rPr>
              <a:t>                   </a:t>
            </a:r>
            <a:r>
              <a:rPr lang="de-DE" sz="1500" u="none" strike="noStrike">
                <a:effectLst/>
                <a:latin typeface="PT Sans" panose="020B0503020203020204" pitchFamily="34" charset="0"/>
                <a:ea typeface="Arial" panose="020B0604020202020204" pitchFamily="34" charset="0"/>
              </a:rPr>
              <a:t>damit Benutzer andere Spieler oder Treffen in ihrer Nähe</a:t>
            </a:r>
            <a:r>
              <a:rPr lang="de-DE" sz="1500">
                <a:latin typeface="PT Sans" panose="020B0503020203020204" pitchFamily="34" charset="0"/>
                <a:ea typeface="Arial" panose="020B0604020202020204" pitchFamily="34" charset="0"/>
              </a:rPr>
              <a:t> </a:t>
            </a:r>
            <a:r>
              <a:rPr lang="de-DE" sz="1500" u="none" strike="noStrike">
                <a:effectLst/>
                <a:latin typeface="PT Sans" panose="020B0503020203020204" pitchFamily="34" charset="0"/>
                <a:ea typeface="Arial" panose="020B0604020202020204" pitchFamily="34" charset="0"/>
              </a:rPr>
              <a:t>finden können.</a:t>
            </a:r>
            <a:br>
              <a:rPr lang="en-US">
                <a:latin typeface="PT Sans" panose="020B0503020203020204" pitchFamily="34" charset="0"/>
              </a:rPr>
            </a:br>
            <a:endParaRPr lang="en-US">
              <a:latin typeface="PT Sans" panose="020B0503020203020204" pitchFamily="34" charset="0"/>
            </a:endParaRPr>
          </a:p>
          <a:p>
            <a:r>
              <a:rPr lang="de-DE" sz="1500" b="1" u="sng">
                <a:effectLst/>
                <a:latin typeface="PT Sans" panose="020B0503020203020204" pitchFamily="34" charset="0"/>
                <a:ea typeface="Arial" panose="020B0604020202020204" pitchFamily="34" charset="0"/>
              </a:rPr>
              <a:t>Benutzer</a:t>
            </a:r>
            <a:endParaRPr lang="de-DE" b="1" u="sng">
              <a:latin typeface="PT Sans" panose="020B0503020203020204" pitchFamily="34" charset="0"/>
            </a:endParaRPr>
          </a:p>
          <a:p>
            <a:r>
              <a:rPr lang="de-DE" sz="1500">
                <a:latin typeface="PT Sans" panose="020B0503020203020204" pitchFamily="34" charset="0"/>
                <a:ea typeface="Arial" panose="020B0604020202020204" pitchFamily="34" charset="0"/>
              </a:rPr>
              <a:t>       </a:t>
            </a:r>
            <a:r>
              <a:rPr lang="de-DE" sz="1500" b="1">
                <a:latin typeface="PT Sans" panose="020B0503020203020204" pitchFamily="34" charset="0"/>
                <a:ea typeface="Arial" panose="020B0604020202020204" pitchFamily="34" charset="0"/>
              </a:rPr>
              <a:t>4. </a:t>
            </a:r>
            <a:r>
              <a:rPr lang="de-DE" sz="1500" b="1">
                <a:effectLst/>
                <a:latin typeface="PT Sans" panose="020B0503020203020204" pitchFamily="34" charset="0"/>
                <a:ea typeface="Arial" panose="020B0604020202020204" pitchFamily="34" charset="0"/>
              </a:rPr>
              <a:t>Benutzerregistrierung und Profilverwaltung:</a:t>
            </a:r>
            <a:endParaRPr lang="de-DE" b="1">
              <a:latin typeface="PT Sans" panose="020B0503020203020204" pitchFamily="34" charset="0"/>
            </a:endParaRPr>
          </a:p>
          <a:p>
            <a:r>
              <a:rPr lang="de-DE" sz="1500">
                <a:latin typeface="PT Sans" panose="020B0503020203020204" pitchFamily="34" charset="0"/>
                <a:ea typeface="Arial" panose="020B0604020202020204" pitchFamily="34" charset="0"/>
              </a:rPr>
              <a:t>             </a:t>
            </a:r>
            <a:r>
              <a:rPr lang="de-DE" sz="1500" b="1">
                <a:latin typeface="PT Sans" panose="020B0503020203020204" pitchFamily="34" charset="0"/>
                <a:ea typeface="Arial" panose="020B0604020202020204" pitchFamily="34" charset="0"/>
              </a:rPr>
              <a:t>F6</a:t>
            </a:r>
            <a:r>
              <a:rPr lang="de-DE" sz="1500">
                <a:latin typeface="PT Sans" panose="020B0503020203020204" pitchFamily="34" charset="0"/>
                <a:ea typeface="Arial" panose="020B0604020202020204" pitchFamily="34" charset="0"/>
              </a:rPr>
              <a:t>  </a:t>
            </a:r>
            <a:r>
              <a:rPr lang="de-DE" sz="1500" u="none" strike="noStrike">
                <a:effectLst/>
                <a:latin typeface="PT Sans" panose="020B0503020203020204" pitchFamily="34" charset="0"/>
                <a:ea typeface="Arial" panose="020B0604020202020204" pitchFamily="34" charset="0"/>
              </a:rPr>
              <a:t>Benutzer müssen sich registrieren und Profile erstellen können, in denen sie Informationen wie ihren Namen, ihre</a:t>
            </a:r>
            <a:r>
              <a:rPr lang="de-DE" sz="1500">
                <a:latin typeface="PT Sans" panose="020B0503020203020204" pitchFamily="34" charset="0"/>
                <a:ea typeface="Arial" panose="020B0604020202020204" pitchFamily="34" charset="0"/>
              </a:rPr>
              <a:t> </a:t>
            </a:r>
            <a:endParaRPr lang="de-DE">
              <a:latin typeface="PT Sans" panose="020B0503020203020204" pitchFamily="34" charset="0"/>
              <a:ea typeface="Arial" panose="020B0604020202020204" pitchFamily="34" charset="0"/>
            </a:endParaRPr>
          </a:p>
          <a:p>
            <a:r>
              <a:rPr lang="de-DE" sz="1500">
                <a:latin typeface="PT Sans" panose="020B0503020203020204" pitchFamily="34" charset="0"/>
                <a:ea typeface="Arial" panose="020B0604020202020204" pitchFamily="34" charset="0"/>
              </a:rPr>
              <a:t>                    </a:t>
            </a:r>
            <a:r>
              <a:rPr lang="de-DE" sz="1500" u="none" strike="noStrike">
                <a:effectLst/>
                <a:latin typeface="PT Sans" panose="020B0503020203020204" pitchFamily="34" charset="0"/>
                <a:ea typeface="Arial" panose="020B0604020202020204" pitchFamily="34" charset="0"/>
              </a:rPr>
              <a:t>Vorlieben, ihre Verfügbarkeit und ihren Standort angeben können.</a:t>
            </a:r>
            <a:endParaRPr lang="de-DE">
              <a:latin typeface="PT Sans" panose="020B0503020203020204" pitchFamily="34" charset="0"/>
            </a:endParaRPr>
          </a:p>
          <a:p>
            <a:r>
              <a:rPr lang="de-DE" sz="1500">
                <a:latin typeface="PT Sans" panose="020B0503020203020204" pitchFamily="34" charset="0"/>
              </a:rPr>
              <a:t>             </a:t>
            </a:r>
            <a:r>
              <a:rPr lang="de-DE" sz="1500" b="1">
                <a:latin typeface="PT Sans" panose="020B0503020203020204" pitchFamily="34" charset="0"/>
              </a:rPr>
              <a:t>F7 </a:t>
            </a:r>
            <a:r>
              <a:rPr lang="de-DE" sz="1500">
                <a:latin typeface="PT Sans" panose="020B0503020203020204" pitchFamily="34" charset="0"/>
              </a:rPr>
              <a:t> Benutzer müssen Informationen auf ihrem Profil bearbeiten können.</a:t>
            </a:r>
          </a:p>
          <a:p>
            <a:endParaRPr lang="de-DE" sz="1500">
              <a:latin typeface="PT Sans" panose="020B0503020203020204" pitchFamily="34" charset="0"/>
            </a:endParaRPr>
          </a:p>
          <a:p>
            <a:r>
              <a:rPr lang="de-DE" sz="1500">
                <a:latin typeface="PT Sans" panose="020B0503020203020204" pitchFamily="34" charset="0"/>
              </a:rPr>
              <a:t>       </a:t>
            </a:r>
            <a:r>
              <a:rPr lang="de-DE" sz="1500" b="1">
                <a:latin typeface="PT Sans" panose="020B0503020203020204" pitchFamily="34" charset="0"/>
              </a:rPr>
              <a:t>5. </a:t>
            </a:r>
            <a:r>
              <a:rPr lang="de-DE" sz="1500" b="1">
                <a:latin typeface="PT Sans" panose="020B0503020203020204" pitchFamily="34" charset="0"/>
                <a:ea typeface="Arial" panose="020B0604020202020204" pitchFamily="34" charset="0"/>
              </a:rPr>
              <a:t>S</a:t>
            </a:r>
            <a:r>
              <a:rPr lang="de-DE" sz="1500" b="1">
                <a:effectLst/>
                <a:latin typeface="PT Sans" panose="020B0503020203020204" pitchFamily="34" charset="0"/>
                <a:ea typeface="Arial" panose="020B0604020202020204" pitchFamily="34" charset="0"/>
              </a:rPr>
              <a:t>pielverabredungen:</a:t>
            </a:r>
            <a:endParaRPr lang="de-DE" b="1">
              <a:latin typeface="PT Sans" panose="020B0503020203020204" pitchFamily="34" charset="0"/>
            </a:endParaRPr>
          </a:p>
          <a:p>
            <a:r>
              <a:rPr lang="de-DE" sz="1500">
                <a:latin typeface="PT Sans" panose="020B0503020203020204" pitchFamily="34" charset="0"/>
                <a:ea typeface="Arial" panose="020B0604020202020204" pitchFamily="34" charset="0"/>
              </a:rPr>
              <a:t>             </a:t>
            </a:r>
            <a:r>
              <a:rPr lang="de-DE" sz="1500" b="1">
                <a:latin typeface="PT Sans" panose="020B0503020203020204" pitchFamily="34" charset="0"/>
                <a:ea typeface="Arial" panose="020B0604020202020204" pitchFamily="34" charset="0"/>
              </a:rPr>
              <a:t>F8</a:t>
            </a:r>
            <a:r>
              <a:rPr lang="de-DE" sz="1500">
                <a:latin typeface="PT Sans" panose="020B0503020203020204" pitchFamily="34" charset="0"/>
                <a:ea typeface="Arial" panose="020B0604020202020204" pitchFamily="34" charset="0"/>
              </a:rPr>
              <a:t> </a:t>
            </a:r>
            <a:r>
              <a:rPr lang="de-DE" sz="1500" u="none" strike="noStrike">
                <a:effectLst/>
                <a:latin typeface="PT Sans" panose="020B0503020203020204" pitchFamily="34" charset="0"/>
                <a:ea typeface="Arial" panose="020B0604020202020204" pitchFamily="34" charset="0"/>
              </a:rPr>
              <a:t>Benutzer müssen in der Lage sein, Spielverabredungen zu erstellen und andere Spieler dazu einzuladen.</a:t>
            </a:r>
            <a:endParaRPr lang="de-DE">
              <a:latin typeface="PT Sans" panose="020B0503020203020204" pitchFamily="34" charset="0"/>
            </a:endParaRPr>
          </a:p>
          <a:p>
            <a:r>
              <a:rPr lang="de-DE" sz="1500">
                <a:latin typeface="PT Sans" panose="020B0503020203020204" pitchFamily="34" charset="0"/>
                <a:ea typeface="Arial" panose="020B0604020202020204" pitchFamily="34" charset="0"/>
              </a:rPr>
              <a:t>             </a:t>
            </a:r>
            <a:r>
              <a:rPr lang="de-DE" sz="1500" b="1">
                <a:latin typeface="PT Sans" panose="020B0503020203020204" pitchFamily="34" charset="0"/>
                <a:ea typeface="Arial" panose="020B0604020202020204" pitchFamily="34" charset="0"/>
              </a:rPr>
              <a:t>F9</a:t>
            </a:r>
            <a:r>
              <a:rPr lang="de-DE" sz="1500">
                <a:latin typeface="PT Sans" panose="020B0503020203020204" pitchFamily="34" charset="0"/>
                <a:ea typeface="Arial" panose="020B0604020202020204" pitchFamily="34" charset="0"/>
              </a:rPr>
              <a:t> </a:t>
            </a:r>
            <a:r>
              <a:rPr lang="de-DE" sz="1500" u="none" strike="noStrike">
                <a:effectLst/>
                <a:latin typeface="PT Sans" panose="020B0503020203020204" pitchFamily="34" charset="0"/>
                <a:ea typeface="Arial" panose="020B0604020202020204" pitchFamily="34" charset="0"/>
              </a:rPr>
              <a:t>In dem Eintrag können Informationen wie der gewünschte Spielort, das Datum und die Uhrzeit der Verabredung</a:t>
            </a:r>
            <a:r>
              <a:rPr lang="de-DE" sz="1500">
                <a:latin typeface="PT Sans" panose="020B0503020203020204" pitchFamily="34" charset="0"/>
                <a:ea typeface="Arial" panose="020B0604020202020204" pitchFamily="34" charset="0"/>
              </a:rPr>
              <a:t> </a:t>
            </a:r>
            <a:endParaRPr lang="de-DE">
              <a:latin typeface="PT Sans" panose="020B0503020203020204" pitchFamily="34" charset="0"/>
              <a:ea typeface="Arial" panose="020B0604020202020204" pitchFamily="34" charset="0"/>
            </a:endParaRPr>
          </a:p>
          <a:p>
            <a:r>
              <a:rPr lang="de-DE" sz="1500">
                <a:latin typeface="PT Sans" panose="020B0503020203020204" pitchFamily="34" charset="0"/>
                <a:ea typeface="Arial" panose="020B0604020202020204" pitchFamily="34" charset="0"/>
              </a:rPr>
              <a:t>                   </a:t>
            </a:r>
            <a:r>
              <a:rPr lang="de-DE" sz="1500" u="none" strike="noStrike">
                <a:effectLst/>
                <a:latin typeface="PT Sans" panose="020B0503020203020204" pitchFamily="34" charset="0"/>
                <a:ea typeface="Arial" panose="020B0604020202020204" pitchFamily="34" charset="0"/>
              </a:rPr>
              <a:t>sowie</a:t>
            </a:r>
            <a:r>
              <a:rPr lang="de-DE" sz="1500">
                <a:latin typeface="PT Sans" panose="020B0503020203020204" pitchFamily="34" charset="0"/>
                <a:ea typeface="Arial" panose="020B0604020202020204" pitchFamily="34" charset="0"/>
              </a:rPr>
              <a:t> </a:t>
            </a:r>
            <a:r>
              <a:rPr lang="de-DE" sz="1500" u="none" strike="noStrike">
                <a:effectLst/>
                <a:latin typeface="PT Sans" panose="020B0503020203020204" pitchFamily="34" charset="0"/>
                <a:ea typeface="Arial" panose="020B0604020202020204" pitchFamily="34" charset="0"/>
              </a:rPr>
              <a:t>die Auswahl des zu spielenden Brettspiels angegeben werden.</a:t>
            </a:r>
            <a:endParaRPr lang="de-DE">
              <a:latin typeface="PT Sans" panose="020B0503020203020204" pitchFamily="34" charset="0"/>
            </a:endParaRPr>
          </a:p>
          <a:p>
            <a:r>
              <a:rPr lang="de-DE" sz="1500">
                <a:latin typeface="PT Sans" panose="020B0503020203020204" pitchFamily="34" charset="0"/>
              </a:rPr>
              <a:t>             </a:t>
            </a:r>
            <a:r>
              <a:rPr lang="de-DE" sz="1500" b="1">
                <a:latin typeface="PT Sans" panose="020B0503020203020204" pitchFamily="34" charset="0"/>
              </a:rPr>
              <a:t>F10</a:t>
            </a:r>
            <a:r>
              <a:rPr lang="de-DE" sz="1500">
                <a:latin typeface="PT Sans" panose="020B0503020203020204" pitchFamily="34" charset="0"/>
              </a:rPr>
              <a:t> Benutzer müssen in der Lage sein, sich zu Verabredungen anzumelden.</a:t>
            </a:r>
          </a:p>
          <a:p>
            <a:r>
              <a:rPr lang="de-DE" sz="1500">
                <a:latin typeface="PT Sans" panose="020B0503020203020204" pitchFamily="34" charset="0"/>
              </a:rPr>
              <a:t>…...</a:t>
            </a:r>
          </a:p>
          <a:p>
            <a:r>
              <a:rPr lang="de-DE" sz="1500">
                <a:latin typeface="PT Sans" panose="020B0503020203020204" pitchFamily="34" charset="0"/>
              </a:rPr>
              <a:t>...</a:t>
            </a:r>
          </a:p>
          <a:p>
            <a:endParaRPr lang="de-DE" sz="1500">
              <a:latin typeface="PT Sans" panose="020B0503020203020204" pitchFamily="34" charset="0"/>
            </a:endParaRPr>
          </a:p>
        </p:txBody>
      </p:sp>
    </p:spTree>
    <p:extLst>
      <p:ext uri="{BB962C8B-B14F-4D97-AF65-F5344CB8AC3E}">
        <p14:creationId xmlns:p14="http://schemas.microsoft.com/office/powerpoint/2010/main" val="4240429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a:spcBef>
                <a:spcPts val="0"/>
              </a:spcBef>
              <a:spcAft>
                <a:spcPts val="0"/>
              </a:spcAft>
              <a:buNone/>
            </a:pPr>
            <a:r>
              <a:rPr lang="en-US" sz="2200" err="1">
                <a:solidFill>
                  <a:schemeClr val="dk1"/>
                </a:solidFill>
                <a:latin typeface="Roboto Slab"/>
                <a:ea typeface="Roboto Slab"/>
                <a:cs typeface="Roboto Slab"/>
                <a:sym typeface="Roboto Slab"/>
              </a:rPr>
              <a:t>Anforderungen</a:t>
            </a:r>
            <a:endParaRPr lang="de-DE" err="1">
              <a:solidFill>
                <a:schemeClr val="dk1"/>
              </a:solidFill>
            </a:endParaRPr>
          </a:p>
          <a:p>
            <a:pPr marL="0" marR="0" lvl="0" indent="0" algn="l" rtl="0">
              <a:lnSpc>
                <a:spcPct val="100000"/>
              </a:lnSpc>
              <a:spcBef>
                <a:spcPts val="0"/>
              </a:spcBef>
              <a:spcAft>
                <a:spcPts val="0"/>
              </a:spcAft>
              <a:buClr>
                <a:srgbClr val="000000"/>
              </a:buClr>
              <a:buSzPts val="2100"/>
              <a:buFont typeface="Roboto Slab"/>
              <a:buNone/>
            </a:pPr>
            <a:endParaRPr sz="1700" b="1">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1" name="Google Shape;201;p5"/>
          <p:cNvSpPr txBox="1"/>
          <p:nvPr/>
        </p:nvSpPr>
        <p:spPr>
          <a:xfrm>
            <a:off x="768350" y="3115222"/>
            <a:ext cx="5735400" cy="215400"/>
          </a:xfrm>
          <a:prstGeom prst="rect">
            <a:avLst/>
          </a:prstGeom>
          <a:noFill/>
          <a:ln>
            <a:noFill/>
          </a:ln>
        </p:spPr>
        <p:txBody>
          <a:bodyPr spcFirstLastPara="1" wrap="square" lIns="0" tIns="0" rIns="0" bIns="0" anchor="t" anchorCtr="0">
            <a:spAutoFit/>
          </a:bodyPr>
          <a:lstStyle/>
          <a:p>
            <a:pPr marL="0" marR="0" lvl="0" indent="0" algn="l" rtl="0">
              <a:lnSpc>
                <a:spcPct val="129411"/>
              </a:lnSpc>
              <a:spcBef>
                <a:spcPts val="0"/>
              </a:spcBef>
              <a:spcAft>
                <a:spcPts val="0"/>
              </a:spcAft>
              <a:buClr>
                <a:srgbClr val="000000"/>
              </a:buClr>
              <a:buSzPts val="1700"/>
              <a:buFont typeface="Roboto Slab"/>
              <a:buNone/>
            </a:pPr>
            <a:endParaRPr/>
          </a:p>
        </p:txBody>
      </p:sp>
      <p:sp>
        <p:nvSpPr>
          <p:cNvPr id="202" name="Google Shape;202;p5"/>
          <p:cNvSpPr txBox="1"/>
          <p:nvPr/>
        </p:nvSpPr>
        <p:spPr>
          <a:xfrm>
            <a:off x="768350" y="1587499"/>
            <a:ext cx="11474450" cy="4693593"/>
          </a:xfrm>
          <a:prstGeom prst="rect">
            <a:avLst/>
          </a:prstGeom>
          <a:noFill/>
          <a:ln>
            <a:noFill/>
          </a:ln>
        </p:spPr>
        <p:txBody>
          <a:bodyPr spcFirstLastPara="1" wrap="square" lIns="0" tIns="0" rIns="0" bIns="0" anchor="t" anchorCtr="0">
            <a:spAutoFit/>
          </a:bodyPr>
          <a:lstStyle/>
          <a:p>
            <a:r>
              <a:rPr lang="de-DE" sz="1800" b="1">
                <a:latin typeface="PT Sans" panose="020B0503020203020204" pitchFamily="34" charset="0"/>
                <a:ea typeface="Roboto Slab"/>
                <a:cs typeface="Roboto Slab"/>
              </a:rPr>
              <a:t>Organisationale Anforderungen</a:t>
            </a:r>
            <a:endParaRPr lang="de-DE" sz="1800">
              <a:latin typeface="PT Sans" panose="020B0503020203020204" pitchFamily="34" charset="0"/>
              <a:ea typeface="Roboto Slab"/>
              <a:cs typeface="Roboto Slab"/>
            </a:endParaRPr>
          </a:p>
          <a:p>
            <a:endParaRPr lang="de-DE" sz="1500">
              <a:latin typeface="PT Sans" panose="020B0503020203020204" pitchFamily="34" charset="0"/>
              <a:ea typeface="Arial" panose="020B0604020202020204" pitchFamily="34" charset="0"/>
            </a:endParaRPr>
          </a:p>
          <a:p>
            <a:r>
              <a:rPr lang="de-DE" sz="1500">
                <a:latin typeface="PT Sans" panose="020B0503020203020204" pitchFamily="34" charset="0"/>
                <a:ea typeface="Arial" panose="020B0604020202020204" pitchFamily="34" charset="0"/>
              </a:rPr>
              <a:t>       </a:t>
            </a:r>
            <a:r>
              <a:rPr lang="de-DE" sz="1500" b="1">
                <a:latin typeface="PT Sans" panose="020B0503020203020204" pitchFamily="34" charset="0"/>
                <a:ea typeface="Arial" panose="020B0604020202020204" pitchFamily="34" charset="0"/>
              </a:rPr>
              <a:t>1. Datenschutz und Sicherheit</a:t>
            </a:r>
            <a:r>
              <a:rPr lang="de-DE" sz="1500" b="1">
                <a:effectLst/>
                <a:latin typeface="PT Sans" panose="020B0503020203020204" pitchFamily="34" charset="0"/>
                <a:ea typeface="Arial" panose="020B0604020202020204" pitchFamily="34" charset="0"/>
              </a:rPr>
              <a:t>:</a:t>
            </a:r>
            <a:endParaRPr lang="de-DE" sz="1500" b="1">
              <a:latin typeface="PT Sans" panose="020B0503020203020204" pitchFamily="34" charset="0"/>
            </a:endParaRPr>
          </a:p>
          <a:p>
            <a:r>
              <a:rPr lang="de-DE" sz="1500">
                <a:latin typeface="PT Sans" panose="020B0503020203020204" pitchFamily="34" charset="0"/>
                <a:ea typeface="Arial" panose="020B0604020202020204" pitchFamily="34" charset="0"/>
              </a:rPr>
              <a:t>             </a:t>
            </a:r>
            <a:r>
              <a:rPr lang="de-DE" sz="1500" b="1">
                <a:latin typeface="PT Sans" panose="020B0503020203020204" pitchFamily="34" charset="0"/>
                <a:ea typeface="Arial" panose="020B0604020202020204" pitchFamily="34" charset="0"/>
              </a:rPr>
              <a:t>O1</a:t>
            </a:r>
            <a:r>
              <a:rPr lang="de-DE" sz="1500">
                <a:latin typeface="PT Sans" panose="020B0503020203020204" pitchFamily="34" charset="0"/>
                <a:ea typeface="Arial" panose="020B0604020202020204" pitchFamily="34" charset="0"/>
              </a:rPr>
              <a:t> </a:t>
            </a:r>
            <a:r>
              <a:rPr lang="de-DE" sz="1500" u="none" strike="noStrike">
                <a:effectLst/>
                <a:latin typeface="PT Sans" panose="020B0503020203020204" pitchFamily="34" charset="0"/>
                <a:ea typeface="Arial" panose="020B0604020202020204" pitchFamily="34" charset="0"/>
              </a:rPr>
              <a:t>Die </a:t>
            </a:r>
            <a:r>
              <a:rPr lang="de-DE" sz="1500">
                <a:latin typeface="PT Sans" panose="020B0503020203020204" pitchFamily="34" charset="0"/>
                <a:ea typeface="Arial" panose="020B0604020202020204" pitchFamily="34" charset="0"/>
              </a:rPr>
              <a:t>Plattform muss Datenschutzbestimmungen und Sicherheitsmaßnahmen implementieren, </a:t>
            </a:r>
          </a:p>
          <a:p>
            <a:r>
              <a:rPr lang="de-DE" sz="1500">
                <a:latin typeface="PT Sans" panose="020B0503020203020204" pitchFamily="34" charset="0"/>
                <a:ea typeface="Arial" panose="020B0604020202020204" pitchFamily="34" charset="0"/>
              </a:rPr>
              <a:t>                   um die persönlichen Informationen der </a:t>
            </a:r>
            <a:r>
              <a:rPr lang="de-DE" sz="1500" u="none" strike="noStrike">
                <a:effectLst/>
                <a:latin typeface="PT Sans" panose="020B0503020203020204" pitchFamily="34" charset="0"/>
                <a:ea typeface="Arial" panose="020B0604020202020204" pitchFamily="34" charset="0"/>
              </a:rPr>
              <a:t>Benutzer zu </a:t>
            </a:r>
            <a:r>
              <a:rPr lang="de-DE" sz="1500">
                <a:latin typeface="PT Sans" panose="020B0503020203020204" pitchFamily="34" charset="0"/>
                <a:ea typeface="Arial" panose="020B0604020202020204" pitchFamily="34" charset="0"/>
              </a:rPr>
              <a:t>schützen</a:t>
            </a:r>
            <a:r>
              <a:rPr lang="de-DE" sz="1500" u="none" strike="noStrike">
                <a:effectLst/>
                <a:latin typeface="PT Sans" panose="020B0503020203020204" pitchFamily="34" charset="0"/>
                <a:ea typeface="Arial" panose="020B0604020202020204" pitchFamily="34" charset="0"/>
              </a:rPr>
              <a:t>.</a:t>
            </a:r>
            <a:br>
              <a:rPr lang="en-US" sz="1500">
                <a:latin typeface="PT Sans" panose="020B0503020203020204" pitchFamily="34" charset="0"/>
              </a:rPr>
            </a:br>
            <a:endParaRPr lang="en-US" sz="1500">
              <a:latin typeface="PT Sans" panose="020B0503020203020204" pitchFamily="34" charset="0"/>
            </a:endParaRPr>
          </a:p>
          <a:p>
            <a:r>
              <a:rPr lang="de-DE" sz="1500">
                <a:latin typeface="PT Sans" panose="020B0503020203020204" pitchFamily="34" charset="0"/>
                <a:ea typeface="Arial" panose="020B0604020202020204" pitchFamily="34" charset="0"/>
              </a:rPr>
              <a:t>       </a:t>
            </a:r>
            <a:r>
              <a:rPr lang="de-DE" sz="1500" b="1">
                <a:latin typeface="PT Sans" panose="020B0503020203020204" pitchFamily="34" charset="0"/>
                <a:ea typeface="Arial" panose="020B0604020202020204" pitchFamily="34" charset="0"/>
              </a:rPr>
              <a:t>2. Betriebssysteme</a:t>
            </a:r>
            <a:r>
              <a:rPr lang="de-DE" sz="1500" b="1">
                <a:effectLst/>
                <a:latin typeface="PT Sans" panose="020B0503020203020204" pitchFamily="34" charset="0"/>
                <a:ea typeface="Arial" panose="020B0604020202020204" pitchFamily="34" charset="0"/>
              </a:rPr>
              <a:t>:</a:t>
            </a:r>
            <a:endParaRPr lang="de-DE" sz="1500" b="1">
              <a:latin typeface="PT Sans" panose="020B0503020203020204" pitchFamily="34" charset="0"/>
            </a:endParaRPr>
          </a:p>
          <a:p>
            <a:r>
              <a:rPr lang="de-DE" sz="1500">
                <a:latin typeface="PT Sans" panose="020B0503020203020204" pitchFamily="34" charset="0"/>
                <a:ea typeface="Arial" panose="020B0604020202020204" pitchFamily="34" charset="0"/>
              </a:rPr>
              <a:t>             </a:t>
            </a:r>
            <a:r>
              <a:rPr lang="de-DE" sz="1500" b="1">
                <a:latin typeface="PT Sans" panose="020B0503020203020204" pitchFamily="34" charset="0"/>
                <a:ea typeface="Arial" panose="020B0604020202020204" pitchFamily="34" charset="0"/>
              </a:rPr>
              <a:t>O2</a:t>
            </a:r>
            <a:r>
              <a:rPr lang="de-DE" sz="1500">
                <a:latin typeface="PT Sans" panose="020B0503020203020204" pitchFamily="34" charset="0"/>
                <a:ea typeface="Arial" panose="020B0604020202020204" pitchFamily="34" charset="0"/>
              </a:rPr>
              <a:t> Das System könnte so gestaltet </a:t>
            </a:r>
            <a:r>
              <a:rPr lang="de-DE" sz="1500" u="none" strike="noStrike">
                <a:effectLst/>
                <a:latin typeface="PT Sans" panose="020B0503020203020204" pitchFamily="34" charset="0"/>
                <a:ea typeface="Arial" panose="020B0604020202020204" pitchFamily="34" charset="0"/>
              </a:rPr>
              <a:t>sein, </a:t>
            </a:r>
            <a:r>
              <a:rPr lang="de-DE" sz="1500">
                <a:latin typeface="PT Sans" panose="020B0503020203020204" pitchFamily="34" charset="0"/>
                <a:ea typeface="Arial" panose="020B0604020202020204" pitchFamily="34" charset="0"/>
              </a:rPr>
              <a:t>dass es </a:t>
            </a:r>
            <a:r>
              <a:rPr lang="de-DE" sz="1500" u="none" strike="noStrike">
                <a:effectLst/>
                <a:latin typeface="PT Sans" panose="020B0503020203020204" pitchFamily="34" charset="0"/>
                <a:ea typeface="Arial" panose="020B0604020202020204" pitchFamily="34" charset="0"/>
              </a:rPr>
              <a:t>auf </a:t>
            </a:r>
            <a:r>
              <a:rPr lang="de-DE" sz="1500">
                <a:latin typeface="PT Sans" panose="020B0503020203020204" pitchFamily="34" charset="0"/>
                <a:ea typeface="Arial" panose="020B0604020202020204" pitchFamily="34" charset="0"/>
              </a:rPr>
              <a:t>unterschiedlichen Betriebssystemen nutzbar ist</a:t>
            </a:r>
            <a:r>
              <a:rPr lang="de-DE" sz="1500" u="none" strike="noStrike">
                <a:effectLst/>
                <a:latin typeface="PT Sans" panose="020B0503020203020204" pitchFamily="34" charset="0"/>
                <a:ea typeface="Arial" panose="020B0604020202020204" pitchFamily="34" charset="0"/>
              </a:rPr>
              <a:t>.</a:t>
            </a:r>
            <a:endParaRPr lang="de-DE" sz="1500">
              <a:latin typeface="PT Sans" panose="020B0503020203020204" pitchFamily="34" charset="0"/>
            </a:endParaRPr>
          </a:p>
          <a:p>
            <a:r>
              <a:rPr lang="de-DE" sz="1500">
                <a:latin typeface="PT Sans" panose="020B0503020203020204" pitchFamily="34" charset="0"/>
                <a:ea typeface="Arial" panose="020B0604020202020204" pitchFamily="34" charset="0"/>
              </a:rPr>
              <a:t>             </a:t>
            </a:r>
            <a:endParaRPr lang="en-US" sz="1500" b="1">
              <a:latin typeface="PT Sans" panose="020B0503020203020204" pitchFamily="34" charset="0"/>
              <a:ea typeface="Arial" panose="020B0604020202020204" pitchFamily="34" charset="0"/>
            </a:endParaRPr>
          </a:p>
          <a:p>
            <a:endParaRPr lang="en-US" sz="1500">
              <a:latin typeface="PT Sans" panose="020B0503020203020204" pitchFamily="34" charset="0"/>
            </a:endParaRPr>
          </a:p>
          <a:p>
            <a:br>
              <a:rPr lang="en-US" sz="1500">
                <a:latin typeface="PT Sans" panose="020B0503020203020204" pitchFamily="34" charset="0"/>
              </a:rPr>
            </a:br>
            <a:r>
              <a:rPr lang="en-US" sz="1800" b="1">
                <a:latin typeface="PT Sans" panose="020B0503020203020204" pitchFamily="34" charset="0"/>
              </a:rPr>
              <a:t>Qualitative </a:t>
            </a:r>
            <a:r>
              <a:rPr lang="en-US" sz="1800" b="1" err="1">
                <a:latin typeface="PT Sans" panose="020B0503020203020204" pitchFamily="34" charset="0"/>
              </a:rPr>
              <a:t>Anforderungen</a:t>
            </a:r>
            <a:endParaRPr lang="en-US" sz="1800" b="1">
              <a:latin typeface="PT Sans" panose="020B0503020203020204" pitchFamily="34" charset="0"/>
            </a:endParaRPr>
          </a:p>
          <a:p>
            <a:endParaRPr lang="en-US" sz="1500">
              <a:latin typeface="PT Sans" panose="020B0503020203020204" pitchFamily="34" charset="0"/>
            </a:endParaRPr>
          </a:p>
          <a:p>
            <a:r>
              <a:rPr lang="de-DE" sz="1500">
                <a:latin typeface="PT Sans" panose="020B0503020203020204" pitchFamily="34" charset="0"/>
                <a:ea typeface="Arial" panose="020B0604020202020204" pitchFamily="34" charset="0"/>
              </a:rPr>
              <a:t>             </a:t>
            </a:r>
            <a:r>
              <a:rPr lang="de-DE" sz="1500" b="1">
                <a:latin typeface="PT Sans" panose="020B0503020203020204" pitchFamily="34" charset="0"/>
                <a:ea typeface="Arial" panose="020B0604020202020204" pitchFamily="34" charset="0"/>
              </a:rPr>
              <a:t>Q1</a:t>
            </a:r>
            <a:r>
              <a:rPr lang="de-DE" sz="1500">
                <a:latin typeface="PT Sans" panose="020B0503020203020204" pitchFamily="34" charset="0"/>
                <a:ea typeface="Arial" panose="020B0604020202020204" pitchFamily="34" charset="0"/>
              </a:rPr>
              <a:t> Das System sollte die vordefinierten Erwartungen der </a:t>
            </a:r>
            <a:r>
              <a:rPr lang="de-DE" sz="1500" u="none" strike="noStrike">
                <a:effectLst/>
                <a:latin typeface="PT Sans" panose="020B0503020203020204" pitchFamily="34" charset="0"/>
                <a:ea typeface="Arial" panose="020B0604020202020204" pitchFamily="34" charset="0"/>
              </a:rPr>
              <a:t>Benutzer </a:t>
            </a:r>
            <a:r>
              <a:rPr lang="de-DE" sz="1500">
                <a:latin typeface="PT Sans" panose="020B0503020203020204" pitchFamily="34" charset="0"/>
                <a:ea typeface="Arial" panose="020B0604020202020204" pitchFamily="34" charset="0"/>
              </a:rPr>
              <a:t>erfüllen</a:t>
            </a:r>
            <a:r>
              <a:rPr lang="de-DE" sz="1500" u="none" strike="noStrike">
                <a:effectLst/>
                <a:latin typeface="PT Sans" panose="020B0503020203020204" pitchFamily="34" charset="0"/>
                <a:ea typeface="Arial" panose="020B0604020202020204" pitchFamily="34" charset="0"/>
              </a:rPr>
              <a:t>.</a:t>
            </a:r>
            <a:endParaRPr lang="de-DE" sz="1500">
              <a:latin typeface="PT Sans" panose="020B0503020203020204" pitchFamily="34" charset="0"/>
            </a:endParaRPr>
          </a:p>
          <a:p>
            <a:endParaRPr lang="de-DE" sz="1500">
              <a:latin typeface="PT Sans" panose="020B0503020203020204" pitchFamily="34" charset="0"/>
            </a:endParaRPr>
          </a:p>
          <a:p>
            <a:r>
              <a:rPr lang="de-DE" sz="1500">
                <a:latin typeface="PT Sans" panose="020B0503020203020204" pitchFamily="34" charset="0"/>
              </a:rPr>
              <a:t>             </a:t>
            </a:r>
            <a:r>
              <a:rPr lang="de-DE" sz="1500" b="1">
                <a:latin typeface="PT Sans" panose="020B0503020203020204" pitchFamily="34" charset="0"/>
              </a:rPr>
              <a:t>Q2 </a:t>
            </a:r>
            <a:r>
              <a:rPr lang="de-DE" sz="1500">
                <a:latin typeface="PT Sans" panose="020B0503020203020204" pitchFamily="34" charset="0"/>
              </a:rPr>
              <a:t>Die Kommunikation zwischen Endgeräten und Server muss innerhalb von 10 Sekunden erfolgen.</a:t>
            </a:r>
          </a:p>
          <a:p>
            <a:endParaRPr lang="de-DE" sz="1500">
              <a:latin typeface="PT Sans" panose="020B0503020203020204" pitchFamily="34" charset="0"/>
            </a:endParaRPr>
          </a:p>
          <a:p>
            <a:r>
              <a:rPr lang="de-DE" sz="1500">
                <a:latin typeface="PT Sans" panose="020B0503020203020204" pitchFamily="34" charset="0"/>
              </a:rPr>
              <a:t>             </a:t>
            </a:r>
            <a:r>
              <a:rPr lang="de-DE" sz="1500" b="1">
                <a:latin typeface="PT Sans" panose="020B0503020203020204" pitchFamily="34" charset="0"/>
              </a:rPr>
              <a:t>Q3 </a:t>
            </a:r>
            <a:r>
              <a:rPr lang="de-DE" sz="1500">
                <a:latin typeface="PT Sans" panose="020B0503020203020204" pitchFamily="34" charset="0"/>
              </a:rPr>
              <a:t>Das UI muss selbsterklärend gestaltet sein.</a:t>
            </a:r>
          </a:p>
          <a:p>
            <a:endParaRPr lang="de-DE" sz="1500">
              <a:latin typeface="PT Sans" panose="020B0503020203020204" pitchFamily="34" charset="0"/>
            </a:endParaRPr>
          </a:p>
          <a:p>
            <a:r>
              <a:rPr lang="de-DE" sz="1500">
                <a:latin typeface="PT Sans" panose="020B0503020203020204" pitchFamily="34" charset="0"/>
              </a:rPr>
              <a:t>    </a:t>
            </a:r>
            <a:r>
              <a:rPr lang="de-DE" sz="1500">
                <a:latin typeface="PT Sans" panose="020B0503020203020204" pitchFamily="34" charset="0"/>
                <a:ea typeface="Arial" panose="020B0604020202020204" pitchFamily="34" charset="0"/>
              </a:rPr>
              <a:t>     </a:t>
            </a:r>
            <a:endParaRPr lang="de-DE" sz="1500">
              <a:latin typeface="PT Sans" panose="020B0503020203020204" pitchFamily="34" charset="0"/>
            </a:endParaRPr>
          </a:p>
        </p:txBody>
      </p:sp>
    </p:spTree>
    <p:extLst>
      <p:ext uri="{BB962C8B-B14F-4D97-AF65-F5344CB8AC3E}">
        <p14:creationId xmlns:p14="http://schemas.microsoft.com/office/powerpoint/2010/main" val="4047499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313CE"/>
        </a:solidFill>
        <a:effectLst/>
      </p:bgPr>
    </p:bg>
    <p:spTree>
      <p:nvGrpSpPr>
        <p:cNvPr id="1" name="Shape 118"/>
        <p:cNvGrpSpPr/>
        <p:nvPr/>
      </p:nvGrpSpPr>
      <p:grpSpPr>
        <a:xfrm>
          <a:off x="0" y="0"/>
          <a:ext cx="0" cy="0"/>
          <a:chOff x="0" y="0"/>
          <a:chExt cx="0" cy="0"/>
        </a:xfrm>
      </p:grpSpPr>
      <p:sp>
        <p:nvSpPr>
          <p:cNvPr id="119" name="Google Shape;119;p14"/>
          <p:cNvSpPr txBox="1"/>
          <p:nvPr/>
        </p:nvSpPr>
        <p:spPr>
          <a:xfrm>
            <a:off x="768350" y="3892061"/>
            <a:ext cx="7556400" cy="8589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2100"/>
              <a:buFont typeface="Roboto Slab"/>
              <a:buNone/>
            </a:pPr>
            <a:r>
              <a:rPr lang="en-US" sz="2100" b="1" dirty="0" err="1">
                <a:solidFill>
                  <a:srgbClr val="FFFFFF"/>
                </a:solidFill>
                <a:latin typeface="Roboto Slab"/>
                <a:ea typeface="Roboto Slab"/>
                <a:cs typeface="Roboto Slab"/>
                <a:sym typeface="Roboto Slab"/>
              </a:rPr>
              <a:t>Darstellung</a:t>
            </a:r>
            <a:r>
              <a:rPr lang="en-US" sz="2100" b="1" dirty="0">
                <a:solidFill>
                  <a:srgbClr val="FFFFFF"/>
                </a:solidFill>
                <a:latin typeface="Roboto Slab"/>
                <a:ea typeface="Roboto Slab"/>
                <a:cs typeface="Roboto Slab"/>
                <a:sym typeface="Roboto Slab"/>
              </a:rPr>
              <a:t> des </a:t>
            </a:r>
            <a:r>
              <a:rPr lang="en-US" sz="2100" b="1" dirty="0" err="1">
                <a:solidFill>
                  <a:srgbClr val="FFFFFF"/>
                </a:solidFill>
                <a:latin typeface="Roboto Slab"/>
                <a:ea typeface="Roboto Slab"/>
                <a:cs typeface="Roboto Slab"/>
                <a:sym typeface="Roboto Slab"/>
              </a:rPr>
              <a:t>Problemraums</a:t>
            </a:r>
            <a:endParaRPr dirty="0"/>
          </a:p>
          <a:p>
            <a:pPr marL="0" marR="0" lvl="0" indent="0" algn="l" rtl="0">
              <a:lnSpc>
                <a:spcPct val="90000"/>
              </a:lnSpc>
              <a:spcBef>
                <a:spcPts val="0"/>
              </a:spcBef>
              <a:spcAft>
                <a:spcPts val="0"/>
              </a:spcAft>
              <a:buClr>
                <a:srgbClr val="FFFFFF"/>
              </a:buClr>
              <a:buSzPts val="2400"/>
              <a:buFont typeface="PT Sans"/>
              <a:buNone/>
            </a:pPr>
            <a:endParaRPr sz="2400" b="0" i="0" u="none" strike="noStrike" cap="none" dirty="0">
              <a:solidFill>
                <a:srgbClr val="000000"/>
              </a:solidFill>
              <a:latin typeface="Roboto Slab"/>
              <a:ea typeface="Roboto Slab"/>
              <a:cs typeface="Roboto Slab"/>
              <a:sym typeface="Roboto Slab"/>
            </a:endParaRPr>
          </a:p>
          <a:p>
            <a:pPr marL="0" marR="0" lvl="0" indent="0" algn="l" rtl="0">
              <a:lnSpc>
                <a:spcPct val="90000"/>
              </a:lnSpc>
              <a:spcBef>
                <a:spcPts val="0"/>
              </a:spcBef>
              <a:spcAft>
                <a:spcPts val="0"/>
              </a:spcAft>
              <a:buClr>
                <a:srgbClr val="FFFFFF"/>
              </a:buClr>
              <a:buSzPts val="1700"/>
              <a:buFont typeface="PT Sans"/>
              <a:buNone/>
            </a:pPr>
            <a:r>
              <a:rPr lang="de-DE" sz="1700" dirty="0">
                <a:solidFill>
                  <a:srgbClr val="FFFFFF"/>
                </a:solidFill>
                <a:latin typeface="PT Sans"/>
                <a:ea typeface="PT Sans"/>
                <a:cs typeface="PT Sans"/>
                <a:sym typeface="PT Sans"/>
              </a:rPr>
              <a:t>Eine Spielersuche </a:t>
            </a:r>
            <a:r>
              <a:rPr lang="de-DE" sz="1700">
                <a:solidFill>
                  <a:srgbClr val="FFFFFF"/>
                </a:solidFill>
                <a:latin typeface="PT Sans"/>
                <a:ea typeface="PT Sans"/>
                <a:cs typeface="PT Sans"/>
                <a:sym typeface="PT Sans"/>
              </a:rPr>
              <a:t>und Vermittlung </a:t>
            </a:r>
            <a:r>
              <a:rPr lang="de-DE" sz="1700" dirty="0">
                <a:solidFill>
                  <a:srgbClr val="FFFFFF"/>
                </a:solidFill>
                <a:latin typeface="PT Sans"/>
                <a:ea typeface="PT Sans"/>
                <a:cs typeface="PT Sans"/>
                <a:sym typeface="PT Sans"/>
              </a:rPr>
              <a:t>für </a:t>
            </a:r>
            <a:r>
              <a:rPr lang="de-DE" sz="1700">
                <a:solidFill>
                  <a:srgbClr val="FFFFFF"/>
                </a:solidFill>
                <a:latin typeface="PT Sans"/>
                <a:ea typeface="PT Sans"/>
                <a:cs typeface="PT Sans"/>
                <a:sym typeface="PT Sans"/>
              </a:rPr>
              <a:t>ein </a:t>
            </a:r>
            <a:r>
              <a:rPr lang="de-DE" sz="1700" dirty="0">
                <a:solidFill>
                  <a:srgbClr val="FFFFFF"/>
                </a:solidFill>
                <a:latin typeface="PT Sans"/>
                <a:ea typeface="PT Sans"/>
                <a:cs typeface="PT Sans"/>
                <a:sym typeface="PT Sans"/>
              </a:rPr>
              <a:t>Brettspieltreffen</a:t>
            </a:r>
            <a:endParaRPr lang="de-DE" dirty="0"/>
          </a:p>
        </p:txBody>
      </p:sp>
      <p:sp>
        <p:nvSpPr>
          <p:cNvPr id="149" name="Google Shape;149;p14"/>
          <p:cNvSpPr/>
          <p:nvPr/>
        </p:nvSpPr>
        <p:spPr>
          <a:xfrm>
            <a:off x="3632200" y="949960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0" name="Google Shape;150;p14"/>
          <p:cNvSpPr/>
          <p:nvPr/>
        </p:nvSpPr>
        <p:spPr>
          <a:xfrm>
            <a:off x="6502400" y="949960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1" name="Google Shape;151;p14"/>
          <p:cNvSpPr/>
          <p:nvPr/>
        </p:nvSpPr>
        <p:spPr>
          <a:xfrm>
            <a:off x="9372600" y="949960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dirty="0">
              <a:solidFill>
                <a:srgbClr val="000000"/>
              </a:solidFill>
              <a:latin typeface="Gill Sans"/>
              <a:ea typeface="Gill Sans"/>
              <a:cs typeface="Gill Sans"/>
              <a:sym typeface="Gill Sans"/>
            </a:endParaRPr>
          </a:p>
        </p:txBody>
      </p:sp>
      <p:sp>
        <p:nvSpPr>
          <p:cNvPr id="152" name="Google Shape;152;p14"/>
          <p:cNvSpPr/>
          <p:nvPr/>
        </p:nvSpPr>
        <p:spPr>
          <a:xfrm>
            <a:off x="12242800" y="949960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3" name="Google Shape;153;p14"/>
          <p:cNvSpPr/>
          <p:nvPr/>
        </p:nvSpPr>
        <p:spPr>
          <a:xfrm>
            <a:off x="0" y="949960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nvGrpSpPr>
          <p:cNvPr id="154" name="Google Shape;154;p14"/>
          <p:cNvGrpSpPr/>
          <p:nvPr/>
        </p:nvGrpSpPr>
        <p:grpSpPr>
          <a:xfrm>
            <a:off x="762000" y="9499600"/>
            <a:ext cx="11480699" cy="254100"/>
            <a:chOff x="0" y="0"/>
            <a:chExt cx="11480699" cy="254100"/>
          </a:xfrm>
        </p:grpSpPr>
        <p:sp>
          <p:nvSpPr>
            <p:cNvPr id="155" name="Google Shape;155;p14"/>
            <p:cNvSpPr/>
            <p:nvPr/>
          </p:nvSpPr>
          <p:spPr>
            <a:xfrm>
              <a:off x="0" y="0"/>
              <a:ext cx="2870100" cy="2541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6" name="Google Shape;156;p14"/>
            <p:cNvSpPr/>
            <p:nvPr/>
          </p:nvSpPr>
          <p:spPr>
            <a:xfrm>
              <a:off x="2870199" y="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7" name="Google Shape;157;p14"/>
            <p:cNvSpPr/>
            <p:nvPr/>
          </p:nvSpPr>
          <p:spPr>
            <a:xfrm>
              <a:off x="5740399" y="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dirty="0">
                <a:solidFill>
                  <a:srgbClr val="000000"/>
                </a:solidFill>
                <a:latin typeface="Gill Sans"/>
                <a:ea typeface="Gill Sans"/>
                <a:cs typeface="Gill Sans"/>
                <a:sym typeface="Gill Sans"/>
              </a:endParaRPr>
            </a:p>
          </p:txBody>
        </p:sp>
        <p:sp>
          <p:nvSpPr>
            <p:cNvPr id="158" name="Google Shape;158;p14"/>
            <p:cNvSpPr/>
            <p:nvPr/>
          </p:nvSpPr>
          <p:spPr>
            <a:xfrm>
              <a:off x="8610599" y="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chemeClr val="dk1"/>
              </a:buClr>
              <a:buSzPts val="2100"/>
              <a:buFont typeface="Roboto Slab"/>
              <a:buNone/>
            </a:pPr>
            <a:r>
              <a:rPr lang="en-US" sz="2200" dirty="0">
                <a:solidFill>
                  <a:schemeClr val="dk1"/>
                </a:solidFill>
                <a:latin typeface="Roboto Slab"/>
                <a:ea typeface="Roboto Slab"/>
                <a:cs typeface="Roboto Slab"/>
                <a:sym typeface="Roboto Slab"/>
              </a:rPr>
              <a:t>Exposé</a:t>
            </a:r>
            <a:endParaRPr lang="en-US" sz="2200" dirty="0">
              <a:solidFill>
                <a:schemeClr val="dk1"/>
              </a:solidFill>
              <a:latin typeface="Roboto Slab"/>
              <a:ea typeface="Roboto Slab"/>
              <a:cs typeface="Roboto Slab"/>
            </a:endParaRPr>
          </a:p>
          <a:p>
            <a:pPr marL="0" marR="0" lvl="0" indent="0" algn="l" rtl="0">
              <a:lnSpc>
                <a:spcPct val="100000"/>
              </a:lnSpc>
              <a:spcBef>
                <a:spcPts val="0"/>
              </a:spcBef>
              <a:spcAft>
                <a:spcPts val="0"/>
              </a:spcAft>
              <a:buClr>
                <a:srgbClr val="000000"/>
              </a:buClr>
              <a:buSzPts val="2100"/>
              <a:buFont typeface="Roboto Slab"/>
              <a:buNone/>
            </a:pPr>
            <a:endParaRPr sz="1700" b="1" dirty="0">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1" name="Google Shape;201;p5"/>
          <p:cNvSpPr txBox="1"/>
          <p:nvPr/>
        </p:nvSpPr>
        <p:spPr>
          <a:xfrm>
            <a:off x="768350" y="3115222"/>
            <a:ext cx="5735400" cy="215400"/>
          </a:xfrm>
          <a:prstGeom prst="rect">
            <a:avLst/>
          </a:prstGeom>
          <a:noFill/>
          <a:ln>
            <a:noFill/>
          </a:ln>
        </p:spPr>
        <p:txBody>
          <a:bodyPr spcFirstLastPara="1" wrap="square" lIns="0" tIns="0" rIns="0" bIns="0" anchor="t" anchorCtr="0">
            <a:spAutoFit/>
          </a:bodyPr>
          <a:lstStyle/>
          <a:p>
            <a:pPr marL="0" marR="0" lvl="0" indent="0" algn="l" rtl="0">
              <a:lnSpc>
                <a:spcPct val="129411"/>
              </a:lnSpc>
              <a:spcBef>
                <a:spcPts val="0"/>
              </a:spcBef>
              <a:spcAft>
                <a:spcPts val="0"/>
              </a:spcAft>
              <a:buClr>
                <a:srgbClr val="000000"/>
              </a:buClr>
              <a:buSzPts val="1700"/>
              <a:buFont typeface="Roboto Slab"/>
              <a:buNone/>
            </a:pPr>
            <a:endParaRPr/>
          </a:p>
        </p:txBody>
      </p:sp>
      <p:sp>
        <p:nvSpPr>
          <p:cNvPr id="202" name="Google Shape;202;p5"/>
          <p:cNvSpPr txBox="1"/>
          <p:nvPr/>
        </p:nvSpPr>
        <p:spPr>
          <a:xfrm>
            <a:off x="768350" y="1587498"/>
            <a:ext cx="11474450" cy="7560000"/>
          </a:xfrm>
          <a:prstGeom prst="rect">
            <a:avLst/>
          </a:prstGeom>
          <a:noFill/>
          <a:ln>
            <a:noFill/>
          </a:ln>
        </p:spPr>
        <p:txBody>
          <a:bodyPr spcFirstLastPara="1" wrap="square" lIns="0" tIns="0" rIns="0" bIns="0" anchor="t" anchorCtr="0">
            <a:spAutoFit/>
          </a:bodyPr>
          <a:lstStyle/>
          <a:p>
            <a:pPr algn="l"/>
            <a:r>
              <a:rPr lang="de-DE" sz="1500" b="1" i="0" u="none" strike="noStrike" dirty="0">
                <a:solidFill>
                  <a:schemeClr val="tx1"/>
                </a:solidFill>
                <a:effectLst/>
                <a:latin typeface="PT Sans" panose="020B0503020203020204" pitchFamily="34" charset="0"/>
                <a:hlinkClick r:id="rId3">
                  <a:extLst>
                    <a:ext uri="{A12FA001-AC4F-418D-AE19-62706E023703}">
                      <ahyp:hlinkClr xmlns:ahyp="http://schemas.microsoft.com/office/drawing/2018/hyperlinkcolor" val="tx"/>
                    </a:ext>
                  </a:extLst>
                </a:hlinkClick>
              </a:rPr>
              <a:t>Problemraum: Spielersuche für Brettspiele</a:t>
            </a:r>
            <a:endParaRPr lang="de-DE" sz="1500" b="1" i="0" u="none" strike="noStrike" dirty="0">
              <a:solidFill>
                <a:schemeClr val="tx1"/>
              </a:solidFill>
              <a:effectLst/>
              <a:latin typeface="PT Sans" panose="020B0503020203020204" pitchFamily="34" charset="0"/>
            </a:endParaRPr>
          </a:p>
          <a:p>
            <a:pPr algn="l"/>
            <a:endParaRPr lang="de-DE" sz="1500" b="1" i="0" dirty="0">
              <a:solidFill>
                <a:schemeClr val="tx1"/>
              </a:solidFill>
              <a:effectLst/>
              <a:latin typeface="PT Sans" panose="020B0503020203020204" pitchFamily="34" charset="0"/>
            </a:endParaRPr>
          </a:p>
          <a:p>
            <a:pPr algn="l"/>
            <a:r>
              <a:rPr lang="de-DE" sz="1500" b="0" i="0" dirty="0">
                <a:solidFill>
                  <a:srgbClr val="1F2328"/>
                </a:solidFill>
                <a:effectLst/>
                <a:latin typeface="PT Sans" panose="020B0503020203020204" pitchFamily="34" charset="0"/>
              </a:rPr>
              <a:t>Mitspieler für Brettspiele zu finden kann sich manchmal schwierig gestalten, wenn man nicht bereits in einer Gruppe oder Familie von Hobbyisten ist. Vielleicht kommt bei der Freundesgruppe ein Klassiker wie Monopoly an, ein sogenanntes "Kennerspiel" wie Istanbul meist eher weniger. Bestehende Mittel um im Netz, Mitspieler mit einem ähnlichen Geschmack zu suchen und hoffentlich zu finden, sind einige Brettspielforen, bzw. Facebookgruppen, Websites von Spielvereinen und Meetup-Plattformen für Brettspielabende oder Aktivitäten aller Art. Weitere Möglichkeiten bieten Brettspiel-Cafés oder Brettspielläden, die meist eigene Veranstaltungen organisieren, wo man dann lokal eine Gruppe finden kann. Auch größere jährliche Veranstaltungen wie die Spielemesse Spiel Essen oder Veranstaltungen im Rahmen der Initiative "Stadt-Land-Spielt" bieten hier Möglichkeiten.</a:t>
            </a:r>
          </a:p>
          <a:p>
            <a:pPr algn="l"/>
            <a:endParaRPr lang="de-DE" sz="1500" b="0" i="0" dirty="0">
              <a:solidFill>
                <a:srgbClr val="1F2328"/>
              </a:solidFill>
              <a:effectLst/>
              <a:latin typeface="PT Sans" panose="020B0503020203020204" pitchFamily="34" charset="0"/>
            </a:endParaRPr>
          </a:p>
          <a:p>
            <a:pPr algn="l"/>
            <a:r>
              <a:rPr lang="de-DE" sz="1500" b="0" i="0" dirty="0">
                <a:solidFill>
                  <a:srgbClr val="1F2328"/>
                </a:solidFill>
                <a:effectLst/>
                <a:latin typeface="PT Sans" panose="020B0503020203020204" pitchFamily="34" charset="0"/>
              </a:rPr>
              <a:t>Was all diese Optionen gemein haben ist allerdings, dass nur eine eigene aktive Suche möglich ist. Über neue anstehende Treffen oder Veranstaltungen wird man je nach Plattform nur begrenzt informiert. Selbst wenn, bleibt dann zudem die Frage, ob es sich überhaupt um ein Spiel oder eine Art Spiel handelt, das man selber gerne spielen würde. Hinzu kommt, dass die Möglichkeit, durch Brettspiele als Hobby teil einer größeren Community zu sein, nur auf den Foren oder auf messe-ähnlichen Veranstaltungen realisierbar ist. Die Messen finden in der Regel nur jährlich statt und die Foren werden nicht besonders häufig genutzt. (</a:t>
            </a:r>
            <a:r>
              <a:rPr lang="de-DE" sz="1500" b="0" i="0" u="sng" dirty="0">
                <a:solidFill>
                  <a:srgbClr val="1F2328"/>
                </a:solidFill>
                <a:effectLst/>
                <a:latin typeface="PT Sans" panose="020B0503020203020204" pitchFamily="34" charset="0"/>
                <a:hlinkClick r:id="rId4"/>
              </a:rPr>
              <a:t>unknowns.de</a:t>
            </a:r>
            <a:r>
              <a:rPr lang="de-DE" sz="1500" b="0" i="0" dirty="0">
                <a:solidFill>
                  <a:srgbClr val="1F2328"/>
                </a:solidFill>
                <a:effectLst/>
                <a:latin typeface="PT Sans" panose="020B0503020203020204" pitchFamily="34" charset="0"/>
              </a:rPr>
              <a:t> 6624 User, </a:t>
            </a:r>
            <a:r>
              <a:rPr lang="de-DE" sz="1500" b="0" i="0" u="sng" dirty="0">
                <a:solidFill>
                  <a:srgbClr val="1F2328"/>
                </a:solidFill>
                <a:effectLst/>
                <a:latin typeface="PT Sans" panose="020B0503020203020204" pitchFamily="34" charset="0"/>
                <a:hlinkClick r:id="rId5"/>
              </a:rPr>
              <a:t>spielen.de</a:t>
            </a:r>
            <a:r>
              <a:rPr lang="de-DE" sz="1500" b="0" i="0" dirty="0">
                <a:solidFill>
                  <a:srgbClr val="1F2328"/>
                </a:solidFill>
                <a:effectLst/>
                <a:latin typeface="PT Sans" panose="020B0503020203020204" pitchFamily="34" charset="0"/>
              </a:rPr>
              <a:t> 7868)</a:t>
            </a:r>
          </a:p>
          <a:p>
            <a:pPr algn="l"/>
            <a:endParaRPr lang="de-DE" sz="1500" b="0" i="0" dirty="0">
              <a:solidFill>
                <a:srgbClr val="1F2328"/>
              </a:solidFill>
              <a:effectLst/>
              <a:latin typeface="PT Sans" panose="020B0503020203020204" pitchFamily="34" charset="0"/>
            </a:endParaRPr>
          </a:p>
          <a:p>
            <a:pPr algn="l"/>
            <a:r>
              <a:rPr lang="de-DE" sz="1500" b="1" i="0" u="none" strike="noStrike" dirty="0">
                <a:solidFill>
                  <a:schemeClr val="tx1"/>
                </a:solidFill>
                <a:effectLst/>
                <a:latin typeface="PT Sans" panose="020B0503020203020204" pitchFamily="34" charset="0"/>
                <a:hlinkClick r:id="rId6">
                  <a:extLst>
                    <a:ext uri="{A12FA001-AC4F-418D-AE19-62706E023703}">
                      <ahyp:hlinkClr xmlns:ahyp="http://schemas.microsoft.com/office/drawing/2018/hyperlinkcolor" val="tx"/>
                    </a:ext>
                  </a:extLst>
                </a:hlinkClick>
              </a:rPr>
              <a:t>Relevanz:</a:t>
            </a:r>
            <a:endParaRPr lang="de-DE" sz="1500" b="1" i="0" u="none" strike="noStrike" dirty="0">
              <a:solidFill>
                <a:schemeClr val="tx1"/>
              </a:solidFill>
              <a:effectLst/>
              <a:latin typeface="PT Sans" panose="020B0503020203020204" pitchFamily="34" charset="0"/>
            </a:endParaRPr>
          </a:p>
          <a:p>
            <a:pPr algn="l"/>
            <a:endParaRPr lang="de-DE" sz="1500" b="1" i="0" dirty="0">
              <a:solidFill>
                <a:schemeClr val="tx1"/>
              </a:solidFill>
              <a:effectLst/>
              <a:latin typeface="PT Sans" panose="020B0503020203020204" pitchFamily="34" charset="0"/>
            </a:endParaRPr>
          </a:p>
          <a:p>
            <a:pPr algn="l"/>
            <a:r>
              <a:rPr lang="de-DE" sz="1500" b="0" i="0" dirty="0">
                <a:solidFill>
                  <a:srgbClr val="1F2328"/>
                </a:solidFill>
                <a:effectLst/>
                <a:latin typeface="PT Sans" panose="020B0503020203020204" pitchFamily="34" charset="0"/>
              </a:rPr>
              <a:t>Bei 32,97 Millionen Personen in Deutschland, die ab und zu Gesellschaftsspiele spielen und 5,66 Millionen, die häufig </a:t>
            </a:r>
            <a:r>
              <a:rPr lang="de-DE" sz="1500" b="0" i="0" dirty="0" err="1">
                <a:solidFill>
                  <a:srgbClr val="1F2328"/>
                </a:solidFill>
                <a:effectLst/>
                <a:latin typeface="PT Sans" panose="020B0503020203020204" pitchFamily="34" charset="0"/>
              </a:rPr>
              <a:t>Gesellschaftspiele</a:t>
            </a:r>
            <a:r>
              <a:rPr lang="de-DE" sz="1500" b="0" i="0" dirty="0">
                <a:solidFill>
                  <a:srgbClr val="1F2328"/>
                </a:solidFill>
                <a:effectLst/>
                <a:latin typeface="PT Sans" panose="020B0503020203020204" pitchFamily="34" charset="0"/>
              </a:rPr>
              <a:t> spielen, sind die Nutzerzahlen der Foren relativ überraschend.</a:t>
            </a:r>
          </a:p>
          <a:p>
            <a:pPr algn="l"/>
            <a:r>
              <a:rPr lang="de-DE" sz="1500" b="0" i="0" dirty="0">
                <a:solidFill>
                  <a:srgbClr val="1F2328"/>
                </a:solidFill>
                <a:effectLst/>
                <a:latin typeface="PT Sans" panose="020B0503020203020204" pitchFamily="34" charset="0"/>
              </a:rPr>
              <a:t>(Spielerzahlen: </a:t>
            </a:r>
            <a:r>
              <a:rPr lang="de-DE" sz="1500" b="0" i="0" u="sng" dirty="0">
                <a:solidFill>
                  <a:srgbClr val="1F2328"/>
                </a:solidFill>
                <a:effectLst/>
                <a:latin typeface="PT Sans" panose="020B0503020203020204" pitchFamily="34" charset="0"/>
                <a:hlinkClick r:id="rId7"/>
              </a:rPr>
              <a:t>https://de.statista.com/statistik/daten/studie/171127/umfrage/haeufigkeit-des-spielens-von-gesellschaftsspielen-in-der-freizeit/</a:t>
            </a:r>
            <a:r>
              <a:rPr lang="de-DE" sz="1500" b="0" i="0" dirty="0">
                <a:solidFill>
                  <a:srgbClr val="1F2328"/>
                </a:solidFill>
                <a:effectLst/>
                <a:latin typeface="PT Sans" panose="020B0503020203020204" pitchFamily="34" charset="0"/>
              </a:rPr>
              <a:t>) Es spricht dafür, dass die Foren unzureichend sind, Personen dazu zu bringen an der Community online teilzunehmen. Auch die Zahlen der Meetup-Tools sprechen für Verbesserungsbedarf. (</a:t>
            </a:r>
            <a:r>
              <a:rPr lang="de-DE" sz="1500" b="0" i="0" u="sng" dirty="0">
                <a:solidFill>
                  <a:srgbClr val="1F2328"/>
                </a:solidFill>
                <a:effectLst/>
                <a:latin typeface="PT Sans" panose="020B0503020203020204" pitchFamily="34" charset="0"/>
                <a:hlinkClick r:id="rId8"/>
              </a:rPr>
              <a:t>gesellschaftsspieler-gesucht.de</a:t>
            </a:r>
            <a:r>
              <a:rPr lang="de-DE" sz="1500" b="0" i="0" dirty="0">
                <a:solidFill>
                  <a:srgbClr val="1F2328"/>
                </a:solidFill>
                <a:effectLst/>
                <a:latin typeface="PT Sans" panose="020B0503020203020204" pitchFamily="34" charset="0"/>
              </a:rPr>
              <a:t> 14,275 Mitglieder, </a:t>
            </a:r>
            <a:r>
              <a:rPr lang="de-DE" sz="1500" b="0" i="0" u="sng" dirty="0">
                <a:solidFill>
                  <a:srgbClr val="1F2328"/>
                </a:solidFill>
                <a:effectLst/>
                <a:latin typeface="PT Sans" panose="020B0503020203020204" pitchFamily="34" charset="0"/>
                <a:hlinkClick r:id="rId9"/>
              </a:rPr>
              <a:t>spielerzentrale.de</a:t>
            </a:r>
            <a:r>
              <a:rPr lang="de-DE" sz="1500" b="0" i="0" dirty="0">
                <a:solidFill>
                  <a:srgbClr val="1F2328"/>
                </a:solidFill>
                <a:effectLst/>
                <a:latin typeface="PT Sans" panose="020B0503020203020204" pitchFamily="34" charset="0"/>
              </a:rPr>
              <a:t> 29,876)</a:t>
            </a:r>
          </a:p>
          <a:p>
            <a:pPr algn="l"/>
            <a:endParaRPr lang="de-DE" sz="1500" b="0" i="0" dirty="0">
              <a:solidFill>
                <a:srgbClr val="1F2328"/>
              </a:solidFill>
              <a:effectLst/>
              <a:latin typeface="PT Sans" panose="020B0503020203020204" pitchFamily="34" charset="0"/>
            </a:endParaRPr>
          </a:p>
          <a:p>
            <a:pPr algn="l"/>
            <a:r>
              <a:rPr lang="de-DE" sz="1500" b="1" i="0" u="none" strike="noStrike" dirty="0">
                <a:solidFill>
                  <a:schemeClr val="tx1"/>
                </a:solidFill>
                <a:effectLst/>
                <a:latin typeface="PT Sans" panose="020B0503020203020204" pitchFamily="34" charset="0"/>
                <a:hlinkClick r:id="rId10">
                  <a:extLst>
                    <a:ext uri="{A12FA001-AC4F-418D-AE19-62706E023703}">
                      <ahyp:hlinkClr xmlns:ahyp="http://schemas.microsoft.com/office/drawing/2018/hyperlinkcolor" val="tx"/>
                    </a:ext>
                  </a:extLst>
                </a:hlinkClick>
              </a:rPr>
              <a:t>Zielsetzung:</a:t>
            </a:r>
            <a:endParaRPr lang="de-DE" sz="1500" b="1" i="0" u="none" strike="noStrike" dirty="0">
              <a:solidFill>
                <a:schemeClr val="tx1"/>
              </a:solidFill>
              <a:effectLst/>
              <a:latin typeface="PT Sans" panose="020B0503020203020204" pitchFamily="34" charset="0"/>
            </a:endParaRPr>
          </a:p>
          <a:p>
            <a:pPr algn="l"/>
            <a:endParaRPr lang="de-DE" sz="1500" b="1" i="0" dirty="0">
              <a:solidFill>
                <a:schemeClr val="tx1"/>
              </a:solidFill>
              <a:effectLst/>
              <a:latin typeface="PT Sans" panose="020B0503020203020204" pitchFamily="34" charset="0"/>
            </a:endParaRPr>
          </a:p>
          <a:p>
            <a:pPr algn="l"/>
            <a:r>
              <a:rPr lang="de-DE" sz="1500" b="0" i="0" dirty="0">
                <a:solidFill>
                  <a:srgbClr val="1F2328"/>
                </a:solidFill>
                <a:effectLst/>
                <a:latin typeface="PT Sans" panose="020B0503020203020204" pitchFamily="34" charset="0"/>
              </a:rPr>
              <a:t>Die Zielsetzung für das Projekt ist demnach, ein System zu entwickeln, dass die Möglichkeit bietet Spieletreffen zu organisieren, indem das Treffen und das Spiel Personen, die vermutlich daran interessiert wären teilzunehmen, vorgeschlagen werden. Dies sollte die Suche nach Mitspielern deutlich verbessern. Außerdem soll über das System und dessen sozialen Features eine Community aufgebaut werden, an der alle Brettspielfans regelmäßig teilhaben können.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chemeClr val="dk1"/>
              </a:buClr>
              <a:buSzPts val="2100"/>
              <a:buFont typeface="Roboto Slab"/>
              <a:buNone/>
            </a:pPr>
            <a:r>
              <a:rPr lang="de-DE" sz="2200" dirty="0">
                <a:solidFill>
                  <a:schemeClr val="dk1"/>
                </a:solidFill>
                <a:latin typeface="Roboto Slab"/>
                <a:ea typeface="Roboto Slab"/>
                <a:cs typeface="Roboto Slab"/>
                <a:sym typeface="Roboto Slab"/>
              </a:rPr>
              <a:t>Domänenmodell - Brettspiel</a:t>
            </a:r>
            <a:endParaRPr sz="2200" dirty="0">
              <a:solidFill>
                <a:schemeClr val="dk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2100"/>
              <a:buFont typeface="Roboto Slab"/>
              <a:buNone/>
            </a:pPr>
            <a:endParaRPr sz="1700" b="1" dirty="0">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1" name="Google Shape;201;p5"/>
          <p:cNvSpPr txBox="1"/>
          <p:nvPr/>
        </p:nvSpPr>
        <p:spPr>
          <a:xfrm>
            <a:off x="768350" y="3115222"/>
            <a:ext cx="5735400" cy="215400"/>
          </a:xfrm>
          <a:prstGeom prst="rect">
            <a:avLst/>
          </a:prstGeom>
          <a:noFill/>
          <a:ln>
            <a:noFill/>
          </a:ln>
        </p:spPr>
        <p:txBody>
          <a:bodyPr spcFirstLastPara="1" wrap="square" lIns="0" tIns="0" rIns="0" bIns="0" anchor="t" anchorCtr="0">
            <a:spAutoFit/>
          </a:bodyPr>
          <a:lstStyle/>
          <a:p>
            <a:pPr marL="0" marR="0" lvl="0" indent="0" algn="l" rtl="0">
              <a:lnSpc>
                <a:spcPct val="129411"/>
              </a:lnSpc>
              <a:spcBef>
                <a:spcPts val="0"/>
              </a:spcBef>
              <a:spcAft>
                <a:spcPts val="0"/>
              </a:spcAft>
              <a:buClr>
                <a:srgbClr val="000000"/>
              </a:buClr>
              <a:buSzPts val="1700"/>
              <a:buFont typeface="Roboto Slab"/>
              <a:buNone/>
            </a:pPr>
            <a:endParaRPr/>
          </a:p>
        </p:txBody>
      </p:sp>
      <p:pic>
        <p:nvPicPr>
          <p:cNvPr id="10" name="Grafik 9">
            <a:extLst>
              <a:ext uri="{FF2B5EF4-FFF2-40B4-BE49-F238E27FC236}">
                <a16:creationId xmlns:a16="http://schemas.microsoft.com/office/drawing/2014/main" id="{873A49C7-5C25-041E-8B8A-4E82409C40CC}"/>
              </a:ext>
            </a:extLst>
          </p:cNvPr>
          <p:cNvPicPr>
            <a:picLocks noChangeAspect="1"/>
          </p:cNvPicPr>
          <p:nvPr/>
        </p:nvPicPr>
        <p:blipFill rotWithShape="1">
          <a:blip r:embed="rId3"/>
          <a:srcRect l="1354" t="5831" r="14122" b="2158"/>
          <a:stretch/>
        </p:blipFill>
        <p:spPr>
          <a:xfrm>
            <a:off x="762000" y="1587499"/>
            <a:ext cx="11480800" cy="7518402"/>
          </a:xfrm>
          <a:prstGeom prst="rect">
            <a:avLst/>
          </a:prstGeom>
        </p:spPr>
      </p:pic>
    </p:spTree>
    <p:extLst>
      <p:ext uri="{BB962C8B-B14F-4D97-AF65-F5344CB8AC3E}">
        <p14:creationId xmlns:p14="http://schemas.microsoft.com/office/powerpoint/2010/main" val="19042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313CE"/>
        </a:solidFill>
        <a:effectLst/>
      </p:bgPr>
    </p:bg>
    <p:spTree>
      <p:nvGrpSpPr>
        <p:cNvPr id="1" name="Shape 294"/>
        <p:cNvGrpSpPr/>
        <p:nvPr/>
      </p:nvGrpSpPr>
      <p:grpSpPr>
        <a:xfrm>
          <a:off x="0" y="0"/>
          <a:ext cx="0" cy="0"/>
          <a:chOff x="0" y="0"/>
          <a:chExt cx="0" cy="0"/>
        </a:xfrm>
      </p:grpSpPr>
      <p:sp>
        <p:nvSpPr>
          <p:cNvPr id="295" name="Google Shape;295;g1007c3ab5d0_1_456"/>
          <p:cNvSpPr txBox="1"/>
          <p:nvPr/>
        </p:nvSpPr>
        <p:spPr>
          <a:xfrm>
            <a:off x="768350" y="3892061"/>
            <a:ext cx="7556400" cy="8172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2100"/>
              <a:buFont typeface="Roboto Slab"/>
              <a:buNone/>
            </a:pPr>
            <a:r>
              <a:rPr lang="en-US" sz="2100" b="1" dirty="0" err="1">
                <a:solidFill>
                  <a:srgbClr val="FFFFFF"/>
                </a:solidFill>
                <a:latin typeface="Roboto Slab"/>
                <a:ea typeface="Roboto Slab"/>
                <a:cs typeface="Roboto Slab"/>
                <a:sym typeface="Roboto Slab"/>
              </a:rPr>
              <a:t>Stakeholderanalyse</a:t>
            </a:r>
            <a:endParaRPr dirty="0"/>
          </a:p>
          <a:p>
            <a:pPr marL="0" marR="0" lvl="0" indent="0" algn="l" rtl="0">
              <a:lnSpc>
                <a:spcPct val="90000"/>
              </a:lnSpc>
              <a:spcBef>
                <a:spcPts val="0"/>
              </a:spcBef>
              <a:spcAft>
                <a:spcPts val="0"/>
              </a:spcAft>
              <a:buClr>
                <a:srgbClr val="FFFFFF"/>
              </a:buClr>
              <a:buSzPts val="2400"/>
              <a:buFont typeface="PT Sans"/>
              <a:buNone/>
            </a:pPr>
            <a:endParaRPr sz="2400" b="0" i="0" u="none" strike="noStrike" cap="none" dirty="0">
              <a:solidFill>
                <a:srgbClr val="000000"/>
              </a:solidFill>
              <a:latin typeface="Roboto Slab"/>
              <a:ea typeface="Roboto Slab"/>
              <a:cs typeface="Roboto Slab"/>
              <a:sym typeface="Roboto Slab"/>
            </a:endParaRPr>
          </a:p>
          <a:p>
            <a:pPr marL="0" marR="0" lvl="0" indent="0" algn="l" rtl="0">
              <a:lnSpc>
                <a:spcPct val="90000"/>
              </a:lnSpc>
              <a:spcBef>
                <a:spcPts val="0"/>
              </a:spcBef>
              <a:spcAft>
                <a:spcPts val="0"/>
              </a:spcAft>
              <a:buClr>
                <a:srgbClr val="FFFFFF"/>
              </a:buClr>
              <a:buSzPts val="1700"/>
              <a:buFont typeface="PT Sans"/>
              <a:buNone/>
            </a:pPr>
            <a:endParaRPr dirty="0"/>
          </a:p>
        </p:txBody>
      </p:sp>
      <p:sp>
        <p:nvSpPr>
          <p:cNvPr id="325" name="Google Shape;325;g1007c3ab5d0_1_456"/>
          <p:cNvSpPr/>
          <p:nvPr/>
        </p:nvSpPr>
        <p:spPr>
          <a:xfrm>
            <a:off x="3632200" y="949950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26" name="Google Shape;326;g1007c3ab5d0_1_456"/>
          <p:cNvSpPr/>
          <p:nvPr/>
        </p:nvSpPr>
        <p:spPr>
          <a:xfrm>
            <a:off x="6502400" y="949950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27" name="Google Shape;327;g1007c3ab5d0_1_456"/>
          <p:cNvSpPr/>
          <p:nvPr/>
        </p:nvSpPr>
        <p:spPr>
          <a:xfrm>
            <a:off x="9372600" y="949950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28" name="Google Shape;328;g1007c3ab5d0_1_456"/>
          <p:cNvSpPr/>
          <p:nvPr/>
        </p:nvSpPr>
        <p:spPr>
          <a:xfrm>
            <a:off x="12242800" y="9499500"/>
            <a:ext cx="762000" cy="2541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29" name="Google Shape;329;g1007c3ab5d0_1_456"/>
          <p:cNvSpPr/>
          <p:nvPr/>
        </p:nvSpPr>
        <p:spPr>
          <a:xfrm>
            <a:off x="0" y="9499500"/>
            <a:ext cx="762000" cy="2541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nvGrpSpPr>
          <p:cNvPr id="330" name="Google Shape;330;g1007c3ab5d0_1_456"/>
          <p:cNvGrpSpPr/>
          <p:nvPr/>
        </p:nvGrpSpPr>
        <p:grpSpPr>
          <a:xfrm>
            <a:off x="762000" y="9499500"/>
            <a:ext cx="11480699" cy="254100"/>
            <a:chOff x="0" y="0"/>
            <a:chExt cx="11480699" cy="254100"/>
          </a:xfrm>
        </p:grpSpPr>
        <p:sp>
          <p:nvSpPr>
            <p:cNvPr id="331" name="Google Shape;331;g1007c3ab5d0_1_456"/>
            <p:cNvSpPr/>
            <p:nvPr/>
          </p:nvSpPr>
          <p:spPr>
            <a:xfrm>
              <a:off x="0" y="0"/>
              <a:ext cx="2870100" cy="2541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32" name="Google Shape;332;g1007c3ab5d0_1_456"/>
            <p:cNvSpPr/>
            <p:nvPr/>
          </p:nvSpPr>
          <p:spPr>
            <a:xfrm>
              <a:off x="2870199" y="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33" name="Google Shape;333;g1007c3ab5d0_1_456"/>
            <p:cNvSpPr/>
            <p:nvPr/>
          </p:nvSpPr>
          <p:spPr>
            <a:xfrm>
              <a:off x="5740399" y="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34" name="Google Shape;334;g1007c3ab5d0_1_456"/>
            <p:cNvSpPr/>
            <p:nvPr/>
          </p:nvSpPr>
          <p:spPr>
            <a:xfrm>
              <a:off x="8610599" y="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chemeClr val="dk1"/>
              </a:buClr>
              <a:buSzPts val="2100"/>
              <a:buFont typeface="Roboto Slab"/>
              <a:buNone/>
            </a:pPr>
            <a:r>
              <a:rPr lang="de-DE" sz="2200" dirty="0" err="1">
                <a:solidFill>
                  <a:schemeClr val="dk1"/>
                </a:solidFill>
                <a:latin typeface="Roboto Slab"/>
                <a:ea typeface="Roboto Slab"/>
                <a:cs typeface="Roboto Slab"/>
                <a:sym typeface="Roboto Slab"/>
              </a:rPr>
              <a:t>Stakeholderanalyse</a:t>
            </a:r>
            <a:endParaRPr sz="2200" dirty="0">
              <a:solidFill>
                <a:schemeClr val="dk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2100"/>
              <a:buFont typeface="Roboto Slab"/>
              <a:buNone/>
            </a:pPr>
            <a:endParaRPr sz="1700" b="1" dirty="0">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1" name="Google Shape;201;p5"/>
          <p:cNvSpPr txBox="1"/>
          <p:nvPr/>
        </p:nvSpPr>
        <p:spPr>
          <a:xfrm>
            <a:off x="768350" y="3115222"/>
            <a:ext cx="5735400" cy="215400"/>
          </a:xfrm>
          <a:prstGeom prst="rect">
            <a:avLst/>
          </a:prstGeom>
          <a:noFill/>
          <a:ln>
            <a:noFill/>
          </a:ln>
        </p:spPr>
        <p:txBody>
          <a:bodyPr spcFirstLastPara="1" wrap="square" lIns="0" tIns="0" rIns="0" bIns="0" anchor="t" anchorCtr="0">
            <a:spAutoFit/>
          </a:bodyPr>
          <a:lstStyle/>
          <a:p>
            <a:pPr marL="0" marR="0" lvl="0" indent="0" algn="l" rtl="0">
              <a:lnSpc>
                <a:spcPct val="129411"/>
              </a:lnSpc>
              <a:spcBef>
                <a:spcPts val="0"/>
              </a:spcBef>
              <a:spcAft>
                <a:spcPts val="0"/>
              </a:spcAft>
              <a:buClr>
                <a:srgbClr val="000000"/>
              </a:buClr>
              <a:buSzPts val="1700"/>
              <a:buFont typeface="Roboto Slab"/>
              <a:buNone/>
            </a:pPr>
            <a:endParaRPr/>
          </a:p>
        </p:txBody>
      </p:sp>
      <p:pic>
        <p:nvPicPr>
          <p:cNvPr id="8" name="Grafik 7">
            <a:extLst>
              <a:ext uri="{FF2B5EF4-FFF2-40B4-BE49-F238E27FC236}">
                <a16:creationId xmlns:a16="http://schemas.microsoft.com/office/drawing/2014/main" id="{D1DAD7CE-6C19-0F7F-1059-625FD871349A}"/>
              </a:ext>
            </a:extLst>
          </p:cNvPr>
          <p:cNvPicPr>
            <a:picLocks noChangeAspect="1"/>
          </p:cNvPicPr>
          <p:nvPr/>
        </p:nvPicPr>
        <p:blipFill>
          <a:blip r:embed="rId3"/>
          <a:stretch>
            <a:fillRect/>
          </a:stretch>
        </p:blipFill>
        <p:spPr>
          <a:xfrm>
            <a:off x="768350" y="1597023"/>
            <a:ext cx="11468100" cy="75144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42483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313CE"/>
        </a:solidFill>
        <a:effectLst/>
      </p:bgPr>
    </p:bg>
    <p:spTree>
      <p:nvGrpSpPr>
        <p:cNvPr id="1" name="Shape 558"/>
        <p:cNvGrpSpPr/>
        <p:nvPr/>
      </p:nvGrpSpPr>
      <p:grpSpPr>
        <a:xfrm>
          <a:off x="0" y="0"/>
          <a:ext cx="0" cy="0"/>
          <a:chOff x="0" y="0"/>
          <a:chExt cx="0" cy="0"/>
        </a:xfrm>
      </p:grpSpPr>
      <p:sp>
        <p:nvSpPr>
          <p:cNvPr id="559" name="Google Shape;559;g1007c3ab5d0_1_542"/>
          <p:cNvSpPr txBox="1"/>
          <p:nvPr/>
        </p:nvSpPr>
        <p:spPr>
          <a:xfrm>
            <a:off x="768350" y="3892061"/>
            <a:ext cx="7556400" cy="8172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2100"/>
              <a:buFont typeface="Roboto Slab"/>
              <a:buNone/>
            </a:pPr>
            <a:r>
              <a:rPr lang="en-US" sz="2100" b="1" dirty="0" err="1">
                <a:solidFill>
                  <a:srgbClr val="FFFFFF"/>
                </a:solidFill>
                <a:latin typeface="Roboto Slab"/>
                <a:ea typeface="Roboto Slab"/>
                <a:cs typeface="Roboto Slab"/>
                <a:sym typeface="Roboto Slab"/>
              </a:rPr>
              <a:t>Projektrisiko</a:t>
            </a:r>
            <a:endParaRPr dirty="0"/>
          </a:p>
          <a:p>
            <a:pPr marL="0" marR="0" lvl="0" indent="0" algn="l" rtl="0">
              <a:lnSpc>
                <a:spcPct val="90000"/>
              </a:lnSpc>
              <a:spcBef>
                <a:spcPts val="0"/>
              </a:spcBef>
              <a:spcAft>
                <a:spcPts val="0"/>
              </a:spcAft>
              <a:buClr>
                <a:srgbClr val="FFFFFF"/>
              </a:buClr>
              <a:buSzPts val="2400"/>
              <a:buFont typeface="PT Sans"/>
              <a:buNone/>
            </a:pPr>
            <a:endParaRPr sz="2400" b="0" i="0" u="none" strike="noStrike" cap="none" dirty="0">
              <a:solidFill>
                <a:srgbClr val="000000"/>
              </a:solidFill>
              <a:latin typeface="Roboto Slab"/>
              <a:ea typeface="Roboto Slab"/>
              <a:cs typeface="Roboto Slab"/>
              <a:sym typeface="Roboto Slab"/>
            </a:endParaRPr>
          </a:p>
          <a:p>
            <a:pPr marL="0" marR="0" lvl="0" indent="0" algn="l" rtl="0">
              <a:lnSpc>
                <a:spcPct val="90000"/>
              </a:lnSpc>
              <a:spcBef>
                <a:spcPts val="0"/>
              </a:spcBef>
              <a:spcAft>
                <a:spcPts val="0"/>
              </a:spcAft>
              <a:buClr>
                <a:srgbClr val="FFFFFF"/>
              </a:buClr>
              <a:buSzPts val="1700"/>
              <a:buFont typeface="PT Sans"/>
              <a:buNone/>
            </a:pPr>
            <a:endParaRPr dirty="0"/>
          </a:p>
        </p:txBody>
      </p:sp>
      <p:sp>
        <p:nvSpPr>
          <p:cNvPr id="589" name="Google Shape;589;g1007c3ab5d0_1_542"/>
          <p:cNvSpPr/>
          <p:nvPr/>
        </p:nvSpPr>
        <p:spPr>
          <a:xfrm>
            <a:off x="3632200" y="949950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590" name="Google Shape;590;g1007c3ab5d0_1_542"/>
          <p:cNvSpPr/>
          <p:nvPr/>
        </p:nvSpPr>
        <p:spPr>
          <a:xfrm>
            <a:off x="6502400" y="949950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591" name="Google Shape;591;g1007c3ab5d0_1_542"/>
          <p:cNvSpPr/>
          <p:nvPr/>
        </p:nvSpPr>
        <p:spPr>
          <a:xfrm>
            <a:off x="9372600" y="949950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592" name="Google Shape;592;g1007c3ab5d0_1_542"/>
          <p:cNvSpPr/>
          <p:nvPr/>
        </p:nvSpPr>
        <p:spPr>
          <a:xfrm>
            <a:off x="12242800" y="9499500"/>
            <a:ext cx="762000" cy="2541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593" name="Google Shape;593;g1007c3ab5d0_1_542"/>
          <p:cNvSpPr/>
          <p:nvPr/>
        </p:nvSpPr>
        <p:spPr>
          <a:xfrm>
            <a:off x="0" y="9499500"/>
            <a:ext cx="762000" cy="2541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nvGrpSpPr>
          <p:cNvPr id="594" name="Google Shape;594;g1007c3ab5d0_1_542"/>
          <p:cNvGrpSpPr/>
          <p:nvPr/>
        </p:nvGrpSpPr>
        <p:grpSpPr>
          <a:xfrm>
            <a:off x="762000" y="9499500"/>
            <a:ext cx="11480699" cy="254100"/>
            <a:chOff x="0" y="0"/>
            <a:chExt cx="11480699" cy="254100"/>
          </a:xfrm>
        </p:grpSpPr>
        <p:sp>
          <p:nvSpPr>
            <p:cNvPr id="595" name="Google Shape;595;g1007c3ab5d0_1_542"/>
            <p:cNvSpPr/>
            <p:nvPr/>
          </p:nvSpPr>
          <p:spPr>
            <a:xfrm>
              <a:off x="0" y="0"/>
              <a:ext cx="2870100" cy="2541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596" name="Google Shape;596;g1007c3ab5d0_1_542"/>
            <p:cNvSpPr/>
            <p:nvPr/>
          </p:nvSpPr>
          <p:spPr>
            <a:xfrm>
              <a:off x="2870199" y="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597" name="Google Shape;597;g1007c3ab5d0_1_542"/>
            <p:cNvSpPr/>
            <p:nvPr/>
          </p:nvSpPr>
          <p:spPr>
            <a:xfrm>
              <a:off x="5740399" y="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598" name="Google Shape;598;g1007c3ab5d0_1_542"/>
            <p:cNvSpPr/>
            <p:nvPr/>
          </p:nvSpPr>
          <p:spPr>
            <a:xfrm>
              <a:off x="8610599" y="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spTree>
    <p:extLst>
      <p:ext uri="{BB962C8B-B14F-4D97-AF65-F5344CB8AC3E}">
        <p14:creationId xmlns:p14="http://schemas.microsoft.com/office/powerpoint/2010/main" val="1071525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a:spcBef>
                <a:spcPts val="0"/>
              </a:spcBef>
              <a:spcAft>
                <a:spcPts val="0"/>
              </a:spcAft>
              <a:buNone/>
            </a:pPr>
            <a:r>
              <a:rPr lang="en-US" sz="2200" dirty="0" err="1">
                <a:solidFill>
                  <a:schemeClr val="dk1"/>
                </a:solidFill>
                <a:latin typeface="Roboto Slab"/>
                <a:ea typeface="Roboto Slab"/>
                <a:cs typeface="Roboto Slab"/>
                <a:sym typeface="Roboto Slab"/>
              </a:rPr>
              <a:t>Projektrisiko</a:t>
            </a:r>
            <a:endParaRPr lang="en-US"/>
          </a:p>
          <a:p>
            <a:pPr marL="0" marR="0" lvl="0" indent="0" algn="l" rtl="0">
              <a:lnSpc>
                <a:spcPct val="100000"/>
              </a:lnSpc>
              <a:spcBef>
                <a:spcPts val="0"/>
              </a:spcBef>
              <a:spcAft>
                <a:spcPts val="0"/>
              </a:spcAft>
              <a:buClr>
                <a:srgbClr val="000000"/>
              </a:buClr>
              <a:buSzPts val="2100"/>
              <a:buFont typeface="Roboto Slab"/>
              <a:buNone/>
            </a:pPr>
            <a:endParaRPr sz="1700" b="1" dirty="0">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1" name="Google Shape;201;p5"/>
          <p:cNvSpPr txBox="1"/>
          <p:nvPr/>
        </p:nvSpPr>
        <p:spPr>
          <a:xfrm>
            <a:off x="768350" y="3115222"/>
            <a:ext cx="5735400" cy="215400"/>
          </a:xfrm>
          <a:prstGeom prst="rect">
            <a:avLst/>
          </a:prstGeom>
          <a:noFill/>
          <a:ln>
            <a:noFill/>
          </a:ln>
        </p:spPr>
        <p:txBody>
          <a:bodyPr spcFirstLastPara="1" wrap="square" lIns="0" tIns="0" rIns="0" bIns="0" anchor="t" anchorCtr="0">
            <a:spAutoFit/>
          </a:bodyPr>
          <a:lstStyle/>
          <a:p>
            <a:pPr marL="0" marR="0" lvl="0" indent="0" algn="l" rtl="0">
              <a:lnSpc>
                <a:spcPct val="129411"/>
              </a:lnSpc>
              <a:spcBef>
                <a:spcPts val="0"/>
              </a:spcBef>
              <a:spcAft>
                <a:spcPts val="0"/>
              </a:spcAft>
              <a:buClr>
                <a:srgbClr val="000000"/>
              </a:buClr>
              <a:buSzPts val="1700"/>
              <a:buFont typeface="Roboto Slab"/>
              <a:buNone/>
            </a:pPr>
            <a:endParaRPr/>
          </a:p>
        </p:txBody>
      </p:sp>
      <p:sp>
        <p:nvSpPr>
          <p:cNvPr id="202" name="Google Shape;202;p5"/>
          <p:cNvSpPr txBox="1"/>
          <p:nvPr/>
        </p:nvSpPr>
        <p:spPr>
          <a:xfrm>
            <a:off x="768350" y="1587499"/>
            <a:ext cx="11474450" cy="7386638"/>
          </a:xfrm>
          <a:prstGeom prst="rect">
            <a:avLst/>
          </a:prstGeom>
          <a:noFill/>
          <a:ln>
            <a:noFill/>
          </a:ln>
        </p:spPr>
        <p:txBody>
          <a:bodyPr spcFirstLastPara="1" wrap="square" lIns="0" tIns="0" rIns="0" bIns="0" anchor="t" anchorCtr="0">
            <a:spAutoFit/>
          </a:bodyPr>
          <a:lstStyle/>
          <a:p>
            <a:r>
              <a:rPr lang="de-DE" sz="1500" b="1" u="sng" kern="100" dirty="0">
                <a:effectLst/>
                <a:latin typeface="PT Sans" panose="020B0503020203020204" pitchFamily="34" charset="0"/>
                <a:ea typeface="Calibri" panose="020F0502020204030204" pitchFamily="34" charset="0"/>
                <a:cs typeface="Times New Roman" panose="02020603050405020304" pitchFamily="18" charset="0"/>
              </a:rPr>
              <a:t>1. Die Konzeption (Suchfunktion):</a:t>
            </a:r>
            <a:endParaRPr lang="de-DE" sz="1500" b="1" kern="100" dirty="0">
              <a:effectLst/>
              <a:latin typeface="PT Sans" panose="020B0503020203020204" pitchFamily="34" charset="0"/>
              <a:ea typeface="Calibri" panose="020F0502020204030204" pitchFamily="34" charset="0"/>
              <a:cs typeface="Times New Roman" panose="02020603050405020304" pitchFamily="18" charset="0"/>
            </a:endParaRPr>
          </a:p>
          <a:p>
            <a:r>
              <a:rPr lang="de-DE" sz="1500" kern="100" dirty="0">
                <a:effectLst/>
                <a:latin typeface="PT Sans" panose="020B0503020203020204" pitchFamily="34" charset="0"/>
                <a:ea typeface="Calibri" panose="020F0502020204030204" pitchFamily="34" charset="0"/>
                <a:cs typeface="Times New Roman" panose="02020603050405020304" pitchFamily="18" charset="0"/>
              </a:rPr>
              <a:t>Es besteht nur begrenztes bis gar kein Anwenderinteresse. Die Nutzerbasis ist unzureichend. Die Akzeptanz bei den Nutzern ist gering. Dem Produkt fehlen überzeugende Qualitäten und findet daher keine starke Resonanz auf dem Markt.</a:t>
            </a:r>
          </a:p>
          <a:p>
            <a:endParaRPr lang="de-DE" sz="1500" kern="100">
              <a:effectLst/>
              <a:latin typeface="PT Sans" panose="020B0503020203020204" pitchFamily="34" charset="0"/>
              <a:ea typeface="Calibri" panose="020F0502020204030204" pitchFamily="34" charset="0"/>
              <a:cs typeface="Times New Roman" panose="02020603050405020304" pitchFamily="18" charset="0"/>
            </a:endParaRPr>
          </a:p>
          <a:p>
            <a:r>
              <a:rPr lang="de-DE" sz="1500" b="1" kern="100" dirty="0">
                <a:effectLst/>
                <a:latin typeface="PT Sans" panose="020B0503020203020204" pitchFamily="34" charset="0"/>
                <a:ea typeface="Calibri" panose="020F0502020204030204" pitchFamily="34" charset="0"/>
                <a:cs typeface="Times New Roman" panose="02020603050405020304" pitchFamily="18" charset="0"/>
              </a:rPr>
              <a:t>2. </a:t>
            </a:r>
            <a:r>
              <a:rPr lang="de-DE" sz="1500" b="1" u="sng" kern="100" dirty="0">
                <a:effectLst/>
                <a:latin typeface="PT Sans" panose="020B0503020203020204" pitchFamily="34" charset="0"/>
                <a:ea typeface="Calibri" panose="020F0502020204030204" pitchFamily="34" charset="0"/>
                <a:cs typeface="Times New Roman" panose="02020603050405020304" pitchFamily="18" charset="0"/>
              </a:rPr>
              <a:t>Qualität der Suchergebnisse:</a:t>
            </a:r>
            <a:endParaRPr lang="de-DE" sz="1500" b="1" kern="100">
              <a:effectLst/>
              <a:latin typeface="PT Sans" panose="020B0503020203020204" pitchFamily="34" charset="0"/>
              <a:ea typeface="Calibri" panose="020F0502020204030204" pitchFamily="34" charset="0"/>
              <a:cs typeface="Times New Roman" panose="02020603050405020304" pitchFamily="18" charset="0"/>
            </a:endParaRPr>
          </a:p>
          <a:p>
            <a:r>
              <a:rPr lang="de-DE" sz="1500" kern="100" dirty="0">
                <a:effectLst/>
                <a:latin typeface="PT Sans" panose="020B0503020203020204" pitchFamily="34" charset="0"/>
                <a:ea typeface="Calibri" panose="020F0502020204030204" pitchFamily="34" charset="0"/>
                <a:cs typeface="Times New Roman" panose="02020603050405020304" pitchFamily="18" charset="0"/>
              </a:rPr>
              <a:t>Unzureichende oder ungenaue Suchergebnisse: Wenn das System nicht in der Lage ist, genaue und relevante Suchergebnisse bereitzustellen, kann dies die Benutzerzufriedenheit beeinträchtigen und dazu führen, dass die App weniger genutzt wird. </a:t>
            </a:r>
          </a:p>
          <a:p>
            <a:endParaRPr lang="de-DE" sz="1500" kern="100">
              <a:effectLst/>
              <a:latin typeface="PT Sans" panose="020B0503020203020204" pitchFamily="34" charset="0"/>
              <a:ea typeface="Calibri" panose="020F0502020204030204" pitchFamily="34" charset="0"/>
              <a:cs typeface="Times New Roman" panose="02020603050405020304" pitchFamily="18" charset="0"/>
            </a:endParaRPr>
          </a:p>
          <a:p>
            <a:r>
              <a:rPr lang="de-DE" sz="1500" kern="100">
                <a:effectLst/>
                <a:latin typeface="PT Sans" panose="020B0503020203020204" pitchFamily="34" charset="0"/>
                <a:ea typeface="Calibri" panose="020F0502020204030204" pitchFamily="34" charset="0"/>
                <a:cs typeface="Times New Roman" panose="02020603050405020304" pitchFamily="18" charset="0"/>
              </a:rPr>
              <a:t>Die Genauigkeit der Suchfunktion lässt sich anhand eines Proof </a:t>
            </a:r>
            <a:r>
              <a:rPr lang="de-DE" sz="1500" kern="100" err="1">
                <a:effectLst/>
                <a:latin typeface="PT Sans" panose="020B0503020203020204" pitchFamily="34" charset="0"/>
                <a:ea typeface="Calibri" panose="020F0502020204030204" pitchFamily="34" charset="0"/>
                <a:cs typeface="Times New Roman" panose="02020603050405020304" pitchFamily="18" charset="0"/>
              </a:rPr>
              <a:t>of</a:t>
            </a:r>
            <a:r>
              <a:rPr lang="de-DE" sz="1500" kern="100">
                <a:effectLst/>
                <a:latin typeface="PT Sans" panose="020B0503020203020204" pitchFamily="34" charset="0"/>
                <a:ea typeface="Calibri" panose="020F0502020204030204" pitchFamily="34" charset="0"/>
                <a:cs typeface="Times New Roman" panose="02020603050405020304" pitchFamily="18" charset="0"/>
              </a:rPr>
              <a:t> </a:t>
            </a:r>
            <a:r>
              <a:rPr lang="de-DE" sz="1500" kern="100" err="1">
                <a:effectLst/>
                <a:latin typeface="PT Sans" panose="020B0503020203020204" pitchFamily="34" charset="0"/>
                <a:ea typeface="Calibri" panose="020F0502020204030204" pitchFamily="34" charset="0"/>
                <a:cs typeface="Times New Roman" panose="02020603050405020304" pitchFamily="18" charset="0"/>
              </a:rPr>
              <a:t>Concepts</a:t>
            </a:r>
            <a:r>
              <a:rPr lang="de-DE" sz="1500" kern="100">
                <a:effectLst/>
                <a:latin typeface="PT Sans" panose="020B0503020203020204" pitchFamily="34" charset="0"/>
                <a:ea typeface="Calibri" panose="020F0502020204030204" pitchFamily="34" charset="0"/>
                <a:cs typeface="Times New Roman" panose="02020603050405020304" pitchFamily="18" charset="0"/>
              </a:rPr>
              <a:t> im Verlauf des Projekts testen.</a:t>
            </a:r>
          </a:p>
          <a:p>
            <a:endParaRPr lang="de-DE" sz="1500" kern="100">
              <a:effectLst/>
              <a:latin typeface="PT Sans" panose="020B0503020203020204" pitchFamily="34" charset="0"/>
              <a:ea typeface="Calibri" panose="020F0502020204030204" pitchFamily="34" charset="0"/>
              <a:cs typeface="Times New Roman" panose="02020603050405020304" pitchFamily="18" charset="0"/>
            </a:endParaRPr>
          </a:p>
          <a:p>
            <a:r>
              <a:rPr lang="de-DE" sz="1500" b="1" kern="100" dirty="0">
                <a:effectLst/>
                <a:latin typeface="PT Sans" panose="020B0503020203020204" pitchFamily="34" charset="0"/>
                <a:ea typeface="Calibri" panose="020F0502020204030204" pitchFamily="34" charset="0"/>
                <a:cs typeface="Times New Roman" panose="02020603050405020304" pitchFamily="18" charset="0"/>
              </a:rPr>
              <a:t>3. </a:t>
            </a:r>
            <a:r>
              <a:rPr lang="de-DE" sz="1500" b="1" u="sng" kern="100" dirty="0">
                <a:effectLst/>
                <a:latin typeface="PT Sans" panose="020B0503020203020204" pitchFamily="34" charset="0"/>
                <a:ea typeface="Calibri" panose="020F0502020204030204" pitchFamily="34" charset="0"/>
                <a:cs typeface="Times New Roman" panose="02020603050405020304" pitchFamily="18" charset="0"/>
              </a:rPr>
              <a:t>Qualität der Vorschläge:</a:t>
            </a:r>
            <a:endParaRPr lang="de-DE" sz="1500" b="1" kern="100" dirty="0">
              <a:effectLst/>
              <a:latin typeface="PT Sans" panose="020B0503020203020204" pitchFamily="34" charset="0"/>
              <a:ea typeface="Calibri" panose="020F0502020204030204" pitchFamily="34" charset="0"/>
              <a:cs typeface="Times New Roman" panose="02020603050405020304" pitchFamily="18" charset="0"/>
            </a:endParaRPr>
          </a:p>
          <a:p>
            <a:r>
              <a:rPr lang="de-DE" sz="1500" kern="100" dirty="0">
                <a:effectLst/>
                <a:latin typeface="PT Sans" panose="020B0503020203020204" pitchFamily="34" charset="0"/>
                <a:ea typeface="Calibri" panose="020F0502020204030204" pitchFamily="34" charset="0"/>
                <a:cs typeface="Times New Roman" panose="02020603050405020304" pitchFamily="18" charset="0"/>
              </a:rPr>
              <a:t>Irrelevante Vorschläge: Wenn das System nicht in der Lage ist, Vorschläge von Spieltreffen, die die Benutzer interessieren, bereitzustellen, kann dies die Benutzerzufriedenheit beeinträchtigen und dazu führen, dass die App weniger genutzt wird. Hinzu kommt, dass für die Entwicklung eines solchen Algorithmus keine Vorerfahrung vorliegt.</a:t>
            </a:r>
          </a:p>
          <a:p>
            <a:endParaRPr lang="de-DE" sz="1500" kern="100">
              <a:effectLst/>
              <a:latin typeface="PT Sans" panose="020B0503020203020204" pitchFamily="34" charset="0"/>
              <a:ea typeface="Calibri" panose="020F0502020204030204" pitchFamily="34" charset="0"/>
              <a:cs typeface="Times New Roman" panose="02020603050405020304" pitchFamily="18" charset="0"/>
            </a:endParaRPr>
          </a:p>
          <a:p>
            <a:r>
              <a:rPr lang="de-DE" sz="1500" kern="100">
                <a:effectLst/>
                <a:latin typeface="PT Sans" panose="020B0503020203020204" pitchFamily="34" charset="0"/>
                <a:ea typeface="Calibri" panose="020F0502020204030204" pitchFamily="34" charset="0"/>
                <a:cs typeface="Times New Roman" panose="02020603050405020304" pitchFamily="18" charset="0"/>
              </a:rPr>
              <a:t>Dieser Algorithmus lässt sich anhand eines Proof </a:t>
            </a:r>
            <a:r>
              <a:rPr lang="de-DE" sz="1500" kern="100" err="1">
                <a:effectLst/>
                <a:latin typeface="PT Sans" panose="020B0503020203020204" pitchFamily="34" charset="0"/>
                <a:ea typeface="Calibri" panose="020F0502020204030204" pitchFamily="34" charset="0"/>
                <a:cs typeface="Times New Roman" panose="02020603050405020304" pitchFamily="18" charset="0"/>
              </a:rPr>
              <a:t>of</a:t>
            </a:r>
            <a:r>
              <a:rPr lang="de-DE" sz="1500" kern="100">
                <a:effectLst/>
                <a:latin typeface="PT Sans" panose="020B0503020203020204" pitchFamily="34" charset="0"/>
                <a:ea typeface="Calibri" panose="020F0502020204030204" pitchFamily="34" charset="0"/>
                <a:cs typeface="Times New Roman" panose="02020603050405020304" pitchFamily="18" charset="0"/>
              </a:rPr>
              <a:t> </a:t>
            </a:r>
            <a:r>
              <a:rPr lang="de-DE" sz="1500" kern="100" err="1">
                <a:effectLst/>
                <a:latin typeface="PT Sans" panose="020B0503020203020204" pitchFamily="34" charset="0"/>
                <a:ea typeface="Calibri" panose="020F0502020204030204" pitchFamily="34" charset="0"/>
                <a:cs typeface="Times New Roman" panose="02020603050405020304" pitchFamily="18" charset="0"/>
              </a:rPr>
              <a:t>Concepts</a:t>
            </a:r>
            <a:r>
              <a:rPr lang="de-DE" sz="1500" kern="100">
                <a:effectLst/>
                <a:latin typeface="PT Sans" panose="020B0503020203020204" pitchFamily="34" charset="0"/>
                <a:ea typeface="Calibri" panose="020F0502020204030204" pitchFamily="34" charset="0"/>
                <a:cs typeface="Times New Roman" panose="02020603050405020304" pitchFamily="18" charset="0"/>
              </a:rPr>
              <a:t> im Verlauf des Projekts testen.</a:t>
            </a:r>
          </a:p>
          <a:p>
            <a:endParaRPr lang="de-DE" sz="1500" kern="100">
              <a:effectLst/>
              <a:latin typeface="PT Sans" panose="020B0503020203020204" pitchFamily="34" charset="0"/>
              <a:ea typeface="Calibri" panose="020F0502020204030204" pitchFamily="34" charset="0"/>
              <a:cs typeface="Times New Roman" panose="02020603050405020304" pitchFamily="18" charset="0"/>
            </a:endParaRPr>
          </a:p>
          <a:p>
            <a:r>
              <a:rPr lang="de-DE" sz="1500" b="1" kern="100" dirty="0">
                <a:effectLst/>
                <a:latin typeface="PT Sans" panose="020B0503020203020204" pitchFamily="34" charset="0"/>
                <a:ea typeface="Calibri" panose="020F0502020204030204" pitchFamily="34" charset="0"/>
                <a:cs typeface="Times New Roman" panose="02020603050405020304" pitchFamily="18" charset="0"/>
              </a:rPr>
              <a:t>4. </a:t>
            </a:r>
            <a:r>
              <a:rPr lang="de-DE" sz="1500" b="1" u="sng" kern="100" dirty="0">
                <a:effectLst/>
                <a:latin typeface="PT Sans" panose="020B0503020203020204" pitchFamily="34" charset="0"/>
                <a:ea typeface="Calibri" panose="020F0502020204030204" pitchFamily="34" charset="0"/>
                <a:cs typeface="Times New Roman" panose="02020603050405020304" pitchFamily="18" charset="0"/>
              </a:rPr>
              <a:t>Qualität der Vermittlungen:</a:t>
            </a:r>
            <a:endParaRPr lang="de-DE" sz="1500" b="1" kern="100" dirty="0">
              <a:effectLst/>
              <a:latin typeface="PT Sans" panose="020B0503020203020204" pitchFamily="34" charset="0"/>
              <a:ea typeface="Calibri" panose="020F0502020204030204" pitchFamily="34" charset="0"/>
              <a:cs typeface="Times New Roman" panose="02020603050405020304" pitchFamily="18" charset="0"/>
            </a:endParaRPr>
          </a:p>
          <a:p>
            <a:r>
              <a:rPr lang="de-DE" sz="1500" kern="100">
                <a:effectLst/>
                <a:latin typeface="PT Sans" panose="020B0503020203020204" pitchFamily="34" charset="0"/>
                <a:ea typeface="Calibri" panose="020F0502020204030204" pitchFamily="34" charset="0"/>
                <a:cs typeface="Times New Roman" panose="02020603050405020304" pitchFamily="18" charset="0"/>
              </a:rPr>
              <a:t>Unzufriedenstellende Vermittlungen: Wenn das System nicht in der Lage ist, den Benutzern passende Mitspieler zu vermitteln, kann dies die Benutzerzufriedenheit beeinträchtigen und dazu führen, dass die App weniger genutzt wird.</a:t>
            </a:r>
          </a:p>
          <a:p>
            <a:endParaRPr lang="de-DE" sz="1500" kern="100">
              <a:effectLst/>
              <a:latin typeface="PT Sans" panose="020B0503020203020204" pitchFamily="34" charset="0"/>
              <a:ea typeface="Calibri" panose="020F0502020204030204" pitchFamily="34" charset="0"/>
              <a:cs typeface="Times New Roman" panose="02020603050405020304" pitchFamily="18" charset="0"/>
            </a:endParaRPr>
          </a:p>
          <a:p>
            <a:r>
              <a:rPr lang="de-DE" sz="1500" kern="100" dirty="0">
                <a:effectLst/>
                <a:latin typeface="PT Sans" panose="020B0503020203020204" pitchFamily="34" charset="0"/>
                <a:ea typeface="Calibri" panose="020F0502020204030204" pitchFamily="34" charset="0"/>
                <a:cs typeface="Times New Roman" panose="02020603050405020304" pitchFamily="18" charset="0"/>
              </a:rPr>
              <a:t>Hierzu lässt sich kaum ein PoC einrichten. Dies wäre anhand eines fertigen Prototyps zu testen.</a:t>
            </a:r>
          </a:p>
          <a:p>
            <a:endParaRPr lang="de-DE" sz="1500" kern="100">
              <a:effectLst/>
              <a:latin typeface="PT Sans" panose="020B0503020203020204" pitchFamily="34" charset="0"/>
              <a:ea typeface="Calibri" panose="020F0502020204030204" pitchFamily="34" charset="0"/>
              <a:cs typeface="Times New Roman" panose="02020603050405020304" pitchFamily="18" charset="0"/>
            </a:endParaRPr>
          </a:p>
          <a:p>
            <a:r>
              <a:rPr lang="de-DE" sz="1500" b="1" kern="100">
                <a:effectLst/>
                <a:latin typeface="PT Sans" panose="020B0503020203020204" pitchFamily="34" charset="0"/>
                <a:ea typeface="Calibri" panose="020F0502020204030204" pitchFamily="34" charset="0"/>
                <a:cs typeface="Times New Roman" panose="02020603050405020304" pitchFamily="18" charset="0"/>
              </a:rPr>
              <a:t>5. </a:t>
            </a:r>
            <a:r>
              <a:rPr lang="de-DE" sz="1500" b="1" u="sng" kern="100">
                <a:effectLst/>
                <a:latin typeface="PT Sans" panose="020B0503020203020204" pitchFamily="34" charset="0"/>
                <a:ea typeface="Calibri" panose="020F0502020204030204" pitchFamily="34" charset="0"/>
                <a:cs typeface="Times New Roman" panose="02020603050405020304" pitchFamily="18" charset="0"/>
              </a:rPr>
              <a:t>Datenschutz und Sicherheit:</a:t>
            </a:r>
            <a:endParaRPr lang="de-DE" sz="1500" b="1" kern="100">
              <a:effectLst/>
              <a:latin typeface="PT Sans" panose="020B0503020203020204" pitchFamily="34" charset="0"/>
              <a:ea typeface="Calibri" panose="020F0502020204030204" pitchFamily="34" charset="0"/>
              <a:cs typeface="Times New Roman" panose="02020603050405020304" pitchFamily="18" charset="0"/>
            </a:endParaRPr>
          </a:p>
          <a:p>
            <a:r>
              <a:rPr lang="de-DE" sz="1500" kern="100">
                <a:effectLst/>
                <a:latin typeface="PT Sans" panose="020B0503020203020204" pitchFamily="34" charset="0"/>
                <a:ea typeface="Calibri" panose="020F0502020204030204" pitchFamily="34" charset="0"/>
                <a:cs typeface="Times New Roman" panose="02020603050405020304" pitchFamily="18" charset="0"/>
              </a:rPr>
              <a:t>Datenschutzrisiko: Bei der Verwendung einer Suchfunktion-App können Benutzerdaten wie Suchanfragen, Standorte und persönliche Informationen erfasst werden. Der unsachgemäße Umgang mit diesen Daten kann Datenschutzverletzungen und rechtliche Probleme verursachen.</a:t>
            </a:r>
          </a:p>
          <a:p>
            <a:r>
              <a:rPr lang="de-DE" sz="1500" kern="100">
                <a:effectLst/>
                <a:latin typeface="PT Sans" panose="020B0503020203020204" pitchFamily="34" charset="0"/>
                <a:ea typeface="Calibri" panose="020F0502020204030204" pitchFamily="34" charset="0"/>
                <a:cs typeface="Times New Roman" panose="02020603050405020304" pitchFamily="18" charset="0"/>
              </a:rPr>
              <a:t>Sicherheitsrisiko: Suchfunktion-Apps können anfällig für Sicherheitsverletzungen und Hacking-Angriffe sein. Es ist wichtig, robuste Sicherheitsmaßnahmen zu implementieren, um die Daten der Benutzer zu schützen. </a:t>
            </a:r>
          </a:p>
          <a:p>
            <a:endParaRPr lang="de-DE" sz="1500" kern="100">
              <a:effectLst/>
              <a:latin typeface="PT Sans" panose="020B0503020203020204" pitchFamily="34" charset="0"/>
              <a:ea typeface="Calibri" panose="020F0502020204030204" pitchFamily="34" charset="0"/>
              <a:cs typeface="Times New Roman" panose="02020603050405020304" pitchFamily="18" charset="0"/>
            </a:endParaRPr>
          </a:p>
          <a:p>
            <a:r>
              <a:rPr lang="de-DE" sz="1500" kern="100">
                <a:effectLst/>
                <a:latin typeface="PT Sans" panose="020B0503020203020204" pitchFamily="34" charset="0"/>
                <a:ea typeface="Calibri" panose="020F0502020204030204" pitchFamily="34" charset="0"/>
                <a:cs typeface="Times New Roman" panose="02020603050405020304" pitchFamily="18" charset="0"/>
              </a:rPr>
              <a:t>Als Gegenmaßnahmen sind hier eine robuste Recherche, was die Gesetzlage angeht, sowie die Verwendung von sicheren Protokollen angebracht.</a:t>
            </a:r>
          </a:p>
        </p:txBody>
      </p:sp>
    </p:spTree>
    <p:extLst>
      <p:ext uri="{BB962C8B-B14F-4D97-AF65-F5344CB8AC3E}">
        <p14:creationId xmlns:p14="http://schemas.microsoft.com/office/powerpoint/2010/main" val="2040283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chemeClr val="dk1"/>
              </a:buClr>
              <a:buSzPts val="2100"/>
              <a:buFont typeface="Roboto Slab"/>
              <a:buNone/>
            </a:pPr>
            <a:r>
              <a:rPr lang="en-US" sz="2200" dirty="0" err="1">
                <a:solidFill>
                  <a:schemeClr val="dk1"/>
                </a:solidFill>
                <a:latin typeface="Roboto Slab"/>
                <a:ea typeface="Roboto Slab"/>
                <a:cs typeface="Roboto Slab"/>
              </a:rPr>
              <a:t>Projektrisiko</a:t>
            </a:r>
          </a:p>
          <a:p>
            <a:pPr marL="0" marR="0" lvl="0" indent="0" algn="l" rtl="0">
              <a:lnSpc>
                <a:spcPct val="100000"/>
              </a:lnSpc>
              <a:spcBef>
                <a:spcPts val="0"/>
              </a:spcBef>
              <a:spcAft>
                <a:spcPts val="0"/>
              </a:spcAft>
              <a:buClr>
                <a:srgbClr val="000000"/>
              </a:buClr>
              <a:buSzPts val="2100"/>
              <a:buFont typeface="Roboto Slab"/>
              <a:buNone/>
            </a:pPr>
            <a:endParaRPr sz="1700" b="1">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1" name="Google Shape;201;p5"/>
          <p:cNvSpPr txBox="1"/>
          <p:nvPr/>
        </p:nvSpPr>
        <p:spPr>
          <a:xfrm>
            <a:off x="768350" y="3115222"/>
            <a:ext cx="5735400" cy="215400"/>
          </a:xfrm>
          <a:prstGeom prst="rect">
            <a:avLst/>
          </a:prstGeom>
          <a:noFill/>
          <a:ln>
            <a:noFill/>
          </a:ln>
        </p:spPr>
        <p:txBody>
          <a:bodyPr spcFirstLastPara="1" wrap="square" lIns="0" tIns="0" rIns="0" bIns="0" anchor="t" anchorCtr="0">
            <a:spAutoFit/>
          </a:bodyPr>
          <a:lstStyle/>
          <a:p>
            <a:pPr marL="0" marR="0" lvl="0" indent="0" algn="l" rtl="0">
              <a:lnSpc>
                <a:spcPct val="129411"/>
              </a:lnSpc>
              <a:spcBef>
                <a:spcPts val="0"/>
              </a:spcBef>
              <a:spcAft>
                <a:spcPts val="0"/>
              </a:spcAft>
              <a:buClr>
                <a:srgbClr val="000000"/>
              </a:buClr>
              <a:buSzPts val="1700"/>
              <a:buFont typeface="Roboto Slab"/>
              <a:buNone/>
            </a:pPr>
            <a:endParaRPr/>
          </a:p>
        </p:txBody>
      </p:sp>
      <p:sp>
        <p:nvSpPr>
          <p:cNvPr id="202" name="Google Shape;202;p5"/>
          <p:cNvSpPr txBox="1"/>
          <p:nvPr/>
        </p:nvSpPr>
        <p:spPr>
          <a:xfrm>
            <a:off x="768350" y="1587499"/>
            <a:ext cx="11474450" cy="5186805"/>
          </a:xfrm>
          <a:prstGeom prst="rect">
            <a:avLst/>
          </a:prstGeom>
          <a:noFill/>
          <a:ln>
            <a:noFill/>
          </a:ln>
        </p:spPr>
        <p:txBody>
          <a:bodyPr spcFirstLastPara="1" wrap="square" lIns="0" tIns="0" rIns="0" bIns="0" anchor="t" anchorCtr="0">
            <a:spAutoFit/>
          </a:bodyPr>
          <a:lstStyle/>
          <a:p>
            <a:pPr>
              <a:lnSpc>
                <a:spcPct val="107000"/>
              </a:lnSpc>
            </a:pPr>
            <a:r>
              <a:rPr lang="de-DE" sz="1500" b="1" kern="100">
                <a:effectLst/>
                <a:latin typeface="PT Sans" panose="020B0503020203020204" pitchFamily="34" charset="0"/>
                <a:ea typeface="Calibri" panose="020F0502020204030204" pitchFamily="34" charset="0"/>
                <a:cs typeface="Times New Roman" panose="02020603050405020304" pitchFamily="18" charset="0"/>
              </a:rPr>
              <a:t>6. </a:t>
            </a:r>
            <a:r>
              <a:rPr lang="de-DE" sz="1500" b="1" u="sng" kern="100">
                <a:effectLst/>
                <a:latin typeface="PT Sans" panose="020B0503020203020204" pitchFamily="34" charset="0"/>
                <a:ea typeface="Calibri" panose="020F0502020204030204" pitchFamily="34" charset="0"/>
                <a:cs typeface="Times New Roman" panose="02020603050405020304" pitchFamily="18" charset="0"/>
              </a:rPr>
              <a:t>Abhängigkeit von Drittanbietern:</a:t>
            </a:r>
            <a:endParaRPr lang="de-DE" sz="1500" b="1" kern="100">
              <a:effectLst/>
              <a:latin typeface="PT Sans" panose="020B0503020203020204" pitchFamily="34" charset="0"/>
              <a:ea typeface="Calibri" panose="020F0502020204030204" pitchFamily="34" charset="0"/>
              <a:cs typeface="Times New Roman" panose="02020603050405020304" pitchFamily="18" charset="0"/>
            </a:endParaRPr>
          </a:p>
          <a:p>
            <a:pPr>
              <a:lnSpc>
                <a:spcPct val="107000"/>
              </a:lnSpc>
            </a:pPr>
            <a:r>
              <a:rPr lang="de-DE" sz="1500" kern="100">
                <a:effectLst/>
                <a:latin typeface="PT Sans" panose="020B0503020203020204" pitchFamily="34" charset="0"/>
                <a:ea typeface="Calibri" panose="020F0502020204030204" pitchFamily="34" charset="0"/>
                <a:cs typeface="Times New Roman" panose="02020603050405020304" pitchFamily="18" charset="0"/>
              </a:rPr>
              <a:t>Für die Funktion des Systems ist der Aufbau einer Spieledatenbank notwendig. Hierzu käme in Frage die Datenbank eines Drittanbieters zu nutzen. Hierdurch entsteht das Risiko, dass die gewünschte Funktion nicht verfügbar ist, z.B. wegen Nutzungskosten der API. </a:t>
            </a:r>
          </a:p>
          <a:p>
            <a:pPr>
              <a:lnSpc>
                <a:spcPct val="107000"/>
              </a:lnSpc>
            </a:pPr>
            <a:r>
              <a:rPr lang="de-DE" sz="1500" kern="100">
                <a:effectLst/>
                <a:latin typeface="PT Sans" panose="020B0503020203020204" pitchFamily="34" charset="0"/>
                <a:ea typeface="Calibri" panose="020F0502020204030204" pitchFamily="34" charset="0"/>
                <a:cs typeface="Times New Roman" panose="02020603050405020304" pitchFamily="18" charset="0"/>
              </a:rPr>
              <a:t> </a:t>
            </a:r>
          </a:p>
          <a:p>
            <a:pPr>
              <a:lnSpc>
                <a:spcPct val="107000"/>
              </a:lnSpc>
            </a:pPr>
            <a:r>
              <a:rPr lang="de-DE" sz="1500" kern="100">
                <a:effectLst/>
                <a:latin typeface="PT Sans" panose="020B0503020203020204" pitchFamily="34" charset="0"/>
                <a:ea typeface="Calibri" panose="020F0502020204030204" pitchFamily="34" charset="0"/>
                <a:cs typeface="Times New Roman" panose="02020603050405020304" pitchFamily="18" charset="0"/>
              </a:rPr>
              <a:t>Dies lässt sich anhand eines Proof </a:t>
            </a:r>
            <a:r>
              <a:rPr lang="de-DE" sz="1500" kern="100" err="1">
                <a:effectLst/>
                <a:latin typeface="PT Sans" panose="020B0503020203020204" pitchFamily="34" charset="0"/>
                <a:ea typeface="Calibri" panose="020F0502020204030204" pitchFamily="34" charset="0"/>
                <a:cs typeface="Times New Roman" panose="02020603050405020304" pitchFamily="18" charset="0"/>
              </a:rPr>
              <a:t>of</a:t>
            </a:r>
            <a:r>
              <a:rPr lang="de-DE" sz="1500" kern="100">
                <a:effectLst/>
                <a:latin typeface="PT Sans" panose="020B0503020203020204" pitchFamily="34" charset="0"/>
                <a:ea typeface="Calibri" panose="020F0502020204030204" pitchFamily="34" charset="0"/>
                <a:cs typeface="Times New Roman" panose="02020603050405020304" pitchFamily="18" charset="0"/>
              </a:rPr>
              <a:t> </a:t>
            </a:r>
            <a:r>
              <a:rPr lang="de-DE" sz="1500" kern="100" err="1">
                <a:effectLst/>
                <a:latin typeface="PT Sans" panose="020B0503020203020204" pitchFamily="34" charset="0"/>
                <a:ea typeface="Calibri" panose="020F0502020204030204" pitchFamily="34" charset="0"/>
                <a:cs typeface="Times New Roman" panose="02020603050405020304" pitchFamily="18" charset="0"/>
              </a:rPr>
              <a:t>Concepts</a:t>
            </a:r>
            <a:r>
              <a:rPr lang="de-DE" sz="1500" kern="100">
                <a:effectLst/>
                <a:latin typeface="PT Sans" panose="020B0503020203020204" pitchFamily="34" charset="0"/>
                <a:ea typeface="Calibri" panose="020F0502020204030204" pitchFamily="34" charset="0"/>
                <a:cs typeface="Times New Roman" panose="02020603050405020304" pitchFamily="18" charset="0"/>
              </a:rPr>
              <a:t> im Verlauf des Projekts testen.</a:t>
            </a:r>
          </a:p>
          <a:p>
            <a:pPr>
              <a:lnSpc>
                <a:spcPct val="107000"/>
              </a:lnSpc>
            </a:pPr>
            <a:r>
              <a:rPr lang="de-DE" sz="1500" kern="100">
                <a:effectLst/>
                <a:latin typeface="PT Sans" panose="020B0503020203020204" pitchFamily="34" charset="0"/>
                <a:ea typeface="Calibri" panose="020F0502020204030204" pitchFamily="34" charset="0"/>
                <a:cs typeface="Times New Roman" panose="02020603050405020304" pitchFamily="18" charset="0"/>
              </a:rPr>
              <a:t> </a:t>
            </a:r>
          </a:p>
          <a:p>
            <a:pPr>
              <a:lnSpc>
                <a:spcPct val="107000"/>
              </a:lnSpc>
            </a:pPr>
            <a:r>
              <a:rPr lang="de-DE" sz="1500" b="1" kern="100">
                <a:effectLst/>
                <a:latin typeface="PT Sans" panose="020B0503020203020204" pitchFamily="34" charset="0"/>
                <a:ea typeface="Calibri" panose="020F0502020204030204" pitchFamily="34" charset="0"/>
                <a:cs typeface="Times New Roman" panose="02020603050405020304" pitchFamily="18" charset="0"/>
              </a:rPr>
              <a:t>7.</a:t>
            </a:r>
            <a:r>
              <a:rPr lang="de-DE" sz="1500" kern="100">
                <a:effectLst/>
                <a:latin typeface="PT Sans" panose="020B0503020203020204" pitchFamily="34" charset="0"/>
                <a:ea typeface="Calibri" panose="020F0502020204030204" pitchFamily="34" charset="0"/>
                <a:cs typeface="Times New Roman" panose="02020603050405020304" pitchFamily="18" charset="0"/>
              </a:rPr>
              <a:t> </a:t>
            </a:r>
            <a:r>
              <a:rPr lang="de-DE" sz="1500" b="1" u="sng" kern="100">
                <a:effectLst/>
                <a:latin typeface="PT Sans" panose="020B0503020203020204" pitchFamily="34" charset="0"/>
                <a:ea typeface="Calibri" panose="020F0502020204030204" pitchFamily="34" charset="0"/>
                <a:cs typeface="Times New Roman" panose="02020603050405020304" pitchFamily="18" charset="0"/>
              </a:rPr>
              <a:t>Die Gestaltung:</a:t>
            </a:r>
            <a:endParaRPr lang="de-DE" sz="1500" b="1" kern="100">
              <a:effectLst/>
              <a:latin typeface="PT Sans" panose="020B0503020203020204" pitchFamily="34" charset="0"/>
              <a:ea typeface="Calibri" panose="020F0502020204030204" pitchFamily="34" charset="0"/>
              <a:cs typeface="Times New Roman" panose="02020603050405020304" pitchFamily="18" charset="0"/>
            </a:endParaRPr>
          </a:p>
          <a:p>
            <a:pPr>
              <a:lnSpc>
                <a:spcPct val="107000"/>
              </a:lnSpc>
            </a:pPr>
            <a:r>
              <a:rPr lang="de-DE" sz="1500" kern="100">
                <a:effectLst/>
                <a:latin typeface="PT Sans" panose="020B0503020203020204" pitchFamily="34" charset="0"/>
                <a:ea typeface="Calibri" panose="020F0502020204030204" pitchFamily="34" charset="0"/>
                <a:cs typeface="Times New Roman" panose="02020603050405020304" pitchFamily="18" charset="0"/>
              </a:rPr>
              <a:t>Die Gestaltung ist unübersichtlich und entspricht nicht den Anforderungen. Das Design ist ungeeignet und passt nicht.</a:t>
            </a:r>
          </a:p>
          <a:p>
            <a:pPr>
              <a:lnSpc>
                <a:spcPct val="107000"/>
              </a:lnSpc>
            </a:pPr>
            <a:r>
              <a:rPr lang="de-DE" sz="1500" kern="100">
                <a:effectLst/>
                <a:latin typeface="PT Sans" panose="020B0503020203020204" pitchFamily="34" charset="0"/>
                <a:ea typeface="Calibri" panose="020F0502020204030204" pitchFamily="34" charset="0"/>
                <a:cs typeface="Times New Roman" panose="02020603050405020304" pitchFamily="18" charset="0"/>
              </a:rPr>
              <a:t> </a:t>
            </a:r>
          </a:p>
          <a:p>
            <a:pPr>
              <a:lnSpc>
                <a:spcPct val="107000"/>
              </a:lnSpc>
            </a:pPr>
            <a:r>
              <a:rPr lang="de-DE" sz="1500" kern="100">
                <a:effectLst/>
                <a:latin typeface="PT Sans" panose="020B0503020203020204" pitchFamily="34" charset="0"/>
                <a:ea typeface="Calibri" panose="020F0502020204030204" pitchFamily="34" charset="0"/>
                <a:cs typeface="Times New Roman" panose="02020603050405020304" pitchFamily="18" charset="0"/>
              </a:rPr>
              <a:t>Hier sind als Gegenmaßnahme die Standards und Normierungen der MCI bei der Entwicklung des Systems zu beachten.</a:t>
            </a:r>
          </a:p>
          <a:p>
            <a:pPr>
              <a:lnSpc>
                <a:spcPct val="107000"/>
              </a:lnSpc>
            </a:pPr>
            <a:r>
              <a:rPr lang="de-DE" sz="1500" kern="100">
                <a:effectLst/>
                <a:latin typeface="PT Sans" panose="020B0503020203020204" pitchFamily="34" charset="0"/>
                <a:ea typeface="Calibri" panose="020F0502020204030204" pitchFamily="34" charset="0"/>
                <a:cs typeface="Times New Roman" panose="02020603050405020304" pitchFamily="18" charset="0"/>
              </a:rPr>
              <a:t> </a:t>
            </a:r>
            <a:endParaRPr lang="de-DE" sz="1500" b="1" kern="100">
              <a:effectLst/>
              <a:latin typeface="PT Sans" panose="020B0503020203020204" pitchFamily="34" charset="0"/>
              <a:ea typeface="Calibri" panose="020F0502020204030204" pitchFamily="34" charset="0"/>
              <a:cs typeface="Times New Roman" panose="02020603050405020304" pitchFamily="18" charset="0"/>
            </a:endParaRPr>
          </a:p>
          <a:p>
            <a:pPr>
              <a:lnSpc>
                <a:spcPct val="107000"/>
              </a:lnSpc>
            </a:pPr>
            <a:r>
              <a:rPr lang="de-DE" sz="1500" b="1" kern="100">
                <a:effectLst/>
                <a:latin typeface="PT Sans" panose="020B0503020203020204" pitchFamily="34" charset="0"/>
                <a:ea typeface="Calibri" panose="020F0502020204030204" pitchFamily="34" charset="0"/>
                <a:cs typeface="Times New Roman" panose="02020603050405020304" pitchFamily="18" charset="0"/>
              </a:rPr>
              <a:t>8. </a:t>
            </a:r>
            <a:r>
              <a:rPr lang="de-DE" sz="1500" b="1" u="sng" kern="100">
                <a:effectLst/>
                <a:latin typeface="PT Sans" panose="020B0503020203020204" pitchFamily="34" charset="0"/>
                <a:ea typeface="Calibri" panose="020F0502020204030204" pitchFamily="34" charset="0"/>
                <a:cs typeface="Times New Roman" panose="02020603050405020304" pitchFamily="18" charset="0"/>
              </a:rPr>
              <a:t>Urheberrecht und geistiges Eigentum:</a:t>
            </a:r>
            <a:endParaRPr lang="de-DE" sz="1500" b="1" kern="100">
              <a:effectLst/>
              <a:latin typeface="PT Sans" panose="020B0503020203020204" pitchFamily="34" charset="0"/>
              <a:ea typeface="Calibri" panose="020F0502020204030204" pitchFamily="34" charset="0"/>
              <a:cs typeface="Times New Roman" panose="02020603050405020304" pitchFamily="18" charset="0"/>
            </a:endParaRPr>
          </a:p>
          <a:p>
            <a:pPr>
              <a:lnSpc>
                <a:spcPct val="107000"/>
              </a:lnSpc>
            </a:pPr>
            <a:r>
              <a:rPr lang="de-DE" sz="1500" kern="100">
                <a:effectLst/>
                <a:latin typeface="PT Sans" panose="020B0503020203020204" pitchFamily="34" charset="0"/>
                <a:ea typeface="Calibri" panose="020F0502020204030204" pitchFamily="34" charset="0"/>
                <a:cs typeface="Times New Roman" panose="02020603050405020304" pitchFamily="18" charset="0"/>
              </a:rPr>
              <a:t>Die App kann Suchergebnisse anzeigen, die urheberrechtlich geschützte Inhalte enthalten. Es ist wichtig sicherzustellen, dass die App Urheberrechtsrichtlinien einhält und keine unrechtmäßig kopierten Inhalte anzeigt.</a:t>
            </a:r>
          </a:p>
          <a:p>
            <a:pPr>
              <a:lnSpc>
                <a:spcPct val="107000"/>
              </a:lnSpc>
            </a:pPr>
            <a:r>
              <a:rPr lang="de-DE" sz="1500" kern="100">
                <a:effectLst/>
                <a:latin typeface="PT Sans" panose="020B0503020203020204" pitchFamily="34" charset="0"/>
                <a:ea typeface="Calibri" panose="020F0502020204030204" pitchFamily="34" charset="0"/>
                <a:cs typeface="Times New Roman" panose="02020603050405020304" pitchFamily="18" charset="0"/>
              </a:rPr>
              <a:t> </a:t>
            </a:r>
          </a:p>
          <a:p>
            <a:pPr>
              <a:lnSpc>
                <a:spcPct val="107000"/>
              </a:lnSpc>
            </a:pPr>
            <a:r>
              <a:rPr lang="de-DE" sz="1500" kern="100">
                <a:effectLst/>
                <a:latin typeface="PT Sans" panose="020B0503020203020204" pitchFamily="34" charset="0"/>
                <a:ea typeface="Calibri" panose="020F0502020204030204" pitchFamily="34" charset="0"/>
                <a:cs typeface="Times New Roman" panose="02020603050405020304" pitchFamily="18" charset="0"/>
              </a:rPr>
              <a:t>Diesem Risiko ist durch wohlbedachte Einspeisung von den Daten, bzw. durch bedachte Auswahl eines Drittanbieters für die selbigen, entgegenzuwirken.</a:t>
            </a:r>
          </a:p>
          <a:p>
            <a:pPr>
              <a:lnSpc>
                <a:spcPct val="107000"/>
              </a:lnSpc>
            </a:pPr>
            <a:r>
              <a:rPr lang="de-DE" sz="1500" kern="100">
                <a:effectLst/>
                <a:latin typeface="PT Sans" panose="020B0503020203020204" pitchFamily="34" charset="0"/>
                <a:ea typeface="Calibri" panose="020F0502020204030204" pitchFamily="34" charset="0"/>
                <a:cs typeface="Times New Roman" panose="02020603050405020304" pitchFamily="18" charset="0"/>
              </a:rPr>
              <a:t> </a:t>
            </a:r>
          </a:p>
          <a:p>
            <a:pPr>
              <a:lnSpc>
                <a:spcPct val="107000"/>
              </a:lnSpc>
            </a:pPr>
            <a:r>
              <a:rPr lang="de-DE" sz="1500" b="1" kern="100">
                <a:effectLst/>
                <a:latin typeface="PT Sans" panose="020B0503020203020204" pitchFamily="34" charset="0"/>
                <a:ea typeface="Calibri" panose="020F0502020204030204" pitchFamily="34" charset="0"/>
                <a:cs typeface="Times New Roman" panose="02020603050405020304" pitchFamily="18" charset="0"/>
              </a:rPr>
              <a:t>9.</a:t>
            </a:r>
            <a:r>
              <a:rPr lang="de-DE" sz="1500" kern="100">
                <a:effectLst/>
                <a:latin typeface="PT Sans" panose="020B0503020203020204" pitchFamily="34" charset="0"/>
                <a:ea typeface="Calibri" panose="020F0502020204030204" pitchFamily="34" charset="0"/>
                <a:cs typeface="Times New Roman" panose="02020603050405020304" pitchFamily="18" charset="0"/>
              </a:rPr>
              <a:t> </a:t>
            </a:r>
            <a:r>
              <a:rPr lang="de-DE" sz="1500" b="1" u="sng" kern="100">
                <a:effectLst/>
                <a:latin typeface="PT Sans" panose="020B0503020203020204" pitchFamily="34" charset="0"/>
                <a:ea typeface="Calibri" panose="020F0502020204030204" pitchFamily="34" charset="0"/>
                <a:cs typeface="Times New Roman" panose="02020603050405020304" pitchFamily="18" charset="0"/>
              </a:rPr>
              <a:t>Verfügbarkeit und Ausfallzeiten:</a:t>
            </a:r>
            <a:endParaRPr lang="de-DE" sz="1500" b="1" kern="100">
              <a:effectLst/>
              <a:latin typeface="PT Sans" panose="020B0503020203020204" pitchFamily="34" charset="0"/>
              <a:ea typeface="Calibri" panose="020F0502020204030204" pitchFamily="34" charset="0"/>
              <a:cs typeface="Times New Roman" panose="02020603050405020304" pitchFamily="18" charset="0"/>
            </a:endParaRPr>
          </a:p>
          <a:p>
            <a:pPr>
              <a:lnSpc>
                <a:spcPct val="107000"/>
              </a:lnSpc>
            </a:pPr>
            <a:r>
              <a:rPr lang="de-DE" sz="1500" kern="100">
                <a:effectLst/>
                <a:latin typeface="PT Sans" panose="020B0503020203020204" pitchFamily="34" charset="0"/>
                <a:ea typeface="Calibri" panose="020F0502020204030204" pitchFamily="34" charset="0"/>
                <a:cs typeface="Times New Roman" panose="02020603050405020304" pitchFamily="18" charset="0"/>
              </a:rPr>
              <a:t>Die App sollte eine hohe Verfügbarkeit und Zuverlässigkeit bieten. Serverausfälle oder technische Probleme können die Benutzererfahrung beeinträchtigen.</a:t>
            </a:r>
          </a:p>
        </p:txBody>
      </p:sp>
    </p:spTree>
    <p:extLst>
      <p:ext uri="{BB962C8B-B14F-4D97-AF65-F5344CB8AC3E}">
        <p14:creationId xmlns:p14="http://schemas.microsoft.com/office/powerpoint/2010/main" val="3228222448"/>
      </p:ext>
    </p:extLst>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64cdd1e0-45e1-4db3-bc94-7e6cb21e298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CE6038D5A9A0634885E6554178F7F1A0" ma:contentTypeVersion="4" ma:contentTypeDescription="Ein neues Dokument erstellen." ma:contentTypeScope="" ma:versionID="c83d3dc0f92a4c87cf5bf9a6169962b2">
  <xsd:schema xmlns:xsd="http://www.w3.org/2001/XMLSchema" xmlns:xs="http://www.w3.org/2001/XMLSchema" xmlns:p="http://schemas.microsoft.com/office/2006/metadata/properties" xmlns:ns3="64cdd1e0-45e1-4db3-bc94-7e6cb21e298a" targetNamespace="http://schemas.microsoft.com/office/2006/metadata/properties" ma:root="true" ma:fieldsID="dedbc3502c77b788e6359a6d34fd83f5" ns3:_="">
    <xsd:import namespace="64cdd1e0-45e1-4db3-bc94-7e6cb21e298a"/>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cdd1e0-45e1-4db3-bc94-7e6cb21e29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0EC84E-B481-4609-BDF8-AF6E8AFF6905}">
  <ds:schemaRefs>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purl.org/dc/dcmitype/"/>
    <ds:schemaRef ds:uri="64cdd1e0-45e1-4db3-bc94-7e6cb21e298a"/>
    <ds:schemaRef ds:uri="http://www.w3.org/XML/1998/namespace"/>
  </ds:schemaRefs>
</ds:datastoreItem>
</file>

<file path=customXml/itemProps2.xml><?xml version="1.0" encoding="utf-8"?>
<ds:datastoreItem xmlns:ds="http://schemas.openxmlformats.org/officeDocument/2006/customXml" ds:itemID="{8CA57A4D-84E3-487B-A292-137A10A462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cdd1e0-45e1-4db3-bc94-7e6cb21e29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BC2235-4717-405D-9659-1E65FD0859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TotalTime>
  <Words>1833</Words>
  <Application>Microsoft Office PowerPoint</Application>
  <PresentationFormat>Custom</PresentationFormat>
  <Paragraphs>141</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Gill Sans</vt:lpstr>
      <vt:lpstr>Roboto Slab</vt:lpstr>
      <vt:lpstr>PT Sans</vt:lpstr>
      <vt:lpstr>Helvetica Neue</vt:lpstr>
      <vt:lpstr>Helvetica Neue Light</vt:lpstr>
      <vt:lpstr>Arial</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ES</dc:creator>
  <cp:lastModifiedBy>Frederik Hausen</cp:lastModifiedBy>
  <cp:revision>1869</cp:revision>
  <dcterms:modified xsi:type="dcterms:W3CDTF">2023-11-09T17:51:32Z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0x010100CE6038D5A9A0634885E6554178F7F1A0</vt:lpwstr>
  </property>
</Properties>
</file>