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64" r:id="rId2"/>
    <p:sldId id="263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3759" autoAdjust="0"/>
  </p:normalViewPr>
  <p:slideViewPr>
    <p:cSldViewPr snapToGrid="0">
      <p:cViewPr>
        <p:scale>
          <a:sx n="79" d="100"/>
          <a:sy n="79" d="100"/>
        </p:scale>
        <p:origin x="189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E1D5A-403E-4981-9B5D-F14FBF45C1FD}" type="datetimeFigureOut">
              <a:rPr lang="de-DE" smtClean="0"/>
              <a:t>08.02.21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9C1F6-E40A-4BBB-93F5-F741E3A52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72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  </a:t>
            </a:r>
            <a:r>
              <a:rPr lang="de-DE" dirty="0" err="1"/>
              <a:t>numerical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( ex. </a:t>
            </a:r>
            <a:r>
              <a:rPr lang="de-DE" dirty="0" err="1"/>
              <a:t>Implicit</a:t>
            </a:r>
            <a:r>
              <a:rPr lang="de-DE" dirty="0"/>
              <a:t> Euler) </a:t>
            </a:r>
            <a:r>
              <a:rPr lang="de-DE" dirty="0" err="1"/>
              <a:t>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 ODE System </a:t>
            </a:r>
            <a:r>
              <a:rPr lang="de-DE" dirty="0" err="1"/>
              <a:t>to</a:t>
            </a:r>
            <a:r>
              <a:rPr lang="de-DE" dirty="0"/>
              <a:t> a (</a:t>
            </a:r>
            <a:r>
              <a:rPr lang="de-DE" dirty="0" err="1"/>
              <a:t>nonlinear</a:t>
            </a:r>
            <a:r>
              <a:rPr lang="de-DE" dirty="0"/>
              <a:t>) </a:t>
            </a:r>
            <a:r>
              <a:rPr lang="de-DE" dirty="0" err="1"/>
              <a:t>algebraic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and </a:t>
            </a:r>
            <a:r>
              <a:rPr lang="de-DE" dirty="0" err="1"/>
              <a:t>then</a:t>
            </a:r>
            <a:r>
              <a:rPr lang="de-DE" dirty="0"/>
              <a:t> Newton </a:t>
            </a:r>
            <a:r>
              <a:rPr lang="de-DE" dirty="0" err="1"/>
              <a:t>tunrs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linear </a:t>
            </a:r>
            <a:r>
              <a:rPr lang="de-DE" dirty="0" err="1"/>
              <a:t>system</a:t>
            </a:r>
            <a:r>
              <a:rPr lang="de-DE" dirty="0"/>
              <a:t> and </a:t>
            </a:r>
            <a:r>
              <a:rPr lang="de-DE" dirty="0" err="1"/>
              <a:t>iterates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nonlinear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de-DE" dirty="0"/>
          </a:p>
          <a:p>
            <a:endParaRPr lang="de-DE" dirty="0"/>
          </a:p>
          <a:p>
            <a:r>
              <a:rPr lang="de-DE" dirty="0"/>
              <a:t>-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9C1F6-E40A-4BBB-93F5-F741E3A520C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249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9C1F6-E40A-4BBB-93F5-F741E3A520C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16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28B6A-12BD-4141-AB23-E8F39136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01" y="1025924"/>
            <a:ext cx="11029615" cy="149750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de-DE" sz="4000" dirty="0" err="1"/>
              <a:t>NetworkDynamics.jl</a:t>
            </a:r>
            <a:br>
              <a:rPr lang="de-DE" dirty="0"/>
            </a:br>
            <a:r>
              <a:rPr lang="de-DE" dirty="0"/>
              <a:t> </a:t>
            </a:r>
            <a:r>
              <a:rPr lang="de-DE" sz="3100" dirty="0" err="1"/>
              <a:t>Jacobian</a:t>
            </a:r>
            <a:r>
              <a:rPr lang="de-DE" sz="3100" dirty="0"/>
              <a:t> Vector </a:t>
            </a:r>
            <a:r>
              <a:rPr lang="de-DE" sz="3100" dirty="0" err="1"/>
              <a:t>Product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76CA53-8F14-4A39-912B-874F976BA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2847580"/>
            <a:ext cx="11029615" cy="600556"/>
          </a:xfrm>
        </p:spPr>
        <p:txBody>
          <a:bodyPr/>
          <a:lstStyle/>
          <a:p>
            <a:r>
              <a:rPr lang="de-DE" dirty="0"/>
              <a:t>Fenja Drauschke, Julia Monika </a:t>
            </a:r>
            <a:r>
              <a:rPr lang="de-DE" dirty="0" err="1"/>
              <a:t>Koulen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D71C0BE-0AF7-465C-BBF1-A20B45176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838" y="701775"/>
            <a:ext cx="2992248" cy="131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9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96E37F2B-322E-4556-8859-4EA38FB8A76D}"/>
                  </a:ext>
                </a:extLst>
              </p:cNvPr>
              <p:cNvSpPr txBox="1"/>
              <p:nvPr/>
            </p:nvSpPr>
            <p:spPr>
              <a:xfrm>
                <a:off x="4756584" y="4372023"/>
                <a:ext cx="3294556" cy="1042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de-DE" sz="2200" b="0" dirty="0"/>
                  <a:t>Solve</a:t>
                </a:r>
                <a:r>
                  <a:rPr lang="de-DE" sz="2400" b="0" dirty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𝐽𝑣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=: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de-DE" sz="2400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de-DE" sz="2200" b="0" dirty="0"/>
                  <a:t>Update</a:t>
                </a:r>
                <a:r>
                  <a:rPr lang="de-DE" sz="2400" b="0" dirty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de-DE" sz="2400" b="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96E37F2B-322E-4556-8859-4EA38FB8A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584" y="4372023"/>
                <a:ext cx="3294556" cy="1042914"/>
              </a:xfrm>
              <a:prstGeom prst="rect">
                <a:avLst/>
              </a:prstGeom>
              <a:blipFill>
                <a:blip r:embed="rId3"/>
                <a:stretch>
                  <a:fillRect l="-4991" b="-152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5">
            <a:extLst>
              <a:ext uri="{FF2B5EF4-FFF2-40B4-BE49-F238E27FC236}">
                <a16:creationId xmlns:a16="http://schemas.microsoft.com/office/drawing/2014/main" id="{79385690-0FC9-4E00-BCC9-62DA0C077CD8}"/>
              </a:ext>
            </a:extLst>
          </p:cNvPr>
          <p:cNvSpPr/>
          <p:nvPr/>
        </p:nvSpPr>
        <p:spPr>
          <a:xfrm>
            <a:off x="5775149" y="4450496"/>
            <a:ext cx="2212491" cy="438922"/>
          </a:xfrm>
          <a:prstGeom prst="rect">
            <a:avLst/>
          </a:prstGeom>
          <a:solidFill>
            <a:srgbClr val="FBE6D4">
              <a:alpha val="12157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BC442D2-231B-48CE-AE0C-8EE30010AE0E}"/>
              </a:ext>
            </a:extLst>
          </p:cNvPr>
          <p:cNvSpPr txBox="1"/>
          <p:nvPr/>
        </p:nvSpPr>
        <p:spPr>
          <a:xfrm>
            <a:off x="1159415" y="850490"/>
            <a:ext cx="2065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Explicit </a:t>
            </a:r>
            <a:r>
              <a:rPr lang="de-DE" sz="2400" dirty="0" err="1"/>
              <a:t>Solvers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FD736E3-0DEE-4FB5-BD70-8E6618164810}"/>
              </a:ext>
            </a:extLst>
          </p:cNvPr>
          <p:cNvSpPr txBox="1"/>
          <p:nvPr/>
        </p:nvSpPr>
        <p:spPr>
          <a:xfrm>
            <a:off x="5082360" y="850491"/>
            <a:ext cx="2071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Implicit</a:t>
            </a:r>
            <a:r>
              <a:rPr lang="de-DE" sz="2400" dirty="0"/>
              <a:t> </a:t>
            </a:r>
            <a:r>
              <a:rPr lang="de-DE" sz="2400" dirty="0" err="1"/>
              <a:t>Solvers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4F9A7521-AE0B-4402-AF01-F290188E7B22}"/>
                  </a:ext>
                </a:extLst>
              </p:cNvPr>
              <p:cNvSpPr txBox="1"/>
              <p:nvPr/>
            </p:nvSpPr>
            <p:spPr>
              <a:xfrm>
                <a:off x="5046729" y="1554525"/>
                <a:ext cx="21573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4F9A7521-AE0B-4402-AF01-F290188E7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729" y="1554525"/>
                <a:ext cx="2157385" cy="369332"/>
              </a:xfrm>
              <a:prstGeom prst="rect">
                <a:avLst/>
              </a:prstGeom>
              <a:blipFill>
                <a:blip r:embed="rId4"/>
                <a:stretch>
                  <a:fillRect l="-2825" r="-2542" b="-163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D00690AF-D233-4B09-A9F9-C2EC26561D12}"/>
                  </a:ext>
                </a:extLst>
              </p:cNvPr>
              <p:cNvSpPr txBox="1"/>
              <p:nvPr/>
            </p:nvSpPr>
            <p:spPr>
              <a:xfrm>
                <a:off x="1224977" y="1514852"/>
                <a:ext cx="19341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D00690AF-D233-4B09-A9F9-C2EC26561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77" y="1514852"/>
                <a:ext cx="1934119" cy="369332"/>
              </a:xfrm>
              <a:prstGeom prst="rect">
                <a:avLst/>
              </a:prstGeom>
              <a:blipFill>
                <a:blip r:embed="rId5"/>
                <a:stretch>
                  <a:fillRect l="-1577" r="-5047" b="-360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F3021473-5935-4835-A857-D7415409C65D}"/>
              </a:ext>
            </a:extLst>
          </p:cNvPr>
          <p:cNvSpPr txBox="1"/>
          <p:nvPr/>
        </p:nvSpPr>
        <p:spPr>
          <a:xfrm>
            <a:off x="8647157" y="1789588"/>
            <a:ext cx="25388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 err="1"/>
              <a:t>Rootfinding</a:t>
            </a:r>
            <a:r>
              <a:rPr lang="de-DE" sz="2200" dirty="0"/>
              <a:t> </a:t>
            </a:r>
            <a:r>
              <a:rPr lang="de-DE" sz="2200" dirty="0" err="1"/>
              <a:t>problem</a:t>
            </a:r>
            <a:endParaRPr lang="de-DE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3192017-4E78-4BBD-8523-D90D378E7BFB}"/>
                  </a:ext>
                </a:extLst>
              </p:cNvPr>
              <p:cNvSpPr txBox="1"/>
              <p:nvPr/>
            </p:nvSpPr>
            <p:spPr>
              <a:xfrm>
                <a:off x="5491337" y="1956624"/>
                <a:ext cx="17127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3192017-4E78-4BBD-8523-D90D378E7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337" y="1956624"/>
                <a:ext cx="1712777" cy="369332"/>
              </a:xfrm>
              <a:prstGeom prst="rect">
                <a:avLst/>
              </a:prstGeom>
              <a:blipFill>
                <a:blip r:embed="rId6"/>
                <a:stretch>
                  <a:fillRect l="-2941" r="-2941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FC53D4F8-9B65-4BB6-A595-A06CAB18A0F2}"/>
              </a:ext>
            </a:extLst>
          </p:cNvPr>
          <p:cNvSpPr txBox="1"/>
          <p:nvPr/>
        </p:nvSpPr>
        <p:spPr>
          <a:xfrm>
            <a:off x="8845480" y="3077933"/>
            <a:ext cx="20975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/>
              <a:t>Newton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40636FF-3D1B-449D-B5D0-98737B1B072D}"/>
                  </a:ext>
                </a:extLst>
              </p:cNvPr>
              <p:cNvSpPr txBox="1"/>
              <p:nvPr/>
            </p:nvSpPr>
            <p:spPr>
              <a:xfrm>
                <a:off x="4608987" y="3102649"/>
                <a:ext cx="35428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40636FF-3D1B-449D-B5D0-98737B1B0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987" y="3102649"/>
                <a:ext cx="3542893" cy="369332"/>
              </a:xfrm>
              <a:prstGeom prst="rect">
                <a:avLst/>
              </a:prstGeom>
              <a:blipFill>
                <a:blip r:embed="rId7"/>
                <a:stretch>
                  <a:fillRect l="-344" r="-2582" b="-344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feld 19">
            <a:extLst>
              <a:ext uri="{FF2B5EF4-FFF2-40B4-BE49-F238E27FC236}">
                <a16:creationId xmlns:a16="http://schemas.microsoft.com/office/drawing/2014/main" id="{244B3D3D-A573-4978-A7E2-746F7648F6E2}"/>
              </a:ext>
            </a:extLst>
          </p:cNvPr>
          <p:cNvSpPr txBox="1"/>
          <p:nvPr/>
        </p:nvSpPr>
        <p:spPr>
          <a:xfrm>
            <a:off x="2749788" y="6428737"/>
            <a:ext cx="668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Fenja Drauschke, Julia Monika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Koulen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Jacobian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Vector Products - 09.02.2021</a:t>
            </a:r>
          </a:p>
        </p:txBody>
      </p:sp>
    </p:spTree>
    <p:extLst>
      <p:ext uri="{BB962C8B-B14F-4D97-AF65-F5344CB8AC3E}">
        <p14:creationId xmlns:p14="http://schemas.microsoft.com/office/powerpoint/2010/main" val="298907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/>
      <p:bldP spid="5" grpId="0"/>
      <p:bldP spid="6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19469CA-D85C-49B7-8C78-EEC36431B18B}"/>
              </a:ext>
            </a:extLst>
          </p:cNvPr>
          <p:cNvSpPr/>
          <p:nvPr/>
        </p:nvSpPr>
        <p:spPr>
          <a:xfrm>
            <a:off x="1914509" y="735974"/>
            <a:ext cx="2357946" cy="441648"/>
          </a:xfrm>
          <a:prstGeom prst="rect">
            <a:avLst/>
          </a:prstGeom>
          <a:solidFill>
            <a:srgbClr val="FBE6D4">
              <a:alpha val="12157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de-DE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7387E7F3-C13B-4324-9BDC-69094B413F4A}"/>
                  </a:ext>
                </a:extLst>
              </p:cNvPr>
              <p:cNvSpPr/>
              <p:nvPr/>
            </p:nvSpPr>
            <p:spPr>
              <a:xfrm>
                <a:off x="1914509" y="727768"/>
                <a:ext cx="235794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 panose="02040503050406030204" pitchFamily="18" charset="0"/>
                        </a:rPr>
                        <m:t>𝐽𝑣</m:t>
                      </m:r>
                      <m:r>
                        <a:rPr lang="de-DE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=: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e-DE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7387E7F3-C13B-4324-9BDC-69094B413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509" y="727768"/>
                <a:ext cx="2357946" cy="461665"/>
              </a:xfrm>
              <a:prstGeom prst="rect">
                <a:avLst/>
              </a:prstGeom>
              <a:blipFill>
                <a:blip r:embed="rId3"/>
                <a:stretch>
                  <a:fillRect l="-535" b="-135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CC173DCC-E878-4284-BBC4-266C6A68CFAA}"/>
              </a:ext>
            </a:extLst>
          </p:cNvPr>
          <p:cNvSpPr txBox="1"/>
          <p:nvPr/>
        </p:nvSpPr>
        <p:spPr>
          <a:xfrm>
            <a:off x="698999" y="1675976"/>
            <a:ext cx="1821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1) Find </a:t>
            </a:r>
            <a:r>
              <a:rPr lang="de-DE" sz="2000" dirty="0" err="1"/>
              <a:t>Jacobian</a:t>
            </a:r>
            <a:endParaRPr lang="de-DE" sz="2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66ACF07-B0A3-4D46-9F32-8FD60C48CDEA}"/>
              </a:ext>
            </a:extLst>
          </p:cNvPr>
          <p:cNvSpPr txBox="1"/>
          <p:nvPr/>
        </p:nvSpPr>
        <p:spPr>
          <a:xfrm>
            <a:off x="3845923" y="1655029"/>
            <a:ext cx="3996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2) Use </a:t>
            </a:r>
            <a:r>
              <a:rPr lang="de-DE" sz="2000" dirty="0" err="1"/>
              <a:t>Jacobian</a:t>
            </a:r>
            <a:r>
              <a:rPr lang="de-DE" sz="2000" dirty="0"/>
              <a:t> Vector </a:t>
            </a:r>
            <a:r>
              <a:rPr lang="de-DE" sz="2000" dirty="0" err="1"/>
              <a:t>Product</a:t>
            </a:r>
            <a:r>
              <a:rPr lang="de-DE" sz="2000" dirty="0"/>
              <a:t> (JVP)</a:t>
            </a:r>
          </a:p>
        </p:txBody>
      </p:sp>
      <p:cxnSp>
        <p:nvCxnSpPr>
          <p:cNvPr id="5" name="Verbinder: gewinkelt 4">
            <a:extLst>
              <a:ext uri="{FF2B5EF4-FFF2-40B4-BE49-F238E27FC236}">
                <a16:creationId xmlns:a16="http://schemas.microsoft.com/office/drawing/2014/main" id="{93995510-69EA-4496-8B1F-4595D7B51859}"/>
              </a:ext>
            </a:extLst>
          </p:cNvPr>
          <p:cNvCxnSpPr>
            <a:cxnSpLocks/>
            <a:stCxn id="2" idx="3"/>
            <a:endCxn id="4" idx="0"/>
          </p:cNvCxnSpPr>
          <p:nvPr/>
        </p:nvCxnSpPr>
        <p:spPr>
          <a:xfrm>
            <a:off x="4272455" y="956798"/>
            <a:ext cx="1571772" cy="6982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26984959-0B83-40B3-8F70-369AB77E3E49}"/>
                  </a:ext>
                </a:extLst>
              </p:cNvPr>
              <p:cNvSpPr txBox="1"/>
              <p:nvPr/>
            </p:nvSpPr>
            <p:spPr>
              <a:xfrm>
                <a:off x="4098876" y="2199371"/>
                <a:ext cx="9028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𝐽𝑣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000" b="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26984959-0B83-40B3-8F70-369AB77E3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876" y="2199371"/>
                <a:ext cx="902876" cy="307777"/>
              </a:xfrm>
              <a:prstGeom prst="rect">
                <a:avLst/>
              </a:prstGeom>
              <a:blipFill>
                <a:blip r:embed="rId4"/>
                <a:stretch>
                  <a:fillRect l="-8108" b="-3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EBF6356B-52EF-4155-B90A-7EFE3DD54B90}"/>
                  </a:ext>
                </a:extLst>
              </p:cNvPr>
              <p:cNvSpPr txBox="1"/>
              <p:nvPr/>
            </p:nvSpPr>
            <p:spPr>
              <a:xfrm>
                <a:off x="1055826" y="2193261"/>
                <a:ext cx="11076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EBF6356B-52EF-4155-B90A-7EFE3DD54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26" y="2193261"/>
                <a:ext cx="1107676" cy="307777"/>
              </a:xfrm>
              <a:prstGeom prst="rect">
                <a:avLst/>
              </a:prstGeom>
              <a:blipFill>
                <a:blip r:embed="rId5"/>
                <a:stretch>
                  <a:fillRect l="-1648" r="-2198" b="-3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3FD6034F-06C7-4E3A-9A9F-E9687709C7ED}"/>
              </a:ext>
            </a:extLst>
          </p:cNvPr>
          <p:cNvSpPr txBox="1"/>
          <p:nvPr/>
        </p:nvSpPr>
        <p:spPr>
          <a:xfrm>
            <a:off x="698999" y="2699685"/>
            <a:ext cx="19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ym typeface="Wingdings" panose="05000000000000000000" pitchFamily="2" charset="2"/>
              </a:rPr>
              <a:t>memory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problems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2D7C8F2F-B396-4455-820E-E856D06016EF}"/>
                  </a:ext>
                </a:extLst>
              </p:cNvPr>
              <p:cNvSpPr txBox="1"/>
              <p:nvPr/>
            </p:nvSpPr>
            <p:spPr>
              <a:xfrm>
                <a:off x="4098876" y="2735353"/>
                <a:ext cx="4242956" cy="875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  </m:t>
                      </m:r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</m:e>
                      </m:nary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2D7C8F2F-B396-4455-820E-E856D0601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876" y="2735353"/>
                <a:ext cx="4242956" cy="8751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56B299C8-53F2-414A-8482-3CA098C9393E}"/>
                  </a:ext>
                </a:extLst>
              </p:cNvPr>
              <p:cNvSpPr/>
              <p:nvPr/>
            </p:nvSpPr>
            <p:spPr>
              <a:xfrm rot="10800000">
                <a:off x="8138364" y="2987487"/>
                <a:ext cx="4700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△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56B299C8-53F2-414A-8482-3CA098C939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8138364" y="2987487"/>
                <a:ext cx="47000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47BDD573-2640-4115-B5BB-5CCEC6E7FD42}"/>
                  </a:ext>
                </a:extLst>
              </p:cNvPr>
              <p:cNvSpPr txBox="1"/>
              <p:nvPr/>
            </p:nvSpPr>
            <p:spPr>
              <a:xfrm>
                <a:off x="8293688" y="3019019"/>
                <a:ext cx="126371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47BDD573-2640-4115-B5BB-5CCEC6E7F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688" y="3019019"/>
                <a:ext cx="1263719" cy="307777"/>
              </a:xfrm>
              <a:prstGeom prst="rect">
                <a:avLst/>
              </a:prstGeom>
              <a:blipFill>
                <a:blip r:embed="rId8"/>
                <a:stretch>
                  <a:fillRect b="-35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3EFA3F1A-4FA4-45D5-8D85-B4982AB981F5}"/>
                  </a:ext>
                </a:extLst>
              </p:cNvPr>
              <p:cNvSpPr txBox="1"/>
              <p:nvPr/>
            </p:nvSpPr>
            <p:spPr>
              <a:xfrm>
                <a:off x="4098876" y="3787987"/>
                <a:ext cx="12822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𝐽𝑣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   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3EFA3F1A-4FA4-45D5-8D85-B4982AB98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876" y="3787987"/>
                <a:ext cx="1282274" cy="307777"/>
              </a:xfrm>
              <a:prstGeom prst="rect">
                <a:avLst/>
              </a:prstGeom>
              <a:blipFill>
                <a:blip r:embed="rId9"/>
                <a:stretch>
                  <a:fillRect l="-5213" b="-35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9A1107E-0C6D-4C67-9AD9-94AB8DF42920}"/>
                  </a:ext>
                </a:extLst>
              </p:cNvPr>
              <p:cNvSpPr txBox="1"/>
              <p:nvPr/>
            </p:nvSpPr>
            <p:spPr>
              <a:xfrm rot="10800000">
                <a:off x="4645301" y="3813597"/>
                <a:ext cx="285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△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9A1107E-0C6D-4C67-9AD9-94AB8DF42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4645301" y="3813597"/>
                <a:ext cx="285335" cy="307777"/>
              </a:xfrm>
              <a:prstGeom prst="rect">
                <a:avLst/>
              </a:prstGeom>
              <a:blipFill>
                <a:blip r:embed="rId10"/>
                <a:stretch>
                  <a:fillRect l="-19149" t="-10000" r="-191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29496E4F-D829-4FA2-8DC7-50CE826F6FF2}"/>
                  </a:ext>
                </a:extLst>
              </p:cNvPr>
              <p:cNvSpPr/>
              <p:nvPr/>
            </p:nvSpPr>
            <p:spPr>
              <a:xfrm>
                <a:off x="3980941" y="4390645"/>
                <a:ext cx="3233770" cy="689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 panose="02040503050406030204" pitchFamily="18" charset="0"/>
                        </a:rPr>
                        <m:t>𝐽𝑣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20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 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29496E4F-D829-4FA2-8DC7-50CE826F6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941" y="4390645"/>
                <a:ext cx="3233770" cy="6896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933912C3-FC13-4773-B969-3848A52CDEB7}"/>
                  </a:ext>
                </a:extLst>
              </p:cNvPr>
              <p:cNvSpPr/>
              <p:nvPr/>
            </p:nvSpPr>
            <p:spPr>
              <a:xfrm>
                <a:off x="3980941" y="5321478"/>
                <a:ext cx="2889765" cy="689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 panose="02040503050406030204" pitchFamily="18" charset="0"/>
                        </a:rPr>
                        <m:t>𝐽𝑣</m:t>
                      </m:r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933912C3-FC13-4773-B969-3848A52CD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941" y="5321478"/>
                <a:ext cx="2889765" cy="6896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BCB9BEB7-1290-4890-B200-0B3AB3723D07}"/>
                  </a:ext>
                </a:extLst>
              </p:cNvPr>
              <p:cNvSpPr txBox="1"/>
              <p:nvPr/>
            </p:nvSpPr>
            <p:spPr>
              <a:xfrm>
                <a:off x="6857053" y="5497904"/>
                <a:ext cx="7309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 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BCB9BEB7-1290-4890-B200-0B3AB3723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053" y="5497904"/>
                <a:ext cx="730906" cy="307777"/>
              </a:xfrm>
              <a:prstGeom prst="rect">
                <a:avLst/>
              </a:prstGeom>
              <a:blipFill>
                <a:blip r:embed="rId13"/>
                <a:stretch>
                  <a:fillRect l="-4167"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E1E6D032-DD33-4B23-9526-DF50369D8B54}"/>
              </a:ext>
            </a:extLst>
          </p:cNvPr>
          <p:cNvCxnSpPr>
            <a:cxnSpLocks/>
            <a:stCxn id="9" idx="1"/>
            <a:endCxn id="3" idx="0"/>
          </p:cNvCxnSpPr>
          <p:nvPr/>
        </p:nvCxnSpPr>
        <p:spPr>
          <a:xfrm rot="10800000" flipV="1">
            <a:off x="1609665" y="958600"/>
            <a:ext cx="304844" cy="717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FBF4D4AB-C3D6-41B3-89A5-D6D74D8E2BC3}"/>
              </a:ext>
            </a:extLst>
          </p:cNvPr>
          <p:cNvSpPr txBox="1"/>
          <p:nvPr/>
        </p:nvSpPr>
        <p:spPr>
          <a:xfrm>
            <a:off x="2749788" y="6428737"/>
            <a:ext cx="668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Fenja Drauschke, Julia Monika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Koulen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Jacobian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Vector Products - 09.02.2021</a:t>
            </a:r>
          </a:p>
        </p:txBody>
      </p:sp>
    </p:spTree>
    <p:extLst>
      <p:ext uri="{BB962C8B-B14F-4D97-AF65-F5344CB8AC3E}">
        <p14:creationId xmlns:p14="http://schemas.microsoft.com/office/powerpoint/2010/main" val="349832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Dividende</Template>
  <TotalTime>0</TotalTime>
  <Words>177</Words>
  <Application>Microsoft Macintosh PowerPoint</Application>
  <PresentationFormat>Breitbild</PresentationFormat>
  <Paragraphs>34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Calibri</vt:lpstr>
      <vt:lpstr>Cambria Math</vt:lpstr>
      <vt:lpstr>Gill Sans MT</vt:lpstr>
      <vt:lpstr>Wingdings 2</vt:lpstr>
      <vt:lpstr>Dividende</vt:lpstr>
      <vt:lpstr>NetworkDynamics.jl  Jacobian Vector Product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Jacobian Vector Product</dc:title>
  <dc:creator>Fenja Drauschke</dc:creator>
  <cp:lastModifiedBy>TU-Pseudonym 8292269667203503</cp:lastModifiedBy>
  <cp:revision>27</cp:revision>
  <dcterms:created xsi:type="dcterms:W3CDTF">2021-02-07T12:20:20Z</dcterms:created>
  <dcterms:modified xsi:type="dcterms:W3CDTF">2021-02-08T11:02:14Z</dcterms:modified>
</cp:coreProperties>
</file>