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220" r:id="rId3"/>
    <p:sldId id="2501" r:id="rId4"/>
    <p:sldId id="2228" r:id="rId5"/>
    <p:sldId id="2503" r:id="rId6"/>
    <p:sldId id="2504" r:id="rId7"/>
    <p:sldId id="2505" r:id="rId8"/>
    <p:sldId id="250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65A"/>
    <a:srgbClr val="F94151"/>
    <a:srgbClr val="FBA622"/>
    <a:srgbClr val="136773"/>
    <a:srgbClr val="F6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7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C23F8-682C-407B-84F8-FC84CB164BB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BDAF-8572-48AC-82F4-42D2560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+ de 3,5k de clientes para serem classificados manualmente;</a:t>
            </a:r>
          </a:p>
          <a:p>
            <a:r>
              <a:rPr lang="pt-BR" dirty="0"/>
              <a:t>+ de 8,9K de análises manuais;</a:t>
            </a:r>
          </a:p>
          <a:p>
            <a:r>
              <a:rPr lang="pt-BR" dirty="0"/>
              <a:t>+ de 23Bi Reais aprovados manualmente por analistas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BDAF-8572-48AC-82F4-42D25600FE9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9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BDAF-8572-48AC-82F4-42D25600FE9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Ganho de tempo em não analisar os clientes reprovados;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Modelo de crédito com apetite conservador;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Oportunidade de treinar os analistas para especialistas;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Segunda validação quando o analista entender que o cliente vale mais, passando assim para uma </a:t>
            </a:r>
            <a:r>
              <a:rPr lang="pt-BR"/>
              <a:t>alçada superior;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Modelo de POC, apto à melhorias.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BDAF-8572-48AC-82F4-42D25600FE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5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BDAF-8572-48AC-82F4-42D25600FE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BDAF-8572-48AC-82F4-42D25600FE9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92785-0EEE-20C6-D0CE-E23330B38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D4A52F-0519-6B55-879D-83B4BE98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082C1-61E2-75BA-DDF8-5433A3AD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B21B8-5959-5487-453E-D2EE6A2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B8CD0-7E4B-E752-B1A1-30BE5287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5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16FCC-EB01-1C98-0CCC-AE296275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647DB-4690-A42C-A410-3369D387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8F142-3677-0649-33C0-7A21FF1E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077AE-9D88-96AE-11C8-EC4F71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A3A18-8741-1413-E382-A83488A6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B0F864-6B94-8584-87F7-598B9E93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A671E0-69CE-D7BC-7BDF-F32241E6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6C3C7-3D73-67F9-0E8B-775C6DAC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2E2E4-B3A9-DD74-7AD5-D01E76A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84C64-7C45-25B5-89D7-92021A6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2753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775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390742" y="2178050"/>
            <a:ext cx="9409905" cy="25336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304682" y="1700474"/>
            <a:ext cx="3618709" cy="21767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07002" y="2157896"/>
            <a:ext cx="1885995" cy="334521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044654" y="2157896"/>
            <a:ext cx="1885995" cy="334521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953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17790" y="1728805"/>
            <a:ext cx="4976698" cy="39502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49793" y="1415038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0562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826148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826148"/>
            <a:ext cx="4075327" cy="2635316"/>
          </a:xfrm>
        </p:spPr>
      </p:sp>
    </p:spTree>
    <p:extLst>
      <p:ext uri="{BB962C8B-B14F-4D97-AF65-F5344CB8AC3E}">
        <p14:creationId xmlns:p14="http://schemas.microsoft.com/office/powerpoint/2010/main" val="60076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B7644-3045-D450-E1CA-1BDAE9B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1448C-DD37-1BCA-7481-5532411C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6DA50-88E0-02F6-CECE-464E6AE7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8A37E-4D4C-AC63-37E6-B53F7F7F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60E41-DD49-16E6-7098-AE04FFC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33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250140" y="1561332"/>
            <a:ext cx="4560857" cy="31249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22583" y="1561332"/>
            <a:ext cx="4560857" cy="31249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631713" y="1823131"/>
            <a:ext cx="2943928" cy="2502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36785" y="1823131"/>
            <a:ext cx="2943928" cy="2502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422583" y="1823131"/>
            <a:ext cx="2943928" cy="2502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810183" y="1930563"/>
            <a:ext cx="2216852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200164" y="1930563"/>
            <a:ext cx="2216852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582910" y="1930563"/>
            <a:ext cx="2216852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422583" y="1930563"/>
            <a:ext cx="2216852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10021" y="2105712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428589" y="2105712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8928222" y="2105712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392359" y="2105712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7243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89613" y="2457450"/>
            <a:ext cx="1948471" cy="2317750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3587440" y="2457450"/>
            <a:ext cx="1948471" cy="2317750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291703" y="2457450"/>
            <a:ext cx="1948471" cy="2317750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9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828589" y="2714891"/>
            <a:ext cx="2143423" cy="1339453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30453" y="1833060"/>
            <a:ext cx="2688642" cy="1609169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879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57549" y="2466561"/>
            <a:ext cx="2407222" cy="320364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48309" y="3419925"/>
            <a:ext cx="3188120" cy="239510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36576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9096" y="1864566"/>
            <a:ext cx="3153602" cy="42158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172280"/>
            <a:ext cx="1900261" cy="33642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706F-79A1-32A8-FB2C-2EA9E7C7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1ACE9-00EB-2BE8-2597-C428D1EA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F1F2F-B10A-5F3F-0FF3-E9688216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8FD66-68FC-9265-985D-5203317F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44CA7-D0A7-D425-7496-66CF4D7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8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526796" y="4157734"/>
            <a:ext cx="1418586" cy="14185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1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4231307" y="4157734"/>
            <a:ext cx="1418586" cy="14185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2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526796" y="2335755"/>
            <a:ext cx="1418586" cy="14185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231307" y="2335755"/>
            <a:ext cx="1418586" cy="14185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619747" y="3621483"/>
            <a:ext cx="1507261" cy="14570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74719" y="3621483"/>
            <a:ext cx="1507261" cy="14570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19747" y="1827960"/>
            <a:ext cx="1507261" cy="14570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74719" y="1827960"/>
            <a:ext cx="1507261" cy="14570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315916" y="1902191"/>
            <a:ext cx="1576357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75616" y="1534571"/>
            <a:ext cx="1921660" cy="194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355002" y="1534571"/>
            <a:ext cx="1921660" cy="194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851068" y="1534571"/>
            <a:ext cx="1921660" cy="194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429729" y="1534571"/>
            <a:ext cx="1921660" cy="194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714935" y="1509642"/>
            <a:ext cx="2765306" cy="281263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8299734" y="1509642"/>
            <a:ext cx="2765306" cy="281263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156974" y="1509642"/>
            <a:ext cx="2765306" cy="281263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8" y="1424890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8" y="1424890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2" y="1424890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8" y="3040176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8" y="3040176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2" y="3040176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8" y="4633181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8" y="4633181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2" y="4633181"/>
            <a:ext cx="1333044" cy="11251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7588" y="2625086"/>
            <a:ext cx="5287529" cy="297755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844859" y="2157896"/>
            <a:ext cx="1885995" cy="334521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482511" y="2157896"/>
            <a:ext cx="1885995" cy="334521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725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5805620" y="2996813"/>
            <a:ext cx="2044257" cy="274288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7927673" y="1270439"/>
            <a:ext cx="2044257" cy="274288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10075444" y="-525171"/>
            <a:ext cx="2044257" cy="274288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8869573" y="4717937"/>
            <a:ext cx="2044257" cy="274288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11025208" y="2922327"/>
            <a:ext cx="2044257" cy="274288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846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 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710462" y="2290889"/>
            <a:ext cx="3608096" cy="21539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8E74-0CA0-C4D1-66B7-7E273714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ECE02-CA21-E4C9-EDB8-4FBDD008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E00B30-0309-E75F-4985-8BD4B9F0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C1877A-0539-B555-9923-E6FA6EF6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D1D6A2-1783-9067-E800-E5109E1B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77F676-9359-5F3E-8752-898322F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9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0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9841" y="2038599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340914" y="2127720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118438" y="2127720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231975" y="2127720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8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576576" y="4107354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368969" y="4107354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274661" y="4107354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1170157" y="4107354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473472" y="4107354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576576" y="1526496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368969" y="1526496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3274661" y="1526496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170157" y="1526496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473472" y="1526496"/>
            <a:ext cx="1464644" cy="146333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869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809705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3907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71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531126" y="2507421"/>
            <a:ext cx="4308584" cy="269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97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82991" y="2418302"/>
            <a:ext cx="3597998" cy="21601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13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그림 개체 틀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092707" y="-25344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092707" y="5157445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5" name="그림 개체 틀 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092707" y="3429849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7" name="그림 개체 틀 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7625744" y="-25344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0" name="그림 개체 틀 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092707" y="1702253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1" name="그림 개체 틀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25744" y="1702253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3" name="그림 개체 틀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625744" y="3429849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4" name="그림 개체 틀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147638" y="-25344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147638" y="1702253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1" name="그림 개체 틀 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10670106" y="-25344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2" name="그림 개체 틀 3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9147638" y="5159305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3" name="그림 개체 틀 3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0670106" y="1704113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4" name="그림 개체 틀 3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10670106" y="3431709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5" name="그림 개체 틀 3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147638" y="3429849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6" name="그림 개체 틀 3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7625744" y="5157445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7" name="그림 개체 틀 3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0670106" y="5157445"/>
            <a:ext cx="1521894" cy="1725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8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Roboto Light" charset="0"/>
                <a:cs typeface="Robo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F701-8727-CBEC-7E40-451FFDC5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AA48B-128C-A85C-DF51-E06E61D4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68A1EF-D9D6-3580-4E30-2E01EF28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16B5D1-86BA-FDE5-C3BA-ECF948B7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2366F-13B2-3895-E611-FABC9284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028793-4D07-821F-6430-F3FB4DE5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330485-9AB0-4B42-64EE-4EB2A77C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03F3FE-6BDA-725E-25FB-6D4B7E9B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7901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3952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454258" y="1669852"/>
            <a:ext cx="4588605" cy="388895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8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011534" y="2996633"/>
            <a:ext cx="4111823" cy="2584456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727714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22710" y="2646611"/>
            <a:ext cx="5543905" cy="31009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088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319836"/>
      </p:ext>
    </p:extLst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980773" y="2143876"/>
            <a:ext cx="3828083" cy="2167265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097233"/>
      </p:ext>
    </p:extLst>
  </p:cSld>
  <p:clrMapOvr>
    <a:masterClrMapping/>
  </p:clrMapOvr>
  <p:transition spd="med" advClick="0" advTm="3000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61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 Light" charset="0"/>
            </a:endParaRPr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5" name="그림 개체 틀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5" hasCustomPrompt="1"/>
          </p:nvPr>
        </p:nvSpPr>
        <p:spPr>
          <a:xfrm>
            <a:off x="1733614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0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1733614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1733614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28" hasCustomPrompt="1"/>
          </p:nvPr>
        </p:nvSpPr>
        <p:spPr>
          <a:xfrm>
            <a:off x="3467228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29" hasCustomPrompt="1"/>
          </p:nvPr>
        </p:nvSpPr>
        <p:spPr>
          <a:xfrm>
            <a:off x="3467228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1" name="그림 개체 틀 3"/>
          <p:cNvSpPr>
            <a:spLocks noGrp="1"/>
          </p:cNvSpPr>
          <p:nvPr>
            <p:ph type="pic" sz="quarter" idx="30" hasCustomPrompt="1"/>
          </p:nvPr>
        </p:nvSpPr>
        <p:spPr>
          <a:xfrm>
            <a:off x="5200842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3467228" y="518464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32" hasCustomPrompt="1"/>
          </p:nvPr>
        </p:nvSpPr>
        <p:spPr>
          <a:xfrm>
            <a:off x="5200842" y="172945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33" hasCustomPrompt="1"/>
          </p:nvPr>
        </p:nvSpPr>
        <p:spPr>
          <a:xfrm>
            <a:off x="5200842" y="345705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34" hasCustomPrompt="1"/>
          </p:nvPr>
        </p:nvSpPr>
        <p:spPr>
          <a:xfrm>
            <a:off x="3467228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35" hasCustomPrompt="1"/>
          </p:nvPr>
        </p:nvSpPr>
        <p:spPr>
          <a:xfrm>
            <a:off x="1733614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36" hasCustomPrompt="1"/>
          </p:nvPr>
        </p:nvSpPr>
        <p:spPr>
          <a:xfrm>
            <a:off x="5200842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Roboto Light" charset="0"/>
                <a:ea typeface="+mn-ea"/>
                <a:cs typeface="Roboto Light" charset="0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238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07086" y="1949479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375355" y="1949479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128713" y="2038601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521149" y="2038601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979835" y="2038601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72271" y="2038601"/>
            <a:ext cx="1731226" cy="18752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8724E-1BDD-150F-5D6B-F2FEDBB1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0F5744-8B1F-1BCE-8328-FEFE38AD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5F0C0A-DF18-1AE6-FB21-EF58923D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A82D8-CCB2-7F71-7CC1-B23FF59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27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14401" y="3693613"/>
            <a:ext cx="4646279" cy="21105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11495" y="1793781"/>
            <a:ext cx="4794838" cy="1849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609345" y="3693613"/>
            <a:ext cx="2796988" cy="21105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454999" y="3693613"/>
            <a:ext cx="2822600" cy="21105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454998" y="1793781"/>
            <a:ext cx="2822600" cy="1849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14400" y="1793781"/>
            <a:ext cx="2635624" cy="1849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11319" y="-22280"/>
            <a:ext cx="7287620" cy="6880280"/>
          </a:xfrm>
          <a:custGeom>
            <a:avLst/>
            <a:gdLst>
              <a:gd name="connsiteX0" fmla="*/ 0 w 14557568"/>
              <a:gd name="connsiteY0" fmla="*/ 13716000 h 13716000"/>
              <a:gd name="connsiteX1" fmla="*/ 0 w 14557568"/>
              <a:gd name="connsiteY1" fmla="*/ 0 h 13716000"/>
              <a:gd name="connsiteX2" fmla="*/ 14557568 w 14557568"/>
              <a:gd name="connsiteY2" fmla="*/ 13716000 h 13716000"/>
              <a:gd name="connsiteX3" fmla="*/ 0 w 14557568"/>
              <a:gd name="connsiteY3" fmla="*/ 13716000 h 13716000"/>
              <a:gd name="connsiteX0" fmla="*/ 0 w 14557568"/>
              <a:gd name="connsiteY0" fmla="*/ 13827399 h 13827399"/>
              <a:gd name="connsiteX1" fmla="*/ 6661869 w 14557568"/>
              <a:gd name="connsiteY1" fmla="*/ 0 h 13827399"/>
              <a:gd name="connsiteX2" fmla="*/ 14557568 w 14557568"/>
              <a:gd name="connsiteY2" fmla="*/ 13827399 h 13827399"/>
              <a:gd name="connsiteX3" fmla="*/ 0 w 14557568"/>
              <a:gd name="connsiteY3" fmla="*/ 13827399 h 13827399"/>
              <a:gd name="connsiteX0" fmla="*/ 0 w 14557568"/>
              <a:gd name="connsiteY0" fmla="*/ 13827399 h 13827399"/>
              <a:gd name="connsiteX1" fmla="*/ 6466965 w 14557568"/>
              <a:gd name="connsiteY1" fmla="*/ 289637 h 13827399"/>
              <a:gd name="connsiteX2" fmla="*/ 6661869 w 14557568"/>
              <a:gd name="connsiteY2" fmla="*/ 0 h 13827399"/>
              <a:gd name="connsiteX3" fmla="*/ 14557568 w 14557568"/>
              <a:gd name="connsiteY3" fmla="*/ 13827399 h 13827399"/>
              <a:gd name="connsiteX4" fmla="*/ 0 w 14557568"/>
              <a:gd name="connsiteY4" fmla="*/ 13827399 h 13827399"/>
              <a:gd name="connsiteX0" fmla="*/ 0 w 14557568"/>
              <a:gd name="connsiteY0" fmla="*/ 13871959 h 13871959"/>
              <a:gd name="connsiteX1" fmla="*/ 6466965 w 14557568"/>
              <a:gd name="connsiteY1" fmla="*/ 334197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57568"/>
              <a:gd name="connsiteY0" fmla="*/ 13871959 h 13871959"/>
              <a:gd name="connsiteX1" fmla="*/ 6556087 w 14557568"/>
              <a:gd name="connsiteY1" fmla="*/ 155959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71445"/>
              <a:gd name="connsiteY0" fmla="*/ 13760560 h 13760560"/>
              <a:gd name="connsiteX1" fmla="*/ 6556087 w 14571445"/>
              <a:gd name="connsiteY1" fmla="*/ 44560 h 13760560"/>
              <a:gd name="connsiteX2" fmla="*/ 14571445 w 14571445"/>
              <a:gd name="connsiteY2" fmla="*/ 0 h 13760560"/>
              <a:gd name="connsiteX3" fmla="*/ 14557568 w 14571445"/>
              <a:gd name="connsiteY3" fmla="*/ 13760560 h 13760560"/>
              <a:gd name="connsiteX4" fmla="*/ 0 w 14571445"/>
              <a:gd name="connsiteY4" fmla="*/ 13760560 h 1376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1445" h="13760560">
                <a:moveTo>
                  <a:pt x="0" y="13760560"/>
                </a:moveTo>
                <a:lnTo>
                  <a:pt x="6556087" y="44560"/>
                </a:lnTo>
                <a:lnTo>
                  <a:pt x="14571445" y="0"/>
                </a:lnTo>
                <a:cubicBezTo>
                  <a:pt x="14566819" y="4586853"/>
                  <a:pt x="14562194" y="9173707"/>
                  <a:pt x="14557568" y="13760560"/>
                </a:cubicBezTo>
                <a:lnTo>
                  <a:pt x="0" y="1376056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639" y="775432"/>
            <a:ext cx="3721960" cy="4387583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74279" y="2470417"/>
            <a:ext cx="3721960" cy="4387583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609334" y="775432"/>
            <a:ext cx="3721960" cy="4387583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68974" y="2470417"/>
            <a:ext cx="3721960" cy="4387583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84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579724" y="1485926"/>
            <a:ext cx="11044467" cy="4393580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883660" y="615234"/>
            <a:ext cx="7758651" cy="5544267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-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700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256685" y="1589327"/>
            <a:ext cx="6752749" cy="3495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4AD25F-6588-9D7E-9226-824556F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2AD258-37F1-6D93-42EC-05CDA596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C1A2F7-6F37-8631-B25C-F6F49B9C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86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70240-7C56-E6E3-0608-43E700E4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C18B7-8CCE-7535-1BB1-29C04CEA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8A74E9-CC9E-B18C-E954-2E600146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E8E9F-9BD6-1A70-0C9F-DD375059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ED8A7-102F-AC65-A5D9-431D17B3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8DB6D-1B06-E162-DA0C-4669323E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64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CE7C1-754B-A26A-7644-A59922D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46121B-2B2C-FC6E-DE70-1D02E08CE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5E9290-C7AF-6400-F53F-2E4B6D43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D21C7-0773-9DDA-DE6E-DA4BB2DE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8D7D21-2894-AF2D-C127-AEB6512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EF12CF-7A62-F951-8F10-A6E345F3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19C6E6-0DD1-6235-382D-6CE86439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F65EE5-B70C-BFD3-24BC-B09BAE14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542E5-523E-54BB-7BB3-BD173FD69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4E3E-E601-4722-AAB8-473880F3055D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E404F-A0FD-17EC-13D5-0DFA9C9C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005810-3CE9-BB5B-B3C3-C9F0F24B7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F491-A045-4E0A-A615-A1646C62B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11508952" y="363084"/>
            <a:ext cx="422186" cy="42218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83673" y="409839"/>
            <a:ext cx="46836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2"/>
                </a:solidFill>
                <a:latin typeface="Roboto Light"/>
                <a:cs typeface="Robo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Roboto Light"/>
                <a:cs typeface="Roboto Light"/>
              </a:rPr>
              <a:t>© 2015 </a:t>
            </a:r>
            <a:r>
              <a:rPr lang="en-US" sz="1000" dirty="0" err="1">
                <a:solidFill>
                  <a:schemeClr val="tx2"/>
                </a:solidFill>
                <a:latin typeface="Roboto Light"/>
                <a:cs typeface="Roboto Light"/>
              </a:rPr>
              <a:t>Marketofy</a:t>
            </a:r>
            <a:r>
              <a:rPr lang="en-US" sz="1000" baseline="0" dirty="0" err="1">
                <a:solidFill>
                  <a:schemeClr val="tx2"/>
                </a:solidFill>
                <a:latin typeface="Roboto Light"/>
                <a:cs typeface="Roboto Light"/>
              </a:rPr>
              <a:t> Slides </a:t>
            </a:r>
            <a:r>
              <a:rPr lang="id-ID" sz="1000" dirty="0">
                <a:solidFill>
                  <a:schemeClr val="tx2"/>
                </a:solidFill>
                <a:latin typeface="Roboto Light"/>
                <a:cs typeface="Roboto Light"/>
              </a:rPr>
              <a:t>Theme</a:t>
            </a:r>
            <a:r>
              <a:rPr lang="en-US" sz="1000" dirty="0">
                <a:solidFill>
                  <a:schemeClr val="tx2"/>
                </a:solidFill>
                <a:latin typeface="Roboto Light"/>
                <a:cs typeface="Robo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71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Roboto Regular"/>
          <a:ea typeface="+mn-ea"/>
          <a:cs typeface="Robo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42F6953-5B5D-E457-B7AF-051A2152F126}"/>
              </a:ext>
            </a:extLst>
          </p:cNvPr>
          <p:cNvGrpSpPr/>
          <p:nvPr/>
        </p:nvGrpSpPr>
        <p:grpSpPr>
          <a:xfrm>
            <a:off x="4380809" y="1761346"/>
            <a:ext cx="3432075" cy="3454400"/>
            <a:chOff x="4470749" y="2044121"/>
            <a:chExt cx="3432075" cy="3454400"/>
          </a:xfrm>
        </p:grpSpPr>
        <p:sp>
          <p:nvSpPr>
            <p:cNvPr id="50" name="AutoShape 18"/>
            <p:cNvSpPr>
              <a:spLocks/>
            </p:cNvSpPr>
            <p:nvPr/>
          </p:nvSpPr>
          <p:spPr bwMode="auto">
            <a:xfrm>
              <a:off x="4470749" y="2044121"/>
              <a:ext cx="3432075" cy="345440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noFill/>
            <a:ln w="63500" cap="flat" cmpd="sng">
              <a:solidFill>
                <a:schemeClr val="bg1">
                  <a:lumMod val="75000"/>
                </a:schemeClr>
              </a:solidFill>
              <a:prstDash val="solid"/>
              <a:bevel/>
              <a:headEnd/>
              <a:tailEnd/>
            </a:ln>
            <a:effectLst/>
          </p:spPr>
          <p:txBody>
            <a:bodyPr lIns="22860" tIns="22860" rIns="22860" bIns="22860" anchor="ctr"/>
            <a:lstStyle/>
            <a:p>
              <a:pPr defTabSz="457200">
                <a:defRPr/>
              </a:pPr>
              <a:endParaRPr lang="es-ES" sz="4400"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67" name="AutoShape 35"/>
            <p:cNvSpPr>
              <a:spLocks/>
            </p:cNvSpPr>
            <p:nvPr/>
          </p:nvSpPr>
          <p:spPr bwMode="auto">
            <a:xfrm>
              <a:off x="5017897" y="2602127"/>
              <a:ext cx="2337779" cy="233838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" name="Freeform 71">
              <a:extLst>
                <a:ext uri="{FF2B5EF4-FFF2-40B4-BE49-F238E27FC236}">
                  <a16:creationId xmlns:a16="http://schemas.microsoft.com/office/drawing/2014/main" id="{5A8C5613-76E7-CA70-E2B4-05FBA563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86" y="3332121"/>
              <a:ext cx="910800" cy="87840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latin typeface="Roboto Light" charset="0"/>
              </a:endParaRP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81752FB-724A-EED4-896A-2BDBDF3FCEAE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AutoShape 19"/>
          <p:cNvSpPr>
            <a:spLocks/>
          </p:cNvSpPr>
          <p:nvPr/>
        </p:nvSpPr>
        <p:spPr bwMode="auto">
          <a:xfrm rot="10800000">
            <a:off x="7480673" y="2857728"/>
            <a:ext cx="516597" cy="5199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5"/>
            </a:solidFill>
            <a:prstDash val="solid"/>
            <a:bevel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0" tIns="22860" rIns="22860" bIns="22860" anchor="ctr"/>
          <a:lstStyle/>
          <a:p>
            <a:pPr defTabSz="457200">
              <a:defRPr/>
            </a:pPr>
            <a:endParaRPr lang="es-ES" sz="440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57" name="AutoShape 25"/>
          <p:cNvSpPr>
            <a:spLocks/>
          </p:cNvSpPr>
          <p:nvPr/>
        </p:nvSpPr>
        <p:spPr bwMode="auto">
          <a:xfrm>
            <a:off x="4189728" y="2857298"/>
            <a:ext cx="516597" cy="5199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bevel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0" tIns="22860" rIns="22860" bIns="22860" anchor="ctr"/>
          <a:lstStyle/>
          <a:p>
            <a:pPr defTabSz="457200">
              <a:defRPr/>
            </a:pPr>
            <a:endParaRPr lang="es-ES" sz="4400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59" name="AutoShape 27"/>
          <p:cNvSpPr>
            <a:spLocks/>
          </p:cNvSpPr>
          <p:nvPr/>
        </p:nvSpPr>
        <p:spPr bwMode="auto">
          <a:xfrm>
            <a:off x="5853677" y="4958888"/>
            <a:ext cx="516597" cy="5207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4"/>
            </a:solidFill>
            <a:prstDash val="solid"/>
            <a:bevel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0" tIns="22860" rIns="22860" bIns="22860" anchor="ctr"/>
          <a:lstStyle/>
          <a:p>
            <a:pPr defTabSz="457200">
              <a:defRPr/>
            </a:pPr>
            <a:endParaRPr lang="es-ES" sz="4400"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F92B2B-1B33-6268-32FE-5553C7F7F0C1}"/>
              </a:ext>
            </a:extLst>
          </p:cNvPr>
          <p:cNvGrpSpPr/>
          <p:nvPr/>
        </p:nvGrpSpPr>
        <p:grpSpPr>
          <a:xfrm>
            <a:off x="4649797" y="5691590"/>
            <a:ext cx="3101645" cy="997743"/>
            <a:chOff x="2041461" y="5030417"/>
            <a:chExt cx="3101645" cy="997743"/>
          </a:xfrm>
        </p:grpSpPr>
        <p:sp>
          <p:nvSpPr>
            <p:cNvPr id="82" name="AutoShape 9"/>
            <p:cNvSpPr>
              <a:spLocks/>
            </p:cNvSpPr>
            <p:nvPr/>
          </p:nvSpPr>
          <p:spPr bwMode="auto">
            <a:xfrm>
              <a:off x="2041461" y="5079125"/>
              <a:ext cx="743551" cy="7445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24387" y="5294259"/>
              <a:ext cx="2218719" cy="733901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Aprovação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manual com SLA </a:t>
              </a:r>
              <a:r>
                <a:rPr lang="en-US" sz="11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elevado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impactando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 tempo de </a:t>
              </a:r>
              <a:r>
                <a:rPr lang="en-US" sz="11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entrega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dos </a:t>
              </a:r>
              <a:r>
                <a:rPr lang="en-US" sz="11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produtos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09590" y="5030417"/>
              <a:ext cx="1050251" cy="347256"/>
            </a:xfrm>
            <a:prstGeom prst="rect">
              <a:avLst/>
            </a:prstGeom>
          </p:spPr>
          <p:txBody>
            <a:bodyPr wrap="none" lIns="91422" tIns="45711" rIns="91422" bIns="4571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 err="1">
                  <a:latin typeface="Roboto Regular"/>
                  <a:ea typeface="Open Sans" panose="020B0606030504020204" pitchFamily="34" charset="0"/>
                  <a:cs typeface="Roboto Regular"/>
                </a:rPr>
                <a:t>Aprovação</a:t>
              </a:r>
              <a:endParaRPr lang="en-US" sz="1400" b="1" dirty="0">
                <a:latin typeface="Roboto Regular"/>
                <a:ea typeface="Open Sans" panose="020B0606030504020204" pitchFamily="34" charset="0"/>
                <a:cs typeface="Roboto Regular"/>
              </a:endParaRPr>
            </a:p>
          </p:txBody>
        </p:sp>
      </p:grpSp>
      <p:sp>
        <p:nvSpPr>
          <p:cNvPr id="48" name="Rectangle 47"/>
          <p:cNvSpPr>
            <a:spLocks/>
          </p:cNvSpPr>
          <p:nvPr/>
        </p:nvSpPr>
        <p:spPr bwMode="auto">
          <a:xfrm>
            <a:off x="5230992" y="529333"/>
            <a:ext cx="1731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Problemas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81" name="AutoShape 7"/>
          <p:cNvSpPr>
            <a:spLocks/>
          </p:cNvSpPr>
          <p:nvPr/>
        </p:nvSpPr>
        <p:spPr bwMode="auto">
          <a:xfrm>
            <a:off x="527365" y="2956678"/>
            <a:ext cx="743551" cy="74453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10291" y="3198541"/>
            <a:ext cx="2218719" cy="513584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Atualmente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a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classificação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dos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clientes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é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binária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e manual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95494" y="2934699"/>
            <a:ext cx="2316623" cy="34725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err="1">
                <a:latin typeface="Roboto Regular"/>
                <a:ea typeface="Open Sans" panose="020B0606030504020204" pitchFamily="34" charset="0"/>
                <a:cs typeface="Roboto Regular"/>
              </a:rPr>
              <a:t>Classificação</a:t>
            </a:r>
            <a:r>
              <a:rPr lang="en-US" sz="1400" b="1" dirty="0">
                <a:latin typeface="Roboto Regular"/>
                <a:ea typeface="Open Sans" panose="020B0606030504020204" pitchFamily="34" charset="0"/>
                <a:cs typeface="Roboto Regular"/>
              </a:rPr>
              <a:t> dos </a:t>
            </a:r>
            <a:r>
              <a:rPr lang="en-US" sz="1400" b="1" dirty="0" err="1">
                <a:latin typeface="Roboto Regular"/>
                <a:ea typeface="Open Sans" panose="020B0606030504020204" pitchFamily="34" charset="0"/>
                <a:cs typeface="Roboto Regular"/>
              </a:rPr>
              <a:t>Clientes</a:t>
            </a:r>
            <a:endParaRPr lang="en-US" sz="1400" b="1" dirty="0"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3" name="Freeform 96">
            <a:extLst>
              <a:ext uri="{FF2B5EF4-FFF2-40B4-BE49-F238E27FC236}">
                <a16:creationId xmlns:a16="http://schemas.microsoft.com/office/drawing/2014/main" id="{4AFCD542-FA83-9F31-CCF2-C1323F61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5" y="3108327"/>
            <a:ext cx="424800" cy="374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7" name="Freeform 96">
            <a:extLst>
              <a:ext uri="{FF2B5EF4-FFF2-40B4-BE49-F238E27FC236}">
                <a16:creationId xmlns:a16="http://schemas.microsoft.com/office/drawing/2014/main" id="{127EDAD4-663E-D001-AF89-8D55FAE1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569" y="2989882"/>
            <a:ext cx="291600" cy="2556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rgbClr val="1367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11" name="Freeform 161">
            <a:extLst>
              <a:ext uri="{FF2B5EF4-FFF2-40B4-BE49-F238E27FC236}">
                <a16:creationId xmlns:a16="http://schemas.microsoft.com/office/drawing/2014/main" id="{3F613590-3248-7EDC-448E-5575ABB6434B}"/>
              </a:ext>
            </a:extLst>
          </p:cNvPr>
          <p:cNvSpPr>
            <a:spLocks noEditPoints="1"/>
          </p:cNvSpPr>
          <p:nvPr/>
        </p:nvSpPr>
        <p:spPr bwMode="auto">
          <a:xfrm>
            <a:off x="5953501" y="5091933"/>
            <a:ext cx="291600" cy="2628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BA622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15" name="Freeform 161">
            <a:extLst>
              <a:ext uri="{FF2B5EF4-FFF2-40B4-BE49-F238E27FC236}">
                <a16:creationId xmlns:a16="http://schemas.microsoft.com/office/drawing/2014/main" id="{E88B79A1-3690-1A82-CF02-7B26785617C4}"/>
              </a:ext>
            </a:extLst>
          </p:cNvPr>
          <p:cNvSpPr>
            <a:spLocks noEditPoints="1"/>
          </p:cNvSpPr>
          <p:nvPr/>
        </p:nvSpPr>
        <p:spPr bwMode="auto">
          <a:xfrm>
            <a:off x="4828031" y="5940667"/>
            <a:ext cx="414000" cy="3312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85" name="AutoShape 14"/>
          <p:cNvSpPr>
            <a:spLocks/>
          </p:cNvSpPr>
          <p:nvPr/>
        </p:nvSpPr>
        <p:spPr bwMode="auto">
          <a:xfrm>
            <a:off x="10828684" y="2983407"/>
            <a:ext cx="744344" cy="74453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41310" y="3198541"/>
            <a:ext cx="2364785" cy="733644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Modelo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despadronizado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e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sem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escalabilidade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.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Cada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analista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tem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o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conhecimento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do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seu</a:t>
            </a:r>
            <a:r>
              <a:rPr lang="en-US" sz="1100" dirty="0"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1100" dirty="0" err="1">
                <a:latin typeface="Roboto Light"/>
                <a:ea typeface="Open Sans" panose="020B0606030504020204" pitchFamily="34" charset="0"/>
                <a:cs typeface="Roboto Light"/>
              </a:rPr>
              <a:t>nicho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072844" y="2934699"/>
            <a:ext cx="1717100" cy="34725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 err="1">
                <a:latin typeface="Roboto Regular"/>
                <a:ea typeface="Open Sans" panose="020B0606030504020204" pitchFamily="34" charset="0"/>
                <a:cs typeface="Roboto Regular"/>
              </a:rPr>
              <a:t>Valores</a:t>
            </a:r>
            <a:r>
              <a:rPr lang="en-US" sz="1400" b="1" dirty="0">
                <a:latin typeface="Roboto Regular"/>
                <a:ea typeface="Open Sans" panose="020B0606030504020204" pitchFamily="34" charset="0"/>
                <a:cs typeface="Roboto Regular"/>
              </a:rPr>
              <a:t> </a:t>
            </a:r>
            <a:r>
              <a:rPr lang="en-US" sz="1400" b="1" dirty="0" err="1">
                <a:latin typeface="Roboto Regular"/>
                <a:ea typeface="Open Sans" panose="020B0606030504020204" pitchFamily="34" charset="0"/>
                <a:cs typeface="Roboto Regular"/>
              </a:rPr>
              <a:t>Aprovados</a:t>
            </a:r>
            <a:endParaRPr lang="en-US" sz="1400" b="1" dirty="0"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17" name="Freeform 124">
            <a:extLst>
              <a:ext uri="{FF2B5EF4-FFF2-40B4-BE49-F238E27FC236}">
                <a16:creationId xmlns:a16="http://schemas.microsoft.com/office/drawing/2014/main" id="{CACACDFA-E04A-960E-70FC-B926FDDA1C14}"/>
              </a:ext>
            </a:extLst>
          </p:cNvPr>
          <p:cNvSpPr>
            <a:spLocks noEditPoints="1"/>
          </p:cNvSpPr>
          <p:nvPr/>
        </p:nvSpPr>
        <p:spPr bwMode="auto">
          <a:xfrm>
            <a:off x="10972420" y="3232021"/>
            <a:ext cx="485298" cy="27317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20" name="Freeform 124">
            <a:extLst>
              <a:ext uri="{FF2B5EF4-FFF2-40B4-BE49-F238E27FC236}">
                <a16:creationId xmlns:a16="http://schemas.microsoft.com/office/drawing/2014/main" id="{EBBCE517-3918-960C-C997-18B73D2A2C1C}"/>
              </a:ext>
            </a:extLst>
          </p:cNvPr>
          <p:cNvSpPr>
            <a:spLocks noEditPoints="1"/>
          </p:cNvSpPr>
          <p:nvPr/>
        </p:nvSpPr>
        <p:spPr bwMode="auto">
          <a:xfrm>
            <a:off x="7564192" y="3038058"/>
            <a:ext cx="360000" cy="1800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4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1"/>
          <p:cNvSpPr>
            <a:spLocks noChangeArrowheads="1"/>
          </p:cNvSpPr>
          <p:nvPr/>
        </p:nvSpPr>
        <p:spPr bwMode="auto">
          <a:xfrm>
            <a:off x="1471836" y="2006772"/>
            <a:ext cx="1563611" cy="156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04516" y="3910228"/>
            <a:ext cx="1563177" cy="29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109728" rtlCol="0" anchor="ctr"/>
          <a:lstStyle/>
          <a:p>
            <a:pPr algn="ctr"/>
            <a:r>
              <a:rPr lang="en-JM" sz="1200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SEGMENTAÇÂO</a:t>
            </a:r>
          </a:p>
        </p:txBody>
      </p:sp>
      <p:sp>
        <p:nvSpPr>
          <p:cNvPr id="37" name="Title 20"/>
          <p:cNvSpPr txBox="1">
            <a:spLocks/>
          </p:cNvSpPr>
          <p:nvPr/>
        </p:nvSpPr>
        <p:spPr>
          <a:xfrm>
            <a:off x="1466596" y="4321116"/>
            <a:ext cx="1575250" cy="1121204"/>
          </a:xfrm>
          <a:prstGeom prst="rect">
            <a:avLst/>
          </a:prstGeom>
        </p:spPr>
        <p:txBody>
          <a:bodyPr vert="horz" wrap="square" lIns="45720" tIns="2286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695"/>
              </a:lnSpc>
            </a:pP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Classificar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os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grupos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acordo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com as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suas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caractrísticas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negócio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25177" y="1853016"/>
            <a:ext cx="1563612" cy="1564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25612" y="3756472"/>
            <a:ext cx="1563177" cy="29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109728" rtlCol="0" anchor="ctr"/>
          <a:lstStyle/>
          <a:p>
            <a:pPr algn="ctr"/>
            <a:r>
              <a:rPr lang="en-JM" sz="1200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ANÁLISE</a:t>
            </a:r>
          </a:p>
        </p:txBody>
      </p:sp>
      <p:sp>
        <p:nvSpPr>
          <p:cNvPr id="32" name="Title 20"/>
          <p:cNvSpPr txBox="1">
            <a:spLocks/>
          </p:cNvSpPr>
          <p:nvPr/>
        </p:nvSpPr>
        <p:spPr>
          <a:xfrm>
            <a:off x="5313539" y="4167360"/>
            <a:ext cx="1575250" cy="1339213"/>
          </a:xfrm>
          <a:prstGeom prst="rect">
            <a:avLst/>
          </a:prstGeom>
        </p:spPr>
        <p:txBody>
          <a:bodyPr vert="horz" wrap="square" lIns="45720" tIns="2286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695"/>
              </a:lnSpc>
            </a:pP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partir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segmentação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cliente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decider se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ele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está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ou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não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apto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para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receber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qualquer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valor de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crédito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9146274" y="2006772"/>
            <a:ext cx="1563612" cy="15640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46710" y="3910228"/>
            <a:ext cx="1563177" cy="2931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109728" rtlCol="0" anchor="ctr"/>
          <a:lstStyle/>
          <a:p>
            <a:pPr algn="ctr"/>
            <a:r>
              <a:rPr lang="en-JM" sz="1200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RISCO</a:t>
            </a:r>
          </a:p>
        </p:txBody>
      </p:sp>
      <p:sp>
        <p:nvSpPr>
          <p:cNvPr id="36" name="Title 20"/>
          <p:cNvSpPr txBox="1">
            <a:spLocks/>
          </p:cNvSpPr>
          <p:nvPr/>
        </p:nvSpPr>
        <p:spPr>
          <a:xfrm>
            <a:off x="9134636" y="4321116"/>
            <a:ext cx="1575250" cy="903196"/>
          </a:xfrm>
          <a:prstGeom prst="rect">
            <a:avLst/>
          </a:prstGeom>
        </p:spPr>
        <p:txBody>
          <a:bodyPr vert="horz" wrap="square" lIns="45720" tIns="2286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695"/>
              </a:lnSpc>
            </a:pP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Uma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vez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apto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crédito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decidir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qual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faixa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valores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cliente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pode</a:t>
            </a:r>
            <a:r>
              <a:rPr lang="en-US" sz="1200" dirty="0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receber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9" name="Oval 4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0" name="Oval 4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2" name="Rectangle 47">
            <a:extLst>
              <a:ext uri="{FF2B5EF4-FFF2-40B4-BE49-F238E27FC236}">
                <a16:creationId xmlns:a16="http://schemas.microsoft.com/office/drawing/2014/main" id="{BA349807-E60F-31D6-70D7-7DA56E231A52}"/>
              </a:ext>
            </a:extLst>
          </p:cNvPr>
          <p:cNvSpPr>
            <a:spLocks/>
          </p:cNvSpPr>
          <p:nvPr/>
        </p:nvSpPr>
        <p:spPr bwMode="auto">
          <a:xfrm>
            <a:off x="5371256" y="529333"/>
            <a:ext cx="1450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Soluções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29BE7E04-DB42-FA31-119D-A96B7A1C65B5}"/>
              </a:ext>
            </a:extLst>
          </p:cNvPr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" name="Oval 53">
              <a:extLst>
                <a:ext uri="{FF2B5EF4-FFF2-40B4-BE49-F238E27FC236}">
                  <a16:creationId xmlns:a16="http://schemas.microsoft.com/office/drawing/2014/main" id="{1D5D6E24-C447-3873-5328-93674896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" name="Oval 54">
              <a:extLst>
                <a:ext uri="{FF2B5EF4-FFF2-40B4-BE49-F238E27FC236}">
                  <a16:creationId xmlns:a16="http://schemas.microsoft.com/office/drawing/2014/main" id="{757921D0-308F-52FC-6544-0BCFDFC2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D899C621-8D38-5040-3FD1-D6E442C0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B33BA6F9-A896-E04B-D001-7106BCEED425}"/>
              </a:ext>
            </a:extLst>
          </p:cNvPr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7E83F4-0D30-40D1-288A-AA3166140830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96">
            <a:extLst>
              <a:ext uri="{FF2B5EF4-FFF2-40B4-BE49-F238E27FC236}">
                <a16:creationId xmlns:a16="http://schemas.microsoft.com/office/drawing/2014/main" id="{32402EE0-D96B-7E46-2A0D-6B5417E5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1" y="2441510"/>
            <a:ext cx="680400" cy="680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16" name="Freeform 161">
            <a:extLst>
              <a:ext uri="{FF2B5EF4-FFF2-40B4-BE49-F238E27FC236}">
                <a16:creationId xmlns:a16="http://schemas.microsoft.com/office/drawing/2014/main" id="{CB9004EF-223D-25E3-B386-CB5C08CC612E}"/>
              </a:ext>
            </a:extLst>
          </p:cNvPr>
          <p:cNvSpPr>
            <a:spLocks noEditPoints="1"/>
          </p:cNvSpPr>
          <p:nvPr/>
        </p:nvSpPr>
        <p:spPr bwMode="auto">
          <a:xfrm>
            <a:off x="5770200" y="2306425"/>
            <a:ext cx="651600" cy="6516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18" name="Freeform 124">
            <a:extLst>
              <a:ext uri="{FF2B5EF4-FFF2-40B4-BE49-F238E27FC236}">
                <a16:creationId xmlns:a16="http://schemas.microsoft.com/office/drawing/2014/main" id="{4D0C170E-93A7-BE4F-BCDF-3F559B109D06}"/>
              </a:ext>
            </a:extLst>
          </p:cNvPr>
          <p:cNvSpPr>
            <a:spLocks noEditPoints="1"/>
          </p:cNvSpPr>
          <p:nvPr/>
        </p:nvSpPr>
        <p:spPr bwMode="auto">
          <a:xfrm>
            <a:off x="9395398" y="2474046"/>
            <a:ext cx="1080000" cy="6516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8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0DAD0F7-1A0C-9512-5256-9FAC5113DB37}"/>
              </a:ext>
            </a:extLst>
          </p:cNvPr>
          <p:cNvGrpSpPr/>
          <p:nvPr/>
        </p:nvGrpSpPr>
        <p:grpSpPr>
          <a:xfrm>
            <a:off x="4960765" y="3143271"/>
            <a:ext cx="2217160" cy="2848769"/>
            <a:chOff x="4960765" y="3143271"/>
            <a:chExt cx="2217160" cy="2848769"/>
          </a:xfrm>
        </p:grpSpPr>
        <p:sp>
          <p:nvSpPr>
            <p:cNvPr id="54" name="AutoShape 8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4960765" y="3143271"/>
              <a:ext cx="2217160" cy="2848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65" name="AutoShape 11"/>
            <p:cNvSpPr>
              <a:spLocks/>
            </p:cNvSpPr>
            <p:nvPr/>
          </p:nvSpPr>
          <p:spPr bwMode="auto">
            <a:xfrm>
              <a:off x="5139216" y="3507077"/>
              <a:ext cx="1872713" cy="5539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323850">
                <a:spcBef>
                  <a:spcPts val="850"/>
                </a:spcBef>
                <a:defRPr/>
              </a:pP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Modelo de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aprovação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 de clientes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com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 92% de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Acurácia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.</a:t>
              </a:r>
              <a:endParaRPr lang="es-ES" sz="900" dirty="0">
                <a:latin typeface="Roboto Regular"/>
                <a:cs typeface="Roboto Regular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AEF71DC-A1DD-E4A0-A66D-EF7BF5C40DA3}"/>
              </a:ext>
            </a:extLst>
          </p:cNvPr>
          <p:cNvGrpSpPr/>
          <p:nvPr/>
        </p:nvGrpSpPr>
        <p:grpSpPr>
          <a:xfrm>
            <a:off x="1416598" y="3143271"/>
            <a:ext cx="2217160" cy="2848769"/>
            <a:chOff x="1416598" y="3143271"/>
            <a:chExt cx="2217160" cy="2848769"/>
          </a:xfrm>
        </p:grpSpPr>
        <p:sp>
          <p:nvSpPr>
            <p:cNvPr id="55" name="AutoShape 9">
              <a:hlinkClick r:id="rId4" action="ppaction://hlinksldjump"/>
            </p:cNvPr>
            <p:cNvSpPr>
              <a:spLocks/>
            </p:cNvSpPr>
            <p:nvPr/>
          </p:nvSpPr>
          <p:spPr bwMode="auto">
            <a:xfrm>
              <a:off x="1416598" y="3143271"/>
              <a:ext cx="2217160" cy="2848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0" name="AutoShape 11"/>
            <p:cNvSpPr>
              <a:spLocks/>
            </p:cNvSpPr>
            <p:nvPr/>
          </p:nvSpPr>
          <p:spPr bwMode="auto">
            <a:xfrm>
              <a:off x="1603876" y="3507077"/>
              <a:ext cx="1870363" cy="8540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323850">
                <a:spcBef>
                  <a:spcPts val="850"/>
                </a:spcBef>
                <a:defRPr/>
              </a:pP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Clientes segmentados em 4 categorías,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sendo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elas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:</a:t>
              </a:r>
            </a:p>
            <a:p>
              <a:pPr defTabSz="323850">
                <a:spcBef>
                  <a:spcPts val="850"/>
                </a:spcBef>
                <a:defRPr/>
              </a:pP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Bronze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,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Prata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,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Outro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, Platina.</a:t>
              </a:r>
              <a:endParaRPr lang="es-ES" sz="900" dirty="0">
                <a:latin typeface="Roboto Regular"/>
                <a:cs typeface="Roboto Regular"/>
              </a:endParaRPr>
            </a:p>
          </p:txBody>
        </p:sp>
      </p:grpSp>
      <p:sp>
        <p:nvSpPr>
          <p:cNvPr id="2" name="Rectangle 47">
            <a:extLst>
              <a:ext uri="{FF2B5EF4-FFF2-40B4-BE49-F238E27FC236}">
                <a16:creationId xmlns:a16="http://schemas.microsoft.com/office/drawing/2014/main" id="{247C1F3D-3A15-DCE5-6667-B3C21524171A}"/>
              </a:ext>
            </a:extLst>
          </p:cNvPr>
          <p:cNvSpPr>
            <a:spLocks/>
          </p:cNvSpPr>
          <p:nvPr/>
        </p:nvSpPr>
        <p:spPr bwMode="auto">
          <a:xfrm>
            <a:off x="5181300" y="529333"/>
            <a:ext cx="1830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Resultados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BB534803-E269-5A0C-6284-F5FCEA7B7F41}"/>
              </a:ext>
            </a:extLst>
          </p:cNvPr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" name="Oval 53">
              <a:extLst>
                <a:ext uri="{FF2B5EF4-FFF2-40B4-BE49-F238E27FC236}">
                  <a16:creationId xmlns:a16="http://schemas.microsoft.com/office/drawing/2014/main" id="{03734887-6F36-4D96-34D3-00A9AB13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" name="Oval 54">
              <a:extLst>
                <a:ext uri="{FF2B5EF4-FFF2-40B4-BE49-F238E27FC236}">
                  <a16:creationId xmlns:a16="http://schemas.microsoft.com/office/drawing/2014/main" id="{BE2FF950-71F3-68D1-6850-088C6785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C80F6CD1-FFEC-69E2-5DFC-0200171C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177F8D32-7EF7-8B3E-929A-28AA1150D78C}"/>
              </a:ext>
            </a:extLst>
          </p:cNvPr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0CECD-67D4-EEDA-340A-23E80E1139AB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0B69023-A133-5312-B9EE-6583FB591B68}"/>
              </a:ext>
            </a:extLst>
          </p:cNvPr>
          <p:cNvGrpSpPr/>
          <p:nvPr/>
        </p:nvGrpSpPr>
        <p:grpSpPr>
          <a:xfrm>
            <a:off x="8535244" y="3157123"/>
            <a:ext cx="2217160" cy="2848769"/>
            <a:chOff x="8535244" y="3157123"/>
            <a:chExt cx="2217160" cy="2848769"/>
          </a:xfrm>
        </p:grpSpPr>
        <p:sp>
          <p:nvSpPr>
            <p:cNvPr id="13" name="AutoShap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F6CCE828-C862-3FF1-8BCC-02501D4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244" y="3157123"/>
              <a:ext cx="2217160" cy="2848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9415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DC42E179-219E-7AEA-6941-8846A543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782" y="3507077"/>
              <a:ext cx="1804342" cy="9233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9415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323850">
                <a:spcBef>
                  <a:spcPts val="850"/>
                </a:spcBef>
                <a:defRPr/>
              </a:pP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Modelo de Risco que separa o cliente em 15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faixas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 de valores, facilitando o </a:t>
              </a:r>
              <a:r>
                <a:rPr lang="es-ES" sz="1200" dirty="0" err="1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trabalho</a:t>
              </a:r>
              <a:r>
                <a:rPr lang="es-ES" sz="1200" dirty="0">
                  <a:solidFill>
                    <a:srgbClr val="F7F7F7"/>
                  </a:solidFill>
                  <a:latin typeface="Roboto Regular"/>
                  <a:cs typeface="Roboto Regular"/>
                  <a:sym typeface="Lato" charset="0"/>
                </a:rPr>
                <a:t> do analista.</a:t>
              </a:r>
              <a:endParaRPr lang="es-ES" sz="900" dirty="0">
                <a:latin typeface="Roboto Regular"/>
                <a:cs typeface="Roboto Regular"/>
              </a:endParaRPr>
            </a:p>
          </p:txBody>
        </p:sp>
      </p:grpSp>
      <p:sp>
        <p:nvSpPr>
          <p:cNvPr id="37" name="Freeform 96">
            <a:extLst>
              <a:ext uri="{FF2B5EF4-FFF2-40B4-BE49-F238E27FC236}">
                <a16:creationId xmlns:a16="http://schemas.microsoft.com/office/drawing/2014/main" id="{4532D884-68C5-3025-8238-F7324114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78" y="2306425"/>
            <a:ext cx="680400" cy="680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rgbClr val="1367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643F528F-225A-DF60-2A72-ACC16F549097}"/>
              </a:ext>
            </a:extLst>
          </p:cNvPr>
          <p:cNvSpPr>
            <a:spLocks noEditPoints="1"/>
          </p:cNvSpPr>
          <p:nvPr/>
        </p:nvSpPr>
        <p:spPr bwMode="auto">
          <a:xfrm>
            <a:off x="5743545" y="2306425"/>
            <a:ext cx="651600" cy="6516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BA622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 dirty="0"/>
          </a:p>
        </p:txBody>
      </p:sp>
      <p:sp>
        <p:nvSpPr>
          <p:cNvPr id="41" name="Freeform 124">
            <a:extLst>
              <a:ext uri="{FF2B5EF4-FFF2-40B4-BE49-F238E27FC236}">
                <a16:creationId xmlns:a16="http://schemas.microsoft.com/office/drawing/2014/main" id="{96BFBC30-B35F-6BD7-1942-ACDEBB515357}"/>
              </a:ext>
            </a:extLst>
          </p:cNvPr>
          <p:cNvSpPr>
            <a:spLocks noEditPoints="1"/>
          </p:cNvSpPr>
          <p:nvPr/>
        </p:nvSpPr>
        <p:spPr bwMode="auto">
          <a:xfrm>
            <a:off x="9103824" y="2306425"/>
            <a:ext cx="1080000" cy="6516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8"/>
          <p:cNvSpPr>
            <a:spLocks/>
          </p:cNvSpPr>
          <p:nvPr/>
        </p:nvSpPr>
        <p:spPr bwMode="auto">
          <a:xfrm>
            <a:off x="4960765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AutoShape 9"/>
          <p:cNvSpPr>
            <a:spLocks/>
          </p:cNvSpPr>
          <p:nvPr/>
        </p:nvSpPr>
        <p:spPr bwMode="auto">
          <a:xfrm>
            <a:off x="1416598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5" name="AutoShape 11"/>
          <p:cNvSpPr>
            <a:spLocks/>
          </p:cNvSpPr>
          <p:nvPr/>
        </p:nvSpPr>
        <p:spPr bwMode="auto">
          <a:xfrm>
            <a:off x="5139216" y="3507077"/>
            <a:ext cx="1872713" cy="5539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aprovação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clientes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com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92%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Acurácia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170" name="AutoShape 11"/>
          <p:cNvSpPr>
            <a:spLocks/>
          </p:cNvSpPr>
          <p:nvPr/>
        </p:nvSpPr>
        <p:spPr bwMode="auto">
          <a:xfrm>
            <a:off x="1603876" y="3507077"/>
            <a:ext cx="1870363" cy="8540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Clientes segmentados em 4 categorías,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sendo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elas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:</a:t>
            </a:r>
          </a:p>
          <a:p>
            <a:pPr defTabSz="323850">
              <a:spcBef>
                <a:spcPts val="850"/>
              </a:spcBef>
              <a:defRPr/>
            </a:pP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Bronze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Prata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Outro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Platina.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247C1F3D-3A15-DCE5-6667-B3C21524171A}"/>
              </a:ext>
            </a:extLst>
          </p:cNvPr>
          <p:cNvSpPr>
            <a:spLocks/>
          </p:cNvSpPr>
          <p:nvPr/>
        </p:nvSpPr>
        <p:spPr bwMode="auto">
          <a:xfrm>
            <a:off x="5181300" y="529333"/>
            <a:ext cx="1830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Resultados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BB534803-E269-5A0C-6284-F5FCEA7B7F41}"/>
              </a:ext>
            </a:extLst>
          </p:cNvPr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" name="Oval 53">
              <a:extLst>
                <a:ext uri="{FF2B5EF4-FFF2-40B4-BE49-F238E27FC236}">
                  <a16:creationId xmlns:a16="http://schemas.microsoft.com/office/drawing/2014/main" id="{03734887-6F36-4D96-34D3-00A9AB13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" name="Oval 54">
              <a:extLst>
                <a:ext uri="{FF2B5EF4-FFF2-40B4-BE49-F238E27FC236}">
                  <a16:creationId xmlns:a16="http://schemas.microsoft.com/office/drawing/2014/main" id="{BE2FF950-71F3-68D1-6850-088C6785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C80F6CD1-FFEC-69E2-5DFC-0200171C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177F8D32-7EF7-8B3E-929A-28AA1150D78C}"/>
              </a:ext>
            </a:extLst>
          </p:cNvPr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0CECD-67D4-EEDA-340A-23E80E1139AB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F6CCE828-C862-3FF1-8BCC-02501D45FBCA}"/>
              </a:ext>
            </a:extLst>
          </p:cNvPr>
          <p:cNvSpPr>
            <a:spLocks/>
          </p:cNvSpPr>
          <p:nvPr/>
        </p:nvSpPr>
        <p:spPr bwMode="auto">
          <a:xfrm>
            <a:off x="8535244" y="3157123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941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DC42E179-219E-7AEA-6941-8846A5432A93}"/>
              </a:ext>
            </a:extLst>
          </p:cNvPr>
          <p:cNvSpPr>
            <a:spLocks/>
          </p:cNvSpPr>
          <p:nvPr/>
        </p:nvSpPr>
        <p:spPr bwMode="auto">
          <a:xfrm>
            <a:off x="8783782" y="3507077"/>
            <a:ext cx="1804342" cy="9233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Risco que separa o cliente em 15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faixas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valores, facilitando o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trabalho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do analista.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37" name="Freeform 96">
            <a:extLst>
              <a:ext uri="{FF2B5EF4-FFF2-40B4-BE49-F238E27FC236}">
                <a16:creationId xmlns:a16="http://schemas.microsoft.com/office/drawing/2014/main" id="{4532D884-68C5-3025-8238-F7324114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78" y="1558099"/>
            <a:ext cx="680400" cy="680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rgbClr val="1367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643F528F-225A-DF60-2A72-ACC16F549097}"/>
              </a:ext>
            </a:extLst>
          </p:cNvPr>
          <p:cNvSpPr>
            <a:spLocks noEditPoints="1"/>
          </p:cNvSpPr>
          <p:nvPr/>
        </p:nvSpPr>
        <p:spPr bwMode="auto">
          <a:xfrm>
            <a:off x="5743545" y="2306425"/>
            <a:ext cx="651600" cy="6516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BA622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 dirty="0"/>
          </a:p>
        </p:txBody>
      </p:sp>
      <p:sp>
        <p:nvSpPr>
          <p:cNvPr id="41" name="Freeform 124">
            <a:extLst>
              <a:ext uri="{FF2B5EF4-FFF2-40B4-BE49-F238E27FC236}">
                <a16:creationId xmlns:a16="http://schemas.microsoft.com/office/drawing/2014/main" id="{96BFBC30-B35F-6BD7-1942-ACDEBB515357}"/>
              </a:ext>
            </a:extLst>
          </p:cNvPr>
          <p:cNvSpPr>
            <a:spLocks noEditPoints="1"/>
          </p:cNvSpPr>
          <p:nvPr/>
        </p:nvSpPr>
        <p:spPr bwMode="auto">
          <a:xfrm>
            <a:off x="9103824" y="2306425"/>
            <a:ext cx="1080000" cy="6516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9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F32CD55A-10B2-1ABC-AF8C-0923B2E97ED7}"/>
              </a:ext>
            </a:extLst>
          </p:cNvPr>
          <p:cNvSpPr>
            <a:spLocks/>
          </p:cNvSpPr>
          <p:nvPr/>
        </p:nvSpPr>
        <p:spPr bwMode="auto">
          <a:xfrm>
            <a:off x="-14990" y="2433137"/>
            <a:ext cx="6096000" cy="4537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799182-A931-6515-5F07-A2B9A88D9FCA}"/>
              </a:ext>
            </a:extLst>
          </p:cNvPr>
          <p:cNvSpPr txBox="1"/>
          <p:nvPr/>
        </p:nvSpPr>
        <p:spPr>
          <a:xfrm>
            <a:off x="29215" y="2739729"/>
            <a:ext cx="6100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Tier</a:t>
            </a:r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Bronze – Novas em folha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Empresas com cadastro recente, faturamento modesto e possui o maior percentual de atraso entre os segmentos. Composto em sua maioria por MEI;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</a:rPr>
              <a:t>Tier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</a:rPr>
              <a:t> Prata – Risco Alto</a:t>
            </a:r>
            <a:r>
              <a:rPr lang="pt-BR" sz="1500" dirty="0">
                <a:solidFill>
                  <a:schemeClr val="bg1"/>
                </a:solidFill>
                <a:latin typeface="Roboto" panose="02000000000000000000" pitchFamily="2" charset="0"/>
              </a:rPr>
              <a:t>: Empresas com faturamento elevado, porém com restritivos e dividas elevados. Composta por empresas rentáveis, porém com risco elevado;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Tier</a:t>
            </a:r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Ouro – Promissoras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Empresas sem restrições, com custos declarados reduzidos, percentual reduzido de atraso. Composta em sua maioria por Empresas com que já tem relacionamento conosco;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5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Tier</a:t>
            </a:r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Platina – Antigas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 Empresas estáveis e longevas em seus nichos, com faturamento robustos e risco baixo. Composta por empresas com poucos restritivos e receitas estáveis.</a:t>
            </a:r>
          </a:p>
        </p:txBody>
      </p:sp>
      <p:sp>
        <p:nvSpPr>
          <p:cNvPr id="17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FB08BE5D-BB09-55FC-8781-104A9121D2A1}"/>
              </a:ext>
            </a:extLst>
          </p:cNvPr>
          <p:cNvSpPr>
            <a:spLocks/>
          </p:cNvSpPr>
          <p:nvPr/>
        </p:nvSpPr>
        <p:spPr bwMode="auto">
          <a:xfrm>
            <a:off x="-14990" y="2433137"/>
            <a:ext cx="6096000" cy="4537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254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519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8"/>
          <p:cNvSpPr>
            <a:spLocks/>
          </p:cNvSpPr>
          <p:nvPr/>
        </p:nvSpPr>
        <p:spPr bwMode="auto">
          <a:xfrm>
            <a:off x="4960765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AutoShape 9"/>
          <p:cNvSpPr>
            <a:spLocks/>
          </p:cNvSpPr>
          <p:nvPr/>
        </p:nvSpPr>
        <p:spPr bwMode="auto">
          <a:xfrm>
            <a:off x="1416598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5" name="AutoShape 11"/>
          <p:cNvSpPr>
            <a:spLocks/>
          </p:cNvSpPr>
          <p:nvPr/>
        </p:nvSpPr>
        <p:spPr bwMode="auto">
          <a:xfrm>
            <a:off x="5139216" y="3507077"/>
            <a:ext cx="1872713" cy="5539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aprovação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clientes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com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92%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Acurácia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170" name="AutoShape 11"/>
          <p:cNvSpPr>
            <a:spLocks/>
          </p:cNvSpPr>
          <p:nvPr/>
        </p:nvSpPr>
        <p:spPr bwMode="auto">
          <a:xfrm>
            <a:off x="1603876" y="3507077"/>
            <a:ext cx="1870363" cy="8540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Clientes segmentados em 4 categorías,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sendo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elas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:</a:t>
            </a:r>
          </a:p>
          <a:p>
            <a:pPr defTabSz="323850">
              <a:spcBef>
                <a:spcPts val="850"/>
              </a:spcBef>
              <a:defRPr/>
            </a:pP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Bronze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Prata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Outro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Platina.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247C1F3D-3A15-DCE5-6667-B3C21524171A}"/>
              </a:ext>
            </a:extLst>
          </p:cNvPr>
          <p:cNvSpPr>
            <a:spLocks/>
          </p:cNvSpPr>
          <p:nvPr/>
        </p:nvSpPr>
        <p:spPr bwMode="auto">
          <a:xfrm>
            <a:off x="5181300" y="529333"/>
            <a:ext cx="1830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Resultados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BB534803-E269-5A0C-6284-F5FCEA7B7F41}"/>
              </a:ext>
            </a:extLst>
          </p:cNvPr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" name="Oval 53">
              <a:extLst>
                <a:ext uri="{FF2B5EF4-FFF2-40B4-BE49-F238E27FC236}">
                  <a16:creationId xmlns:a16="http://schemas.microsoft.com/office/drawing/2014/main" id="{03734887-6F36-4D96-34D3-00A9AB13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" name="Oval 54">
              <a:extLst>
                <a:ext uri="{FF2B5EF4-FFF2-40B4-BE49-F238E27FC236}">
                  <a16:creationId xmlns:a16="http://schemas.microsoft.com/office/drawing/2014/main" id="{BE2FF950-71F3-68D1-6850-088C6785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C80F6CD1-FFEC-69E2-5DFC-0200171C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177F8D32-7EF7-8B3E-929A-28AA1150D78C}"/>
              </a:ext>
            </a:extLst>
          </p:cNvPr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0CECD-67D4-EEDA-340A-23E80E1139AB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F6CCE828-C862-3FF1-8BCC-02501D45FBCA}"/>
              </a:ext>
            </a:extLst>
          </p:cNvPr>
          <p:cNvSpPr>
            <a:spLocks/>
          </p:cNvSpPr>
          <p:nvPr/>
        </p:nvSpPr>
        <p:spPr bwMode="auto">
          <a:xfrm>
            <a:off x="8535244" y="3157123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941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DC42E179-219E-7AEA-6941-8846A5432A93}"/>
              </a:ext>
            </a:extLst>
          </p:cNvPr>
          <p:cNvSpPr>
            <a:spLocks/>
          </p:cNvSpPr>
          <p:nvPr/>
        </p:nvSpPr>
        <p:spPr bwMode="auto">
          <a:xfrm>
            <a:off x="8783782" y="3507077"/>
            <a:ext cx="1804342" cy="9233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Risco que separa o cliente em 15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faixas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valores, facilitando o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trabalho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do analista.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37" name="Freeform 96">
            <a:extLst>
              <a:ext uri="{FF2B5EF4-FFF2-40B4-BE49-F238E27FC236}">
                <a16:creationId xmlns:a16="http://schemas.microsoft.com/office/drawing/2014/main" id="{4532D884-68C5-3025-8238-F7324114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78" y="2306425"/>
            <a:ext cx="680400" cy="680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rgbClr val="1367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643F528F-225A-DF60-2A72-ACC16F549097}"/>
              </a:ext>
            </a:extLst>
          </p:cNvPr>
          <p:cNvSpPr>
            <a:spLocks noEditPoints="1"/>
          </p:cNvSpPr>
          <p:nvPr/>
        </p:nvSpPr>
        <p:spPr bwMode="auto">
          <a:xfrm>
            <a:off x="5743545" y="1586899"/>
            <a:ext cx="651600" cy="6516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BA622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 dirty="0"/>
          </a:p>
        </p:txBody>
      </p:sp>
      <p:sp>
        <p:nvSpPr>
          <p:cNvPr id="41" name="Freeform 124">
            <a:extLst>
              <a:ext uri="{FF2B5EF4-FFF2-40B4-BE49-F238E27FC236}">
                <a16:creationId xmlns:a16="http://schemas.microsoft.com/office/drawing/2014/main" id="{96BFBC30-B35F-6BD7-1942-ACDEBB515357}"/>
              </a:ext>
            </a:extLst>
          </p:cNvPr>
          <p:cNvSpPr>
            <a:spLocks noEditPoints="1"/>
          </p:cNvSpPr>
          <p:nvPr/>
        </p:nvSpPr>
        <p:spPr bwMode="auto">
          <a:xfrm>
            <a:off x="9103824" y="2306425"/>
            <a:ext cx="1080000" cy="6516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3E91E6F-D022-5555-79F5-284F1E8C95D9}"/>
              </a:ext>
            </a:extLst>
          </p:cNvPr>
          <p:cNvSpPr>
            <a:spLocks/>
          </p:cNvSpPr>
          <p:nvPr/>
        </p:nvSpPr>
        <p:spPr bwMode="auto">
          <a:xfrm>
            <a:off x="3087972" y="2433137"/>
            <a:ext cx="6096000" cy="4537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BA62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EA4F19-9389-17DC-6020-CBAEB3087EC7}"/>
              </a:ext>
            </a:extLst>
          </p:cNvPr>
          <p:cNvSpPr txBox="1"/>
          <p:nvPr/>
        </p:nvSpPr>
        <p:spPr>
          <a:xfrm>
            <a:off x="3072213" y="2739729"/>
            <a:ext cx="60088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Acurácia 92%: </a:t>
            </a:r>
            <a:r>
              <a:rPr lang="pt-BR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cada 10 clientes, o modelo acerta a provação em 9 deles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Precisão 94%: </a:t>
            </a:r>
            <a:r>
              <a:rPr lang="pt-BR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 cada cliente analisado, temos 94% de certeza do resultado</a:t>
            </a:r>
            <a:endParaRPr lang="pt-BR" sz="280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E38D70B-DC53-58BB-49AB-FF92A7F325BA}"/>
              </a:ext>
            </a:extLst>
          </p:cNvPr>
          <p:cNvGrpSpPr/>
          <p:nvPr/>
        </p:nvGrpSpPr>
        <p:grpSpPr>
          <a:xfrm>
            <a:off x="5010262" y="4636070"/>
            <a:ext cx="2251420" cy="2028825"/>
            <a:chOff x="4366320" y="4636070"/>
            <a:chExt cx="2251420" cy="2028825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89036B6-2F3C-3DFB-F8BF-1F71ACFBBB04}"/>
                </a:ext>
              </a:extLst>
            </p:cNvPr>
            <p:cNvSpPr/>
            <p:nvPr/>
          </p:nvSpPr>
          <p:spPr>
            <a:xfrm>
              <a:off x="4366320" y="4636070"/>
              <a:ext cx="2251420" cy="2028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39350B2-0449-5745-3756-DD08F689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66320" y="4636070"/>
              <a:ext cx="2028825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8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8"/>
          <p:cNvSpPr>
            <a:spLocks/>
          </p:cNvSpPr>
          <p:nvPr/>
        </p:nvSpPr>
        <p:spPr bwMode="auto">
          <a:xfrm>
            <a:off x="4960765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AutoShape 9"/>
          <p:cNvSpPr>
            <a:spLocks/>
          </p:cNvSpPr>
          <p:nvPr/>
        </p:nvSpPr>
        <p:spPr bwMode="auto">
          <a:xfrm>
            <a:off x="1416598" y="3143271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5" name="AutoShape 11"/>
          <p:cNvSpPr>
            <a:spLocks/>
          </p:cNvSpPr>
          <p:nvPr/>
        </p:nvSpPr>
        <p:spPr bwMode="auto">
          <a:xfrm>
            <a:off x="5139216" y="3507077"/>
            <a:ext cx="1872713" cy="5539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aprovação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clientes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com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92% de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Acurácia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170" name="AutoShape 11"/>
          <p:cNvSpPr>
            <a:spLocks/>
          </p:cNvSpPr>
          <p:nvPr/>
        </p:nvSpPr>
        <p:spPr bwMode="auto">
          <a:xfrm>
            <a:off x="1603876" y="3507077"/>
            <a:ext cx="1870363" cy="8540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Clientes segmentados em 4 categorías,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sendo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elas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:</a:t>
            </a:r>
          </a:p>
          <a:p>
            <a:pPr defTabSz="323850">
              <a:spcBef>
                <a:spcPts val="850"/>
              </a:spcBef>
              <a:defRPr/>
            </a:pP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Bronze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Prata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Outro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, Platina.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247C1F3D-3A15-DCE5-6667-B3C21524171A}"/>
              </a:ext>
            </a:extLst>
          </p:cNvPr>
          <p:cNvSpPr>
            <a:spLocks/>
          </p:cNvSpPr>
          <p:nvPr/>
        </p:nvSpPr>
        <p:spPr bwMode="auto">
          <a:xfrm>
            <a:off x="5181300" y="529333"/>
            <a:ext cx="1830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b="1" dirty="0" err="1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Resultados</a:t>
            </a:r>
            <a:endParaRPr lang="en-US" sz="3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BB534803-E269-5A0C-6284-F5FCEA7B7F41}"/>
              </a:ext>
            </a:extLst>
          </p:cNvPr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" name="Oval 53">
              <a:extLst>
                <a:ext uri="{FF2B5EF4-FFF2-40B4-BE49-F238E27FC236}">
                  <a16:creationId xmlns:a16="http://schemas.microsoft.com/office/drawing/2014/main" id="{03734887-6F36-4D96-34D3-00A9AB13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" name="Oval 54">
              <a:extLst>
                <a:ext uri="{FF2B5EF4-FFF2-40B4-BE49-F238E27FC236}">
                  <a16:creationId xmlns:a16="http://schemas.microsoft.com/office/drawing/2014/main" id="{BE2FF950-71F3-68D1-6850-088C6785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C80F6CD1-FFEC-69E2-5DFC-0200171C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177F8D32-7EF7-8B3E-929A-28AA1150D78C}"/>
              </a:ext>
            </a:extLst>
          </p:cNvPr>
          <p:cNvSpPr>
            <a:spLocks/>
          </p:cNvSpPr>
          <p:nvPr/>
        </p:nvSpPr>
        <p:spPr bwMode="auto">
          <a:xfrm>
            <a:off x="5433949" y="364859"/>
            <a:ext cx="1327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Risco</a:t>
            </a:r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de </a:t>
            </a:r>
            <a:r>
              <a:rPr lang="en-US" sz="1400" b="1" dirty="0" err="1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Crédito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0CECD-67D4-EEDA-340A-23E80E1139AB}"/>
              </a:ext>
            </a:extLst>
          </p:cNvPr>
          <p:cNvSpPr/>
          <p:nvPr/>
        </p:nvSpPr>
        <p:spPr>
          <a:xfrm>
            <a:off x="4429163" y="6298139"/>
            <a:ext cx="3219771" cy="428588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F6CCE828-C862-3FF1-8BCC-02501D45FBCA}"/>
              </a:ext>
            </a:extLst>
          </p:cNvPr>
          <p:cNvSpPr>
            <a:spLocks/>
          </p:cNvSpPr>
          <p:nvPr/>
        </p:nvSpPr>
        <p:spPr bwMode="auto">
          <a:xfrm>
            <a:off x="8535244" y="3157123"/>
            <a:ext cx="2217160" cy="28487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941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DC42E179-219E-7AEA-6941-8846A5432A93}"/>
              </a:ext>
            </a:extLst>
          </p:cNvPr>
          <p:cNvSpPr>
            <a:spLocks/>
          </p:cNvSpPr>
          <p:nvPr/>
        </p:nvSpPr>
        <p:spPr bwMode="auto">
          <a:xfrm>
            <a:off x="8783782" y="3507077"/>
            <a:ext cx="1804342" cy="9233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323850">
              <a:spcBef>
                <a:spcPts val="850"/>
              </a:spcBef>
              <a:defRPr/>
            </a:pP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Modelo de Risco que separa o cliente em 15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faixas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de valores, facilitando o </a:t>
            </a:r>
            <a:r>
              <a:rPr lang="es-ES" sz="1200" dirty="0" err="1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trabalho</a:t>
            </a:r>
            <a:r>
              <a:rPr lang="es-ES" sz="1200" dirty="0">
                <a:solidFill>
                  <a:srgbClr val="F7F7F7"/>
                </a:solidFill>
                <a:latin typeface="Roboto Regular"/>
                <a:cs typeface="Roboto Regular"/>
                <a:sym typeface="Lato" charset="0"/>
              </a:rPr>
              <a:t> do analista.</a:t>
            </a:r>
            <a:endParaRPr lang="es-ES" sz="900" dirty="0">
              <a:latin typeface="Roboto Regular"/>
              <a:cs typeface="Roboto Regular"/>
            </a:endParaRPr>
          </a:p>
        </p:txBody>
      </p:sp>
      <p:sp>
        <p:nvSpPr>
          <p:cNvPr id="37" name="Freeform 96">
            <a:extLst>
              <a:ext uri="{FF2B5EF4-FFF2-40B4-BE49-F238E27FC236}">
                <a16:creationId xmlns:a16="http://schemas.microsoft.com/office/drawing/2014/main" id="{4532D884-68C5-3025-8238-F7324114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78" y="2306425"/>
            <a:ext cx="680400" cy="6804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rgbClr val="1367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>
              <a:latin typeface="Roboto Light" charset="0"/>
            </a:endParaRP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643F528F-225A-DF60-2A72-ACC16F549097}"/>
              </a:ext>
            </a:extLst>
          </p:cNvPr>
          <p:cNvSpPr>
            <a:spLocks noEditPoints="1"/>
          </p:cNvSpPr>
          <p:nvPr/>
        </p:nvSpPr>
        <p:spPr bwMode="auto">
          <a:xfrm>
            <a:off x="5743545" y="2306425"/>
            <a:ext cx="651600" cy="65160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2147483646 w 55"/>
              <a:gd name="T17" fmla="*/ 2147483646 h 59"/>
              <a:gd name="T18" fmla="*/ 2147483646 w 55"/>
              <a:gd name="T19" fmla="*/ 2147483646 h 59"/>
              <a:gd name="T20" fmla="*/ 2147483646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2147483646 w 55"/>
              <a:gd name="T27" fmla="*/ 2147483646 h 59"/>
              <a:gd name="T28" fmla="*/ 2147483646 w 55"/>
              <a:gd name="T29" fmla="*/ 2147483646 h 59"/>
              <a:gd name="T30" fmla="*/ 2147483646 w 55"/>
              <a:gd name="T31" fmla="*/ 2147483646 h 59"/>
              <a:gd name="T32" fmla="*/ 2147483646 w 55"/>
              <a:gd name="T33" fmla="*/ 2147483646 h 59"/>
              <a:gd name="T34" fmla="*/ 2147483646 w 55"/>
              <a:gd name="T35" fmla="*/ 2147483646 h 59"/>
              <a:gd name="T36" fmla="*/ 2147483646 w 55"/>
              <a:gd name="T37" fmla="*/ 0 h 59"/>
              <a:gd name="T38" fmla="*/ 2147483646 w 55"/>
              <a:gd name="T39" fmla="*/ 2147483646 h 59"/>
              <a:gd name="T40" fmla="*/ 2147483646 w 55"/>
              <a:gd name="T41" fmla="*/ 2147483646 h 59"/>
              <a:gd name="T42" fmla="*/ 2147483646 w 55"/>
              <a:gd name="T43" fmla="*/ 2147483646 h 59"/>
              <a:gd name="T44" fmla="*/ 2147483646 w 55"/>
              <a:gd name="T45" fmla="*/ 2147483646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2147483646 w 55"/>
              <a:gd name="T51" fmla="*/ 2147483646 h 59"/>
              <a:gd name="T52" fmla="*/ 2147483646 w 55"/>
              <a:gd name="T53" fmla="*/ 2147483646 h 59"/>
              <a:gd name="T54" fmla="*/ 2147483646 w 55"/>
              <a:gd name="T55" fmla="*/ 2147483646 h 59"/>
              <a:gd name="T56" fmla="*/ 2147483646 w 55"/>
              <a:gd name="T57" fmla="*/ 2147483646 h 59"/>
              <a:gd name="T58" fmla="*/ 2147483646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2147483646 h 59"/>
              <a:gd name="T66" fmla="*/ 2147483646 w 55"/>
              <a:gd name="T67" fmla="*/ 2147483646 h 59"/>
              <a:gd name="T68" fmla="*/ 2147483646 w 55"/>
              <a:gd name="T69" fmla="*/ 2147483646 h 59"/>
              <a:gd name="T70" fmla="*/ 2147483646 w 55"/>
              <a:gd name="T71" fmla="*/ 2147483646 h 59"/>
              <a:gd name="T72" fmla="*/ 2147483646 w 55"/>
              <a:gd name="T73" fmla="*/ 2147483646 h 59"/>
              <a:gd name="T74" fmla="*/ 2147483646 w 55"/>
              <a:gd name="T75" fmla="*/ 2147483646 h 59"/>
              <a:gd name="T76" fmla="*/ 2147483646 w 55"/>
              <a:gd name="T77" fmla="*/ 2147483646 h 59"/>
              <a:gd name="T78" fmla="*/ 2147483646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BA622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 dirty="0"/>
          </a:p>
        </p:txBody>
      </p:sp>
      <p:sp>
        <p:nvSpPr>
          <p:cNvPr id="41" name="Freeform 124">
            <a:extLst>
              <a:ext uri="{FF2B5EF4-FFF2-40B4-BE49-F238E27FC236}">
                <a16:creationId xmlns:a16="http://schemas.microsoft.com/office/drawing/2014/main" id="{96BFBC30-B35F-6BD7-1942-ACDEBB515357}"/>
              </a:ext>
            </a:extLst>
          </p:cNvPr>
          <p:cNvSpPr>
            <a:spLocks noEditPoints="1"/>
          </p:cNvSpPr>
          <p:nvPr/>
        </p:nvSpPr>
        <p:spPr bwMode="auto">
          <a:xfrm>
            <a:off x="9103824" y="1586899"/>
            <a:ext cx="1080000" cy="651600"/>
          </a:xfrm>
          <a:custGeom>
            <a:avLst/>
            <a:gdLst>
              <a:gd name="T0" fmla="*/ 2147483646 w 68"/>
              <a:gd name="T1" fmla="*/ 2147483646 h 46"/>
              <a:gd name="T2" fmla="*/ 2147483646 w 68"/>
              <a:gd name="T3" fmla="*/ 2147483646 h 46"/>
              <a:gd name="T4" fmla="*/ 2147483646 w 68"/>
              <a:gd name="T5" fmla="*/ 2147483646 h 46"/>
              <a:gd name="T6" fmla="*/ 0 w 68"/>
              <a:gd name="T7" fmla="*/ 2147483646 h 46"/>
              <a:gd name="T8" fmla="*/ 0 w 68"/>
              <a:gd name="T9" fmla="*/ 2147483646 h 46"/>
              <a:gd name="T10" fmla="*/ 2147483646 w 68"/>
              <a:gd name="T11" fmla="*/ 0 h 46"/>
              <a:gd name="T12" fmla="*/ 2147483646 w 68"/>
              <a:gd name="T13" fmla="*/ 0 h 46"/>
              <a:gd name="T14" fmla="*/ 2147483646 w 68"/>
              <a:gd name="T15" fmla="*/ 2147483646 h 46"/>
              <a:gd name="T16" fmla="*/ 2147483646 w 68"/>
              <a:gd name="T17" fmla="*/ 2147483646 h 46"/>
              <a:gd name="T18" fmla="*/ 2147483646 w 68"/>
              <a:gd name="T19" fmla="*/ 2147483646 h 46"/>
              <a:gd name="T20" fmla="*/ 2147483646 w 68"/>
              <a:gd name="T21" fmla="*/ 2147483646 h 46"/>
              <a:gd name="T22" fmla="*/ 2147483646 w 68"/>
              <a:gd name="T23" fmla="*/ 2147483646 h 46"/>
              <a:gd name="T24" fmla="*/ 2147483646 w 68"/>
              <a:gd name="T25" fmla="*/ 2147483646 h 46"/>
              <a:gd name="T26" fmla="*/ 2147483646 w 68"/>
              <a:gd name="T27" fmla="*/ 2147483646 h 46"/>
              <a:gd name="T28" fmla="*/ 2147483646 w 68"/>
              <a:gd name="T29" fmla="*/ 2147483646 h 46"/>
              <a:gd name="T30" fmla="*/ 2147483646 w 68"/>
              <a:gd name="T31" fmla="*/ 2147483646 h 46"/>
              <a:gd name="T32" fmla="*/ 2147483646 w 68"/>
              <a:gd name="T33" fmla="*/ 2147483646 h 46"/>
              <a:gd name="T34" fmla="*/ 2147483646 w 68"/>
              <a:gd name="T35" fmla="*/ 2147483646 h 46"/>
              <a:gd name="T36" fmla="*/ 2147483646 w 68"/>
              <a:gd name="T37" fmla="*/ 2147483646 h 46"/>
              <a:gd name="T38" fmla="*/ 2147483646 w 68"/>
              <a:gd name="T39" fmla="*/ 2147483646 h 46"/>
              <a:gd name="T40" fmla="*/ 2147483646 w 68"/>
              <a:gd name="T41" fmla="*/ 2147483646 h 46"/>
              <a:gd name="T42" fmla="*/ 2147483646 w 68"/>
              <a:gd name="T43" fmla="*/ 2147483646 h 46"/>
              <a:gd name="T44" fmla="*/ 2147483646 w 68"/>
              <a:gd name="T45" fmla="*/ 2147483646 h 46"/>
              <a:gd name="T46" fmla="*/ 2147483646 w 68"/>
              <a:gd name="T47" fmla="*/ 2147483646 h 46"/>
              <a:gd name="T48" fmla="*/ 2147483646 w 68"/>
              <a:gd name="T49" fmla="*/ 2147483646 h 46"/>
              <a:gd name="T50" fmla="*/ 2147483646 w 68"/>
              <a:gd name="T51" fmla="*/ 2147483646 h 46"/>
              <a:gd name="T52" fmla="*/ 2147483646 w 68"/>
              <a:gd name="T53" fmla="*/ 2147483646 h 46"/>
              <a:gd name="T54" fmla="*/ 2147483646 w 68"/>
              <a:gd name="T55" fmla="*/ 2147483646 h 46"/>
              <a:gd name="T56" fmla="*/ 2147483646 w 68"/>
              <a:gd name="T57" fmla="*/ 2147483646 h 46"/>
              <a:gd name="T58" fmla="*/ 2147483646 w 68"/>
              <a:gd name="T59" fmla="*/ 2147483646 h 46"/>
              <a:gd name="T60" fmla="*/ 2147483646 w 68"/>
              <a:gd name="T61" fmla="*/ 2147483646 h 46"/>
              <a:gd name="T62" fmla="*/ 2147483646 w 68"/>
              <a:gd name="T63" fmla="*/ 2147483646 h 46"/>
              <a:gd name="T64" fmla="*/ 2147483646 w 68"/>
              <a:gd name="T65" fmla="*/ 2147483646 h 46"/>
              <a:gd name="T66" fmla="*/ 2147483646 w 68"/>
              <a:gd name="T67" fmla="*/ 2147483646 h 46"/>
              <a:gd name="T68" fmla="*/ 2147483646 w 68"/>
              <a:gd name="T69" fmla="*/ 2147483646 h 46"/>
              <a:gd name="T70" fmla="*/ 2147483646 w 68"/>
              <a:gd name="T71" fmla="*/ 2147483646 h 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F94151"/>
          </a:solidFill>
          <a:ln>
            <a:noFill/>
          </a:ln>
        </p:spPr>
        <p:txBody>
          <a:bodyPr lIns="243797" tIns="121899" rIns="243797" bIns="121899"/>
          <a:lstStyle/>
          <a:p>
            <a:endParaRPr lang="pt-BR"/>
          </a:p>
        </p:txBody>
      </p:sp>
      <p:sp>
        <p:nvSpPr>
          <p:cNvPr id="9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E076972C-5EC5-ACD3-B245-C0BBCBE393F6}"/>
              </a:ext>
            </a:extLst>
          </p:cNvPr>
          <p:cNvSpPr>
            <a:spLocks/>
          </p:cNvSpPr>
          <p:nvPr/>
        </p:nvSpPr>
        <p:spPr bwMode="auto">
          <a:xfrm>
            <a:off x="6100986" y="2433137"/>
            <a:ext cx="6096000" cy="4537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941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84A083-DF5C-27B1-4A1A-C4A74F24936F}"/>
              </a:ext>
            </a:extLst>
          </p:cNvPr>
          <p:cNvSpPr txBox="1"/>
          <p:nvPr/>
        </p:nvSpPr>
        <p:spPr>
          <a:xfrm>
            <a:off x="6160179" y="2739729"/>
            <a:ext cx="60088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Acurácia 72%: </a:t>
            </a:r>
            <a:r>
              <a:rPr lang="pt-BR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cada 10 clientes, o modelo acerta a faixa de valor que o cliente deve receber em 7 deles;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Precisão 71%: </a:t>
            </a:r>
            <a:r>
              <a:rPr lang="pt-BR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 cada cliente analisado, temos 71% de certeza do resultado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Mulher em frente a computador&#10;&#10;Descrição gerada automaticamente">
            <a:extLst>
              <a:ext uri="{FF2B5EF4-FFF2-40B4-BE49-F238E27FC236}">
                <a16:creationId xmlns:a16="http://schemas.microsoft.com/office/drawing/2014/main" id="{BD565E59-ECDE-3C28-1B70-CFC5DF8269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>
          <a:xfrm>
            <a:off x="3175" y="0"/>
            <a:ext cx="12188825" cy="6873376"/>
          </a:xfrm>
          <a:prstGeom prst="rect">
            <a:avLst/>
          </a:prstGeom>
          <a:gradFill flip="none" rotWithShape="0">
            <a:gsLst>
              <a:gs pos="0">
                <a:schemeClr val="accent3">
                  <a:lumMod val="40000"/>
                  <a:lumOff val="60000"/>
                  <a:alpha val="67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2" name="Rectangle 51"/>
          <p:cNvSpPr>
            <a:spLocks/>
          </p:cNvSpPr>
          <p:nvPr/>
        </p:nvSpPr>
        <p:spPr bwMode="auto">
          <a:xfrm>
            <a:off x="3903095" y="3097742"/>
            <a:ext cx="438581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/>
            <a:r>
              <a:rPr lang="en-US" sz="6500" b="1" spc="25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OBRIGADO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9545948" y="2400300"/>
            <a:ext cx="808352" cy="2398850"/>
            <a:chOff x="19021815" y="4800600"/>
            <a:chExt cx="1616703" cy="4797700"/>
          </a:xfrm>
        </p:grpSpPr>
        <p:grpSp>
          <p:nvGrpSpPr>
            <p:cNvPr id="9" name="Group 8"/>
            <p:cNvGrpSpPr/>
            <p:nvPr/>
          </p:nvGrpSpPr>
          <p:grpSpPr>
            <a:xfrm>
              <a:off x="19021815" y="4800600"/>
              <a:ext cx="1616703" cy="1600200"/>
              <a:chOff x="3053268" y="4800600"/>
              <a:chExt cx="1616703" cy="16002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rot="16200000">
              <a:off x="19021815" y="7989849"/>
              <a:ext cx="1616703" cy="1600200"/>
              <a:chOff x="3053268" y="4800600"/>
              <a:chExt cx="1616703" cy="16002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3053268" y="4800600"/>
                <a:ext cx="1616703" cy="12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3053268" y="4800601"/>
                <a:ext cx="0" cy="16001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528222" y="2400300"/>
            <a:ext cx="808352" cy="800100"/>
            <a:chOff x="3053268" y="4800600"/>
            <a:chExt cx="1616703" cy="1600200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3053268" y="4800600"/>
              <a:ext cx="1616703" cy="1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053268" y="4800601"/>
              <a:ext cx="0" cy="16001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1528222" y="3994925"/>
            <a:ext cx="808352" cy="800100"/>
            <a:chOff x="3053268" y="4800600"/>
            <a:chExt cx="1616703" cy="1600200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3053268" y="4800600"/>
              <a:ext cx="1616703" cy="1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053268" y="4800601"/>
              <a:ext cx="0" cy="16001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1634601-1847-62D3-0F3C-8AA120BD2E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5091" y="4798523"/>
            <a:ext cx="2248214" cy="1781424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rgbClr val="72A65A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2659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582</Words>
  <Application>Microsoft Office PowerPoint</Application>
  <PresentationFormat>Widescreen</PresentationFormat>
  <Paragraphs>68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20" baseType="lpstr">
      <vt:lpstr>Arial</vt:lpstr>
      <vt:lpstr>Bebas Neue Bold</vt:lpstr>
      <vt:lpstr>Calibri</vt:lpstr>
      <vt:lpstr>Calibri Light</vt:lpstr>
      <vt:lpstr>Gill Sans</vt:lpstr>
      <vt:lpstr>Lato Light</vt:lpstr>
      <vt:lpstr>Open Sans</vt:lpstr>
      <vt:lpstr>Roboto</vt:lpstr>
      <vt:lpstr>Roboto Light</vt:lpstr>
      <vt:lpstr>Roboto Regular</vt:lpstr>
      <vt:lpstr>Roboto Thin</vt:lpstr>
      <vt:lpstr>Tema do Office</vt:lpstr>
      <vt:lpstr>Default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Mike Willian Garcia</dc:creator>
  <cp:lastModifiedBy>Mike Willian Garcia</cp:lastModifiedBy>
  <cp:revision>8</cp:revision>
  <dcterms:created xsi:type="dcterms:W3CDTF">2022-09-03T12:25:30Z</dcterms:created>
  <dcterms:modified xsi:type="dcterms:W3CDTF">2022-09-03T15:31:50Z</dcterms:modified>
</cp:coreProperties>
</file>