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01" r:id="rId2"/>
    <p:sldId id="545" r:id="rId3"/>
    <p:sldId id="295" r:id="rId4"/>
    <p:sldId id="290" r:id="rId5"/>
    <p:sldId id="292" r:id="rId6"/>
    <p:sldId id="298" r:id="rId7"/>
    <p:sldId id="259" r:id="rId8"/>
    <p:sldId id="546" r:id="rId9"/>
    <p:sldId id="547" r:id="rId10"/>
    <p:sldId id="548" r:id="rId11"/>
    <p:sldId id="549" r:id="rId12"/>
    <p:sldId id="552" r:id="rId13"/>
    <p:sldId id="551" r:id="rId14"/>
    <p:sldId id="550" r:id="rId15"/>
    <p:sldId id="553" r:id="rId16"/>
    <p:sldId id="556" r:id="rId17"/>
    <p:sldId id="557" r:id="rId18"/>
    <p:sldId id="558" r:id="rId19"/>
    <p:sldId id="554" r:id="rId20"/>
    <p:sldId id="555" r:id="rId21"/>
    <p:sldId id="559" r:id="rId22"/>
    <p:sldId id="289" r:id="rId23"/>
    <p:sldId id="560" r:id="rId24"/>
    <p:sldId id="297" r:id="rId25"/>
    <p:sldId id="561" r:id="rId26"/>
    <p:sldId id="562" r:id="rId27"/>
    <p:sldId id="288" r:id="rId28"/>
  </p:sldIdLst>
  <p:sldSz cx="9144000" cy="5143500" type="screen16x9"/>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3F6C"/>
    <a:srgbClr val="0E2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1" autoAdjust="0"/>
    <p:restoredTop sz="94660"/>
  </p:normalViewPr>
  <p:slideViewPr>
    <p:cSldViewPr snapToGrid="0">
      <p:cViewPr varScale="1">
        <p:scale>
          <a:sx n="107" d="100"/>
          <a:sy n="107" d="100"/>
        </p:scale>
        <p:origin x="86"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t>2022/12/21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t>‹#›</a:t>
            </a:fld>
            <a:endParaRPr lang="zh-CN" altLang="en-US"/>
          </a:p>
        </p:txBody>
      </p:sp>
    </p:spTree>
    <p:extLst>
      <p:ext uri="{BB962C8B-B14F-4D97-AF65-F5344CB8AC3E}">
        <p14:creationId xmlns:p14="http://schemas.microsoft.com/office/powerpoint/2010/main" val="1365836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1</a:t>
            </a:fld>
            <a:endParaRPr lang="en-US" altLang="zh-CN"/>
          </a:p>
        </p:txBody>
      </p:sp>
    </p:spTree>
    <p:extLst>
      <p:ext uri="{BB962C8B-B14F-4D97-AF65-F5344CB8AC3E}">
        <p14:creationId xmlns:p14="http://schemas.microsoft.com/office/powerpoint/2010/main" val="1062202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10</a:t>
            </a:fld>
            <a:endParaRPr lang="zh-CN" altLang="en-US"/>
          </a:p>
        </p:txBody>
      </p:sp>
    </p:spTree>
    <p:extLst>
      <p:ext uri="{BB962C8B-B14F-4D97-AF65-F5344CB8AC3E}">
        <p14:creationId xmlns:p14="http://schemas.microsoft.com/office/powerpoint/2010/main" val="3580437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11</a:t>
            </a:fld>
            <a:endParaRPr lang="zh-CN" altLang="en-US"/>
          </a:p>
        </p:txBody>
      </p:sp>
    </p:spTree>
    <p:extLst>
      <p:ext uri="{BB962C8B-B14F-4D97-AF65-F5344CB8AC3E}">
        <p14:creationId xmlns:p14="http://schemas.microsoft.com/office/powerpoint/2010/main" val="2057606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12</a:t>
            </a:fld>
            <a:endParaRPr lang="zh-CN" altLang="en-US"/>
          </a:p>
        </p:txBody>
      </p:sp>
    </p:spTree>
    <p:extLst>
      <p:ext uri="{BB962C8B-B14F-4D97-AF65-F5344CB8AC3E}">
        <p14:creationId xmlns:p14="http://schemas.microsoft.com/office/powerpoint/2010/main" val="2875021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13</a:t>
            </a:fld>
            <a:endParaRPr lang="zh-CN" altLang="en-US"/>
          </a:p>
        </p:txBody>
      </p:sp>
    </p:spTree>
    <p:extLst>
      <p:ext uri="{BB962C8B-B14F-4D97-AF65-F5344CB8AC3E}">
        <p14:creationId xmlns:p14="http://schemas.microsoft.com/office/powerpoint/2010/main" val="2502851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14</a:t>
            </a:fld>
            <a:endParaRPr lang="zh-CN" altLang="en-US"/>
          </a:p>
        </p:txBody>
      </p:sp>
    </p:spTree>
    <p:extLst>
      <p:ext uri="{BB962C8B-B14F-4D97-AF65-F5344CB8AC3E}">
        <p14:creationId xmlns:p14="http://schemas.microsoft.com/office/powerpoint/2010/main" val="396657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15</a:t>
            </a:fld>
            <a:endParaRPr lang="zh-CN" altLang="en-US"/>
          </a:p>
        </p:txBody>
      </p:sp>
    </p:spTree>
    <p:extLst>
      <p:ext uri="{BB962C8B-B14F-4D97-AF65-F5344CB8AC3E}">
        <p14:creationId xmlns:p14="http://schemas.microsoft.com/office/powerpoint/2010/main" val="1518815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16</a:t>
            </a:fld>
            <a:endParaRPr lang="zh-CN" altLang="en-US"/>
          </a:p>
        </p:txBody>
      </p:sp>
    </p:spTree>
    <p:extLst>
      <p:ext uri="{BB962C8B-B14F-4D97-AF65-F5344CB8AC3E}">
        <p14:creationId xmlns:p14="http://schemas.microsoft.com/office/powerpoint/2010/main" val="3461115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17</a:t>
            </a:fld>
            <a:endParaRPr lang="zh-CN" altLang="en-US"/>
          </a:p>
        </p:txBody>
      </p:sp>
    </p:spTree>
    <p:extLst>
      <p:ext uri="{BB962C8B-B14F-4D97-AF65-F5344CB8AC3E}">
        <p14:creationId xmlns:p14="http://schemas.microsoft.com/office/powerpoint/2010/main" val="71714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18</a:t>
            </a:fld>
            <a:endParaRPr lang="zh-CN" altLang="en-US"/>
          </a:p>
        </p:txBody>
      </p:sp>
    </p:spTree>
    <p:extLst>
      <p:ext uri="{BB962C8B-B14F-4D97-AF65-F5344CB8AC3E}">
        <p14:creationId xmlns:p14="http://schemas.microsoft.com/office/powerpoint/2010/main" val="582025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19</a:t>
            </a:fld>
            <a:endParaRPr lang="zh-CN" altLang="en-US"/>
          </a:p>
        </p:txBody>
      </p:sp>
    </p:spTree>
    <p:extLst>
      <p:ext uri="{BB962C8B-B14F-4D97-AF65-F5344CB8AC3E}">
        <p14:creationId xmlns:p14="http://schemas.microsoft.com/office/powerpoint/2010/main" val="33212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a:t>
            </a:fld>
            <a:endParaRPr lang="zh-CN" altLang="en-US"/>
          </a:p>
        </p:txBody>
      </p:sp>
    </p:spTree>
    <p:extLst>
      <p:ext uri="{BB962C8B-B14F-4D97-AF65-F5344CB8AC3E}">
        <p14:creationId xmlns:p14="http://schemas.microsoft.com/office/powerpoint/2010/main" val="1022216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20</a:t>
            </a:fld>
            <a:endParaRPr lang="zh-CN" altLang="en-US"/>
          </a:p>
        </p:txBody>
      </p:sp>
    </p:spTree>
    <p:extLst>
      <p:ext uri="{BB962C8B-B14F-4D97-AF65-F5344CB8AC3E}">
        <p14:creationId xmlns:p14="http://schemas.microsoft.com/office/powerpoint/2010/main" val="2219355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21</a:t>
            </a:fld>
            <a:endParaRPr lang="zh-CN" altLang="en-US" dirty="0"/>
          </a:p>
        </p:txBody>
      </p:sp>
    </p:spTree>
    <p:extLst>
      <p:ext uri="{BB962C8B-B14F-4D97-AF65-F5344CB8AC3E}">
        <p14:creationId xmlns:p14="http://schemas.microsoft.com/office/powerpoint/2010/main" val="4294093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22</a:t>
            </a:fld>
            <a:endParaRPr lang="zh-CN" altLang="en-US"/>
          </a:p>
        </p:txBody>
      </p:sp>
    </p:spTree>
    <p:extLst>
      <p:ext uri="{BB962C8B-B14F-4D97-AF65-F5344CB8AC3E}">
        <p14:creationId xmlns:p14="http://schemas.microsoft.com/office/powerpoint/2010/main" val="3542829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23</a:t>
            </a:fld>
            <a:endParaRPr lang="zh-CN" altLang="en-US"/>
          </a:p>
        </p:txBody>
      </p:sp>
    </p:spTree>
    <p:extLst>
      <p:ext uri="{BB962C8B-B14F-4D97-AF65-F5344CB8AC3E}">
        <p14:creationId xmlns:p14="http://schemas.microsoft.com/office/powerpoint/2010/main" val="2927499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24</a:t>
            </a:fld>
            <a:endParaRPr lang="zh-CN" altLang="en-US" dirty="0"/>
          </a:p>
        </p:txBody>
      </p:sp>
    </p:spTree>
    <p:extLst>
      <p:ext uri="{BB962C8B-B14F-4D97-AF65-F5344CB8AC3E}">
        <p14:creationId xmlns:p14="http://schemas.microsoft.com/office/powerpoint/2010/main" val="363567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25</a:t>
            </a:fld>
            <a:endParaRPr lang="zh-CN" altLang="en-US"/>
          </a:p>
        </p:txBody>
      </p:sp>
    </p:spTree>
    <p:extLst>
      <p:ext uri="{BB962C8B-B14F-4D97-AF65-F5344CB8AC3E}">
        <p14:creationId xmlns:p14="http://schemas.microsoft.com/office/powerpoint/2010/main" val="1180305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26</a:t>
            </a:fld>
            <a:endParaRPr lang="zh-CN" altLang="en-US"/>
          </a:p>
        </p:txBody>
      </p:sp>
    </p:spTree>
    <p:extLst>
      <p:ext uri="{BB962C8B-B14F-4D97-AF65-F5344CB8AC3E}">
        <p14:creationId xmlns:p14="http://schemas.microsoft.com/office/powerpoint/2010/main" val="3825552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27</a:t>
            </a:fld>
            <a:endParaRPr lang="zh-CN" altLang="en-US"/>
          </a:p>
        </p:txBody>
      </p:sp>
    </p:spTree>
    <p:extLst>
      <p:ext uri="{BB962C8B-B14F-4D97-AF65-F5344CB8AC3E}">
        <p14:creationId xmlns:p14="http://schemas.microsoft.com/office/powerpoint/2010/main" val="338428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292852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pPr/>
              <a:t>2022/12/21</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pPr/>
              <a:t>4</a:t>
            </a:fld>
            <a:endParaRPr lang="zh-CN" altLang="en-US" sz="1200"/>
          </a:p>
        </p:txBody>
      </p:sp>
    </p:spTree>
    <p:extLst>
      <p:ext uri="{BB962C8B-B14F-4D97-AF65-F5344CB8AC3E}">
        <p14:creationId xmlns:p14="http://schemas.microsoft.com/office/powerpoint/2010/main" val="2855384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5</a:t>
            </a:fld>
            <a:endParaRPr lang="zh-CN" altLang="en-US"/>
          </a:p>
        </p:txBody>
      </p:sp>
    </p:spTree>
    <p:extLst>
      <p:ext uri="{BB962C8B-B14F-4D97-AF65-F5344CB8AC3E}">
        <p14:creationId xmlns:p14="http://schemas.microsoft.com/office/powerpoint/2010/main" val="3406162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6</a:t>
            </a:fld>
            <a:endParaRPr lang="zh-CN" altLang="en-US" dirty="0"/>
          </a:p>
        </p:txBody>
      </p:sp>
    </p:spTree>
    <p:extLst>
      <p:ext uri="{BB962C8B-B14F-4D97-AF65-F5344CB8AC3E}">
        <p14:creationId xmlns:p14="http://schemas.microsoft.com/office/powerpoint/2010/main" val="107466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7</a:t>
            </a:fld>
            <a:endParaRPr lang="zh-CN" altLang="en-US"/>
          </a:p>
        </p:txBody>
      </p:sp>
    </p:spTree>
    <p:extLst>
      <p:ext uri="{BB962C8B-B14F-4D97-AF65-F5344CB8AC3E}">
        <p14:creationId xmlns:p14="http://schemas.microsoft.com/office/powerpoint/2010/main" val="1075301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8</a:t>
            </a:fld>
            <a:endParaRPr lang="zh-CN" altLang="en-US"/>
          </a:p>
        </p:txBody>
      </p:sp>
    </p:spTree>
    <p:extLst>
      <p:ext uri="{BB962C8B-B14F-4D97-AF65-F5344CB8AC3E}">
        <p14:creationId xmlns:p14="http://schemas.microsoft.com/office/powerpoint/2010/main" val="3830187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9</a:t>
            </a:fld>
            <a:endParaRPr lang="zh-CN" altLang="en-US"/>
          </a:p>
        </p:txBody>
      </p:sp>
    </p:spTree>
    <p:extLst>
      <p:ext uri="{BB962C8B-B14F-4D97-AF65-F5344CB8AC3E}">
        <p14:creationId xmlns:p14="http://schemas.microsoft.com/office/powerpoint/2010/main" val="660710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2022/12/21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815011272"/>
      </p:ext>
    </p:extLst>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2022/12/21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105365753"/>
      </p:ext>
    </p:extLst>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2022/12/21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619847810"/>
      </p:ext>
    </p:extLst>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327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0316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3" y="-20538"/>
            <a:ext cx="1704311" cy="720080"/>
          </a:xfrm>
          <a:prstGeom prst="rect">
            <a:avLst/>
          </a:prstGeom>
        </p:spPr>
      </p:pic>
    </p:spTree>
    <p:extLst>
      <p:ext uri="{BB962C8B-B14F-4D97-AF65-F5344CB8AC3E}">
        <p14:creationId xmlns:p14="http://schemas.microsoft.com/office/powerpoint/2010/main" val="3974026585"/>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30016377"/>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0957390"/>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8415894"/>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8415894"/>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cSld name="1_标题幻灯片">
    <p:bg>
      <p:bgPr>
        <a:pattFill prst="ltUpDiag">
          <a:fgClr>
            <a:schemeClr val="accent6">
              <a:lumMod val="8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937429"/>
      </p:ext>
    </p:extLst>
  </p:cSld>
  <p:clrMapOvr>
    <a:masterClrMapping/>
  </p:clrMapOvr>
  <p:transition spd="slow">
    <p:cover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2022/12/21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180677444"/>
      </p:ext>
    </p:extLst>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2022/12/21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172218166"/>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2022/12/21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051850969"/>
      </p:ext>
    </p:extLst>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21E9E4D-0BE1-4AAA-A57B-DA425863F4AF}" type="datetimeFigureOut">
              <a:rPr lang="zh-CN" altLang="en-US" smtClean="0"/>
              <a:t>2022/12/21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134861265"/>
      </p:ext>
    </p:extLst>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1E9E4D-0BE1-4AAA-A57B-DA425863F4AF}" type="datetimeFigureOut">
              <a:rPr lang="zh-CN" altLang="en-US" smtClean="0"/>
              <a:t>2022/12/21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101343882"/>
      </p:ext>
    </p:extLst>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1E9E4D-0BE1-4AAA-A57B-DA425863F4AF}" type="datetimeFigureOut">
              <a:rPr lang="zh-CN" altLang="en-US" smtClean="0"/>
              <a:t>2022/12/21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4293712181"/>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2022/12/21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217382833"/>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2022/12/21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634744713"/>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1E9E4D-0BE1-4AAA-A57B-DA425863F4AF}" type="datetimeFigureOut">
              <a:rPr lang="zh-CN" altLang="en-US" smtClean="0"/>
              <a:t>2022/12/21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989787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6" r:id="rId17"/>
    <p:sldLayoutId id="2147483667" r:id="rId18"/>
    <p:sldLayoutId id="2147483669" r:id="rId19"/>
  </p:sldLayoutIdLst>
  <p:transition spd="slow">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2571751"/>
            <a:ext cx="9144000" cy="1828235"/>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pic>
        <p:nvPicPr>
          <p:cNvPr id="103" name="Picture 2" descr="C:\Users\Administrator\Desktop\微立体创业计划\001.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3353012" y="285261"/>
            <a:ext cx="1967244" cy="196697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4" name="Picture 3" descr="C:\Users\Administrator\Desktop\微立体创业计划\00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38803" y="210279"/>
            <a:ext cx="2230535" cy="223023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8015413" y="5314104"/>
            <a:ext cx="1128587" cy="380882"/>
          </a:xfrm>
          <a:prstGeom prst="rect">
            <a:avLst/>
          </a:prstGeom>
          <a:noFill/>
        </p:spPr>
        <p:txBody>
          <a:bodyPr wrap="square" lIns="91413" tIns="45706" rIns="91413" bIns="45706" rtlCol="0">
            <a:spAutoFit/>
          </a:bodyPr>
          <a:lstStyle/>
          <a:p>
            <a:r>
              <a:rPr lang="zh-CN" altLang="en-US" dirty="0"/>
              <a:t>延时文字</a:t>
            </a:r>
          </a:p>
        </p:txBody>
      </p:sp>
      <p:sp>
        <p:nvSpPr>
          <p:cNvPr id="23" name="圆角矩形 22"/>
          <p:cNvSpPr/>
          <p:nvPr/>
        </p:nvSpPr>
        <p:spPr>
          <a:xfrm>
            <a:off x="2349113" y="3309841"/>
            <a:ext cx="4391725" cy="431915"/>
          </a:xfrm>
          <a:prstGeom prst="roundRect">
            <a:avLst/>
          </a:prstGeom>
          <a:solidFill>
            <a:schemeClr val="tx1">
              <a:lumMod val="50000"/>
              <a:lumOff val="5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24" name="TextBox 23"/>
          <p:cNvSpPr txBox="1"/>
          <p:nvPr/>
        </p:nvSpPr>
        <p:spPr>
          <a:xfrm>
            <a:off x="3638803" y="3296795"/>
            <a:ext cx="2017934" cy="461637"/>
          </a:xfrm>
          <a:prstGeom prst="rect">
            <a:avLst/>
          </a:prstGeom>
          <a:noFill/>
        </p:spPr>
        <p:txBody>
          <a:bodyPr wrap="none" lIns="91413" tIns="45706" rIns="91413" bIns="45706" rtlCol="0">
            <a:spAutoFit/>
          </a:bodyPr>
          <a:lstStyle/>
          <a:p>
            <a:r>
              <a:rPr lang="en-US" altLang="zh-CN" sz="24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rPr>
              <a:t>LV2</a:t>
            </a:r>
            <a:r>
              <a:rPr lang="zh-CN" altLang="en-US" sz="24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rPr>
              <a:t>技术分享</a:t>
            </a:r>
          </a:p>
        </p:txBody>
      </p:sp>
      <p:grpSp>
        <p:nvGrpSpPr>
          <p:cNvPr id="25" name="Group 91"/>
          <p:cNvGrpSpPr>
            <a:grpSpLocks/>
          </p:cNvGrpSpPr>
          <p:nvPr/>
        </p:nvGrpSpPr>
        <p:grpSpPr bwMode="auto">
          <a:xfrm>
            <a:off x="2359829" y="3325361"/>
            <a:ext cx="390552" cy="616758"/>
            <a:chOff x="936" y="1480"/>
            <a:chExt cx="1589" cy="2510"/>
          </a:xfrm>
        </p:grpSpPr>
        <p:grpSp>
          <p:nvGrpSpPr>
            <p:cNvPr id="26" name="组合 33"/>
            <p:cNvGrpSpPr>
              <a:grpSpLocks/>
            </p:cNvGrpSpPr>
            <p:nvPr/>
          </p:nvGrpSpPr>
          <p:grpSpPr bwMode="auto">
            <a:xfrm>
              <a:off x="985" y="1583"/>
              <a:ext cx="1441" cy="2407"/>
              <a:chOff x="1754168" y="3653262"/>
              <a:chExt cx="1857599" cy="3107815"/>
            </a:xfrm>
          </p:grpSpPr>
          <p:sp>
            <p:nvSpPr>
              <p:cNvPr id="31" name="椭圆 30"/>
              <p:cNvSpPr/>
              <p:nvPr/>
            </p:nvSpPr>
            <p:spPr>
              <a:xfrm>
                <a:off x="1754168" y="3653262"/>
                <a:ext cx="1857599" cy="1857597"/>
              </a:xfrm>
              <a:prstGeom prst="ellipse">
                <a:avLst/>
              </a:prstGeom>
              <a:solidFill>
                <a:schemeClr val="tx1">
                  <a:lumMod val="50000"/>
                  <a:lumOff val="50000"/>
                </a:schemeClr>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00" dirty="0">
                  <a:latin typeface="+mj-lt"/>
                  <a:ea typeface="方正超粗黑简体" panose="03000509000000000000" pitchFamily="65" charset="-122"/>
                </a:endParaRPr>
              </a:p>
            </p:txBody>
          </p:sp>
          <p:sp>
            <p:nvSpPr>
              <p:cNvPr id="32" name="椭圆 31"/>
              <p:cNvSpPr/>
              <p:nvPr/>
            </p:nvSpPr>
            <p:spPr>
              <a:xfrm>
                <a:off x="1911556" y="3810650"/>
                <a:ext cx="1542822" cy="1542820"/>
              </a:xfrm>
              <a:prstGeom prst="ellipse">
                <a:avLst/>
              </a:prstGeom>
              <a:solidFill>
                <a:srgbClr val="C20100"/>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椭圆 32"/>
              <p:cNvSpPr/>
              <p:nvPr/>
            </p:nvSpPr>
            <p:spPr>
              <a:xfrm>
                <a:off x="1890879" y="3789973"/>
                <a:ext cx="1584176" cy="1584174"/>
              </a:xfrm>
              <a:prstGeom prst="ellipse">
                <a:avLst/>
              </a:prstGeom>
              <a:solidFill>
                <a:srgbClr val="1A3F6C"/>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00" dirty="0">
                  <a:solidFill>
                    <a:srgbClr val="0087CF"/>
                  </a:solidFill>
                  <a:latin typeface="+mj-lt"/>
                  <a:ea typeface="方正超粗黑简体" panose="03000509000000000000" pitchFamily="65" charset="-122"/>
                </a:endParaRPr>
              </a:p>
            </p:txBody>
          </p:sp>
          <p:sp>
            <p:nvSpPr>
              <p:cNvPr id="34" name="矩形 33"/>
              <p:cNvSpPr/>
              <p:nvPr/>
            </p:nvSpPr>
            <p:spPr>
              <a:xfrm>
                <a:off x="2196990" y="4093185"/>
                <a:ext cx="968886" cy="2667892"/>
              </a:xfrm>
              <a:prstGeom prst="rect">
                <a:avLst/>
              </a:prstGeom>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a:endParaRPr lang="zh-CN" altLang="zh-CN" sz="2700" b="1">
                  <a:solidFill>
                    <a:srgbClr val="CA0098"/>
                  </a:solidFill>
                  <a:latin typeface="微软雅黑" pitchFamily="34" charset="-122"/>
                  <a:ea typeface="微软雅黑" pitchFamily="34" charset="-122"/>
                </a:endParaRPr>
              </a:p>
            </p:txBody>
          </p:sp>
        </p:grpSp>
        <p:grpSp>
          <p:nvGrpSpPr>
            <p:cNvPr id="27" name="组合 4"/>
            <p:cNvGrpSpPr>
              <a:grpSpLocks/>
            </p:cNvGrpSpPr>
            <p:nvPr/>
          </p:nvGrpSpPr>
          <p:grpSpPr bwMode="auto">
            <a:xfrm>
              <a:off x="936" y="1480"/>
              <a:ext cx="1589" cy="1588"/>
              <a:chOff x="3733576" y="3930057"/>
              <a:chExt cx="1801556" cy="1800152"/>
            </a:xfrm>
          </p:grpSpPr>
          <p:sp>
            <p:nvSpPr>
              <p:cNvPr id="28" name="椭圆 27"/>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9" name="任意多边形 6"/>
              <p:cNvSpPr/>
              <p:nvPr/>
            </p:nvSpPr>
            <p:spPr>
              <a:xfrm>
                <a:off x="3734710" y="3930057"/>
                <a:ext cx="1800422" cy="1800152"/>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rgbClr val="F0F0F0"/>
                  </a:gs>
                  <a:gs pos="100000">
                    <a:srgbClr val="DBDBDB"/>
                  </a:gs>
                </a:gsLst>
                <a:lin ang="2700000" scaled="1"/>
              </a:gra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pic>
        <p:nvPicPr>
          <p:cNvPr id="35" name="Picture 6" descr="D:\360data\重要数据\桌面\未标题-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3386" y="3520446"/>
            <a:ext cx="1475294" cy="35357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47252" y="2693795"/>
            <a:ext cx="6201036" cy="461637"/>
          </a:xfrm>
          <a:prstGeom prst="rect">
            <a:avLst/>
          </a:prstGeom>
          <a:noFill/>
        </p:spPr>
        <p:txBody>
          <a:bodyPr wrap="square" lIns="91413" tIns="45706" rIns="91413" bIns="45706"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当我们聊测试覆盖率的时候我们在聊什么？</a:t>
            </a:r>
          </a:p>
        </p:txBody>
      </p:sp>
      <p:sp>
        <p:nvSpPr>
          <p:cNvPr id="6" name="TextBox 5"/>
          <p:cNvSpPr txBox="1"/>
          <p:nvPr/>
        </p:nvSpPr>
        <p:spPr>
          <a:xfrm>
            <a:off x="2887479" y="3827810"/>
            <a:ext cx="3475137" cy="307777"/>
          </a:xfrm>
          <a:prstGeom prst="rect">
            <a:avLst/>
          </a:prstGeom>
          <a:noFill/>
        </p:spPr>
        <p:txBody>
          <a:bodyPr wrap="square" rtlCol="0">
            <a:spAutoFit/>
          </a:bodyPr>
          <a:lstStyle/>
          <a:p>
            <a:pPr algn="ctr"/>
            <a:r>
              <a:rPr lang="zh-CN" altLang="en-US" sz="1400" dirty="0">
                <a:solidFill>
                  <a:schemeClr val="bg1"/>
                </a:solidFill>
                <a:latin typeface="微软雅黑" pitchFamily="34" charset="-122"/>
                <a:ea typeface="微软雅黑" pitchFamily="34" charset="-122"/>
              </a:rPr>
              <a:t>汇报人：宋昊成    </a:t>
            </a:r>
            <a:r>
              <a:rPr lang="en-US" altLang="zh-CN" sz="1400" dirty="0">
                <a:solidFill>
                  <a:schemeClr val="bg1"/>
                </a:solidFill>
                <a:latin typeface="微软雅黑" pitchFamily="34" charset="-122"/>
                <a:ea typeface="微软雅黑" pitchFamily="34" charset="-122"/>
              </a:rPr>
              <a:t>Mentor</a:t>
            </a:r>
            <a:r>
              <a:rPr lang="zh-CN" altLang="en-US" sz="1400" dirty="0">
                <a:solidFill>
                  <a:schemeClr val="bg1"/>
                </a:solidFill>
                <a:latin typeface="微软雅黑" pitchFamily="34" charset="-122"/>
                <a:ea typeface="微软雅黑" pitchFamily="34" charset="-122"/>
              </a:rPr>
              <a:t>：罗云翔</a:t>
            </a:r>
          </a:p>
        </p:txBody>
      </p:sp>
      <p:pic>
        <p:nvPicPr>
          <p:cNvPr id="8" name="图片 7">
            <a:extLst>
              <a:ext uri="{FF2B5EF4-FFF2-40B4-BE49-F238E27FC236}">
                <a16:creationId xmlns:a16="http://schemas.microsoft.com/office/drawing/2014/main" id="{0E8441E7-CAB9-FF75-C6BA-08C74AC2B7D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57364" y="531059"/>
            <a:ext cx="1578833" cy="1586165"/>
          </a:xfrm>
          <a:prstGeom prst="ellipse">
            <a:avLst/>
          </a:prstGeom>
        </p:spPr>
      </p:pic>
    </p:spTree>
    <p:extLst>
      <p:ext uri="{BB962C8B-B14F-4D97-AF65-F5344CB8AC3E}">
        <p14:creationId xmlns:p14="http://schemas.microsoft.com/office/powerpoint/2010/main" val="6773448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p:cTn id="7" dur="500" fill="hold"/>
                                        <p:tgtEl>
                                          <p:spTgt spid="103"/>
                                        </p:tgtEl>
                                        <p:attrNameLst>
                                          <p:attrName>ppt_w</p:attrName>
                                        </p:attrNameLst>
                                      </p:cBhvr>
                                      <p:tavLst>
                                        <p:tav tm="0">
                                          <p:val>
                                            <p:fltVal val="0"/>
                                          </p:val>
                                        </p:tav>
                                        <p:tav tm="100000">
                                          <p:val>
                                            <p:strVal val="#ppt_w"/>
                                          </p:val>
                                        </p:tav>
                                      </p:tavLst>
                                    </p:anim>
                                    <p:anim calcmode="lin" valueType="num">
                                      <p:cBhvr>
                                        <p:cTn id="8" dur="500" fill="hold"/>
                                        <p:tgtEl>
                                          <p:spTgt spid="103"/>
                                        </p:tgtEl>
                                        <p:attrNameLst>
                                          <p:attrName>ppt_h</p:attrName>
                                        </p:attrNameLst>
                                      </p:cBhvr>
                                      <p:tavLst>
                                        <p:tav tm="0">
                                          <p:val>
                                            <p:fltVal val="0"/>
                                          </p:val>
                                        </p:tav>
                                        <p:tav tm="100000">
                                          <p:val>
                                            <p:strVal val="#ppt_h"/>
                                          </p:val>
                                        </p:tav>
                                      </p:tavLst>
                                    </p:anim>
                                    <p:animEffect transition="in" filter="fade">
                                      <p:cBhvr>
                                        <p:cTn id="9" dur="500"/>
                                        <p:tgtEl>
                                          <p:spTgt spid="103"/>
                                        </p:tgtEl>
                                      </p:cBhvr>
                                    </p:animEffect>
                                  </p:childTnLst>
                                </p:cTn>
                              </p:par>
                              <p:par>
                                <p:cTn id="10" presetID="42" presetClass="entr" presetSubtype="0" fill="hold" nodeType="with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fade">
                                      <p:cBhvr>
                                        <p:cTn id="12" dur="500"/>
                                        <p:tgtEl>
                                          <p:spTgt spid="104"/>
                                        </p:tgtEl>
                                      </p:cBhvr>
                                    </p:animEffect>
                                    <p:anim calcmode="lin" valueType="num">
                                      <p:cBhvr>
                                        <p:cTn id="13" dur="500" fill="hold"/>
                                        <p:tgtEl>
                                          <p:spTgt spid="104"/>
                                        </p:tgtEl>
                                        <p:attrNameLst>
                                          <p:attrName>ppt_x</p:attrName>
                                        </p:attrNameLst>
                                      </p:cBhvr>
                                      <p:tavLst>
                                        <p:tav tm="0">
                                          <p:val>
                                            <p:strVal val="#ppt_x"/>
                                          </p:val>
                                        </p:tav>
                                        <p:tav tm="100000">
                                          <p:val>
                                            <p:strVal val="#ppt_x"/>
                                          </p:val>
                                        </p:tav>
                                      </p:tavLst>
                                    </p:anim>
                                    <p:anim calcmode="lin" valueType="num">
                                      <p:cBhvr>
                                        <p:cTn id="14" dur="500" fill="hold"/>
                                        <p:tgtEl>
                                          <p:spTgt spid="104"/>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2" presetClass="entr" presetSubtype="8"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2400"/>
                                        <p:tgtEl>
                                          <p:spTgt spid="4"/>
                                        </p:tgtEl>
                                        <p:attrNameLst>
                                          <p:attrName>ppt_x</p:attrName>
                                        </p:attrNameLst>
                                      </p:cBhvr>
                                      <p:tavLst>
                                        <p:tav tm="0">
                                          <p:val>
                                            <p:strVal val="#ppt_x-#ppt_w*1.125000"/>
                                          </p:val>
                                        </p:tav>
                                        <p:tav tm="100000">
                                          <p:val>
                                            <p:strVal val="#ppt_x"/>
                                          </p:val>
                                        </p:tav>
                                      </p:tavLst>
                                    </p:anim>
                                    <p:animEffect transition="in" filter="wipe(right)">
                                      <p:cBhvr>
                                        <p:cTn id="19" dur="2400"/>
                                        <p:tgtEl>
                                          <p:spTgt spid="4"/>
                                        </p:tgtEl>
                                      </p:cBhvr>
                                    </p:animEffect>
                                  </p:childTnLst>
                                </p:cTn>
                              </p:par>
                              <p:par>
                                <p:cTn id="20" presetID="2" presetClass="entr" presetSubtype="2" fill="hold" grpId="0" nodeType="withEffect">
                                  <p:stCondLst>
                                    <p:cond delay="1700"/>
                                  </p:stCondLst>
                                  <p:iterate type="lt">
                                    <p:tmPct val="23333"/>
                                  </p:iterate>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1+#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par>
                          <p:cTn id="24" fill="hold">
                            <p:stCondLst>
                              <p:cond delay="480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5300"/>
                            </p:stCondLst>
                            <p:childTnLst>
                              <p:par>
                                <p:cTn id="29" presetID="10" presetClass="entr" presetSubtype="0"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5800"/>
                            </p:stCondLst>
                            <p:childTnLst>
                              <p:par>
                                <p:cTn id="33" presetID="2" presetClass="entr" presetSubtype="4" fill="hold" nodeType="after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ppt_x"/>
                                          </p:val>
                                        </p:tav>
                                        <p:tav tm="100000">
                                          <p:val>
                                            <p:strVal val="#ppt_x"/>
                                          </p:val>
                                        </p:tav>
                                      </p:tavLst>
                                    </p:anim>
                                    <p:anim calcmode="lin" valueType="num">
                                      <p:cBhvr additive="base">
                                        <p:cTn id="36" dur="500" fill="hold"/>
                                        <p:tgtEl>
                                          <p:spTgt spid="35"/>
                                        </p:tgtEl>
                                        <p:attrNameLst>
                                          <p:attrName>ppt_y</p:attrName>
                                        </p:attrNameLst>
                                      </p:cBhvr>
                                      <p:tavLst>
                                        <p:tav tm="0">
                                          <p:val>
                                            <p:strVal val="1+#ppt_h/2"/>
                                          </p:val>
                                        </p:tav>
                                        <p:tav tm="100000">
                                          <p:val>
                                            <p:strVal val="#ppt_y"/>
                                          </p:val>
                                        </p:tav>
                                      </p:tavLst>
                                    </p:anim>
                                  </p:childTnLst>
                                </p:cTn>
                              </p:par>
                            </p:childTnLst>
                          </p:cTn>
                        </p:par>
                        <p:par>
                          <p:cTn id="37" fill="hold">
                            <p:stCondLst>
                              <p:cond delay="6300"/>
                            </p:stCondLst>
                            <p:childTnLst>
                              <p:par>
                                <p:cTn id="38" presetID="42" presetClass="path" presetSubtype="0" accel="50000" decel="50000" fill="hold" nodeType="afterEffect">
                                  <p:stCondLst>
                                    <p:cond delay="0"/>
                                  </p:stCondLst>
                                  <p:childTnLst>
                                    <p:animMotion origin="layout" path="M -1.38889E-6 -6.17284E-7 L 0.42031 0.00093 " pathEditMode="relative" rAng="0" ptsTypes="AA">
                                      <p:cBhvr>
                                        <p:cTn id="39" dur="2000" fill="hold"/>
                                        <p:tgtEl>
                                          <p:spTgt spid="25"/>
                                        </p:tgtEl>
                                        <p:attrNameLst>
                                          <p:attrName>ppt_x</p:attrName>
                                          <p:attrName>ppt_y</p:attrName>
                                        </p:attrNameLst>
                                      </p:cBhvr>
                                      <p:rCtr x="21007" y="31"/>
                                    </p:animMotion>
                                  </p:childTnLst>
                                </p:cTn>
                              </p:par>
                              <p:par>
                                <p:cTn id="40" presetID="42" presetClass="path" presetSubtype="0" accel="50000" decel="50000" fill="hold" nodeType="withEffect">
                                  <p:stCondLst>
                                    <p:cond delay="0"/>
                                  </p:stCondLst>
                                  <p:childTnLst>
                                    <p:animMotion origin="layout" path="M -3.05556E-6 1.23457E-6 L 0.41459 -0.00216 " pathEditMode="relative" rAng="0" ptsTypes="AA">
                                      <p:cBhvr>
                                        <p:cTn id="41" dur="2000" fill="hold"/>
                                        <p:tgtEl>
                                          <p:spTgt spid="35"/>
                                        </p:tgtEl>
                                        <p:attrNameLst>
                                          <p:attrName>ppt_x</p:attrName>
                                          <p:attrName>ppt_y</p:attrName>
                                        </p:attrNameLst>
                                      </p:cBhvr>
                                      <p:rCtr x="20729" y="-123"/>
                                    </p:animMotion>
                                  </p:childTnLst>
                                </p:cTn>
                              </p:par>
                              <p:par>
                                <p:cTn id="42" presetID="22" presetClass="entr" presetSubtype="8" fill="hold" grpId="0" nodeType="withEffect">
                                  <p:stCondLst>
                                    <p:cond delay="40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1600"/>
                                        <p:tgtEl>
                                          <p:spTgt spid="24"/>
                                        </p:tgtEl>
                                      </p:cBhvr>
                                    </p:animEffect>
                                  </p:childTnLst>
                                </p:cTn>
                              </p:par>
                            </p:childTnLst>
                          </p:cTn>
                        </p:par>
                        <p:par>
                          <p:cTn id="45" fill="hold">
                            <p:stCondLst>
                              <p:cond delay="8300"/>
                            </p:stCondLst>
                            <p:childTnLst>
                              <p:par>
                                <p:cTn id="46" presetID="10" presetClass="exit" presetSubtype="0" fill="hold" nodeType="afterEffect">
                                  <p:stCondLst>
                                    <p:cond delay="0"/>
                                  </p:stCondLst>
                                  <p:childTnLst>
                                    <p:animEffect transition="out" filter="fade">
                                      <p:cBhvr>
                                        <p:cTn id="47" dur="500"/>
                                        <p:tgtEl>
                                          <p:spTgt spid="25"/>
                                        </p:tgtEl>
                                      </p:cBhvr>
                                    </p:animEffect>
                                    <p:set>
                                      <p:cBhvr>
                                        <p:cTn id="48" dur="1" fill="hold">
                                          <p:stCondLst>
                                            <p:cond delay="499"/>
                                          </p:stCondLst>
                                        </p:cTn>
                                        <p:tgtEl>
                                          <p:spTgt spid="25"/>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35"/>
                                        </p:tgtEl>
                                      </p:cBhvr>
                                    </p:animEffect>
                                    <p:set>
                                      <p:cBhvr>
                                        <p:cTn id="51" dur="1" fill="hold">
                                          <p:stCondLst>
                                            <p:cond delay="499"/>
                                          </p:stCondLst>
                                        </p:cTn>
                                        <p:tgtEl>
                                          <p:spTgt spid="35"/>
                                        </p:tgtEl>
                                        <p:attrNameLst>
                                          <p:attrName>style.visibility</p:attrName>
                                        </p:attrNameLst>
                                      </p:cBhvr>
                                      <p:to>
                                        <p:strVal val="hidden"/>
                                      </p:to>
                                    </p:set>
                                  </p:childTnLst>
                                </p:cTn>
                              </p:par>
                            </p:childTnLst>
                          </p:cTn>
                        </p:par>
                        <p:par>
                          <p:cTn id="52" fill="hold">
                            <p:stCondLst>
                              <p:cond delay="8800"/>
                            </p:stCondLst>
                            <p:childTnLst>
                              <p:par>
                                <p:cTn id="53" presetID="22" presetClass="entr" presetSubtype="2"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right)">
                                      <p:cBhvr>
                                        <p:cTn id="55" dur="500"/>
                                        <p:tgtEl>
                                          <p:spTgt spid="6"/>
                                        </p:tgtEl>
                                      </p:cBhvr>
                                    </p:animEffect>
                                  </p:childTnLst>
                                </p:cTn>
                              </p:par>
                            </p:childTnLst>
                          </p:cTn>
                        </p:par>
                        <p:par>
                          <p:cTn id="56" fill="hold">
                            <p:stCondLst>
                              <p:cond delay="9300"/>
                            </p:stCondLst>
                            <p:childTnLst>
                              <p:par>
                                <p:cTn id="57" presetID="42" presetClass="entr" presetSubtype="0"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2000"/>
                                        <p:tgtEl>
                                          <p:spTgt spid="19"/>
                                        </p:tgtEl>
                                      </p:cBhvr>
                                    </p:animEffect>
                                    <p:anim calcmode="lin" valueType="num">
                                      <p:cBhvr>
                                        <p:cTn id="60" dur="2000" fill="hold"/>
                                        <p:tgtEl>
                                          <p:spTgt spid="19"/>
                                        </p:tgtEl>
                                        <p:attrNameLst>
                                          <p:attrName>ppt_x</p:attrName>
                                        </p:attrNameLst>
                                      </p:cBhvr>
                                      <p:tavLst>
                                        <p:tav tm="0">
                                          <p:val>
                                            <p:strVal val="#ppt_x"/>
                                          </p:val>
                                        </p:tav>
                                        <p:tav tm="100000">
                                          <p:val>
                                            <p:strVal val="#ppt_x"/>
                                          </p:val>
                                        </p:tav>
                                      </p:tavLst>
                                    </p:anim>
                                    <p:anim calcmode="lin" valueType="num">
                                      <p:cBhvr>
                                        <p:cTn id="61" dur="2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p:bldP spid="23" grpId="0" animBg="1"/>
      <p:bldP spid="24" grpId="0"/>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21657" y="160393"/>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白盒测试</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436827" y="184879"/>
            <a:ext cx="1210588"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a:t>
            </a:r>
            <a:r>
              <a:rPr lang="zh-CN" altLang="en-US" sz="1600" dirty="0">
                <a:solidFill>
                  <a:srgbClr val="C00000"/>
                </a:solidFill>
                <a:latin typeface="Kozuka Gothic Pro R" pitchFamily="34" charset="-128"/>
                <a:ea typeface="Kozuka Gothic Pro R" pitchFamily="34" charset="-128"/>
              </a:rPr>
              <a:t>判定</a:t>
            </a:r>
            <a:r>
              <a:rPr lang="zh-CN" altLang="en-US" sz="1600" dirty="0" smtClean="0">
                <a:solidFill>
                  <a:srgbClr val="C00000"/>
                </a:solidFill>
                <a:latin typeface="Kozuka Gothic Pro R" pitchFamily="34" charset="-128"/>
                <a:ea typeface="Kozuka Gothic Pro R" pitchFamily="34" charset="-128"/>
              </a:rPr>
              <a:t>覆盖</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25871" y="274011"/>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4" name="TextBox 3"/>
          <p:cNvSpPr txBox="1"/>
          <p:nvPr/>
        </p:nvSpPr>
        <p:spPr>
          <a:xfrm>
            <a:off x="574837" y="852386"/>
            <a:ext cx="3502068" cy="338554"/>
          </a:xfrm>
          <a:prstGeom prst="rect">
            <a:avLst/>
          </a:prstGeom>
          <a:noFill/>
        </p:spPr>
        <p:txBody>
          <a:bodyPr wrap="square" rtlCol="0">
            <a:spAutoFit/>
          </a:bodyPr>
          <a:lstStyle/>
          <a:p>
            <a:r>
              <a:rPr lang="zh-CN" altLang="en-US" sz="1600" b="1" dirty="0" smtClean="0">
                <a:solidFill>
                  <a:srgbClr val="C00000"/>
                </a:solidFill>
              </a:rPr>
              <a:t>判定</a:t>
            </a:r>
            <a:r>
              <a:rPr lang="zh-CN" altLang="en-US" sz="1600" b="1" dirty="0">
                <a:solidFill>
                  <a:srgbClr val="C00000"/>
                </a:solidFill>
              </a:rPr>
              <a:t>覆盖率（</a:t>
            </a:r>
            <a:r>
              <a:rPr lang="en-US" altLang="zh-CN" sz="1600" b="1" dirty="0">
                <a:solidFill>
                  <a:srgbClr val="C00000"/>
                </a:solidFill>
              </a:rPr>
              <a:t>Decision Coverage</a:t>
            </a:r>
            <a:r>
              <a:rPr lang="zh-CN" altLang="en-US" sz="1600" b="1" dirty="0">
                <a:solidFill>
                  <a:srgbClr val="C00000"/>
                </a:solidFill>
              </a:rPr>
              <a:t>）：</a:t>
            </a:r>
            <a:endParaRPr lang="zh-CN" altLang="en-US" sz="1600" b="1" dirty="0">
              <a:solidFill>
                <a:srgbClr val="C00000"/>
              </a:solidFill>
            </a:endParaRPr>
          </a:p>
        </p:txBody>
      </p:sp>
      <p:sp>
        <p:nvSpPr>
          <p:cNvPr id="5" name="TextBox 4"/>
          <p:cNvSpPr txBox="1"/>
          <p:nvPr/>
        </p:nvSpPr>
        <p:spPr>
          <a:xfrm>
            <a:off x="526461" y="1207257"/>
            <a:ext cx="3214688" cy="1852815"/>
          </a:xfrm>
          <a:prstGeom prst="rect">
            <a:avLst/>
          </a:prstGeom>
          <a:noFill/>
        </p:spPr>
        <p:txBody>
          <a:bodyPr wrap="square" rtlCol="0">
            <a:spAutoFit/>
          </a:bodyPr>
          <a:lstStyle/>
          <a:p>
            <a:pPr>
              <a:lnSpc>
                <a:spcPct val="130000"/>
              </a:lnSpc>
            </a:pPr>
            <a:r>
              <a:rPr lang="zh-CN" altLang="en-US" sz="1050" dirty="0">
                <a:solidFill>
                  <a:schemeClr val="tx1">
                    <a:lumMod val="65000"/>
                    <a:lumOff val="35000"/>
                  </a:schemeClr>
                </a:solidFill>
                <a:latin typeface="微软雅黑" pitchFamily="34" charset="-122"/>
                <a:ea typeface="微软雅黑" pitchFamily="34" charset="-122"/>
              </a:rPr>
              <a:t>判定覆盖，也叫分支覆盖</a:t>
            </a:r>
            <a:r>
              <a:rPr lang="en-US" altLang="zh-CN" sz="1050" dirty="0">
                <a:solidFill>
                  <a:schemeClr val="tx1">
                    <a:lumMod val="65000"/>
                    <a:lumOff val="35000"/>
                  </a:schemeClr>
                </a:solidFill>
                <a:latin typeface="微软雅黑" pitchFamily="34" charset="-122"/>
                <a:ea typeface="微软雅黑" pitchFamily="34" charset="-122"/>
              </a:rPr>
              <a:t>(Branch Coverage),</a:t>
            </a:r>
            <a:r>
              <a:rPr lang="zh-CN" altLang="en-US" sz="1050" dirty="0">
                <a:solidFill>
                  <a:schemeClr val="tx1">
                    <a:lumMod val="65000"/>
                    <a:lumOff val="35000"/>
                  </a:schemeClr>
                </a:solidFill>
                <a:latin typeface="微软雅黑" pitchFamily="34" charset="-122"/>
                <a:ea typeface="微软雅黑" pitchFamily="34" charset="-122"/>
              </a:rPr>
              <a:t>是指在测试时运行被测试程序后，程序中所有判断语句的取真和取假分支被执行到的比率：</a:t>
            </a:r>
          </a:p>
          <a:p>
            <a:pPr>
              <a:lnSpc>
                <a:spcPct val="130000"/>
              </a:lnSpc>
            </a:pPr>
            <a:endParaRPr lang="zh-CN" altLang="en-US" sz="1050" b="1" dirty="0">
              <a:solidFill>
                <a:schemeClr val="tx1">
                  <a:lumMod val="65000"/>
                  <a:lumOff val="35000"/>
                </a:schemeClr>
              </a:solidFill>
              <a:latin typeface="微软雅黑" pitchFamily="34" charset="-122"/>
              <a:ea typeface="微软雅黑" pitchFamily="34" charset="-122"/>
            </a:endParaRPr>
          </a:p>
          <a:p>
            <a:pPr>
              <a:lnSpc>
                <a:spcPct val="130000"/>
              </a:lnSpc>
            </a:pPr>
            <a:r>
              <a:rPr lang="zh-CN" altLang="en-US" sz="1050" b="1" dirty="0">
                <a:solidFill>
                  <a:schemeClr val="tx1">
                    <a:lumMod val="65000"/>
                    <a:lumOff val="35000"/>
                  </a:schemeClr>
                </a:solidFill>
                <a:latin typeface="微软雅黑" pitchFamily="34" charset="-122"/>
                <a:ea typeface="微软雅黑" pitchFamily="34" charset="-122"/>
              </a:rPr>
              <a:t>判定覆盖率</a:t>
            </a:r>
            <a:r>
              <a:rPr lang="en-US" altLang="zh-CN" sz="1050" b="1" dirty="0">
                <a:solidFill>
                  <a:schemeClr val="tx1">
                    <a:lumMod val="65000"/>
                    <a:lumOff val="35000"/>
                  </a:schemeClr>
                </a:solidFill>
                <a:latin typeface="微软雅黑" pitchFamily="34" charset="-122"/>
                <a:ea typeface="微软雅黑" pitchFamily="34" charset="-122"/>
              </a:rPr>
              <a:t>=</a:t>
            </a:r>
            <a:r>
              <a:rPr lang="zh-CN" altLang="en-US" sz="1050" b="1" dirty="0">
                <a:solidFill>
                  <a:schemeClr val="tx1">
                    <a:lumMod val="65000"/>
                    <a:lumOff val="35000"/>
                  </a:schemeClr>
                </a:solidFill>
                <a:latin typeface="微软雅黑" pitchFamily="34" charset="-122"/>
                <a:ea typeface="微软雅黑" pitchFamily="34" charset="-122"/>
              </a:rPr>
              <a:t>（判定结果被评价的次数）</a:t>
            </a:r>
            <a:r>
              <a:rPr lang="en-US" altLang="zh-CN" sz="1050" b="1" dirty="0">
                <a:solidFill>
                  <a:schemeClr val="tx1">
                    <a:lumMod val="65000"/>
                    <a:lumOff val="35000"/>
                  </a:schemeClr>
                </a:solidFill>
                <a:latin typeface="微软雅黑" pitchFamily="34" charset="-122"/>
                <a:ea typeface="微软雅黑" pitchFamily="34" charset="-122"/>
              </a:rPr>
              <a:t>/</a:t>
            </a:r>
            <a:r>
              <a:rPr lang="zh-CN" altLang="en-US" sz="1050" b="1" dirty="0">
                <a:solidFill>
                  <a:schemeClr val="tx1">
                    <a:lumMod val="65000"/>
                    <a:lumOff val="35000"/>
                  </a:schemeClr>
                </a:solidFill>
                <a:latin typeface="微软雅黑" pitchFamily="34" charset="-122"/>
                <a:ea typeface="微软雅黑" pitchFamily="34" charset="-122"/>
              </a:rPr>
              <a:t>（判定结果的总数）</a:t>
            </a:r>
          </a:p>
          <a:p>
            <a:pPr>
              <a:lnSpc>
                <a:spcPct val="130000"/>
              </a:lnSpc>
            </a:pPr>
            <a:endParaRPr lang="en-US" altLang="zh-CN" sz="1100" b="1" dirty="0">
              <a:solidFill>
                <a:schemeClr val="tx1">
                  <a:lumMod val="65000"/>
                  <a:lumOff val="35000"/>
                </a:schemeClr>
              </a:solidFill>
              <a:latin typeface="微软雅黑" pitchFamily="34" charset="-122"/>
              <a:ea typeface="微软雅黑" pitchFamily="34" charset="-122"/>
            </a:endParaRPr>
          </a:p>
          <a:p>
            <a:pPr>
              <a:lnSpc>
                <a:spcPct val="130000"/>
              </a:lnSpc>
            </a:pPr>
            <a:endParaRPr lang="en-US" altLang="zh-CN" sz="1400" b="1" dirty="0">
              <a:latin typeface="微软雅黑" pitchFamily="34" charset="-122"/>
              <a:ea typeface="微软雅黑" pitchFamily="34" charset="-122"/>
            </a:endParaRPr>
          </a:p>
        </p:txBody>
      </p:sp>
      <p:pic>
        <p:nvPicPr>
          <p:cNvPr id="1026" name="Picture 2" descr="https://images2015.cnblogs.com/blog/914576/201604/914576-20160418152243320-18424268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6244" y="1021663"/>
            <a:ext cx="3759797" cy="32195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21"/>
          <p:cNvSpPr txBox="1"/>
          <p:nvPr/>
        </p:nvSpPr>
        <p:spPr>
          <a:xfrm>
            <a:off x="619698" y="2796828"/>
            <a:ext cx="3084553" cy="1846659"/>
          </a:xfrm>
          <a:prstGeom prst="rect">
            <a:avLst/>
          </a:prstGeom>
          <a:noFill/>
        </p:spPr>
        <p:txBody>
          <a:bodyPr wrap="square" lIns="0" tIns="0" rIns="0" bIns="0" rtlCol="0">
            <a:spAutoFit/>
          </a:bodyPr>
          <a:lstStyle/>
          <a:p>
            <a:pPr algn="just"/>
            <a:r>
              <a:rPr lang="zh-CN" altLang="en-US" sz="1000" dirty="0">
                <a:solidFill>
                  <a:schemeClr val="tx1">
                    <a:lumMod val="85000"/>
                    <a:lumOff val="15000"/>
                  </a:schemeClr>
                </a:solidFill>
                <a:latin typeface="微软雅黑" pitchFamily="34" charset="-122"/>
                <a:ea typeface="微软雅黑" pitchFamily="34" charset="-122"/>
              </a:rPr>
              <a:t>例：</a:t>
            </a:r>
          </a:p>
          <a:p>
            <a:pPr algn="just"/>
            <a:endParaRPr lang="zh-CN" altLang="en-US" sz="1000" dirty="0">
              <a:solidFill>
                <a:schemeClr val="tx1">
                  <a:lumMod val="85000"/>
                  <a:lumOff val="15000"/>
                </a:schemeClr>
              </a:solidFill>
              <a:latin typeface="微软雅黑" pitchFamily="34" charset="-122"/>
              <a:ea typeface="微软雅黑" pitchFamily="34" charset="-122"/>
            </a:endParaRPr>
          </a:p>
          <a:p>
            <a:pPr algn="just"/>
            <a:r>
              <a:rPr lang="en-US" altLang="zh-CN" sz="1000" dirty="0">
                <a:solidFill>
                  <a:schemeClr val="tx1">
                    <a:lumMod val="85000"/>
                    <a:lumOff val="15000"/>
                  </a:schemeClr>
                </a:solidFill>
                <a:latin typeface="微软雅黑" pitchFamily="34" charset="-122"/>
                <a:ea typeface="微软雅黑" pitchFamily="34" charset="-122"/>
              </a:rPr>
              <a:t>case1</a:t>
            </a:r>
            <a:r>
              <a:rPr lang="zh-CN" altLang="en-US" sz="1000" dirty="0">
                <a:solidFill>
                  <a:schemeClr val="tx1">
                    <a:lumMod val="85000"/>
                    <a:lumOff val="15000"/>
                  </a:schemeClr>
                </a:solidFill>
                <a:latin typeface="微软雅黑" pitchFamily="34" charset="-122"/>
                <a:ea typeface="微软雅黑" pitchFamily="34" charset="-122"/>
              </a:rPr>
              <a:t>：（</a:t>
            </a:r>
            <a:r>
              <a:rPr lang="en-US" altLang="zh-CN" sz="1000" dirty="0">
                <a:solidFill>
                  <a:schemeClr val="tx1">
                    <a:lumMod val="85000"/>
                    <a:lumOff val="15000"/>
                  </a:schemeClr>
                </a:solidFill>
                <a:latin typeface="微软雅黑" pitchFamily="34" charset="-122"/>
                <a:ea typeface="微软雅黑" pitchFamily="34" charset="-122"/>
              </a:rPr>
              <a:t>2</a:t>
            </a:r>
            <a:r>
              <a:rPr lang="zh-CN" altLang="en-US" sz="1000" dirty="0">
                <a:solidFill>
                  <a:schemeClr val="tx1">
                    <a:lumMod val="85000"/>
                    <a:lumOff val="15000"/>
                  </a:schemeClr>
                </a:solidFill>
                <a:latin typeface="微软雅黑" pitchFamily="34" charset="-122"/>
                <a:ea typeface="微软雅黑" pitchFamily="34" charset="-122"/>
              </a:rPr>
              <a:t>，</a:t>
            </a:r>
            <a:r>
              <a:rPr lang="en-US" altLang="zh-CN" sz="1000" dirty="0">
                <a:solidFill>
                  <a:schemeClr val="tx1">
                    <a:lumMod val="85000"/>
                    <a:lumOff val="15000"/>
                  </a:schemeClr>
                </a:solidFill>
                <a:latin typeface="微软雅黑" pitchFamily="34" charset="-122"/>
                <a:ea typeface="微软雅黑" pitchFamily="34" charset="-122"/>
              </a:rPr>
              <a:t>0</a:t>
            </a:r>
            <a:r>
              <a:rPr lang="zh-CN" altLang="en-US" sz="1000" dirty="0">
                <a:solidFill>
                  <a:schemeClr val="tx1">
                    <a:lumMod val="85000"/>
                    <a:lumOff val="15000"/>
                  </a:schemeClr>
                </a:solidFill>
                <a:latin typeface="微软雅黑" pitchFamily="34" charset="-122"/>
                <a:ea typeface="微软雅黑" pitchFamily="34" charset="-122"/>
              </a:rPr>
              <a:t>，</a:t>
            </a:r>
            <a:r>
              <a:rPr lang="en-US" altLang="zh-CN" sz="1000" dirty="0">
                <a:solidFill>
                  <a:schemeClr val="tx1">
                    <a:lumMod val="85000"/>
                    <a:lumOff val="15000"/>
                  </a:schemeClr>
                </a:solidFill>
                <a:latin typeface="微软雅黑" pitchFamily="34" charset="-122"/>
                <a:ea typeface="微软雅黑" pitchFamily="34" charset="-122"/>
              </a:rPr>
              <a:t>3</a:t>
            </a:r>
            <a:r>
              <a:rPr lang="zh-CN" altLang="en-US" sz="1000" dirty="0">
                <a:solidFill>
                  <a:schemeClr val="tx1">
                    <a:lumMod val="85000"/>
                    <a:lumOff val="15000"/>
                  </a:schemeClr>
                </a:solidFill>
                <a:latin typeface="微软雅黑" pitchFamily="34" charset="-122"/>
                <a:ea typeface="微软雅黑" pitchFamily="34" charset="-122"/>
              </a:rPr>
              <a:t>）   判定覆盖率</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a:t>
            </a:r>
          </a:p>
          <a:p>
            <a:pPr algn="just"/>
            <a:r>
              <a:rPr lang="en-US" altLang="zh-CN" sz="1000" dirty="0">
                <a:solidFill>
                  <a:schemeClr val="tx1">
                    <a:lumMod val="85000"/>
                    <a:lumOff val="15000"/>
                  </a:schemeClr>
                </a:solidFill>
                <a:latin typeface="微软雅黑" pitchFamily="34" charset="-122"/>
                <a:ea typeface="微软雅黑" pitchFamily="34" charset="-122"/>
              </a:rPr>
              <a:t>case2</a:t>
            </a:r>
            <a:r>
              <a:rPr lang="zh-CN" altLang="en-US" sz="1000" dirty="0">
                <a:solidFill>
                  <a:schemeClr val="tx1">
                    <a:lumMod val="85000"/>
                    <a:lumOff val="15000"/>
                  </a:schemeClr>
                </a:solidFill>
                <a:latin typeface="微软雅黑" pitchFamily="34" charset="-122"/>
                <a:ea typeface="微软雅黑" pitchFamily="34" charset="-122"/>
              </a:rPr>
              <a:t>：（</a:t>
            </a:r>
            <a:r>
              <a:rPr lang="en-US" altLang="zh-CN" sz="1000" dirty="0">
                <a:solidFill>
                  <a:schemeClr val="tx1">
                    <a:lumMod val="85000"/>
                    <a:lumOff val="15000"/>
                  </a:schemeClr>
                </a:solidFill>
                <a:latin typeface="微软雅黑" pitchFamily="34" charset="-122"/>
                <a:ea typeface="微软雅黑" pitchFamily="34" charset="-122"/>
              </a:rPr>
              <a:t>1</a:t>
            </a:r>
            <a:r>
              <a:rPr lang="zh-CN" altLang="en-US" sz="1000" dirty="0">
                <a:solidFill>
                  <a:schemeClr val="tx1">
                    <a:lumMod val="85000"/>
                    <a:lumOff val="15000"/>
                  </a:schemeClr>
                </a:solidFill>
                <a:latin typeface="微软雅黑" pitchFamily="34" charset="-122"/>
                <a:ea typeface="微软雅黑" pitchFamily="34" charset="-122"/>
              </a:rPr>
              <a:t>，</a:t>
            </a:r>
            <a:r>
              <a:rPr lang="en-US" altLang="zh-CN" sz="1000" dirty="0">
                <a:solidFill>
                  <a:schemeClr val="tx1">
                    <a:lumMod val="85000"/>
                    <a:lumOff val="15000"/>
                  </a:schemeClr>
                </a:solidFill>
                <a:latin typeface="微软雅黑" pitchFamily="34" charset="-122"/>
                <a:ea typeface="微软雅黑" pitchFamily="34" charset="-122"/>
              </a:rPr>
              <a:t>0</a:t>
            </a:r>
            <a:r>
              <a:rPr lang="zh-CN" altLang="en-US" sz="1000" dirty="0">
                <a:solidFill>
                  <a:schemeClr val="tx1">
                    <a:lumMod val="85000"/>
                    <a:lumOff val="15000"/>
                  </a:schemeClr>
                </a:solidFill>
                <a:latin typeface="微软雅黑" pitchFamily="34" charset="-122"/>
                <a:ea typeface="微软雅黑" pitchFamily="34" charset="-122"/>
              </a:rPr>
              <a:t>，</a:t>
            </a:r>
            <a:r>
              <a:rPr lang="en-US" altLang="zh-CN" sz="1000" dirty="0">
                <a:solidFill>
                  <a:schemeClr val="tx1">
                    <a:lumMod val="85000"/>
                    <a:lumOff val="15000"/>
                  </a:schemeClr>
                </a:solidFill>
                <a:latin typeface="微软雅黑" pitchFamily="34" charset="-122"/>
                <a:ea typeface="微软雅黑" pitchFamily="34" charset="-122"/>
              </a:rPr>
              <a:t>1</a:t>
            </a:r>
            <a:r>
              <a:rPr lang="zh-CN" altLang="en-US" sz="1000" dirty="0">
                <a:solidFill>
                  <a:schemeClr val="tx1">
                    <a:lumMod val="85000"/>
                    <a:lumOff val="15000"/>
                  </a:schemeClr>
                </a:solidFill>
                <a:latin typeface="微软雅黑" pitchFamily="34" charset="-122"/>
                <a:ea typeface="微软雅黑" pitchFamily="34" charset="-122"/>
              </a:rPr>
              <a:t>）   判定覆盖率</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a:t>
            </a:r>
          </a:p>
          <a:p>
            <a:pPr algn="just"/>
            <a:endParaRPr lang="zh-CN" altLang="en-US" sz="1000" dirty="0">
              <a:solidFill>
                <a:schemeClr val="tx1">
                  <a:lumMod val="85000"/>
                  <a:lumOff val="15000"/>
                </a:schemeClr>
              </a:solidFill>
              <a:latin typeface="微软雅黑" pitchFamily="34" charset="-122"/>
              <a:ea typeface="微软雅黑" pitchFamily="34" charset="-122"/>
            </a:endParaRPr>
          </a:p>
          <a:p>
            <a:pPr algn="just"/>
            <a:r>
              <a:rPr lang="zh-CN" altLang="en-US" sz="1000" dirty="0">
                <a:solidFill>
                  <a:schemeClr val="tx1">
                    <a:lumMod val="85000"/>
                    <a:lumOff val="15000"/>
                  </a:schemeClr>
                </a:solidFill>
                <a:latin typeface="微软雅黑" pitchFamily="34" charset="-122"/>
                <a:ea typeface="微软雅黑" pitchFamily="34" charset="-122"/>
              </a:rPr>
              <a:t>分析：案例中判断语句的取真和取假分支共有</a:t>
            </a:r>
            <a:r>
              <a:rPr lang="en-US" altLang="zh-CN" sz="1000" dirty="0">
                <a:solidFill>
                  <a:schemeClr val="tx1">
                    <a:lumMod val="85000"/>
                    <a:lumOff val="15000"/>
                  </a:schemeClr>
                </a:solidFill>
                <a:latin typeface="微软雅黑" pitchFamily="34" charset="-122"/>
                <a:ea typeface="微软雅黑" pitchFamily="34" charset="-122"/>
              </a:rPr>
              <a:t>4</a:t>
            </a:r>
            <a:r>
              <a:rPr lang="zh-CN" altLang="en-US" sz="1000" dirty="0">
                <a:solidFill>
                  <a:schemeClr val="tx1">
                    <a:lumMod val="85000"/>
                    <a:lumOff val="15000"/>
                  </a:schemeClr>
                </a:solidFill>
                <a:latin typeface="微软雅黑" pitchFamily="34" charset="-122"/>
                <a:ea typeface="微软雅黑" pitchFamily="34" charset="-122"/>
              </a:rPr>
              <a:t>个：</a:t>
            </a:r>
            <a:r>
              <a:rPr lang="en-US" altLang="zh-CN" sz="1000" dirty="0">
                <a:solidFill>
                  <a:schemeClr val="tx1">
                    <a:lumMod val="85000"/>
                    <a:lumOff val="15000"/>
                  </a:schemeClr>
                </a:solidFill>
                <a:latin typeface="微软雅黑" pitchFamily="34" charset="-122"/>
                <a:ea typeface="微软雅黑" pitchFamily="34" charset="-122"/>
              </a:rPr>
              <a:t>T1\F1\T2\F2</a:t>
            </a:r>
          </a:p>
          <a:p>
            <a:pPr algn="just"/>
            <a:endParaRPr lang="en-US" altLang="zh-CN" sz="1000" dirty="0">
              <a:solidFill>
                <a:schemeClr val="tx1">
                  <a:lumMod val="85000"/>
                  <a:lumOff val="15000"/>
                </a:schemeClr>
              </a:solidFill>
              <a:latin typeface="微软雅黑" pitchFamily="34" charset="-122"/>
              <a:ea typeface="微软雅黑" pitchFamily="34" charset="-122"/>
            </a:endParaRPr>
          </a:p>
          <a:p>
            <a:pPr algn="just"/>
            <a:r>
              <a:rPr lang="en-US" altLang="zh-CN" sz="1000" dirty="0">
                <a:solidFill>
                  <a:schemeClr val="tx1">
                    <a:lumMod val="85000"/>
                    <a:lumOff val="15000"/>
                  </a:schemeClr>
                </a:solidFill>
                <a:latin typeface="微软雅黑" pitchFamily="34" charset="-122"/>
                <a:ea typeface="微软雅黑" pitchFamily="34" charset="-122"/>
              </a:rPr>
              <a:t> case1</a:t>
            </a:r>
            <a:r>
              <a:rPr lang="zh-CN" altLang="en-US" sz="1000" dirty="0">
                <a:solidFill>
                  <a:schemeClr val="tx1">
                    <a:lumMod val="85000"/>
                    <a:lumOff val="15000"/>
                  </a:schemeClr>
                </a:solidFill>
                <a:latin typeface="微软雅黑" pitchFamily="34" charset="-122"/>
                <a:ea typeface="微软雅黑" pitchFamily="34" charset="-122"/>
              </a:rPr>
              <a:t>走</a:t>
            </a:r>
            <a:r>
              <a:rPr lang="en-US" altLang="zh-CN" sz="1000" dirty="0">
                <a:solidFill>
                  <a:schemeClr val="tx1">
                    <a:lumMod val="85000"/>
                    <a:lumOff val="15000"/>
                  </a:schemeClr>
                </a:solidFill>
                <a:latin typeface="微软雅黑" pitchFamily="34" charset="-122"/>
                <a:ea typeface="微软雅黑" pitchFamily="34" charset="-122"/>
              </a:rPr>
              <a:t>T1-T2</a:t>
            </a:r>
            <a:r>
              <a:rPr lang="zh-CN" altLang="en-US" sz="1000" dirty="0">
                <a:solidFill>
                  <a:schemeClr val="tx1">
                    <a:lumMod val="85000"/>
                    <a:lumOff val="15000"/>
                  </a:schemeClr>
                </a:solidFill>
                <a:latin typeface="微软雅黑" pitchFamily="34" charset="-122"/>
                <a:ea typeface="微软雅黑" pitchFamily="34" charset="-122"/>
              </a:rPr>
              <a:t>路线，</a:t>
            </a:r>
            <a:r>
              <a:rPr lang="en-US" altLang="zh-CN" sz="1000" dirty="0">
                <a:solidFill>
                  <a:schemeClr val="tx1">
                    <a:lumMod val="85000"/>
                    <a:lumOff val="15000"/>
                  </a:schemeClr>
                </a:solidFill>
                <a:latin typeface="微软雅黑" pitchFamily="34" charset="-122"/>
                <a:ea typeface="微软雅黑" pitchFamily="34" charset="-122"/>
              </a:rPr>
              <a:t>2</a:t>
            </a:r>
            <a:r>
              <a:rPr lang="zh-CN" altLang="en-US" sz="1000" dirty="0">
                <a:solidFill>
                  <a:schemeClr val="tx1">
                    <a:lumMod val="85000"/>
                    <a:lumOff val="15000"/>
                  </a:schemeClr>
                </a:solidFill>
                <a:latin typeface="微软雅黑" pitchFamily="34" charset="-122"/>
                <a:ea typeface="微软雅黑" pitchFamily="34" charset="-122"/>
              </a:rPr>
              <a:t>个判断分支被执行，所以判定覆盖率为</a:t>
            </a:r>
            <a:r>
              <a:rPr lang="en-US" altLang="zh-CN" sz="1000" dirty="0">
                <a:solidFill>
                  <a:schemeClr val="tx1">
                    <a:lumMod val="85000"/>
                    <a:lumOff val="15000"/>
                  </a:schemeClr>
                </a:solidFill>
                <a:latin typeface="微软雅黑" pitchFamily="34" charset="-122"/>
                <a:ea typeface="微软雅黑" pitchFamily="34" charset="-122"/>
              </a:rPr>
              <a:t>2/4</a:t>
            </a:r>
            <a:r>
              <a:rPr lang="zh-CN" altLang="en-US" sz="1000" dirty="0">
                <a:solidFill>
                  <a:schemeClr val="tx1">
                    <a:lumMod val="85000"/>
                    <a:lumOff val="15000"/>
                  </a:schemeClr>
                </a:solidFill>
                <a:latin typeface="微软雅黑" pitchFamily="34" charset="-122"/>
                <a:ea typeface="微软雅黑" pitchFamily="34" charset="-122"/>
              </a:rPr>
              <a:t>，即</a:t>
            </a:r>
            <a:r>
              <a:rPr lang="en-US" altLang="zh-CN" sz="1000" dirty="0">
                <a:solidFill>
                  <a:schemeClr val="tx1">
                    <a:lumMod val="85000"/>
                    <a:lumOff val="15000"/>
                  </a:schemeClr>
                </a:solidFill>
                <a:latin typeface="微软雅黑" pitchFamily="34" charset="-122"/>
                <a:ea typeface="微软雅黑" pitchFamily="34" charset="-122"/>
              </a:rPr>
              <a:t>50%</a:t>
            </a:r>
            <a:r>
              <a:rPr lang="zh-CN" altLang="en-US" sz="1000" dirty="0">
                <a:solidFill>
                  <a:schemeClr val="tx1">
                    <a:lumMod val="85000"/>
                    <a:lumOff val="15000"/>
                  </a:schemeClr>
                </a:solidFill>
                <a:latin typeface="微软雅黑" pitchFamily="34" charset="-122"/>
                <a:ea typeface="微软雅黑" pitchFamily="34" charset="-122"/>
              </a:rPr>
              <a:t>；</a:t>
            </a:r>
          </a:p>
          <a:p>
            <a:pPr algn="just"/>
            <a:r>
              <a:rPr lang="zh-CN" altLang="en-US" sz="1000" dirty="0">
                <a:solidFill>
                  <a:schemeClr val="tx1">
                    <a:lumMod val="85000"/>
                    <a:lumOff val="15000"/>
                  </a:schemeClr>
                </a:solidFill>
                <a:latin typeface="微软雅黑" pitchFamily="34" charset="-122"/>
                <a:ea typeface="微软雅黑" pitchFamily="34" charset="-122"/>
              </a:rPr>
              <a:t> </a:t>
            </a:r>
            <a:r>
              <a:rPr lang="en-US" altLang="zh-CN" sz="1000" dirty="0" smtClean="0">
                <a:solidFill>
                  <a:schemeClr val="tx1">
                    <a:lumMod val="85000"/>
                    <a:lumOff val="15000"/>
                  </a:schemeClr>
                </a:solidFill>
                <a:latin typeface="微软雅黑" pitchFamily="34" charset="-122"/>
                <a:ea typeface="微软雅黑" pitchFamily="34" charset="-122"/>
              </a:rPr>
              <a:t>case2</a:t>
            </a:r>
            <a:r>
              <a:rPr lang="zh-CN" altLang="en-US" sz="1000" dirty="0" smtClean="0">
                <a:solidFill>
                  <a:schemeClr val="tx1">
                    <a:lumMod val="85000"/>
                    <a:lumOff val="15000"/>
                  </a:schemeClr>
                </a:solidFill>
                <a:latin typeface="微软雅黑" pitchFamily="34" charset="-122"/>
                <a:ea typeface="微软雅黑" pitchFamily="34" charset="-122"/>
              </a:rPr>
              <a:t>走</a:t>
            </a:r>
            <a:r>
              <a:rPr lang="en-US" altLang="zh-CN" sz="1000" dirty="0">
                <a:solidFill>
                  <a:schemeClr val="tx1">
                    <a:lumMod val="85000"/>
                    <a:lumOff val="15000"/>
                  </a:schemeClr>
                </a:solidFill>
                <a:latin typeface="微软雅黑" pitchFamily="34" charset="-122"/>
                <a:ea typeface="微软雅黑" pitchFamily="34" charset="-122"/>
              </a:rPr>
              <a:t>F1-F2</a:t>
            </a:r>
            <a:r>
              <a:rPr lang="zh-CN" altLang="en-US" sz="1000" dirty="0">
                <a:solidFill>
                  <a:schemeClr val="tx1">
                    <a:lumMod val="85000"/>
                    <a:lumOff val="15000"/>
                  </a:schemeClr>
                </a:solidFill>
                <a:latin typeface="微软雅黑" pitchFamily="34" charset="-122"/>
                <a:ea typeface="微软雅黑" pitchFamily="34" charset="-122"/>
              </a:rPr>
              <a:t>路线，</a:t>
            </a:r>
            <a:r>
              <a:rPr lang="en-US" altLang="zh-CN" sz="1000" dirty="0">
                <a:solidFill>
                  <a:schemeClr val="tx1">
                    <a:lumMod val="85000"/>
                    <a:lumOff val="15000"/>
                  </a:schemeClr>
                </a:solidFill>
                <a:latin typeface="微软雅黑" pitchFamily="34" charset="-122"/>
                <a:ea typeface="微软雅黑" pitchFamily="34" charset="-122"/>
              </a:rPr>
              <a:t>2</a:t>
            </a:r>
            <a:r>
              <a:rPr lang="zh-CN" altLang="en-US" sz="1000" dirty="0">
                <a:solidFill>
                  <a:schemeClr val="tx1">
                    <a:lumMod val="85000"/>
                    <a:lumOff val="15000"/>
                  </a:schemeClr>
                </a:solidFill>
                <a:latin typeface="微软雅黑" pitchFamily="34" charset="-122"/>
                <a:ea typeface="微软雅黑" pitchFamily="34" charset="-122"/>
              </a:rPr>
              <a:t>个判断分支被执行，所以判定覆盖率为</a:t>
            </a:r>
            <a:r>
              <a:rPr lang="en-US" altLang="zh-CN" sz="1000" dirty="0">
                <a:solidFill>
                  <a:schemeClr val="tx1">
                    <a:lumMod val="85000"/>
                    <a:lumOff val="15000"/>
                  </a:schemeClr>
                </a:solidFill>
                <a:latin typeface="微软雅黑" pitchFamily="34" charset="-122"/>
                <a:ea typeface="微软雅黑" pitchFamily="34" charset="-122"/>
              </a:rPr>
              <a:t>2/4</a:t>
            </a:r>
            <a:r>
              <a:rPr lang="zh-CN" altLang="en-US" sz="1000" dirty="0">
                <a:solidFill>
                  <a:schemeClr val="tx1">
                    <a:lumMod val="85000"/>
                    <a:lumOff val="15000"/>
                  </a:schemeClr>
                </a:solidFill>
                <a:latin typeface="微软雅黑" pitchFamily="34" charset="-122"/>
                <a:ea typeface="微软雅黑" pitchFamily="34" charset="-122"/>
              </a:rPr>
              <a:t>，即</a:t>
            </a:r>
            <a:r>
              <a:rPr lang="en-US" altLang="zh-CN" sz="1000" dirty="0">
                <a:solidFill>
                  <a:schemeClr val="tx1">
                    <a:lumMod val="85000"/>
                    <a:lumOff val="15000"/>
                  </a:schemeClr>
                </a:solidFill>
                <a:latin typeface="微软雅黑" pitchFamily="34" charset="-122"/>
                <a:ea typeface="微软雅黑" pitchFamily="34" charset="-122"/>
              </a:rPr>
              <a:t>50%</a:t>
            </a:r>
            <a:r>
              <a:rPr lang="zh-CN" altLang="en-US" sz="1000" dirty="0">
                <a:solidFill>
                  <a:schemeClr val="tx1">
                    <a:lumMod val="85000"/>
                    <a:lumOff val="15000"/>
                  </a:schemeClr>
                </a:solidFill>
                <a:latin typeface="微软雅黑" pitchFamily="34" charset="-122"/>
                <a:ea typeface="微软雅黑" pitchFamily="34" charset="-122"/>
              </a:rPr>
              <a:t>；</a:t>
            </a:r>
            <a:endParaRPr lang="en-US" altLang="zh-CN" sz="1000" dirty="0">
              <a:solidFill>
                <a:schemeClr val="tx1">
                  <a:lumMod val="85000"/>
                  <a:lumOff val="15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21828206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2" presetClass="entr" presetSubtype="1"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par>
                          <p:cTn id="32" fill="hold">
                            <p:stCondLst>
                              <p:cond delay="1600"/>
                            </p:stCondLst>
                            <p:childTnLst>
                              <p:par>
                                <p:cTn id="33" presetID="10" presetClass="entr" presetSubtype="0" fill="hold" grpId="0" nodeType="after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fade">
                                      <p:cBhvr>
                                        <p:cTn id="35" dur="2000"/>
                                        <p:tgtEl>
                                          <p:spTgt spid="87"/>
                                        </p:tgtEl>
                                      </p:cBhvr>
                                    </p:animEffect>
                                  </p:childTnLst>
                                </p:cTn>
                              </p:par>
                            </p:childTnLst>
                          </p:cTn>
                        </p:par>
                        <p:par>
                          <p:cTn id="36" fill="hold">
                            <p:stCondLst>
                              <p:cond delay="3600"/>
                            </p:stCondLst>
                            <p:childTnLst>
                              <p:par>
                                <p:cTn id="37" presetID="22" presetClass="entr" presetSubtype="8"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87" grpId="0"/>
      <p:bldP spid="4" grpId="0"/>
      <p:bldP spid="5"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21657" y="160393"/>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白盒测试</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443971" y="208980"/>
            <a:ext cx="1210588"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a:t>
            </a:r>
            <a:r>
              <a:rPr lang="zh-CN" altLang="en-US" sz="1600" dirty="0">
                <a:solidFill>
                  <a:srgbClr val="C00000"/>
                </a:solidFill>
                <a:latin typeface="Kozuka Gothic Pro R" pitchFamily="34" charset="-128"/>
                <a:ea typeface="Kozuka Gothic Pro R" pitchFamily="34" charset="-128"/>
              </a:rPr>
              <a:t>判定</a:t>
            </a:r>
            <a:r>
              <a:rPr lang="zh-CN" altLang="en-US" sz="1600" dirty="0" smtClean="0">
                <a:solidFill>
                  <a:srgbClr val="C00000"/>
                </a:solidFill>
                <a:latin typeface="Kozuka Gothic Pro R" pitchFamily="34" charset="-128"/>
                <a:ea typeface="Kozuka Gothic Pro R" pitchFamily="34" charset="-128"/>
              </a:rPr>
              <a:t>覆盖</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25871" y="274011"/>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5" name="TextBox 4"/>
          <p:cNvSpPr txBox="1"/>
          <p:nvPr/>
        </p:nvSpPr>
        <p:spPr>
          <a:xfrm>
            <a:off x="526419" y="1221544"/>
            <a:ext cx="3214688" cy="1032590"/>
          </a:xfrm>
          <a:prstGeom prst="rect">
            <a:avLst/>
          </a:prstGeom>
          <a:noFill/>
        </p:spPr>
        <p:txBody>
          <a:bodyPr wrap="square" rtlCol="0">
            <a:spAutoFit/>
          </a:bodyPr>
          <a:lstStyle/>
          <a:p>
            <a:pPr>
              <a:lnSpc>
                <a:spcPct val="130000"/>
              </a:lnSpc>
            </a:pPr>
            <a:r>
              <a:rPr lang="en-US" altLang="zh-CN" sz="1100" dirty="0" smtClean="0">
                <a:solidFill>
                  <a:schemeClr val="tx1">
                    <a:lumMod val="65000"/>
                    <a:lumOff val="35000"/>
                  </a:schemeClr>
                </a:solidFill>
                <a:latin typeface="微软雅黑" pitchFamily="34" charset="-122"/>
                <a:ea typeface="微软雅黑" pitchFamily="34" charset="-122"/>
              </a:rPr>
              <a:t>case1</a:t>
            </a:r>
            <a:r>
              <a:rPr lang="zh-CN" altLang="en-US" sz="1100" dirty="0">
                <a:solidFill>
                  <a:schemeClr val="tx1">
                    <a:lumMod val="65000"/>
                    <a:lumOff val="35000"/>
                  </a:schemeClr>
                </a:solidFill>
                <a:latin typeface="微软雅黑" pitchFamily="34" charset="-122"/>
                <a:ea typeface="微软雅黑" pitchFamily="34" charset="-122"/>
              </a:rPr>
              <a:t>和</a:t>
            </a:r>
            <a:r>
              <a:rPr lang="en-US" altLang="zh-CN" sz="1100" dirty="0">
                <a:solidFill>
                  <a:schemeClr val="tx1">
                    <a:lumMod val="65000"/>
                    <a:lumOff val="35000"/>
                  </a:schemeClr>
                </a:solidFill>
                <a:latin typeface="微软雅黑" pitchFamily="34" charset="-122"/>
                <a:ea typeface="微软雅黑" pitchFamily="34" charset="-122"/>
              </a:rPr>
              <a:t>case2</a:t>
            </a:r>
            <a:r>
              <a:rPr lang="zh-CN" altLang="en-US" sz="1100" dirty="0">
                <a:solidFill>
                  <a:schemeClr val="tx1">
                    <a:lumMod val="65000"/>
                    <a:lumOff val="35000"/>
                  </a:schemeClr>
                </a:solidFill>
                <a:latin typeface="微软雅黑" pitchFamily="34" charset="-122"/>
                <a:ea typeface="微软雅黑" pitchFamily="34" charset="-122"/>
              </a:rPr>
              <a:t>加起来刚好可以达到判定覆盖率</a:t>
            </a:r>
            <a:r>
              <a:rPr lang="en-US" altLang="zh-CN" sz="1100" dirty="0">
                <a:solidFill>
                  <a:schemeClr val="tx1">
                    <a:lumMod val="65000"/>
                    <a:lumOff val="35000"/>
                  </a:schemeClr>
                </a:solidFill>
                <a:latin typeface="微软雅黑" pitchFamily="34" charset="-122"/>
                <a:ea typeface="微软雅黑" pitchFamily="34" charset="-122"/>
              </a:rPr>
              <a:t>100%</a:t>
            </a:r>
            <a:r>
              <a:rPr lang="zh-CN" altLang="en-US" sz="1100" dirty="0">
                <a:solidFill>
                  <a:schemeClr val="tx1">
                    <a:lumMod val="65000"/>
                    <a:lumOff val="35000"/>
                  </a:schemeClr>
                </a:solidFill>
                <a:latin typeface="微软雅黑" pitchFamily="34" charset="-122"/>
                <a:ea typeface="微软雅黑" pitchFamily="34" charset="-122"/>
              </a:rPr>
              <a:t>，但是同样地，依然会有缺陷发现不了，例如将源程序改为：</a:t>
            </a:r>
            <a:endParaRPr lang="en-US" altLang="zh-CN" sz="1200" b="1" dirty="0" smtClean="0">
              <a:solidFill>
                <a:schemeClr val="tx1">
                  <a:lumMod val="65000"/>
                  <a:lumOff val="35000"/>
                </a:schemeClr>
              </a:solidFill>
              <a:latin typeface="微软雅黑" pitchFamily="34" charset="-122"/>
              <a:ea typeface="微软雅黑" pitchFamily="34" charset="-122"/>
            </a:endParaRPr>
          </a:p>
          <a:p>
            <a:pPr>
              <a:lnSpc>
                <a:spcPct val="130000"/>
              </a:lnSpc>
            </a:pPr>
            <a:endParaRPr lang="en-US" altLang="zh-CN" sz="1400" b="1" dirty="0">
              <a:latin typeface="微软雅黑" pitchFamily="34" charset="-122"/>
              <a:ea typeface="微软雅黑" pitchFamily="34" charset="-122"/>
            </a:endParaRPr>
          </a:p>
        </p:txBody>
      </p:sp>
      <p:pic>
        <p:nvPicPr>
          <p:cNvPr id="1026" name="Picture 2" descr="https://images2015.cnblogs.com/blog/914576/201604/914576-20160418152243320-18424268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5" y="997453"/>
            <a:ext cx="3759797" cy="32195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21"/>
          <p:cNvSpPr txBox="1"/>
          <p:nvPr/>
        </p:nvSpPr>
        <p:spPr>
          <a:xfrm>
            <a:off x="610044" y="3641418"/>
            <a:ext cx="3084553" cy="338554"/>
          </a:xfrm>
          <a:prstGeom prst="rect">
            <a:avLst/>
          </a:prstGeom>
          <a:noFill/>
        </p:spPr>
        <p:txBody>
          <a:bodyPr wrap="square" lIns="0" tIns="0" rIns="0" bIns="0" rtlCol="0">
            <a:spAutoFit/>
          </a:bodyPr>
          <a:lstStyle/>
          <a:p>
            <a:pPr algn="just"/>
            <a:r>
              <a:rPr lang="zh-CN" altLang="en-US" sz="1100" dirty="0">
                <a:solidFill>
                  <a:schemeClr val="tx1">
                    <a:lumMod val="85000"/>
                    <a:lumOff val="15000"/>
                  </a:schemeClr>
                </a:solidFill>
                <a:latin typeface="微软雅黑" pitchFamily="34" charset="-122"/>
                <a:ea typeface="微软雅黑" pitchFamily="34" charset="-122"/>
              </a:rPr>
              <a:t>会</a:t>
            </a:r>
            <a:r>
              <a:rPr lang="zh-CN" altLang="en-US" sz="1100" dirty="0" smtClean="0">
                <a:solidFill>
                  <a:schemeClr val="tx1">
                    <a:lumMod val="85000"/>
                    <a:lumOff val="15000"/>
                  </a:schemeClr>
                </a:solidFill>
                <a:latin typeface="微软雅黑" pitchFamily="34" charset="-122"/>
                <a:ea typeface="微软雅黑" pitchFamily="34" charset="-122"/>
              </a:rPr>
              <a:t>发现</a:t>
            </a:r>
            <a:r>
              <a:rPr lang="zh-CN" altLang="en-US" sz="1100" dirty="0">
                <a:solidFill>
                  <a:schemeClr val="tx1">
                    <a:lumMod val="85000"/>
                    <a:lumOff val="15000"/>
                  </a:schemeClr>
                </a:solidFill>
                <a:latin typeface="微软雅黑" pitchFamily="34" charset="-122"/>
                <a:ea typeface="微软雅黑" pitchFamily="34" charset="-122"/>
              </a:rPr>
              <a:t>判定</a:t>
            </a:r>
            <a:r>
              <a:rPr lang="zh-CN" altLang="en-US" sz="1100" dirty="0" smtClean="0">
                <a:solidFill>
                  <a:schemeClr val="tx1">
                    <a:lumMod val="85000"/>
                    <a:lumOff val="15000"/>
                  </a:schemeClr>
                </a:solidFill>
                <a:latin typeface="微软雅黑" pitchFamily="34" charset="-122"/>
                <a:ea typeface="微软雅黑" pitchFamily="34" charset="-122"/>
              </a:rPr>
              <a:t>覆盖率</a:t>
            </a:r>
            <a:r>
              <a:rPr lang="zh-CN" altLang="en-US" sz="1100" dirty="0">
                <a:solidFill>
                  <a:schemeClr val="tx1">
                    <a:lumMod val="85000"/>
                    <a:lumOff val="15000"/>
                  </a:schemeClr>
                </a:solidFill>
                <a:latin typeface="微软雅黑" pitchFamily="34" charset="-122"/>
                <a:ea typeface="微软雅黑" pitchFamily="34" charset="-122"/>
              </a:rPr>
              <a:t>依然为</a:t>
            </a:r>
            <a:r>
              <a:rPr lang="en-US" altLang="zh-CN" sz="1100" dirty="0">
                <a:solidFill>
                  <a:schemeClr val="tx1">
                    <a:lumMod val="85000"/>
                    <a:lumOff val="15000"/>
                  </a:schemeClr>
                </a:solidFill>
                <a:latin typeface="微软雅黑" pitchFamily="34" charset="-122"/>
                <a:ea typeface="微软雅黑" pitchFamily="34" charset="-122"/>
              </a:rPr>
              <a:t>100%</a:t>
            </a:r>
            <a:r>
              <a:rPr lang="zh-CN" altLang="en-US" sz="1100" dirty="0">
                <a:solidFill>
                  <a:schemeClr val="tx1">
                    <a:lumMod val="85000"/>
                    <a:lumOff val="15000"/>
                  </a:schemeClr>
                </a:solidFill>
                <a:latin typeface="微软雅黑" pitchFamily="34" charset="-122"/>
                <a:ea typeface="微软雅黑" pitchFamily="34" charset="-122"/>
              </a:rPr>
              <a:t>，但是发现不了逻辑运算</a:t>
            </a:r>
            <a:r>
              <a:rPr lang="zh-CN" altLang="en-US" sz="1100" dirty="0" smtClean="0">
                <a:solidFill>
                  <a:schemeClr val="tx1">
                    <a:lumMod val="85000"/>
                    <a:lumOff val="15000"/>
                  </a:schemeClr>
                </a:solidFill>
                <a:latin typeface="微软雅黑" pitchFamily="34" charset="-122"/>
                <a:ea typeface="微软雅黑" pitchFamily="34" charset="-122"/>
              </a:rPr>
              <a:t>中</a:t>
            </a:r>
            <a:r>
              <a:rPr lang="en-US" altLang="zh-CN" sz="1100" dirty="0" smtClean="0">
                <a:solidFill>
                  <a:schemeClr val="tx1">
                    <a:lumMod val="85000"/>
                    <a:lumOff val="15000"/>
                  </a:schemeClr>
                </a:solidFill>
                <a:latin typeface="微软雅黑" pitchFamily="34" charset="-122"/>
                <a:ea typeface="微软雅黑" pitchFamily="34" charset="-122"/>
              </a:rPr>
              <a:t>X&lt;1</a:t>
            </a:r>
            <a:r>
              <a:rPr lang="zh-CN" altLang="en-US" sz="1100" dirty="0" smtClean="0">
                <a:solidFill>
                  <a:schemeClr val="tx1">
                    <a:lumMod val="85000"/>
                    <a:lumOff val="15000"/>
                  </a:schemeClr>
                </a:solidFill>
                <a:latin typeface="微软雅黑" pitchFamily="34" charset="-122"/>
                <a:ea typeface="微软雅黑" pitchFamily="34" charset="-122"/>
              </a:rPr>
              <a:t>出现</a:t>
            </a:r>
            <a:r>
              <a:rPr lang="zh-CN" altLang="en-US" sz="1100" dirty="0">
                <a:solidFill>
                  <a:schemeClr val="tx1">
                    <a:lumMod val="85000"/>
                    <a:lumOff val="15000"/>
                  </a:schemeClr>
                </a:solidFill>
                <a:latin typeface="微软雅黑" pitchFamily="34" charset="-122"/>
                <a:ea typeface="微软雅黑" pitchFamily="34" charset="-122"/>
              </a:rPr>
              <a:t>的错误</a:t>
            </a:r>
            <a:r>
              <a:rPr lang="zh-CN" altLang="en-US" sz="1100" dirty="0" smtClean="0">
                <a:solidFill>
                  <a:schemeClr val="tx1">
                    <a:lumMod val="85000"/>
                    <a:lumOff val="15000"/>
                  </a:schemeClr>
                </a:solidFill>
                <a:latin typeface="微软雅黑" pitchFamily="34" charset="-122"/>
                <a:ea typeface="微软雅黑" pitchFamily="34" charset="-122"/>
              </a:rPr>
              <a:t>；</a:t>
            </a:r>
            <a:endParaRPr lang="en-US" altLang="zh-CN" sz="1100" dirty="0">
              <a:solidFill>
                <a:schemeClr val="tx1">
                  <a:lumMod val="85000"/>
                  <a:lumOff val="15000"/>
                </a:schemeClr>
              </a:solidFill>
              <a:latin typeface="微软雅黑" pitchFamily="34" charset="-122"/>
              <a:ea typeface="微软雅黑" pitchFamily="34" charset="-122"/>
            </a:endParaRPr>
          </a:p>
        </p:txBody>
      </p:sp>
      <p:sp>
        <p:nvSpPr>
          <p:cNvPr id="13" name="TextBox 3"/>
          <p:cNvSpPr txBox="1"/>
          <p:nvPr/>
        </p:nvSpPr>
        <p:spPr>
          <a:xfrm>
            <a:off x="574837" y="852386"/>
            <a:ext cx="3502068" cy="338554"/>
          </a:xfrm>
          <a:prstGeom prst="rect">
            <a:avLst/>
          </a:prstGeom>
          <a:noFill/>
        </p:spPr>
        <p:txBody>
          <a:bodyPr wrap="square" rtlCol="0">
            <a:spAutoFit/>
          </a:bodyPr>
          <a:lstStyle/>
          <a:p>
            <a:r>
              <a:rPr lang="zh-CN" altLang="en-US" sz="1600" b="1" dirty="0" smtClean="0">
                <a:solidFill>
                  <a:srgbClr val="C00000"/>
                </a:solidFill>
              </a:rPr>
              <a:t>判定</a:t>
            </a:r>
            <a:r>
              <a:rPr lang="zh-CN" altLang="en-US" sz="1600" b="1" dirty="0">
                <a:solidFill>
                  <a:srgbClr val="C00000"/>
                </a:solidFill>
              </a:rPr>
              <a:t>覆盖率（</a:t>
            </a:r>
            <a:r>
              <a:rPr lang="en-US" altLang="zh-CN" sz="1600" b="1" dirty="0">
                <a:solidFill>
                  <a:srgbClr val="C00000"/>
                </a:solidFill>
              </a:rPr>
              <a:t>Decision Coverage</a:t>
            </a:r>
            <a:r>
              <a:rPr lang="zh-CN" altLang="en-US" sz="1600" b="1" dirty="0">
                <a:solidFill>
                  <a:srgbClr val="C00000"/>
                </a:solidFill>
              </a:rPr>
              <a:t>）：</a:t>
            </a:r>
            <a:endParaRPr lang="zh-CN" altLang="en-US" sz="1600" b="1" dirty="0">
              <a:solidFill>
                <a:srgbClr val="C00000"/>
              </a:solidFill>
            </a:endParaRPr>
          </a:p>
        </p:txBody>
      </p:sp>
      <p:pic>
        <p:nvPicPr>
          <p:cNvPr id="3" name="图片 2"/>
          <p:cNvPicPr>
            <a:picLocks noChangeAspect="1"/>
          </p:cNvPicPr>
          <p:nvPr/>
        </p:nvPicPr>
        <p:blipFill>
          <a:blip r:embed="rId5"/>
          <a:stretch>
            <a:fillRect/>
          </a:stretch>
        </p:blipFill>
        <p:spPr>
          <a:xfrm>
            <a:off x="646880" y="2011399"/>
            <a:ext cx="2743200" cy="1295400"/>
          </a:xfrm>
          <a:prstGeom prst="rect">
            <a:avLst/>
          </a:prstGeom>
        </p:spPr>
      </p:pic>
    </p:spTree>
    <p:custDataLst>
      <p:tags r:id="rId1"/>
    </p:custDataLst>
    <p:extLst>
      <p:ext uri="{BB962C8B-B14F-4D97-AF65-F5344CB8AC3E}">
        <p14:creationId xmlns:p14="http://schemas.microsoft.com/office/powerpoint/2010/main" val="260881616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par>
                          <p:cTn id="28" fill="hold">
                            <p:stCondLst>
                              <p:cond delay="1100"/>
                            </p:stCondLst>
                            <p:childTnLst>
                              <p:par>
                                <p:cTn id="29" presetID="10" presetClass="entr" presetSubtype="0" fill="hold" grpId="0" nodeType="after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fade">
                                      <p:cBhvr>
                                        <p:cTn id="31" dur="2000"/>
                                        <p:tgtEl>
                                          <p:spTgt spid="87"/>
                                        </p:tgtEl>
                                      </p:cBhvr>
                                    </p:animEffect>
                                  </p:childTnLst>
                                </p:cTn>
                              </p:par>
                            </p:childTnLst>
                          </p:cTn>
                        </p:par>
                        <p:par>
                          <p:cTn id="32" fill="hold">
                            <p:stCondLst>
                              <p:cond delay="31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par>
                          <p:cTn id="36" fill="hold">
                            <p:stCondLst>
                              <p:cond delay="3600"/>
                            </p:stCondLst>
                            <p:childTnLst>
                              <p:par>
                                <p:cTn id="37" presetID="22" presetClass="entr" presetSubtype="1"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87" grpId="0"/>
      <p:bldP spid="5" grpId="0"/>
      <p:bldP spid="11"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21657" y="160393"/>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白盒测试</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436827" y="184879"/>
            <a:ext cx="1210588"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a:t>
            </a:r>
            <a:r>
              <a:rPr lang="zh-CN" altLang="en-US" sz="1600" dirty="0">
                <a:solidFill>
                  <a:srgbClr val="C00000"/>
                </a:solidFill>
                <a:latin typeface="Kozuka Gothic Pro R" pitchFamily="34" charset="-128"/>
                <a:ea typeface="Kozuka Gothic Pro R" pitchFamily="34" charset="-128"/>
              </a:rPr>
              <a:t>条件覆盖</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25871" y="274011"/>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4" name="TextBox 3"/>
          <p:cNvSpPr txBox="1"/>
          <p:nvPr/>
        </p:nvSpPr>
        <p:spPr>
          <a:xfrm>
            <a:off x="563633" y="1585322"/>
            <a:ext cx="3502068" cy="338554"/>
          </a:xfrm>
          <a:prstGeom prst="rect">
            <a:avLst/>
          </a:prstGeom>
          <a:noFill/>
        </p:spPr>
        <p:txBody>
          <a:bodyPr wrap="square" rtlCol="0">
            <a:spAutoFit/>
          </a:bodyPr>
          <a:lstStyle/>
          <a:p>
            <a:r>
              <a:rPr lang="zh-CN" altLang="en-US" sz="1600" b="1" dirty="0">
                <a:solidFill>
                  <a:srgbClr val="C00000"/>
                </a:solidFill>
              </a:rPr>
              <a:t>条件覆盖（</a:t>
            </a:r>
            <a:r>
              <a:rPr lang="en-US" altLang="zh-CN" sz="1600" b="1" dirty="0">
                <a:solidFill>
                  <a:srgbClr val="C00000"/>
                </a:solidFill>
              </a:rPr>
              <a:t>Condition Coverage</a:t>
            </a:r>
            <a:r>
              <a:rPr lang="zh-CN" altLang="en-US" sz="1600" b="1" dirty="0">
                <a:solidFill>
                  <a:srgbClr val="C00000"/>
                </a:solidFill>
              </a:rPr>
              <a:t>）：</a:t>
            </a:r>
            <a:endParaRPr lang="zh-CN" altLang="en-US" sz="1600" b="1" dirty="0">
              <a:solidFill>
                <a:srgbClr val="C00000"/>
              </a:solidFill>
            </a:endParaRPr>
          </a:p>
        </p:txBody>
      </p:sp>
      <p:sp>
        <p:nvSpPr>
          <p:cNvPr id="5" name="TextBox 4"/>
          <p:cNvSpPr txBox="1"/>
          <p:nvPr/>
        </p:nvSpPr>
        <p:spPr>
          <a:xfrm>
            <a:off x="515257" y="1940193"/>
            <a:ext cx="3214688" cy="2235612"/>
          </a:xfrm>
          <a:prstGeom prst="rect">
            <a:avLst/>
          </a:prstGeom>
          <a:noFill/>
        </p:spPr>
        <p:txBody>
          <a:bodyPr wrap="square" rtlCol="0">
            <a:spAutoFit/>
          </a:bodyPr>
          <a:lstStyle/>
          <a:p>
            <a:pPr>
              <a:lnSpc>
                <a:spcPct val="130000"/>
              </a:lnSpc>
            </a:pPr>
            <a:r>
              <a:rPr lang="zh-CN" altLang="en-US" sz="1050" dirty="0">
                <a:solidFill>
                  <a:schemeClr val="tx1">
                    <a:lumMod val="65000"/>
                    <a:lumOff val="35000"/>
                  </a:schemeClr>
                </a:solidFill>
                <a:latin typeface="微软雅黑" pitchFamily="34" charset="-122"/>
                <a:ea typeface="微软雅黑" pitchFamily="34" charset="-122"/>
              </a:rPr>
              <a:t>指在测试时运行被测程序后，所有判断语句中每个条件的可能取值（真值和假值）出现过的比率：</a:t>
            </a:r>
          </a:p>
          <a:p>
            <a:pPr>
              <a:lnSpc>
                <a:spcPct val="130000"/>
              </a:lnSpc>
            </a:pPr>
            <a:endParaRPr lang="zh-CN" altLang="en-US" sz="1050" dirty="0">
              <a:solidFill>
                <a:schemeClr val="tx1">
                  <a:lumMod val="65000"/>
                  <a:lumOff val="35000"/>
                </a:schemeClr>
              </a:solidFill>
              <a:latin typeface="微软雅黑" pitchFamily="34" charset="-122"/>
              <a:ea typeface="微软雅黑" pitchFamily="34" charset="-122"/>
            </a:endParaRPr>
          </a:p>
          <a:p>
            <a:pPr>
              <a:lnSpc>
                <a:spcPct val="130000"/>
              </a:lnSpc>
            </a:pPr>
            <a:r>
              <a:rPr lang="zh-CN" altLang="en-US" sz="1050" b="1" dirty="0">
                <a:solidFill>
                  <a:schemeClr val="tx1">
                    <a:lumMod val="65000"/>
                    <a:lumOff val="35000"/>
                  </a:schemeClr>
                </a:solidFill>
                <a:latin typeface="微软雅黑" pitchFamily="34" charset="-122"/>
                <a:ea typeface="微软雅黑" pitchFamily="34" charset="-122"/>
              </a:rPr>
              <a:t>条件覆盖率</a:t>
            </a:r>
            <a:r>
              <a:rPr lang="en-US" altLang="zh-CN" sz="1050" b="1" dirty="0">
                <a:solidFill>
                  <a:schemeClr val="tx1">
                    <a:lumMod val="65000"/>
                    <a:lumOff val="35000"/>
                  </a:schemeClr>
                </a:solidFill>
                <a:latin typeface="微软雅黑" pitchFamily="34" charset="-122"/>
                <a:ea typeface="微软雅黑" pitchFamily="34" charset="-122"/>
              </a:rPr>
              <a:t>=</a:t>
            </a:r>
            <a:r>
              <a:rPr lang="zh-CN" altLang="en-US" sz="1050" b="1" dirty="0">
                <a:solidFill>
                  <a:schemeClr val="tx1">
                    <a:lumMod val="65000"/>
                    <a:lumOff val="35000"/>
                  </a:schemeClr>
                </a:solidFill>
                <a:latin typeface="微软雅黑" pitchFamily="34" charset="-122"/>
                <a:ea typeface="微软雅黑" pitchFamily="34" charset="-122"/>
              </a:rPr>
              <a:t>（条件操作数值至少被评价一次的数量）</a:t>
            </a:r>
            <a:r>
              <a:rPr lang="en-US" altLang="zh-CN" sz="1050" b="1" dirty="0">
                <a:solidFill>
                  <a:schemeClr val="tx1">
                    <a:lumMod val="65000"/>
                    <a:lumOff val="35000"/>
                  </a:schemeClr>
                </a:solidFill>
                <a:latin typeface="微软雅黑" pitchFamily="34" charset="-122"/>
                <a:ea typeface="微软雅黑" pitchFamily="34" charset="-122"/>
              </a:rPr>
              <a:t>/</a:t>
            </a:r>
            <a:r>
              <a:rPr lang="zh-CN" altLang="en-US" sz="1050" b="1" dirty="0">
                <a:solidFill>
                  <a:schemeClr val="tx1">
                    <a:lumMod val="65000"/>
                    <a:lumOff val="35000"/>
                  </a:schemeClr>
                </a:solidFill>
                <a:latin typeface="微软雅黑" pitchFamily="34" charset="-122"/>
                <a:ea typeface="微软雅黑" pitchFamily="34" charset="-122"/>
              </a:rPr>
              <a:t>（条件操作数值的总数）</a:t>
            </a:r>
          </a:p>
          <a:p>
            <a:pPr>
              <a:lnSpc>
                <a:spcPct val="130000"/>
              </a:lnSpc>
            </a:pPr>
            <a:endParaRPr lang="zh-CN" altLang="en-US" sz="1050" dirty="0">
              <a:solidFill>
                <a:schemeClr val="tx1">
                  <a:lumMod val="65000"/>
                  <a:lumOff val="35000"/>
                </a:schemeClr>
              </a:solidFill>
              <a:latin typeface="微软雅黑" pitchFamily="34" charset="-122"/>
              <a:ea typeface="微软雅黑" pitchFamily="34" charset="-122"/>
            </a:endParaRPr>
          </a:p>
          <a:p>
            <a:pPr>
              <a:lnSpc>
                <a:spcPct val="130000"/>
              </a:lnSpc>
            </a:pPr>
            <a:r>
              <a:rPr lang="zh-CN" altLang="en-US" sz="1050" dirty="0">
                <a:solidFill>
                  <a:schemeClr val="tx1">
                    <a:lumMod val="65000"/>
                    <a:lumOff val="35000"/>
                  </a:schemeClr>
                </a:solidFill>
                <a:latin typeface="微软雅黑" pitchFamily="34" charset="-122"/>
                <a:ea typeface="微软雅黑" pitchFamily="34" charset="-122"/>
              </a:rPr>
              <a:t>分析：案例中有两条判断语句，每个语句有两个条件，即</a:t>
            </a:r>
            <a:r>
              <a:rPr lang="en-US" altLang="zh-CN" sz="1050" dirty="0">
                <a:solidFill>
                  <a:schemeClr val="tx1">
                    <a:lumMod val="65000"/>
                    <a:lumOff val="35000"/>
                  </a:schemeClr>
                </a:solidFill>
                <a:latin typeface="微软雅黑" pitchFamily="34" charset="-122"/>
                <a:ea typeface="微软雅黑" pitchFamily="34" charset="-122"/>
              </a:rPr>
              <a:t>4</a:t>
            </a:r>
            <a:r>
              <a:rPr lang="zh-CN" altLang="en-US" sz="1050" dirty="0">
                <a:solidFill>
                  <a:schemeClr val="tx1">
                    <a:lumMod val="65000"/>
                    <a:lumOff val="35000"/>
                  </a:schemeClr>
                </a:solidFill>
                <a:latin typeface="微软雅黑" pitchFamily="34" charset="-122"/>
                <a:ea typeface="微软雅黑" pitchFamily="34" charset="-122"/>
              </a:rPr>
              <a:t>个条件，每个条件有两个取值，所以条件操作数值的总数为</a:t>
            </a:r>
            <a:r>
              <a:rPr lang="en-US" altLang="zh-CN" sz="1050" dirty="0">
                <a:solidFill>
                  <a:schemeClr val="tx1">
                    <a:lumMod val="65000"/>
                    <a:lumOff val="35000"/>
                  </a:schemeClr>
                </a:solidFill>
                <a:latin typeface="微软雅黑" pitchFamily="34" charset="-122"/>
                <a:ea typeface="微软雅黑" pitchFamily="34" charset="-122"/>
              </a:rPr>
              <a:t>8</a:t>
            </a:r>
            <a:r>
              <a:rPr lang="zh-CN" altLang="en-US" sz="1050" dirty="0">
                <a:solidFill>
                  <a:schemeClr val="tx1">
                    <a:lumMod val="65000"/>
                    <a:lumOff val="35000"/>
                  </a:schemeClr>
                </a:solidFill>
                <a:latin typeface="微软雅黑" pitchFamily="34" charset="-122"/>
                <a:ea typeface="微软雅黑" pitchFamily="34" charset="-122"/>
              </a:rPr>
              <a:t>个，测试用例如下：</a:t>
            </a:r>
            <a:endParaRPr lang="en-US" altLang="zh-CN" sz="1100" b="1" dirty="0">
              <a:solidFill>
                <a:schemeClr val="tx1">
                  <a:lumMod val="65000"/>
                  <a:lumOff val="35000"/>
                </a:schemeClr>
              </a:solidFill>
              <a:latin typeface="微软雅黑" pitchFamily="34" charset="-122"/>
              <a:ea typeface="微软雅黑" pitchFamily="34" charset="-122"/>
            </a:endParaRPr>
          </a:p>
          <a:p>
            <a:pPr>
              <a:lnSpc>
                <a:spcPct val="130000"/>
              </a:lnSpc>
            </a:pPr>
            <a:endParaRPr lang="en-US" altLang="zh-CN" sz="1400" b="1" dirty="0">
              <a:latin typeface="微软雅黑" pitchFamily="34" charset="-122"/>
              <a:ea typeface="微软雅黑" pitchFamily="34" charset="-122"/>
            </a:endParaRPr>
          </a:p>
        </p:txBody>
      </p:sp>
      <p:sp>
        <p:nvSpPr>
          <p:cNvPr id="11" name="TextBox 21"/>
          <p:cNvSpPr txBox="1"/>
          <p:nvPr/>
        </p:nvSpPr>
        <p:spPr>
          <a:xfrm>
            <a:off x="4572000" y="3804096"/>
            <a:ext cx="3084553" cy="492443"/>
          </a:xfrm>
          <a:prstGeom prst="rect">
            <a:avLst/>
          </a:prstGeom>
          <a:noFill/>
        </p:spPr>
        <p:txBody>
          <a:bodyPr wrap="square" lIns="0" tIns="0" rIns="0" bIns="0" rtlCol="0">
            <a:spAutoFit/>
          </a:bodyPr>
          <a:lstStyle/>
          <a:p>
            <a:pPr algn="just"/>
            <a:endParaRPr lang="zh-CN" altLang="en-US" sz="1000" dirty="0">
              <a:solidFill>
                <a:schemeClr val="tx1">
                  <a:lumMod val="85000"/>
                  <a:lumOff val="15000"/>
                </a:schemeClr>
              </a:solidFill>
              <a:latin typeface="微软雅黑" pitchFamily="34" charset="-122"/>
              <a:ea typeface="微软雅黑" pitchFamily="34" charset="-122"/>
            </a:endParaRPr>
          </a:p>
          <a:p>
            <a:pPr algn="just"/>
            <a:r>
              <a:rPr lang="zh-CN" altLang="en-US" sz="1100" dirty="0" smtClean="0">
                <a:solidFill>
                  <a:schemeClr val="tx1">
                    <a:lumMod val="85000"/>
                    <a:lumOff val="15000"/>
                  </a:schemeClr>
                </a:solidFill>
                <a:latin typeface="微软雅黑" pitchFamily="34" charset="-122"/>
                <a:ea typeface="微软雅黑" pitchFamily="34" charset="-122"/>
              </a:rPr>
              <a:t>总结：每个</a:t>
            </a:r>
            <a:r>
              <a:rPr lang="en-US" altLang="zh-CN" sz="1100" dirty="0">
                <a:solidFill>
                  <a:schemeClr val="tx1">
                    <a:lumMod val="85000"/>
                    <a:lumOff val="15000"/>
                  </a:schemeClr>
                </a:solidFill>
                <a:latin typeface="微软雅黑" pitchFamily="34" charset="-122"/>
                <a:ea typeface="微软雅黑" pitchFamily="34" charset="-122"/>
              </a:rPr>
              <a:t>case</a:t>
            </a:r>
            <a:r>
              <a:rPr lang="zh-CN" altLang="en-US" sz="1100" dirty="0">
                <a:solidFill>
                  <a:schemeClr val="tx1">
                    <a:lumMod val="85000"/>
                    <a:lumOff val="15000"/>
                  </a:schemeClr>
                </a:solidFill>
                <a:latin typeface="微软雅黑" pitchFamily="34" charset="-122"/>
                <a:ea typeface="微软雅黑" pitchFamily="34" charset="-122"/>
              </a:rPr>
              <a:t>的覆盖率为</a:t>
            </a:r>
            <a:r>
              <a:rPr lang="en-US" altLang="zh-CN" sz="1100" dirty="0">
                <a:solidFill>
                  <a:schemeClr val="tx1">
                    <a:lumMod val="85000"/>
                    <a:lumOff val="15000"/>
                  </a:schemeClr>
                </a:solidFill>
                <a:latin typeface="微软雅黑" pitchFamily="34" charset="-122"/>
                <a:ea typeface="微软雅黑" pitchFamily="34" charset="-122"/>
              </a:rPr>
              <a:t>4/8</a:t>
            </a:r>
            <a:r>
              <a:rPr lang="zh-CN" altLang="en-US" sz="1100" dirty="0">
                <a:solidFill>
                  <a:schemeClr val="tx1">
                    <a:lumMod val="85000"/>
                    <a:lumOff val="15000"/>
                  </a:schemeClr>
                </a:solidFill>
                <a:latin typeface="微软雅黑" pitchFamily="34" charset="-122"/>
                <a:ea typeface="微软雅黑" pitchFamily="34" charset="-122"/>
              </a:rPr>
              <a:t>，</a:t>
            </a:r>
            <a:r>
              <a:rPr lang="en-US" altLang="zh-CN" sz="1100" dirty="0">
                <a:solidFill>
                  <a:schemeClr val="tx1">
                    <a:lumMod val="85000"/>
                    <a:lumOff val="15000"/>
                  </a:schemeClr>
                </a:solidFill>
                <a:latin typeface="微软雅黑" pitchFamily="34" charset="-122"/>
                <a:ea typeface="微软雅黑" pitchFamily="34" charset="-122"/>
              </a:rPr>
              <a:t>50%</a:t>
            </a:r>
            <a:r>
              <a:rPr lang="zh-CN" altLang="en-US" sz="1100" dirty="0">
                <a:solidFill>
                  <a:schemeClr val="tx1">
                    <a:lumMod val="85000"/>
                    <a:lumOff val="15000"/>
                  </a:schemeClr>
                </a:solidFill>
                <a:latin typeface="微软雅黑" pitchFamily="34" charset="-122"/>
                <a:ea typeface="微软雅黑" pitchFamily="34" charset="-122"/>
              </a:rPr>
              <a:t>，三个用例加起来刚好实现条件覆盖率</a:t>
            </a:r>
            <a:r>
              <a:rPr lang="en-US" altLang="zh-CN" sz="1100" dirty="0">
                <a:solidFill>
                  <a:schemeClr val="tx1">
                    <a:lumMod val="85000"/>
                    <a:lumOff val="15000"/>
                  </a:schemeClr>
                </a:solidFill>
                <a:latin typeface="微软雅黑" pitchFamily="34" charset="-122"/>
                <a:ea typeface="微软雅黑" pitchFamily="34" charset="-122"/>
              </a:rPr>
              <a:t>100%</a:t>
            </a:r>
            <a:r>
              <a:rPr lang="zh-CN" altLang="en-US" sz="1100" dirty="0">
                <a:solidFill>
                  <a:schemeClr val="tx1">
                    <a:lumMod val="85000"/>
                    <a:lumOff val="15000"/>
                  </a:schemeClr>
                </a:solidFill>
                <a:latin typeface="微软雅黑" pitchFamily="34" charset="-122"/>
                <a:ea typeface="微软雅黑" pitchFamily="34" charset="-122"/>
              </a:rPr>
              <a:t>。</a:t>
            </a:r>
            <a:endParaRPr lang="en-US" altLang="zh-CN" sz="1100" dirty="0">
              <a:solidFill>
                <a:schemeClr val="tx1">
                  <a:lumMod val="85000"/>
                  <a:lumOff val="15000"/>
                </a:schemeClr>
              </a:solidFill>
              <a:latin typeface="微软雅黑" pitchFamily="34" charset="-122"/>
              <a:ea typeface="微软雅黑" pitchFamily="34" charset="-122"/>
            </a:endParaRPr>
          </a:p>
        </p:txBody>
      </p:sp>
      <p:pic>
        <p:nvPicPr>
          <p:cNvPr id="2" name="图片 1"/>
          <p:cNvPicPr>
            <a:picLocks noChangeAspect="1"/>
          </p:cNvPicPr>
          <p:nvPr/>
        </p:nvPicPr>
        <p:blipFill>
          <a:blip r:embed="rId4"/>
          <a:stretch>
            <a:fillRect/>
          </a:stretch>
        </p:blipFill>
        <p:spPr>
          <a:xfrm>
            <a:off x="4065701" y="1356454"/>
            <a:ext cx="3752850" cy="2295525"/>
          </a:xfrm>
          <a:prstGeom prst="rect">
            <a:avLst/>
          </a:prstGeom>
        </p:spPr>
      </p:pic>
    </p:spTree>
    <p:custDataLst>
      <p:tags r:id="rId1"/>
    </p:custDataLst>
    <p:extLst>
      <p:ext uri="{BB962C8B-B14F-4D97-AF65-F5344CB8AC3E}">
        <p14:creationId xmlns:p14="http://schemas.microsoft.com/office/powerpoint/2010/main" val="48066438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2" presetClass="entr" presetSubtype="1"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par>
                          <p:cTn id="32" fill="hold">
                            <p:stCondLst>
                              <p:cond delay="1600"/>
                            </p:stCondLst>
                            <p:childTnLst>
                              <p:par>
                                <p:cTn id="33" presetID="10" presetClass="entr" presetSubtype="0" fill="hold" grpId="0" nodeType="after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fade">
                                      <p:cBhvr>
                                        <p:cTn id="35" dur="2000"/>
                                        <p:tgtEl>
                                          <p:spTgt spid="87"/>
                                        </p:tgtEl>
                                      </p:cBhvr>
                                    </p:animEffect>
                                  </p:childTnLst>
                                </p:cTn>
                              </p:par>
                            </p:childTnLst>
                          </p:cTn>
                        </p:par>
                        <p:par>
                          <p:cTn id="36" fill="hold">
                            <p:stCondLst>
                              <p:cond delay="3600"/>
                            </p:stCondLst>
                            <p:childTnLst>
                              <p:par>
                                <p:cTn id="37" presetID="22" presetClass="entr" presetSubtype="8"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87" grpId="0"/>
      <p:bldP spid="4" grpId="0"/>
      <p:bldP spid="5"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21657" y="160393"/>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白盒测试</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436827" y="184879"/>
            <a:ext cx="1210588"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a:t>
            </a:r>
            <a:r>
              <a:rPr lang="zh-CN" altLang="en-US" sz="1600" dirty="0">
                <a:solidFill>
                  <a:srgbClr val="C00000"/>
                </a:solidFill>
                <a:latin typeface="Kozuka Gothic Pro R" pitchFamily="34" charset="-128"/>
                <a:ea typeface="Kozuka Gothic Pro R" pitchFamily="34" charset="-128"/>
              </a:rPr>
              <a:t>条件覆盖</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25871" y="274011"/>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4" name="TextBox 3"/>
          <p:cNvSpPr txBox="1"/>
          <p:nvPr/>
        </p:nvSpPr>
        <p:spPr>
          <a:xfrm>
            <a:off x="563633" y="1585322"/>
            <a:ext cx="3502068" cy="338554"/>
          </a:xfrm>
          <a:prstGeom prst="rect">
            <a:avLst/>
          </a:prstGeom>
          <a:noFill/>
        </p:spPr>
        <p:txBody>
          <a:bodyPr wrap="square" rtlCol="0">
            <a:spAutoFit/>
          </a:bodyPr>
          <a:lstStyle/>
          <a:p>
            <a:r>
              <a:rPr lang="zh-CN" altLang="en-US" sz="1600" b="1" dirty="0">
                <a:solidFill>
                  <a:srgbClr val="C00000"/>
                </a:solidFill>
              </a:rPr>
              <a:t>条件覆盖（</a:t>
            </a:r>
            <a:r>
              <a:rPr lang="en-US" altLang="zh-CN" sz="1600" b="1" dirty="0">
                <a:solidFill>
                  <a:srgbClr val="C00000"/>
                </a:solidFill>
              </a:rPr>
              <a:t>Condition Coverage</a:t>
            </a:r>
            <a:r>
              <a:rPr lang="zh-CN" altLang="en-US" sz="1600" b="1" dirty="0">
                <a:solidFill>
                  <a:srgbClr val="C00000"/>
                </a:solidFill>
              </a:rPr>
              <a:t>）：</a:t>
            </a:r>
            <a:endParaRPr lang="zh-CN" altLang="en-US" sz="1600" b="1" dirty="0">
              <a:solidFill>
                <a:srgbClr val="C00000"/>
              </a:solidFill>
            </a:endParaRPr>
          </a:p>
        </p:txBody>
      </p:sp>
      <p:sp>
        <p:nvSpPr>
          <p:cNvPr id="5" name="TextBox 4"/>
          <p:cNvSpPr txBox="1"/>
          <p:nvPr/>
        </p:nvSpPr>
        <p:spPr>
          <a:xfrm>
            <a:off x="515257" y="1940193"/>
            <a:ext cx="3214688" cy="702052"/>
          </a:xfrm>
          <a:prstGeom prst="rect">
            <a:avLst/>
          </a:prstGeom>
          <a:noFill/>
        </p:spPr>
        <p:txBody>
          <a:bodyPr wrap="square" rtlCol="0">
            <a:spAutoFit/>
          </a:bodyPr>
          <a:lstStyle/>
          <a:p>
            <a:pPr>
              <a:lnSpc>
                <a:spcPct val="130000"/>
              </a:lnSpc>
            </a:pPr>
            <a:r>
              <a:rPr lang="zh-CN" altLang="en-US" sz="1050" dirty="0">
                <a:solidFill>
                  <a:schemeClr val="tx1">
                    <a:lumMod val="65000"/>
                    <a:lumOff val="35000"/>
                  </a:schemeClr>
                </a:solidFill>
                <a:latin typeface="微软雅黑" pitchFamily="34" charset="-122"/>
                <a:ea typeface="微软雅黑" pitchFamily="34" charset="-122"/>
              </a:rPr>
              <a:t>但是下面两条用例也可以实现</a:t>
            </a:r>
            <a:r>
              <a:rPr lang="en-US" altLang="zh-CN" sz="1050" dirty="0">
                <a:solidFill>
                  <a:schemeClr val="tx1">
                    <a:lumMod val="65000"/>
                    <a:lumOff val="35000"/>
                  </a:schemeClr>
                </a:solidFill>
                <a:latin typeface="微软雅黑" pitchFamily="34" charset="-122"/>
                <a:ea typeface="微软雅黑" pitchFamily="34" charset="-122"/>
              </a:rPr>
              <a:t>100%</a:t>
            </a:r>
            <a:r>
              <a:rPr lang="zh-CN" altLang="en-US" sz="1050" dirty="0">
                <a:solidFill>
                  <a:schemeClr val="tx1">
                    <a:lumMod val="65000"/>
                    <a:lumOff val="35000"/>
                  </a:schemeClr>
                </a:solidFill>
                <a:latin typeface="微软雅黑" pitchFamily="34" charset="-122"/>
                <a:ea typeface="微软雅黑" pitchFamily="34" charset="-122"/>
              </a:rPr>
              <a:t>覆盖，但是却没有覆盖所有分支，所以说条件覆盖也会有缺陷发现不了。</a:t>
            </a:r>
            <a:endParaRPr lang="en-US" altLang="zh-CN" sz="1400" b="1" dirty="0">
              <a:latin typeface="微软雅黑" pitchFamily="34" charset="-122"/>
              <a:ea typeface="微软雅黑" pitchFamily="34" charset="-122"/>
            </a:endParaRPr>
          </a:p>
        </p:txBody>
      </p:sp>
      <p:pic>
        <p:nvPicPr>
          <p:cNvPr id="3" name="图片 2"/>
          <p:cNvPicPr>
            <a:picLocks noChangeAspect="1"/>
          </p:cNvPicPr>
          <p:nvPr/>
        </p:nvPicPr>
        <p:blipFill>
          <a:blip r:embed="rId4"/>
          <a:stretch>
            <a:fillRect/>
          </a:stretch>
        </p:blipFill>
        <p:spPr>
          <a:xfrm>
            <a:off x="4233861" y="1329194"/>
            <a:ext cx="3619500" cy="1924050"/>
          </a:xfrm>
          <a:prstGeom prst="rect">
            <a:avLst/>
          </a:prstGeom>
        </p:spPr>
      </p:pic>
    </p:spTree>
    <p:custDataLst>
      <p:tags r:id="rId1"/>
    </p:custDataLst>
    <p:extLst>
      <p:ext uri="{BB962C8B-B14F-4D97-AF65-F5344CB8AC3E}">
        <p14:creationId xmlns:p14="http://schemas.microsoft.com/office/powerpoint/2010/main" val="401101319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2" presetClass="entr" presetSubtype="1"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par>
                          <p:cTn id="32" fill="hold">
                            <p:stCondLst>
                              <p:cond delay="1600"/>
                            </p:stCondLst>
                            <p:childTnLst>
                              <p:par>
                                <p:cTn id="33" presetID="10" presetClass="entr" presetSubtype="0" fill="hold" grpId="0" nodeType="after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fade">
                                      <p:cBhvr>
                                        <p:cTn id="35"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87"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21657" y="160393"/>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白盒测试</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436827" y="184879"/>
            <a:ext cx="1723549"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a:t>
            </a:r>
            <a:r>
              <a:rPr lang="zh-CN" altLang="en-US" sz="1600" dirty="0">
                <a:solidFill>
                  <a:srgbClr val="C00000"/>
                </a:solidFill>
                <a:latin typeface="Kozuka Gothic Pro R" pitchFamily="34" charset="-128"/>
                <a:ea typeface="Kozuka Gothic Pro R" pitchFamily="34" charset="-128"/>
              </a:rPr>
              <a:t>判定</a:t>
            </a:r>
            <a:r>
              <a:rPr lang="en-US" altLang="zh-CN" sz="1600" dirty="0">
                <a:solidFill>
                  <a:srgbClr val="C00000"/>
                </a:solidFill>
                <a:latin typeface="Kozuka Gothic Pro R" pitchFamily="34" charset="-128"/>
                <a:ea typeface="Kozuka Gothic Pro R" pitchFamily="34" charset="-128"/>
              </a:rPr>
              <a:t>-</a:t>
            </a:r>
            <a:r>
              <a:rPr lang="zh-CN" altLang="en-US" sz="1600" dirty="0">
                <a:solidFill>
                  <a:srgbClr val="C00000"/>
                </a:solidFill>
                <a:latin typeface="Kozuka Gothic Pro R" pitchFamily="34" charset="-128"/>
                <a:ea typeface="Kozuka Gothic Pro R" pitchFamily="34" charset="-128"/>
              </a:rPr>
              <a:t>条件覆盖</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25871" y="274011"/>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4" name="TextBox 3"/>
          <p:cNvSpPr txBox="1"/>
          <p:nvPr/>
        </p:nvSpPr>
        <p:spPr>
          <a:xfrm>
            <a:off x="515257" y="1356454"/>
            <a:ext cx="4401273" cy="584775"/>
          </a:xfrm>
          <a:prstGeom prst="rect">
            <a:avLst/>
          </a:prstGeom>
          <a:noFill/>
        </p:spPr>
        <p:txBody>
          <a:bodyPr wrap="square" rtlCol="0">
            <a:spAutoFit/>
          </a:bodyPr>
          <a:lstStyle/>
          <a:p>
            <a:r>
              <a:rPr lang="zh-CN" altLang="en-US" sz="1600" b="1" dirty="0">
                <a:solidFill>
                  <a:srgbClr val="C00000"/>
                </a:solidFill>
              </a:rPr>
              <a:t>判定</a:t>
            </a:r>
            <a:r>
              <a:rPr lang="en-US" altLang="zh-CN" sz="1600" b="1" dirty="0">
                <a:solidFill>
                  <a:srgbClr val="C00000"/>
                </a:solidFill>
              </a:rPr>
              <a:t>-</a:t>
            </a:r>
            <a:r>
              <a:rPr lang="zh-CN" altLang="en-US" sz="1600" b="1" dirty="0">
                <a:solidFill>
                  <a:srgbClr val="C00000"/>
                </a:solidFill>
              </a:rPr>
              <a:t>条件覆盖（</a:t>
            </a:r>
            <a:r>
              <a:rPr lang="en-US" altLang="zh-CN" sz="1600" b="1" dirty="0">
                <a:solidFill>
                  <a:srgbClr val="C00000"/>
                </a:solidFill>
              </a:rPr>
              <a:t>Decision Condition </a:t>
            </a:r>
            <a:endParaRPr lang="en-US" altLang="zh-CN" sz="1600" b="1" dirty="0" smtClean="0">
              <a:solidFill>
                <a:srgbClr val="C00000"/>
              </a:solidFill>
            </a:endParaRPr>
          </a:p>
          <a:p>
            <a:r>
              <a:rPr lang="en-US" altLang="zh-CN" sz="1600" b="1" dirty="0" smtClean="0">
                <a:solidFill>
                  <a:srgbClr val="C00000"/>
                </a:solidFill>
              </a:rPr>
              <a:t>Coverage</a:t>
            </a:r>
            <a:r>
              <a:rPr lang="zh-CN" altLang="en-US" sz="1600" b="1" dirty="0">
                <a:solidFill>
                  <a:srgbClr val="C00000"/>
                </a:solidFill>
              </a:rPr>
              <a:t>）：</a:t>
            </a:r>
            <a:endParaRPr lang="zh-CN" altLang="en-US" sz="1600" b="1" dirty="0">
              <a:solidFill>
                <a:srgbClr val="C00000"/>
              </a:solidFill>
            </a:endParaRPr>
          </a:p>
        </p:txBody>
      </p:sp>
      <p:sp>
        <p:nvSpPr>
          <p:cNvPr id="5" name="TextBox 4"/>
          <p:cNvSpPr txBox="1"/>
          <p:nvPr/>
        </p:nvSpPr>
        <p:spPr>
          <a:xfrm>
            <a:off x="515257" y="1940193"/>
            <a:ext cx="3214688" cy="2472985"/>
          </a:xfrm>
          <a:prstGeom prst="rect">
            <a:avLst/>
          </a:prstGeom>
          <a:noFill/>
        </p:spPr>
        <p:txBody>
          <a:bodyPr wrap="square" rtlCol="0">
            <a:spAutoFit/>
          </a:bodyPr>
          <a:lstStyle/>
          <a:p>
            <a:pPr>
              <a:lnSpc>
                <a:spcPct val="130000"/>
              </a:lnSpc>
            </a:pPr>
            <a:r>
              <a:rPr lang="zh-CN" altLang="en-US" sz="1050" dirty="0">
                <a:solidFill>
                  <a:schemeClr val="tx1">
                    <a:lumMod val="65000"/>
                    <a:lumOff val="35000"/>
                  </a:schemeClr>
                </a:solidFill>
                <a:latin typeface="微软雅黑" pitchFamily="34" charset="-122"/>
                <a:ea typeface="微软雅黑" pitchFamily="34" charset="-122"/>
              </a:rPr>
              <a:t>是指设计足够的测试用例，使得判断中每个条件的所有可能取值至少执行一次，同时每个判断本身的所有可能判断结果至少执行一次，也即要求各个判断的所有可能的条件取值组合至少执行一次，也叫分支条件覆盖；实际上就是判定覆盖率和条件覆盖率的组合。</a:t>
            </a:r>
          </a:p>
          <a:p>
            <a:pPr>
              <a:lnSpc>
                <a:spcPct val="130000"/>
              </a:lnSpc>
            </a:pPr>
            <a:endParaRPr lang="zh-CN" altLang="en-US" sz="1050" dirty="0">
              <a:solidFill>
                <a:schemeClr val="tx1">
                  <a:lumMod val="65000"/>
                  <a:lumOff val="35000"/>
                </a:schemeClr>
              </a:solidFill>
              <a:latin typeface="微软雅黑" pitchFamily="34" charset="-122"/>
              <a:ea typeface="微软雅黑" pitchFamily="34" charset="-122"/>
            </a:endParaRPr>
          </a:p>
          <a:p>
            <a:pPr>
              <a:lnSpc>
                <a:spcPct val="130000"/>
              </a:lnSpc>
            </a:pPr>
            <a:r>
              <a:rPr lang="zh-CN" altLang="en-US" sz="1050" dirty="0">
                <a:solidFill>
                  <a:schemeClr val="tx1">
                    <a:lumMod val="65000"/>
                    <a:lumOff val="35000"/>
                  </a:schemeClr>
                </a:solidFill>
                <a:latin typeface="微软雅黑" pitchFamily="34" charset="-122"/>
                <a:ea typeface="微软雅黑" pitchFamily="34" charset="-122"/>
              </a:rPr>
              <a:t> </a:t>
            </a:r>
            <a:r>
              <a:rPr lang="zh-CN" altLang="en-US" sz="1050" b="1" dirty="0">
                <a:solidFill>
                  <a:schemeClr val="tx1">
                    <a:lumMod val="65000"/>
                    <a:lumOff val="35000"/>
                  </a:schemeClr>
                </a:solidFill>
                <a:latin typeface="微软雅黑" pitchFamily="34" charset="-122"/>
                <a:ea typeface="微软雅黑" pitchFamily="34" charset="-122"/>
              </a:rPr>
              <a:t>判定条件覆盖率</a:t>
            </a:r>
            <a:r>
              <a:rPr lang="en-US" altLang="zh-CN" sz="1050" b="1" dirty="0">
                <a:solidFill>
                  <a:schemeClr val="tx1">
                    <a:lumMod val="65000"/>
                    <a:lumOff val="35000"/>
                  </a:schemeClr>
                </a:solidFill>
                <a:latin typeface="微软雅黑" pitchFamily="34" charset="-122"/>
                <a:ea typeface="微软雅黑" pitchFamily="34" charset="-122"/>
              </a:rPr>
              <a:t>=</a:t>
            </a:r>
            <a:r>
              <a:rPr lang="zh-CN" altLang="en-US" sz="1050" b="1" dirty="0">
                <a:solidFill>
                  <a:schemeClr val="tx1">
                    <a:lumMod val="65000"/>
                    <a:lumOff val="35000"/>
                  </a:schemeClr>
                </a:solidFill>
                <a:latin typeface="微软雅黑" pitchFamily="34" charset="-122"/>
                <a:ea typeface="微软雅黑" pitchFamily="34" charset="-122"/>
              </a:rPr>
              <a:t>（条件操作数值或判定结果至少被评价一次的数量）</a:t>
            </a:r>
            <a:r>
              <a:rPr lang="en-US" altLang="zh-CN" sz="1050" b="1" dirty="0">
                <a:solidFill>
                  <a:schemeClr val="tx1">
                    <a:lumMod val="65000"/>
                    <a:lumOff val="35000"/>
                  </a:schemeClr>
                </a:solidFill>
                <a:latin typeface="微软雅黑" pitchFamily="34" charset="-122"/>
                <a:ea typeface="微软雅黑" pitchFamily="34" charset="-122"/>
              </a:rPr>
              <a:t>/</a:t>
            </a:r>
            <a:r>
              <a:rPr lang="zh-CN" altLang="en-US" sz="1050" b="1" dirty="0">
                <a:solidFill>
                  <a:schemeClr val="tx1">
                    <a:lumMod val="65000"/>
                    <a:lumOff val="35000"/>
                  </a:schemeClr>
                </a:solidFill>
                <a:latin typeface="微软雅黑" pitchFamily="34" charset="-122"/>
                <a:ea typeface="微软雅黑" pitchFamily="34" charset="-122"/>
              </a:rPr>
              <a:t>（条件操作数值总数</a:t>
            </a:r>
            <a:r>
              <a:rPr lang="en-US" altLang="zh-CN" sz="1050" b="1" dirty="0">
                <a:solidFill>
                  <a:schemeClr val="tx1">
                    <a:lumMod val="65000"/>
                    <a:lumOff val="35000"/>
                  </a:schemeClr>
                </a:solidFill>
                <a:latin typeface="微软雅黑" pitchFamily="34" charset="-122"/>
                <a:ea typeface="微软雅黑" pitchFamily="34" charset="-122"/>
              </a:rPr>
              <a:t>+</a:t>
            </a:r>
            <a:r>
              <a:rPr lang="zh-CN" altLang="en-US" sz="1050" b="1" dirty="0">
                <a:solidFill>
                  <a:schemeClr val="tx1">
                    <a:lumMod val="65000"/>
                    <a:lumOff val="35000"/>
                  </a:schemeClr>
                </a:solidFill>
                <a:latin typeface="微软雅黑" pitchFamily="34" charset="-122"/>
                <a:ea typeface="微软雅黑" pitchFamily="34" charset="-122"/>
              </a:rPr>
              <a:t>判定结果总数）</a:t>
            </a:r>
          </a:p>
          <a:p>
            <a:pPr>
              <a:lnSpc>
                <a:spcPct val="130000"/>
              </a:lnSpc>
            </a:pPr>
            <a:endParaRPr lang="en-US" altLang="zh-CN" sz="1400" b="1" dirty="0">
              <a:latin typeface="微软雅黑" pitchFamily="34" charset="-122"/>
              <a:ea typeface="微软雅黑" pitchFamily="34" charset="-122"/>
            </a:endParaRPr>
          </a:p>
        </p:txBody>
      </p:sp>
      <p:pic>
        <p:nvPicPr>
          <p:cNvPr id="13" name="Picture 2" descr="https://images2015.cnblogs.com/blog/914576/201604/914576-20160418152243320-18424268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6244" y="1021663"/>
            <a:ext cx="3759797" cy="321953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7420729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2" presetClass="entr" presetSubtype="1"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par>
                          <p:cTn id="32" fill="hold">
                            <p:stCondLst>
                              <p:cond delay="1600"/>
                            </p:stCondLst>
                            <p:childTnLst>
                              <p:par>
                                <p:cTn id="33" presetID="10" presetClass="entr" presetSubtype="0" fill="hold" grpId="0" nodeType="after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fade">
                                      <p:cBhvr>
                                        <p:cTn id="35"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87"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21657" y="160393"/>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白盒测试</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436827" y="184879"/>
            <a:ext cx="1723549"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a:t>
            </a:r>
            <a:r>
              <a:rPr lang="zh-CN" altLang="en-US" sz="1600" dirty="0">
                <a:solidFill>
                  <a:srgbClr val="C00000"/>
                </a:solidFill>
                <a:latin typeface="Kozuka Gothic Pro R" pitchFamily="34" charset="-128"/>
                <a:ea typeface="Kozuka Gothic Pro R" pitchFamily="34" charset="-128"/>
              </a:rPr>
              <a:t>判定</a:t>
            </a:r>
            <a:r>
              <a:rPr lang="en-US" altLang="zh-CN" sz="1600" dirty="0">
                <a:solidFill>
                  <a:srgbClr val="C00000"/>
                </a:solidFill>
                <a:latin typeface="Kozuka Gothic Pro R" pitchFamily="34" charset="-128"/>
                <a:ea typeface="Kozuka Gothic Pro R" pitchFamily="34" charset="-128"/>
              </a:rPr>
              <a:t>-</a:t>
            </a:r>
            <a:r>
              <a:rPr lang="zh-CN" altLang="en-US" sz="1600" dirty="0">
                <a:solidFill>
                  <a:srgbClr val="C00000"/>
                </a:solidFill>
                <a:latin typeface="Kozuka Gothic Pro R" pitchFamily="34" charset="-128"/>
                <a:ea typeface="Kozuka Gothic Pro R" pitchFamily="34" charset="-128"/>
              </a:rPr>
              <a:t>条件覆盖</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25871" y="274011"/>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4" name="TextBox 3"/>
          <p:cNvSpPr txBox="1"/>
          <p:nvPr/>
        </p:nvSpPr>
        <p:spPr>
          <a:xfrm>
            <a:off x="515257" y="1356454"/>
            <a:ext cx="4401273" cy="584775"/>
          </a:xfrm>
          <a:prstGeom prst="rect">
            <a:avLst/>
          </a:prstGeom>
          <a:noFill/>
        </p:spPr>
        <p:txBody>
          <a:bodyPr wrap="square" rtlCol="0">
            <a:spAutoFit/>
          </a:bodyPr>
          <a:lstStyle/>
          <a:p>
            <a:r>
              <a:rPr lang="zh-CN" altLang="en-US" sz="1600" b="1" dirty="0">
                <a:solidFill>
                  <a:srgbClr val="C00000"/>
                </a:solidFill>
              </a:rPr>
              <a:t>判定</a:t>
            </a:r>
            <a:r>
              <a:rPr lang="en-US" altLang="zh-CN" sz="1600" b="1" dirty="0">
                <a:solidFill>
                  <a:srgbClr val="C00000"/>
                </a:solidFill>
              </a:rPr>
              <a:t>-</a:t>
            </a:r>
            <a:r>
              <a:rPr lang="zh-CN" altLang="en-US" sz="1600" b="1" dirty="0">
                <a:solidFill>
                  <a:srgbClr val="C00000"/>
                </a:solidFill>
              </a:rPr>
              <a:t>条件覆盖（</a:t>
            </a:r>
            <a:r>
              <a:rPr lang="en-US" altLang="zh-CN" sz="1600" b="1" dirty="0">
                <a:solidFill>
                  <a:srgbClr val="C00000"/>
                </a:solidFill>
              </a:rPr>
              <a:t>Decision Condition </a:t>
            </a:r>
            <a:endParaRPr lang="en-US" altLang="zh-CN" sz="1600" b="1" dirty="0" smtClean="0">
              <a:solidFill>
                <a:srgbClr val="C00000"/>
              </a:solidFill>
            </a:endParaRPr>
          </a:p>
          <a:p>
            <a:r>
              <a:rPr lang="en-US" altLang="zh-CN" sz="1600" b="1" dirty="0" smtClean="0">
                <a:solidFill>
                  <a:srgbClr val="C00000"/>
                </a:solidFill>
              </a:rPr>
              <a:t>Coverage</a:t>
            </a:r>
            <a:r>
              <a:rPr lang="zh-CN" altLang="en-US" sz="1600" b="1" dirty="0">
                <a:solidFill>
                  <a:srgbClr val="C00000"/>
                </a:solidFill>
              </a:rPr>
              <a:t>）：</a:t>
            </a:r>
            <a:endParaRPr lang="zh-CN" altLang="en-US" sz="1600" b="1" dirty="0">
              <a:solidFill>
                <a:srgbClr val="C00000"/>
              </a:solidFill>
            </a:endParaRPr>
          </a:p>
        </p:txBody>
      </p:sp>
      <p:sp>
        <p:nvSpPr>
          <p:cNvPr id="5" name="TextBox 4"/>
          <p:cNvSpPr txBox="1"/>
          <p:nvPr/>
        </p:nvSpPr>
        <p:spPr>
          <a:xfrm>
            <a:off x="515257" y="1940193"/>
            <a:ext cx="3214688" cy="1572738"/>
          </a:xfrm>
          <a:prstGeom prst="rect">
            <a:avLst/>
          </a:prstGeom>
          <a:noFill/>
        </p:spPr>
        <p:txBody>
          <a:bodyPr wrap="square" rtlCol="0">
            <a:spAutoFit/>
          </a:bodyPr>
          <a:lstStyle/>
          <a:p>
            <a:pPr>
              <a:lnSpc>
                <a:spcPct val="130000"/>
              </a:lnSpc>
            </a:pPr>
            <a:r>
              <a:rPr lang="zh-CN" altLang="en-US" sz="1200" b="1" dirty="0">
                <a:solidFill>
                  <a:schemeClr val="tx1">
                    <a:lumMod val="65000"/>
                    <a:lumOff val="35000"/>
                  </a:schemeClr>
                </a:solidFill>
                <a:latin typeface="微软雅黑" pitchFamily="34" charset="-122"/>
                <a:ea typeface="微软雅黑" pitchFamily="34" charset="-122"/>
              </a:rPr>
              <a:t>总结： </a:t>
            </a:r>
            <a:r>
              <a:rPr lang="zh-CN" altLang="en-US" sz="1200" dirty="0">
                <a:solidFill>
                  <a:schemeClr val="tx1">
                    <a:lumMod val="65000"/>
                    <a:lumOff val="35000"/>
                  </a:schemeClr>
                </a:solidFill>
                <a:latin typeface="微软雅黑" pitchFamily="34" charset="-122"/>
                <a:ea typeface="微软雅黑" pitchFamily="34" charset="-122"/>
              </a:rPr>
              <a:t>为了能够防止某些条件掩盖另一些条件，必须将逻辑表达式分解为单个条件，转换成如下图所示的单一条件的嵌套条件结构，这样可以针对每一条件和判定设计测试用例，防止测试</a:t>
            </a:r>
            <a:r>
              <a:rPr lang="zh-CN" altLang="en-US" sz="1200" dirty="0" smtClean="0">
                <a:solidFill>
                  <a:schemeClr val="tx1">
                    <a:lumMod val="65000"/>
                    <a:lumOff val="35000"/>
                  </a:schemeClr>
                </a:solidFill>
                <a:latin typeface="微软雅黑" pitchFamily="34" charset="-122"/>
                <a:ea typeface="微软雅黑" pitchFamily="34" charset="-122"/>
              </a:rPr>
              <a:t>中某些</a:t>
            </a:r>
            <a:r>
              <a:rPr lang="zh-CN" altLang="en-US" sz="1200" dirty="0">
                <a:solidFill>
                  <a:schemeClr val="tx1">
                    <a:lumMod val="65000"/>
                    <a:lumOff val="35000"/>
                  </a:schemeClr>
                </a:solidFill>
                <a:latin typeface="微软雅黑" pitchFamily="34" charset="-122"/>
                <a:ea typeface="微软雅黑" pitchFamily="34" charset="-122"/>
              </a:rPr>
              <a:t>条件的侧漏。</a:t>
            </a:r>
          </a:p>
          <a:p>
            <a:pPr>
              <a:lnSpc>
                <a:spcPct val="130000"/>
              </a:lnSpc>
            </a:pPr>
            <a:endParaRPr lang="en-US" altLang="zh-CN" sz="1400" b="1" dirty="0">
              <a:latin typeface="微软雅黑" pitchFamily="34" charset="-122"/>
              <a:ea typeface="微软雅黑" pitchFamily="34" charset="-122"/>
            </a:endParaRPr>
          </a:p>
        </p:txBody>
      </p:sp>
      <p:pic>
        <p:nvPicPr>
          <p:cNvPr id="2050" name="Picture 2" descr="https://images2015.cnblogs.com/blog/914576/201604/914576-20160418172305429-68198743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7581" y="1308996"/>
            <a:ext cx="3133725" cy="252412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7176208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2" presetClass="entr" presetSubtype="1"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par>
                          <p:cTn id="32" fill="hold">
                            <p:stCondLst>
                              <p:cond delay="1600"/>
                            </p:stCondLst>
                            <p:childTnLst>
                              <p:par>
                                <p:cTn id="33" presetID="10" presetClass="entr" presetSubtype="0" fill="hold" grpId="0" nodeType="after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fade">
                                      <p:cBhvr>
                                        <p:cTn id="35"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87" grpId="0"/>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21657" y="160393"/>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白盒测试</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436827" y="184879"/>
            <a:ext cx="1620957"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a:t>
            </a:r>
            <a:r>
              <a:rPr lang="zh-CN" altLang="en-US" sz="1600" dirty="0">
                <a:solidFill>
                  <a:srgbClr val="C00000"/>
                </a:solidFill>
                <a:latin typeface="Kozuka Gothic Pro R" pitchFamily="34" charset="-128"/>
                <a:ea typeface="Kozuka Gothic Pro R" pitchFamily="34" charset="-128"/>
              </a:rPr>
              <a:t>条件组合覆盖</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25871" y="274011"/>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4" name="TextBox 3"/>
          <p:cNvSpPr txBox="1"/>
          <p:nvPr/>
        </p:nvSpPr>
        <p:spPr>
          <a:xfrm>
            <a:off x="236190" y="1146139"/>
            <a:ext cx="4401273" cy="338554"/>
          </a:xfrm>
          <a:prstGeom prst="rect">
            <a:avLst/>
          </a:prstGeom>
          <a:noFill/>
        </p:spPr>
        <p:txBody>
          <a:bodyPr wrap="square" rtlCol="0">
            <a:spAutoFit/>
          </a:bodyPr>
          <a:lstStyle/>
          <a:p>
            <a:r>
              <a:rPr lang="zh-CN" altLang="en-US" sz="1600" b="1" dirty="0">
                <a:solidFill>
                  <a:srgbClr val="C00000"/>
                </a:solidFill>
              </a:rPr>
              <a:t>条件组合覆盖（</a:t>
            </a:r>
            <a:r>
              <a:rPr lang="en-US" altLang="zh-CN" sz="1600" b="1" dirty="0">
                <a:solidFill>
                  <a:srgbClr val="C00000"/>
                </a:solidFill>
              </a:rPr>
              <a:t>Multiple Condition Coverage</a:t>
            </a:r>
            <a:r>
              <a:rPr lang="zh-CN" altLang="en-US" sz="1600" b="1" dirty="0">
                <a:solidFill>
                  <a:srgbClr val="C00000"/>
                </a:solidFill>
              </a:rPr>
              <a:t>）：</a:t>
            </a:r>
            <a:endParaRPr lang="zh-CN" altLang="en-US" sz="1600" b="1" dirty="0">
              <a:solidFill>
                <a:srgbClr val="C00000"/>
              </a:solidFill>
            </a:endParaRPr>
          </a:p>
        </p:txBody>
      </p:sp>
      <p:sp>
        <p:nvSpPr>
          <p:cNvPr id="5" name="TextBox 4"/>
          <p:cNvSpPr txBox="1"/>
          <p:nvPr/>
        </p:nvSpPr>
        <p:spPr>
          <a:xfrm>
            <a:off x="443820" y="1704448"/>
            <a:ext cx="3214688" cy="3103157"/>
          </a:xfrm>
          <a:prstGeom prst="rect">
            <a:avLst/>
          </a:prstGeom>
          <a:noFill/>
        </p:spPr>
        <p:txBody>
          <a:bodyPr wrap="square" rtlCol="0">
            <a:spAutoFit/>
          </a:bodyPr>
          <a:lstStyle/>
          <a:p>
            <a:pPr>
              <a:lnSpc>
                <a:spcPct val="130000"/>
              </a:lnSpc>
            </a:pPr>
            <a:r>
              <a:rPr lang="zh-CN" altLang="en-US" sz="1050" dirty="0">
                <a:solidFill>
                  <a:schemeClr val="tx1">
                    <a:lumMod val="65000"/>
                    <a:lumOff val="35000"/>
                  </a:schemeClr>
                </a:solidFill>
                <a:latin typeface="微软雅黑" pitchFamily="34" charset="-122"/>
                <a:ea typeface="微软雅黑" pitchFamily="34" charset="-122"/>
              </a:rPr>
              <a:t> 基本思想是，设计足够的测试用例，使得每个判定中条件的各种可能组合都至少出现一次。</a:t>
            </a:r>
          </a:p>
          <a:p>
            <a:pPr>
              <a:lnSpc>
                <a:spcPct val="130000"/>
              </a:lnSpc>
            </a:pPr>
            <a:endParaRPr lang="zh-CN" altLang="en-US" sz="1050" b="1" dirty="0">
              <a:solidFill>
                <a:schemeClr val="tx1">
                  <a:lumMod val="65000"/>
                  <a:lumOff val="35000"/>
                </a:schemeClr>
              </a:solidFill>
              <a:latin typeface="微软雅黑" pitchFamily="34" charset="-122"/>
              <a:ea typeface="微软雅黑" pitchFamily="34" charset="-122"/>
            </a:endParaRPr>
          </a:p>
          <a:p>
            <a:pPr>
              <a:lnSpc>
                <a:spcPct val="130000"/>
              </a:lnSpc>
            </a:pPr>
            <a:r>
              <a:rPr lang="zh-CN" altLang="en-US" sz="1050" b="1" dirty="0">
                <a:solidFill>
                  <a:schemeClr val="tx1">
                    <a:lumMod val="65000"/>
                    <a:lumOff val="35000"/>
                  </a:schemeClr>
                </a:solidFill>
                <a:latin typeface="微软雅黑" pitchFamily="34" charset="-122"/>
                <a:ea typeface="微软雅黑" pitchFamily="34" charset="-122"/>
              </a:rPr>
              <a:t>条件组合覆盖率</a:t>
            </a:r>
            <a:r>
              <a:rPr lang="en-US" altLang="zh-CN" sz="1050" b="1" dirty="0">
                <a:solidFill>
                  <a:schemeClr val="tx1">
                    <a:lumMod val="65000"/>
                    <a:lumOff val="35000"/>
                  </a:schemeClr>
                </a:solidFill>
                <a:latin typeface="微软雅黑" pitchFamily="34" charset="-122"/>
                <a:ea typeface="微软雅黑" pitchFamily="34" charset="-122"/>
              </a:rPr>
              <a:t>=</a:t>
            </a:r>
            <a:r>
              <a:rPr lang="zh-CN" altLang="en-US" sz="1050" b="1" dirty="0">
                <a:solidFill>
                  <a:schemeClr val="tx1">
                    <a:lumMod val="65000"/>
                    <a:lumOff val="35000"/>
                  </a:schemeClr>
                </a:solidFill>
                <a:latin typeface="微软雅黑" pitchFamily="34" charset="-122"/>
                <a:ea typeface="微软雅黑" pitchFamily="34" charset="-122"/>
              </a:rPr>
              <a:t>（条件组合至少被评价一次的数量）</a:t>
            </a:r>
            <a:r>
              <a:rPr lang="en-US" altLang="zh-CN" sz="1050" b="1" dirty="0">
                <a:solidFill>
                  <a:schemeClr val="tx1">
                    <a:lumMod val="65000"/>
                    <a:lumOff val="35000"/>
                  </a:schemeClr>
                </a:solidFill>
                <a:latin typeface="微软雅黑" pitchFamily="34" charset="-122"/>
                <a:ea typeface="微软雅黑" pitchFamily="34" charset="-122"/>
              </a:rPr>
              <a:t>/</a:t>
            </a:r>
            <a:r>
              <a:rPr lang="zh-CN" altLang="en-US" sz="1050" b="1" dirty="0">
                <a:solidFill>
                  <a:schemeClr val="tx1">
                    <a:lumMod val="65000"/>
                    <a:lumOff val="35000"/>
                  </a:schemeClr>
                </a:solidFill>
                <a:latin typeface="微软雅黑" pitchFamily="34" charset="-122"/>
                <a:ea typeface="微软雅黑" pitchFamily="34" charset="-122"/>
              </a:rPr>
              <a:t>（条件组合总数）</a:t>
            </a:r>
          </a:p>
          <a:p>
            <a:pPr>
              <a:lnSpc>
                <a:spcPct val="130000"/>
              </a:lnSpc>
            </a:pPr>
            <a:endParaRPr lang="zh-CN" altLang="en-US" sz="1050" b="1" dirty="0">
              <a:solidFill>
                <a:schemeClr val="tx1">
                  <a:lumMod val="65000"/>
                  <a:lumOff val="35000"/>
                </a:schemeClr>
              </a:solidFill>
              <a:latin typeface="微软雅黑" pitchFamily="34" charset="-122"/>
              <a:ea typeface="微软雅黑" pitchFamily="34" charset="-122"/>
            </a:endParaRPr>
          </a:p>
          <a:p>
            <a:pPr>
              <a:lnSpc>
                <a:spcPct val="130000"/>
              </a:lnSpc>
            </a:pPr>
            <a:r>
              <a:rPr lang="zh-CN" altLang="en-US" sz="1050" b="1" dirty="0">
                <a:solidFill>
                  <a:schemeClr val="tx1">
                    <a:lumMod val="65000"/>
                    <a:lumOff val="35000"/>
                  </a:schemeClr>
                </a:solidFill>
                <a:latin typeface="微软雅黑" pitchFamily="34" charset="-122"/>
                <a:ea typeface="微软雅黑" pitchFamily="34" charset="-122"/>
              </a:rPr>
              <a:t>分析：</a:t>
            </a:r>
            <a:r>
              <a:rPr lang="zh-CN" altLang="en-US" sz="1050" dirty="0">
                <a:solidFill>
                  <a:schemeClr val="tx1">
                    <a:lumMod val="65000"/>
                    <a:lumOff val="35000"/>
                  </a:schemeClr>
                </a:solidFill>
                <a:latin typeface="微软雅黑" pitchFamily="34" charset="-122"/>
                <a:ea typeface="微软雅黑" pitchFamily="34" charset="-122"/>
              </a:rPr>
              <a:t>每个判定中条件的各种可能组合如下，条件组合总数为</a:t>
            </a:r>
            <a:r>
              <a:rPr lang="en-US" altLang="zh-CN" sz="1050" dirty="0">
                <a:solidFill>
                  <a:schemeClr val="tx1">
                    <a:lumMod val="65000"/>
                    <a:lumOff val="35000"/>
                  </a:schemeClr>
                </a:solidFill>
                <a:latin typeface="微软雅黑" pitchFamily="34" charset="-122"/>
                <a:ea typeface="微软雅黑" pitchFamily="34" charset="-122"/>
              </a:rPr>
              <a:t>8</a:t>
            </a:r>
            <a:r>
              <a:rPr lang="zh-CN" altLang="en-US" sz="1050" dirty="0">
                <a:solidFill>
                  <a:schemeClr val="tx1">
                    <a:lumMod val="65000"/>
                    <a:lumOff val="35000"/>
                  </a:schemeClr>
                </a:solidFill>
                <a:latin typeface="微软雅黑" pitchFamily="34" charset="-122"/>
                <a:ea typeface="微软雅黑" pitchFamily="34" charset="-122"/>
              </a:rPr>
              <a:t>中</a:t>
            </a:r>
            <a:r>
              <a:rPr lang="zh-CN" altLang="en-US" sz="1050" dirty="0" smtClean="0">
                <a:solidFill>
                  <a:schemeClr val="tx1">
                    <a:lumMod val="65000"/>
                    <a:lumOff val="35000"/>
                  </a:schemeClr>
                </a:solidFill>
                <a:latin typeface="微软雅黑" pitchFamily="34" charset="-122"/>
                <a:ea typeface="微软雅黑" pitchFamily="34" charset="-122"/>
              </a:rPr>
              <a:t>。</a:t>
            </a:r>
            <a:endParaRPr lang="en-US" altLang="zh-CN" sz="1050" dirty="0" smtClean="0">
              <a:solidFill>
                <a:schemeClr val="tx1">
                  <a:lumMod val="65000"/>
                  <a:lumOff val="35000"/>
                </a:schemeClr>
              </a:solidFill>
              <a:latin typeface="微软雅黑" pitchFamily="34" charset="-122"/>
              <a:ea typeface="微软雅黑" pitchFamily="34" charset="-122"/>
            </a:endParaRPr>
          </a:p>
          <a:p>
            <a:pPr>
              <a:lnSpc>
                <a:spcPct val="130000"/>
              </a:lnSpc>
            </a:pPr>
            <a:endParaRPr lang="en-US" altLang="zh-CN" sz="1050" dirty="0">
              <a:solidFill>
                <a:schemeClr val="tx1">
                  <a:lumMod val="65000"/>
                  <a:lumOff val="35000"/>
                </a:schemeClr>
              </a:solidFill>
              <a:latin typeface="微软雅黑" pitchFamily="34" charset="-122"/>
              <a:ea typeface="微软雅黑" pitchFamily="34" charset="-122"/>
            </a:endParaRPr>
          </a:p>
          <a:p>
            <a:pPr>
              <a:lnSpc>
                <a:spcPct val="130000"/>
              </a:lnSpc>
            </a:pPr>
            <a:r>
              <a:rPr lang="zh-CN" altLang="en-US" sz="1050" b="1" dirty="0" smtClean="0">
                <a:solidFill>
                  <a:schemeClr val="tx1">
                    <a:lumMod val="65000"/>
                    <a:lumOff val="35000"/>
                  </a:schemeClr>
                </a:solidFill>
                <a:latin typeface="微软雅黑" pitchFamily="34" charset="-122"/>
                <a:ea typeface="微软雅黑" pitchFamily="34" charset="-122"/>
              </a:rPr>
              <a:t>总结</a:t>
            </a:r>
            <a:r>
              <a:rPr lang="zh-CN" altLang="en-US" sz="1050" b="1" dirty="0">
                <a:solidFill>
                  <a:schemeClr val="tx1">
                    <a:lumMod val="65000"/>
                    <a:lumOff val="35000"/>
                  </a:schemeClr>
                </a:solidFill>
                <a:latin typeface="微软雅黑" pitchFamily="34" charset="-122"/>
                <a:ea typeface="微软雅黑" pitchFamily="34" charset="-122"/>
              </a:rPr>
              <a:t>：</a:t>
            </a:r>
            <a:r>
              <a:rPr lang="zh-CN" altLang="en-US" sz="1050" dirty="0">
                <a:solidFill>
                  <a:schemeClr val="tx1">
                    <a:lumMod val="65000"/>
                    <a:lumOff val="35000"/>
                  </a:schemeClr>
                </a:solidFill>
                <a:latin typeface="微软雅黑" pitchFamily="34" charset="-122"/>
                <a:ea typeface="微软雅黑" pitchFamily="34" charset="-122"/>
              </a:rPr>
              <a:t>上面测试用例达到了</a:t>
            </a:r>
            <a:r>
              <a:rPr lang="en-US" altLang="zh-CN" sz="1050" dirty="0">
                <a:solidFill>
                  <a:schemeClr val="tx1">
                    <a:lumMod val="65000"/>
                    <a:lumOff val="35000"/>
                  </a:schemeClr>
                </a:solidFill>
                <a:latin typeface="微软雅黑" pitchFamily="34" charset="-122"/>
                <a:ea typeface="微软雅黑" pitchFamily="34" charset="-122"/>
              </a:rPr>
              <a:t>100%</a:t>
            </a:r>
            <a:r>
              <a:rPr lang="zh-CN" altLang="en-US" sz="1050" dirty="0">
                <a:solidFill>
                  <a:schemeClr val="tx1">
                    <a:lumMod val="65000"/>
                    <a:lumOff val="35000"/>
                  </a:schemeClr>
                </a:solidFill>
                <a:latin typeface="微软雅黑" pitchFamily="34" charset="-122"/>
                <a:ea typeface="微软雅黑" pitchFamily="34" charset="-122"/>
              </a:rPr>
              <a:t>的条件组合覆盖，但是它所走的路径只有</a:t>
            </a:r>
            <a:r>
              <a:rPr lang="en-US" altLang="zh-CN" sz="1050" dirty="0">
                <a:solidFill>
                  <a:schemeClr val="tx1">
                    <a:lumMod val="65000"/>
                    <a:lumOff val="35000"/>
                  </a:schemeClr>
                </a:solidFill>
                <a:latin typeface="微软雅黑" pitchFamily="34" charset="-122"/>
                <a:ea typeface="微软雅黑" pitchFamily="34" charset="-122"/>
              </a:rPr>
              <a:t>3</a:t>
            </a:r>
            <a:r>
              <a:rPr lang="zh-CN" altLang="en-US" sz="1050" dirty="0">
                <a:solidFill>
                  <a:schemeClr val="tx1">
                    <a:lumMod val="65000"/>
                    <a:lumOff val="35000"/>
                  </a:schemeClr>
                </a:solidFill>
                <a:latin typeface="微软雅黑" pitchFamily="34" charset="-122"/>
                <a:ea typeface="微软雅黑" pitchFamily="34" charset="-122"/>
              </a:rPr>
              <a:t>条，没有达到</a:t>
            </a:r>
            <a:r>
              <a:rPr lang="en-US" altLang="zh-CN" sz="1050" dirty="0">
                <a:solidFill>
                  <a:schemeClr val="tx1">
                    <a:lumMod val="65000"/>
                    <a:lumOff val="35000"/>
                  </a:schemeClr>
                </a:solidFill>
                <a:latin typeface="微软雅黑" pitchFamily="34" charset="-122"/>
                <a:ea typeface="微软雅黑" pitchFamily="34" charset="-122"/>
              </a:rPr>
              <a:t>100%</a:t>
            </a:r>
            <a:r>
              <a:rPr lang="zh-CN" altLang="en-US" sz="1050" dirty="0">
                <a:solidFill>
                  <a:schemeClr val="tx1">
                    <a:lumMod val="65000"/>
                    <a:lumOff val="35000"/>
                  </a:schemeClr>
                </a:solidFill>
                <a:latin typeface="微软雅黑" pitchFamily="34" charset="-122"/>
                <a:ea typeface="微软雅黑" pitchFamily="34" charset="-122"/>
              </a:rPr>
              <a:t>的路径覆盖，所以条件组合覆盖也不是十全十美的。</a:t>
            </a:r>
            <a:endParaRPr lang="en-US" altLang="zh-CN" sz="1050" dirty="0" smtClean="0">
              <a:solidFill>
                <a:schemeClr val="tx1">
                  <a:lumMod val="65000"/>
                  <a:lumOff val="35000"/>
                </a:schemeClr>
              </a:solidFill>
              <a:latin typeface="微软雅黑" pitchFamily="34" charset="-122"/>
              <a:ea typeface="微软雅黑" pitchFamily="34" charset="-122"/>
            </a:endParaRPr>
          </a:p>
          <a:p>
            <a:pPr>
              <a:lnSpc>
                <a:spcPct val="130000"/>
              </a:lnSpc>
            </a:pPr>
            <a:endParaRPr lang="en-US" altLang="zh-CN" sz="1050" dirty="0">
              <a:solidFill>
                <a:schemeClr val="tx1">
                  <a:lumMod val="65000"/>
                  <a:lumOff val="35000"/>
                </a:schemeClr>
              </a:solidFill>
              <a:latin typeface="微软雅黑" pitchFamily="34" charset="-122"/>
              <a:ea typeface="微软雅黑" pitchFamily="34" charset="-122"/>
            </a:endParaRPr>
          </a:p>
          <a:p>
            <a:pPr>
              <a:lnSpc>
                <a:spcPct val="130000"/>
              </a:lnSpc>
            </a:pPr>
            <a:endParaRPr lang="en-US" altLang="zh-CN" sz="1400" dirty="0">
              <a:latin typeface="微软雅黑" pitchFamily="34" charset="-122"/>
              <a:ea typeface="微软雅黑" pitchFamily="34" charset="-122"/>
            </a:endParaRPr>
          </a:p>
        </p:txBody>
      </p:sp>
      <p:pic>
        <p:nvPicPr>
          <p:cNvPr id="10242" name="Picture 2" descr="https://images2015.cnblogs.com/blog/914576/201604/914576-20160418173719976-108796694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0456" y="976714"/>
            <a:ext cx="3095625" cy="244792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images2015.cnblogs.com/blog/914576/201604/914576-20160420133844882-2222369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9945" y="3621094"/>
            <a:ext cx="5353050" cy="12477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28940434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2" presetClass="entr" presetSubtype="1"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par>
                          <p:cTn id="32" fill="hold">
                            <p:stCondLst>
                              <p:cond delay="1600"/>
                            </p:stCondLst>
                            <p:childTnLst>
                              <p:par>
                                <p:cTn id="33" presetID="10" presetClass="entr" presetSubtype="0" fill="hold" grpId="0" nodeType="after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fade">
                                      <p:cBhvr>
                                        <p:cTn id="35"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87" grpId="0"/>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21657" y="160393"/>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白盒测试</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436827" y="184879"/>
            <a:ext cx="1252266"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a:t>
            </a:r>
            <a:r>
              <a:rPr lang="zh-CN" altLang="en-US" sz="1600" dirty="0" smtClean="0">
                <a:solidFill>
                  <a:srgbClr val="C00000"/>
                </a:solidFill>
                <a:latin typeface="Kozuka Gothic Pro R" pitchFamily="34" charset="-128"/>
                <a:ea typeface="Kozuka Gothic Pro R" pitchFamily="34" charset="-128"/>
              </a:rPr>
              <a:t>路径</a:t>
            </a:r>
            <a:r>
              <a:rPr lang="zh-CN" altLang="en-US" sz="1600" dirty="0">
                <a:solidFill>
                  <a:srgbClr val="C00000"/>
                </a:solidFill>
                <a:latin typeface="Kozuka Gothic Pro R" pitchFamily="34" charset="-128"/>
                <a:ea typeface="Kozuka Gothic Pro R" pitchFamily="34" charset="-128"/>
              </a:rPr>
              <a:t>覆盖</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25871" y="274011"/>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4" name="TextBox 3"/>
          <p:cNvSpPr txBox="1"/>
          <p:nvPr/>
        </p:nvSpPr>
        <p:spPr>
          <a:xfrm>
            <a:off x="699365" y="794571"/>
            <a:ext cx="4401273" cy="338554"/>
          </a:xfrm>
          <a:prstGeom prst="rect">
            <a:avLst/>
          </a:prstGeom>
          <a:noFill/>
        </p:spPr>
        <p:txBody>
          <a:bodyPr wrap="square" rtlCol="0">
            <a:spAutoFit/>
          </a:bodyPr>
          <a:lstStyle/>
          <a:p>
            <a:r>
              <a:rPr lang="zh-CN" altLang="en-US" sz="1600" b="1" dirty="0">
                <a:solidFill>
                  <a:srgbClr val="C00000"/>
                </a:solidFill>
              </a:rPr>
              <a:t>路径覆盖 （</a:t>
            </a:r>
            <a:r>
              <a:rPr lang="en-US" altLang="zh-CN" sz="1600" b="1" dirty="0">
                <a:solidFill>
                  <a:srgbClr val="C00000"/>
                </a:solidFill>
              </a:rPr>
              <a:t>Path Coverage</a:t>
            </a:r>
            <a:r>
              <a:rPr lang="zh-CN" altLang="en-US" sz="1600" b="1" dirty="0">
                <a:solidFill>
                  <a:srgbClr val="C00000"/>
                </a:solidFill>
              </a:rPr>
              <a:t>）：</a:t>
            </a:r>
            <a:endParaRPr lang="zh-CN" altLang="en-US" sz="1600" b="1" dirty="0">
              <a:solidFill>
                <a:srgbClr val="C00000"/>
              </a:solidFill>
            </a:endParaRPr>
          </a:p>
        </p:txBody>
      </p:sp>
      <p:sp>
        <p:nvSpPr>
          <p:cNvPr id="5" name="TextBox 4"/>
          <p:cNvSpPr txBox="1"/>
          <p:nvPr/>
        </p:nvSpPr>
        <p:spPr>
          <a:xfrm>
            <a:off x="646880" y="1186180"/>
            <a:ext cx="3214688" cy="4126130"/>
          </a:xfrm>
          <a:prstGeom prst="rect">
            <a:avLst/>
          </a:prstGeom>
          <a:noFill/>
        </p:spPr>
        <p:txBody>
          <a:bodyPr wrap="square" rtlCol="0">
            <a:spAutoFit/>
          </a:bodyPr>
          <a:lstStyle/>
          <a:p>
            <a:pPr>
              <a:lnSpc>
                <a:spcPct val="130000"/>
              </a:lnSpc>
            </a:pPr>
            <a:r>
              <a:rPr lang="zh-CN" altLang="en-US" sz="1050" dirty="0">
                <a:solidFill>
                  <a:schemeClr val="tx1">
                    <a:lumMod val="65000"/>
                    <a:lumOff val="35000"/>
                  </a:schemeClr>
                </a:solidFill>
                <a:latin typeface="微软雅黑" pitchFamily="34" charset="-122"/>
                <a:ea typeface="微软雅黑" pitchFamily="34" charset="-122"/>
              </a:rPr>
              <a:t>指在测试时运行被测程序后，程序中所有可能的路径被执行过的比率：</a:t>
            </a:r>
          </a:p>
          <a:p>
            <a:pPr>
              <a:lnSpc>
                <a:spcPct val="130000"/>
              </a:lnSpc>
            </a:pPr>
            <a:endParaRPr lang="zh-CN" altLang="en-US" sz="1050" dirty="0">
              <a:solidFill>
                <a:schemeClr val="tx1">
                  <a:lumMod val="65000"/>
                  <a:lumOff val="35000"/>
                </a:schemeClr>
              </a:solidFill>
              <a:latin typeface="微软雅黑" pitchFamily="34" charset="-122"/>
              <a:ea typeface="微软雅黑" pitchFamily="34" charset="-122"/>
            </a:endParaRPr>
          </a:p>
          <a:p>
            <a:pPr>
              <a:lnSpc>
                <a:spcPct val="130000"/>
              </a:lnSpc>
            </a:pPr>
            <a:r>
              <a:rPr lang="zh-CN" altLang="en-US" sz="1050" b="1" dirty="0">
                <a:solidFill>
                  <a:schemeClr val="tx1">
                    <a:lumMod val="65000"/>
                    <a:lumOff val="35000"/>
                  </a:schemeClr>
                </a:solidFill>
                <a:latin typeface="微软雅黑" pitchFamily="34" charset="-122"/>
                <a:ea typeface="微软雅黑" pitchFamily="34" charset="-122"/>
              </a:rPr>
              <a:t>路径覆盖率</a:t>
            </a:r>
            <a:r>
              <a:rPr lang="en-US" altLang="zh-CN" sz="1050" b="1" dirty="0">
                <a:solidFill>
                  <a:schemeClr val="tx1">
                    <a:lumMod val="65000"/>
                    <a:lumOff val="35000"/>
                  </a:schemeClr>
                </a:solidFill>
                <a:latin typeface="微软雅黑" pitchFamily="34" charset="-122"/>
                <a:ea typeface="微软雅黑" pitchFamily="34" charset="-122"/>
              </a:rPr>
              <a:t>=</a:t>
            </a:r>
            <a:r>
              <a:rPr lang="zh-CN" altLang="en-US" sz="1050" b="1" dirty="0">
                <a:solidFill>
                  <a:schemeClr val="tx1">
                    <a:lumMod val="65000"/>
                    <a:lumOff val="35000"/>
                  </a:schemeClr>
                </a:solidFill>
                <a:latin typeface="微软雅黑" pitchFamily="34" charset="-122"/>
                <a:ea typeface="微软雅黑" pitchFamily="34" charset="-122"/>
              </a:rPr>
              <a:t>（至少被执行一次的路径数）</a:t>
            </a:r>
            <a:r>
              <a:rPr lang="en-US" altLang="zh-CN" sz="1050" b="1" dirty="0">
                <a:solidFill>
                  <a:schemeClr val="tx1">
                    <a:lumMod val="65000"/>
                    <a:lumOff val="35000"/>
                  </a:schemeClr>
                </a:solidFill>
                <a:latin typeface="微软雅黑" pitchFamily="34" charset="-122"/>
                <a:ea typeface="微软雅黑" pitchFamily="34" charset="-122"/>
              </a:rPr>
              <a:t>/</a:t>
            </a:r>
            <a:r>
              <a:rPr lang="zh-CN" altLang="en-US" sz="1050" b="1" dirty="0">
                <a:solidFill>
                  <a:schemeClr val="tx1">
                    <a:lumMod val="65000"/>
                    <a:lumOff val="35000"/>
                  </a:schemeClr>
                </a:solidFill>
                <a:latin typeface="微软雅黑" pitchFamily="34" charset="-122"/>
                <a:ea typeface="微软雅黑" pitchFamily="34" charset="-122"/>
              </a:rPr>
              <a:t>（总的路径数）</a:t>
            </a:r>
          </a:p>
          <a:p>
            <a:pPr>
              <a:lnSpc>
                <a:spcPct val="130000"/>
              </a:lnSpc>
            </a:pPr>
            <a:endParaRPr lang="zh-CN" altLang="en-US" sz="1050" dirty="0">
              <a:solidFill>
                <a:schemeClr val="tx1">
                  <a:lumMod val="65000"/>
                  <a:lumOff val="35000"/>
                </a:schemeClr>
              </a:solidFill>
              <a:latin typeface="微软雅黑" pitchFamily="34" charset="-122"/>
              <a:ea typeface="微软雅黑" pitchFamily="34" charset="-122"/>
            </a:endParaRPr>
          </a:p>
          <a:p>
            <a:pPr>
              <a:lnSpc>
                <a:spcPct val="130000"/>
              </a:lnSpc>
            </a:pPr>
            <a:r>
              <a:rPr lang="zh-CN" altLang="en-US" sz="1050" dirty="0">
                <a:solidFill>
                  <a:schemeClr val="tx1">
                    <a:lumMod val="65000"/>
                    <a:lumOff val="35000"/>
                  </a:schemeClr>
                </a:solidFill>
                <a:latin typeface="微软雅黑" pitchFamily="34" charset="-122"/>
                <a:ea typeface="微软雅黑" pitchFamily="34" charset="-122"/>
              </a:rPr>
              <a:t>分析：案例中总的路径为</a:t>
            </a:r>
            <a:r>
              <a:rPr lang="en-US" altLang="zh-CN" sz="1050" dirty="0">
                <a:solidFill>
                  <a:schemeClr val="tx1">
                    <a:lumMod val="65000"/>
                    <a:lumOff val="35000"/>
                  </a:schemeClr>
                </a:solidFill>
                <a:latin typeface="微软雅黑" pitchFamily="34" charset="-122"/>
                <a:ea typeface="微软雅黑" pitchFamily="34" charset="-122"/>
              </a:rPr>
              <a:t>4</a:t>
            </a:r>
            <a:r>
              <a:rPr lang="zh-CN" altLang="en-US" sz="1050" dirty="0">
                <a:solidFill>
                  <a:schemeClr val="tx1">
                    <a:lumMod val="65000"/>
                    <a:lumOff val="35000"/>
                  </a:schemeClr>
                </a:solidFill>
                <a:latin typeface="微软雅黑" pitchFamily="34" charset="-122"/>
                <a:ea typeface="微软雅黑" pitchFamily="34" charset="-122"/>
              </a:rPr>
              <a:t>条，分别为</a:t>
            </a:r>
            <a:r>
              <a:rPr lang="en-US" altLang="zh-CN" sz="1050" dirty="0">
                <a:solidFill>
                  <a:schemeClr val="tx1">
                    <a:lumMod val="65000"/>
                    <a:lumOff val="35000"/>
                  </a:schemeClr>
                </a:solidFill>
                <a:latin typeface="微软雅黑" pitchFamily="34" charset="-122"/>
                <a:ea typeface="微软雅黑" pitchFamily="34" charset="-122"/>
              </a:rPr>
              <a:t>ace</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err="1">
                <a:solidFill>
                  <a:schemeClr val="tx1">
                    <a:lumMod val="65000"/>
                    <a:lumOff val="35000"/>
                  </a:schemeClr>
                </a:solidFill>
                <a:latin typeface="微软雅黑" pitchFamily="34" charset="-122"/>
                <a:ea typeface="微软雅黑" pitchFamily="34" charset="-122"/>
              </a:rPr>
              <a:t>abd</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err="1">
                <a:solidFill>
                  <a:schemeClr val="tx1">
                    <a:lumMod val="65000"/>
                    <a:lumOff val="35000"/>
                  </a:schemeClr>
                </a:solidFill>
                <a:latin typeface="微软雅黑" pitchFamily="34" charset="-122"/>
                <a:ea typeface="微软雅黑" pitchFamily="34" charset="-122"/>
              </a:rPr>
              <a:t>abc</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err="1">
                <a:solidFill>
                  <a:schemeClr val="tx1">
                    <a:lumMod val="65000"/>
                    <a:lumOff val="35000"/>
                  </a:schemeClr>
                </a:solidFill>
                <a:latin typeface="微软雅黑" pitchFamily="34" charset="-122"/>
                <a:ea typeface="微软雅黑" pitchFamily="34" charset="-122"/>
              </a:rPr>
              <a:t>acd</a:t>
            </a:r>
            <a:r>
              <a:rPr lang="en-US" altLang="zh-CN" sz="1050" dirty="0">
                <a:solidFill>
                  <a:schemeClr val="tx1">
                    <a:lumMod val="65000"/>
                    <a:lumOff val="35000"/>
                  </a:schemeClr>
                </a:solidFill>
                <a:latin typeface="微软雅黑" pitchFamily="34" charset="-122"/>
                <a:ea typeface="微软雅黑" pitchFamily="34" charset="-122"/>
              </a:rPr>
              <a:t>,</a:t>
            </a:r>
            <a:r>
              <a:rPr lang="zh-CN" altLang="en-US" sz="1050" dirty="0">
                <a:solidFill>
                  <a:schemeClr val="tx1">
                    <a:lumMod val="65000"/>
                    <a:lumOff val="35000"/>
                  </a:schemeClr>
                </a:solidFill>
                <a:latin typeface="微软雅黑" pitchFamily="34" charset="-122"/>
                <a:ea typeface="微软雅黑" pitchFamily="34" charset="-122"/>
              </a:rPr>
              <a:t>下面</a:t>
            </a:r>
            <a:r>
              <a:rPr lang="en-US" altLang="zh-CN" sz="1050" dirty="0">
                <a:solidFill>
                  <a:schemeClr val="tx1">
                    <a:lumMod val="65000"/>
                    <a:lumOff val="35000"/>
                  </a:schemeClr>
                </a:solidFill>
                <a:latin typeface="微软雅黑" pitchFamily="34" charset="-122"/>
                <a:ea typeface="微软雅黑" pitchFamily="34" charset="-122"/>
              </a:rPr>
              <a:t>4</a:t>
            </a:r>
            <a:r>
              <a:rPr lang="zh-CN" altLang="en-US" sz="1050" dirty="0">
                <a:solidFill>
                  <a:schemeClr val="tx1">
                    <a:lumMod val="65000"/>
                    <a:lumOff val="35000"/>
                  </a:schemeClr>
                </a:solidFill>
                <a:latin typeface="微软雅黑" pitchFamily="34" charset="-122"/>
                <a:ea typeface="微软雅黑" pitchFamily="34" charset="-122"/>
              </a:rPr>
              <a:t>条例子实现了</a:t>
            </a:r>
            <a:r>
              <a:rPr lang="en-US" altLang="zh-CN" sz="1050" dirty="0">
                <a:solidFill>
                  <a:schemeClr val="tx1">
                    <a:lumMod val="65000"/>
                    <a:lumOff val="35000"/>
                  </a:schemeClr>
                </a:solidFill>
                <a:latin typeface="微软雅黑" pitchFamily="34" charset="-122"/>
                <a:ea typeface="微软雅黑" pitchFamily="34" charset="-122"/>
              </a:rPr>
              <a:t>100%</a:t>
            </a:r>
            <a:r>
              <a:rPr lang="zh-CN" altLang="en-US" sz="1050" dirty="0">
                <a:solidFill>
                  <a:schemeClr val="tx1">
                    <a:lumMod val="65000"/>
                    <a:lumOff val="35000"/>
                  </a:schemeClr>
                </a:solidFill>
                <a:latin typeface="微软雅黑" pitchFamily="34" charset="-122"/>
                <a:ea typeface="微软雅黑" pitchFamily="34" charset="-122"/>
              </a:rPr>
              <a:t>的路径覆盖。</a:t>
            </a:r>
          </a:p>
          <a:p>
            <a:pPr>
              <a:lnSpc>
                <a:spcPct val="130000"/>
              </a:lnSpc>
            </a:pPr>
            <a:endParaRPr lang="zh-CN" altLang="en-US" sz="1050" dirty="0">
              <a:solidFill>
                <a:schemeClr val="tx1">
                  <a:lumMod val="65000"/>
                  <a:lumOff val="35000"/>
                </a:schemeClr>
              </a:solidFill>
              <a:latin typeface="微软雅黑" pitchFamily="34" charset="-122"/>
              <a:ea typeface="微软雅黑" pitchFamily="34" charset="-122"/>
            </a:endParaRPr>
          </a:p>
          <a:p>
            <a:pPr>
              <a:lnSpc>
                <a:spcPct val="130000"/>
              </a:lnSpc>
            </a:pPr>
            <a:r>
              <a:rPr lang="en-US" altLang="zh-CN" sz="1050" dirty="0">
                <a:solidFill>
                  <a:schemeClr val="tx1">
                    <a:lumMod val="65000"/>
                    <a:lumOff val="35000"/>
                  </a:schemeClr>
                </a:solidFill>
                <a:latin typeface="微软雅黑" pitchFamily="34" charset="-122"/>
                <a:ea typeface="微软雅黑" pitchFamily="34" charset="-122"/>
              </a:rPr>
              <a:t>case1:(2,0,3) </a:t>
            </a:r>
            <a:r>
              <a:rPr lang="zh-CN" altLang="en-US" sz="1050" dirty="0">
                <a:solidFill>
                  <a:schemeClr val="tx1">
                    <a:lumMod val="65000"/>
                    <a:lumOff val="35000"/>
                  </a:schemeClr>
                </a:solidFill>
                <a:latin typeface="微软雅黑" pitchFamily="34" charset="-122"/>
                <a:ea typeface="微软雅黑" pitchFamily="34" charset="-122"/>
              </a:rPr>
              <a:t>覆盖路径</a:t>
            </a:r>
            <a:r>
              <a:rPr lang="en-US" altLang="zh-CN" sz="1050" dirty="0">
                <a:solidFill>
                  <a:schemeClr val="tx1">
                    <a:lumMod val="65000"/>
                    <a:lumOff val="35000"/>
                  </a:schemeClr>
                </a:solidFill>
                <a:latin typeface="微软雅黑" pitchFamily="34" charset="-122"/>
                <a:ea typeface="微软雅黑" pitchFamily="34" charset="-122"/>
              </a:rPr>
              <a:t>ace</a:t>
            </a:r>
          </a:p>
          <a:p>
            <a:pPr>
              <a:lnSpc>
                <a:spcPct val="130000"/>
              </a:lnSpc>
            </a:pPr>
            <a:r>
              <a:rPr lang="en-US" altLang="zh-CN" sz="1050" dirty="0">
                <a:solidFill>
                  <a:schemeClr val="tx1">
                    <a:lumMod val="65000"/>
                    <a:lumOff val="35000"/>
                  </a:schemeClr>
                </a:solidFill>
                <a:latin typeface="微软雅黑" pitchFamily="34" charset="-122"/>
                <a:ea typeface="微软雅黑" pitchFamily="34" charset="-122"/>
              </a:rPr>
              <a:t>case2:(1,0,1) </a:t>
            </a:r>
            <a:r>
              <a:rPr lang="zh-CN" altLang="en-US" sz="1050" dirty="0">
                <a:solidFill>
                  <a:schemeClr val="tx1">
                    <a:lumMod val="65000"/>
                    <a:lumOff val="35000"/>
                  </a:schemeClr>
                </a:solidFill>
                <a:latin typeface="微软雅黑" pitchFamily="34" charset="-122"/>
                <a:ea typeface="微软雅黑" pitchFamily="34" charset="-122"/>
              </a:rPr>
              <a:t>覆盖路径</a:t>
            </a:r>
            <a:r>
              <a:rPr lang="en-US" altLang="zh-CN" sz="1050" dirty="0" err="1">
                <a:solidFill>
                  <a:schemeClr val="tx1">
                    <a:lumMod val="65000"/>
                    <a:lumOff val="35000"/>
                  </a:schemeClr>
                </a:solidFill>
                <a:latin typeface="微软雅黑" pitchFamily="34" charset="-122"/>
                <a:ea typeface="微软雅黑" pitchFamily="34" charset="-122"/>
              </a:rPr>
              <a:t>abd</a:t>
            </a:r>
            <a:endParaRPr lang="en-US" altLang="zh-CN" sz="1050" dirty="0">
              <a:solidFill>
                <a:schemeClr val="tx1">
                  <a:lumMod val="65000"/>
                  <a:lumOff val="35000"/>
                </a:schemeClr>
              </a:solidFill>
              <a:latin typeface="微软雅黑" pitchFamily="34" charset="-122"/>
              <a:ea typeface="微软雅黑" pitchFamily="34" charset="-122"/>
            </a:endParaRPr>
          </a:p>
          <a:p>
            <a:pPr>
              <a:lnSpc>
                <a:spcPct val="130000"/>
              </a:lnSpc>
            </a:pPr>
            <a:r>
              <a:rPr lang="en-US" altLang="zh-CN" sz="1050" dirty="0">
                <a:solidFill>
                  <a:schemeClr val="tx1">
                    <a:lumMod val="65000"/>
                    <a:lumOff val="35000"/>
                  </a:schemeClr>
                </a:solidFill>
                <a:latin typeface="微软雅黑" pitchFamily="34" charset="-122"/>
                <a:ea typeface="微软雅黑" pitchFamily="34" charset="-122"/>
              </a:rPr>
              <a:t>case3:(1,0,3) </a:t>
            </a:r>
            <a:r>
              <a:rPr lang="zh-CN" altLang="en-US" sz="1050" dirty="0">
                <a:solidFill>
                  <a:schemeClr val="tx1">
                    <a:lumMod val="65000"/>
                    <a:lumOff val="35000"/>
                  </a:schemeClr>
                </a:solidFill>
                <a:latin typeface="微软雅黑" pitchFamily="34" charset="-122"/>
                <a:ea typeface="微软雅黑" pitchFamily="34" charset="-122"/>
              </a:rPr>
              <a:t>覆盖路径</a:t>
            </a:r>
            <a:r>
              <a:rPr lang="en-US" altLang="zh-CN" sz="1050" dirty="0" err="1">
                <a:solidFill>
                  <a:schemeClr val="tx1">
                    <a:lumMod val="65000"/>
                    <a:lumOff val="35000"/>
                  </a:schemeClr>
                </a:solidFill>
                <a:latin typeface="微软雅黑" pitchFamily="34" charset="-122"/>
                <a:ea typeface="微软雅黑" pitchFamily="34" charset="-122"/>
              </a:rPr>
              <a:t>abc</a:t>
            </a:r>
            <a:endParaRPr lang="en-US" altLang="zh-CN" sz="1050" dirty="0">
              <a:solidFill>
                <a:schemeClr val="tx1">
                  <a:lumMod val="65000"/>
                  <a:lumOff val="35000"/>
                </a:schemeClr>
              </a:solidFill>
              <a:latin typeface="微软雅黑" pitchFamily="34" charset="-122"/>
              <a:ea typeface="微软雅黑" pitchFamily="34" charset="-122"/>
            </a:endParaRPr>
          </a:p>
          <a:p>
            <a:pPr>
              <a:lnSpc>
                <a:spcPct val="130000"/>
              </a:lnSpc>
            </a:pPr>
            <a:r>
              <a:rPr lang="en-US" altLang="zh-CN" sz="1050" dirty="0">
                <a:solidFill>
                  <a:schemeClr val="tx1">
                    <a:lumMod val="65000"/>
                    <a:lumOff val="35000"/>
                  </a:schemeClr>
                </a:solidFill>
                <a:latin typeface="微软雅黑" pitchFamily="34" charset="-122"/>
                <a:ea typeface="微软雅黑" pitchFamily="34" charset="-122"/>
              </a:rPr>
              <a:t>case4:(3,0,1) </a:t>
            </a:r>
            <a:r>
              <a:rPr lang="zh-CN" altLang="en-US" sz="1050" dirty="0">
                <a:solidFill>
                  <a:schemeClr val="tx1">
                    <a:lumMod val="65000"/>
                    <a:lumOff val="35000"/>
                  </a:schemeClr>
                </a:solidFill>
                <a:latin typeface="微软雅黑" pitchFamily="34" charset="-122"/>
                <a:ea typeface="微软雅黑" pitchFamily="34" charset="-122"/>
              </a:rPr>
              <a:t>覆盖路径</a:t>
            </a:r>
            <a:r>
              <a:rPr lang="en-US" altLang="zh-CN" sz="1050" dirty="0" err="1">
                <a:solidFill>
                  <a:schemeClr val="tx1">
                    <a:lumMod val="65000"/>
                    <a:lumOff val="35000"/>
                  </a:schemeClr>
                </a:solidFill>
                <a:latin typeface="微软雅黑" pitchFamily="34" charset="-122"/>
                <a:ea typeface="微软雅黑" pitchFamily="34" charset="-122"/>
              </a:rPr>
              <a:t>acd</a:t>
            </a:r>
            <a:endParaRPr lang="en-US" altLang="zh-CN" sz="1050" dirty="0">
              <a:solidFill>
                <a:schemeClr val="tx1">
                  <a:lumMod val="65000"/>
                  <a:lumOff val="35000"/>
                </a:schemeClr>
              </a:solidFill>
              <a:latin typeface="微软雅黑" pitchFamily="34" charset="-122"/>
              <a:ea typeface="微软雅黑" pitchFamily="34" charset="-122"/>
            </a:endParaRPr>
          </a:p>
          <a:p>
            <a:pPr>
              <a:lnSpc>
                <a:spcPct val="130000"/>
              </a:lnSpc>
            </a:pPr>
            <a:endParaRPr lang="en-US" altLang="zh-CN" sz="1050" dirty="0">
              <a:solidFill>
                <a:schemeClr val="tx1">
                  <a:lumMod val="65000"/>
                  <a:lumOff val="35000"/>
                </a:schemeClr>
              </a:solidFill>
              <a:latin typeface="微软雅黑" pitchFamily="34" charset="-122"/>
              <a:ea typeface="微软雅黑" pitchFamily="34" charset="-122"/>
            </a:endParaRPr>
          </a:p>
          <a:p>
            <a:pPr>
              <a:lnSpc>
                <a:spcPct val="130000"/>
              </a:lnSpc>
            </a:pPr>
            <a:r>
              <a:rPr lang="zh-CN" altLang="en-US" sz="1050" dirty="0">
                <a:solidFill>
                  <a:schemeClr val="tx1">
                    <a:lumMod val="65000"/>
                    <a:lumOff val="35000"/>
                  </a:schemeClr>
                </a:solidFill>
                <a:latin typeface="微软雅黑" pitchFamily="34" charset="-122"/>
                <a:ea typeface="微软雅黑" pitchFamily="34" charset="-122"/>
              </a:rPr>
              <a:t>总结：对于这组测试用例，路径覆盖达到了</a:t>
            </a:r>
            <a:r>
              <a:rPr lang="en-US" altLang="zh-CN" sz="1050" dirty="0">
                <a:solidFill>
                  <a:schemeClr val="tx1">
                    <a:lumMod val="65000"/>
                    <a:lumOff val="35000"/>
                  </a:schemeClr>
                </a:solidFill>
                <a:latin typeface="微软雅黑" pitchFamily="34" charset="-122"/>
                <a:ea typeface="微软雅黑" pitchFamily="34" charset="-122"/>
              </a:rPr>
              <a:t>100%</a:t>
            </a:r>
            <a:r>
              <a:rPr lang="zh-CN" altLang="en-US" sz="1050" dirty="0">
                <a:solidFill>
                  <a:schemeClr val="tx1">
                    <a:lumMod val="65000"/>
                    <a:lumOff val="35000"/>
                  </a:schemeClr>
                </a:solidFill>
                <a:latin typeface="微软雅黑" pitchFamily="34" charset="-122"/>
                <a:ea typeface="微软雅黑" pitchFamily="34" charset="-122"/>
              </a:rPr>
              <a:t>，但是很明显没有达到</a:t>
            </a:r>
            <a:r>
              <a:rPr lang="en-US" altLang="zh-CN" sz="1050" dirty="0">
                <a:solidFill>
                  <a:schemeClr val="tx1">
                    <a:lumMod val="65000"/>
                    <a:lumOff val="35000"/>
                  </a:schemeClr>
                </a:solidFill>
                <a:latin typeface="微软雅黑" pitchFamily="34" charset="-122"/>
                <a:ea typeface="微软雅黑" pitchFamily="34" charset="-122"/>
              </a:rPr>
              <a:t>100%</a:t>
            </a:r>
            <a:r>
              <a:rPr lang="zh-CN" altLang="en-US" sz="1050" dirty="0">
                <a:solidFill>
                  <a:schemeClr val="tx1">
                    <a:lumMod val="65000"/>
                    <a:lumOff val="35000"/>
                  </a:schemeClr>
                </a:solidFill>
                <a:latin typeface="微软雅黑" pitchFamily="34" charset="-122"/>
                <a:ea typeface="微软雅黑" pitchFamily="34" charset="-122"/>
              </a:rPr>
              <a:t>条件覆盖（</a:t>
            </a:r>
            <a:r>
              <a:rPr lang="en-US" altLang="zh-CN" sz="1050" dirty="0">
                <a:solidFill>
                  <a:schemeClr val="tx1">
                    <a:lumMod val="65000"/>
                    <a:lumOff val="35000"/>
                  </a:schemeClr>
                </a:solidFill>
                <a:latin typeface="微软雅黑" pitchFamily="34" charset="-122"/>
                <a:ea typeface="微软雅黑" pitchFamily="34" charset="-122"/>
              </a:rPr>
              <a:t>B!=0</a:t>
            </a:r>
            <a:r>
              <a:rPr lang="zh-CN" altLang="en-US" sz="1050" dirty="0">
                <a:solidFill>
                  <a:schemeClr val="tx1">
                    <a:lumMod val="65000"/>
                    <a:lumOff val="35000"/>
                  </a:schemeClr>
                </a:solidFill>
                <a:latin typeface="微软雅黑" pitchFamily="34" charset="-122"/>
                <a:ea typeface="微软雅黑" pitchFamily="34" charset="-122"/>
              </a:rPr>
              <a:t>未取到） ，所以说路径覆盖也不是零缺陷的，进一步说明了覆盖率只是我们度量的手段。</a:t>
            </a:r>
            <a:endParaRPr lang="en-US" altLang="zh-CN" sz="1050" dirty="0">
              <a:solidFill>
                <a:schemeClr val="tx1">
                  <a:lumMod val="65000"/>
                  <a:lumOff val="35000"/>
                </a:schemeClr>
              </a:solidFill>
              <a:latin typeface="微软雅黑" pitchFamily="34" charset="-122"/>
              <a:ea typeface="微软雅黑" pitchFamily="34" charset="-122"/>
            </a:endParaRPr>
          </a:p>
          <a:p>
            <a:pPr>
              <a:lnSpc>
                <a:spcPct val="130000"/>
              </a:lnSpc>
            </a:pPr>
            <a:endParaRPr lang="en-US" altLang="zh-CN" sz="1400" dirty="0">
              <a:latin typeface="微软雅黑" pitchFamily="34" charset="-122"/>
              <a:ea typeface="微软雅黑" pitchFamily="34" charset="-122"/>
            </a:endParaRPr>
          </a:p>
        </p:txBody>
      </p:sp>
      <p:pic>
        <p:nvPicPr>
          <p:cNvPr id="12" name="Picture 2" descr="https://images2015.cnblogs.com/blog/914576/201604/914576-20160418152243320-18424268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3449" y="1196737"/>
            <a:ext cx="3759797" cy="321953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0592043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2" presetClass="entr" presetSubtype="1"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par>
                          <p:cTn id="32" fill="hold">
                            <p:stCondLst>
                              <p:cond delay="1600"/>
                            </p:stCondLst>
                            <p:childTnLst>
                              <p:par>
                                <p:cTn id="33" presetID="10" presetClass="entr" presetSubtype="0" fill="hold" grpId="0" nodeType="after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fade">
                                      <p:cBhvr>
                                        <p:cTn id="35"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87" grpId="0"/>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21657" y="160393"/>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白盒测试</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436827" y="184879"/>
            <a:ext cx="1252266"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a:t>
            </a:r>
            <a:r>
              <a:rPr lang="zh-CN" altLang="en-US" sz="1600" dirty="0">
                <a:solidFill>
                  <a:srgbClr val="C00000"/>
                </a:solidFill>
                <a:latin typeface="Kozuka Gothic Pro R" pitchFamily="34" charset="-128"/>
                <a:ea typeface="Kozuka Gothic Pro R" pitchFamily="34" charset="-128"/>
              </a:rPr>
              <a:t>其他覆盖</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25871" y="274011"/>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4" name="TextBox 3"/>
          <p:cNvSpPr txBox="1"/>
          <p:nvPr/>
        </p:nvSpPr>
        <p:spPr>
          <a:xfrm>
            <a:off x="1928996" y="815752"/>
            <a:ext cx="5750535" cy="338554"/>
          </a:xfrm>
          <a:prstGeom prst="rect">
            <a:avLst/>
          </a:prstGeom>
          <a:noFill/>
        </p:spPr>
        <p:txBody>
          <a:bodyPr wrap="square" rtlCol="0">
            <a:spAutoFit/>
          </a:bodyPr>
          <a:lstStyle/>
          <a:p>
            <a:r>
              <a:rPr lang="zh-CN" altLang="en-US" sz="1600" b="1" dirty="0">
                <a:solidFill>
                  <a:srgbClr val="C00000"/>
                </a:solidFill>
              </a:rPr>
              <a:t>指令块覆盖（</a:t>
            </a:r>
            <a:r>
              <a:rPr lang="en-US" altLang="zh-CN" sz="1600" b="1" dirty="0">
                <a:solidFill>
                  <a:srgbClr val="C00000"/>
                </a:solidFill>
              </a:rPr>
              <a:t>Instruction Blocks </a:t>
            </a:r>
            <a:r>
              <a:rPr lang="en-US" altLang="zh-CN" sz="1600" b="1" dirty="0" smtClean="0">
                <a:solidFill>
                  <a:srgbClr val="C00000"/>
                </a:solidFill>
              </a:rPr>
              <a:t>Coverage </a:t>
            </a:r>
            <a:r>
              <a:rPr lang="en-US" altLang="zh-CN" sz="1600" b="1" dirty="0">
                <a:solidFill>
                  <a:srgbClr val="C00000"/>
                </a:solidFill>
              </a:rPr>
              <a:t>Coverage</a:t>
            </a:r>
            <a:r>
              <a:rPr lang="zh-CN" altLang="en-US" sz="1600" b="1" dirty="0" smtClean="0">
                <a:solidFill>
                  <a:srgbClr val="C00000"/>
                </a:solidFill>
              </a:rPr>
              <a:t>）：</a:t>
            </a:r>
            <a:endParaRPr lang="zh-CN" altLang="en-US" sz="1600" b="1" dirty="0">
              <a:solidFill>
                <a:srgbClr val="C00000"/>
              </a:solidFill>
            </a:endParaRPr>
          </a:p>
        </p:txBody>
      </p:sp>
      <p:sp>
        <p:nvSpPr>
          <p:cNvPr id="5" name="TextBox 4"/>
          <p:cNvSpPr txBox="1"/>
          <p:nvPr/>
        </p:nvSpPr>
        <p:spPr>
          <a:xfrm>
            <a:off x="1560170" y="1044797"/>
            <a:ext cx="6114143" cy="742511"/>
          </a:xfrm>
          <a:prstGeom prst="rect">
            <a:avLst/>
          </a:prstGeom>
          <a:noFill/>
        </p:spPr>
        <p:txBody>
          <a:bodyPr wrap="square" rtlCol="0">
            <a:spAutoFit/>
          </a:bodyPr>
          <a:lstStyle/>
          <a:p>
            <a:pPr>
              <a:lnSpc>
                <a:spcPct val="130000"/>
              </a:lnSpc>
            </a:pPr>
            <a:endParaRPr lang="zh-CN" altLang="en-US" sz="1050" dirty="0">
              <a:solidFill>
                <a:schemeClr val="tx1">
                  <a:lumMod val="65000"/>
                  <a:lumOff val="35000"/>
                </a:schemeClr>
              </a:solidFill>
              <a:latin typeface="微软雅黑" pitchFamily="34" charset="-122"/>
              <a:ea typeface="微软雅黑" pitchFamily="34" charset="-122"/>
            </a:endParaRPr>
          </a:p>
          <a:p>
            <a:pPr>
              <a:lnSpc>
                <a:spcPct val="130000"/>
              </a:lnSpc>
            </a:pPr>
            <a:r>
              <a:rPr lang="zh-CN" altLang="en-US" sz="1100" dirty="0">
                <a:solidFill>
                  <a:schemeClr val="tx1">
                    <a:lumMod val="65000"/>
                    <a:lumOff val="35000"/>
                  </a:schemeClr>
                </a:solidFill>
                <a:latin typeface="微软雅黑" pitchFamily="34" charset="-122"/>
                <a:ea typeface="微软雅黑" pitchFamily="34" charset="-122"/>
              </a:rPr>
              <a:t>    是语句覆盖的一个变体，其唯一的区别是计算方式的不同，在这里指令块表示函数内部的一个序列语句，在这一个序列语句中不存在控制语句（会引起分支）</a:t>
            </a:r>
            <a:endParaRPr lang="en-US" altLang="zh-CN" sz="1600" dirty="0">
              <a:latin typeface="微软雅黑" pitchFamily="34" charset="-122"/>
              <a:ea typeface="微软雅黑" pitchFamily="34" charset="-122"/>
            </a:endParaRPr>
          </a:p>
        </p:txBody>
      </p:sp>
      <p:pic>
        <p:nvPicPr>
          <p:cNvPr id="13314" name="Picture 2" descr="https://images2015.cnblogs.com/blog/914576/201604/914576-20160419140620960-60405913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2587" y="1814911"/>
            <a:ext cx="5838825" cy="248602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4"/>
          <p:cNvSpPr txBox="1"/>
          <p:nvPr/>
        </p:nvSpPr>
        <p:spPr>
          <a:xfrm>
            <a:off x="1560169" y="4214530"/>
            <a:ext cx="6114143" cy="742511"/>
          </a:xfrm>
          <a:prstGeom prst="rect">
            <a:avLst/>
          </a:prstGeom>
          <a:noFill/>
        </p:spPr>
        <p:txBody>
          <a:bodyPr wrap="square" rtlCol="0">
            <a:spAutoFit/>
          </a:bodyPr>
          <a:lstStyle/>
          <a:p>
            <a:pPr>
              <a:lnSpc>
                <a:spcPct val="130000"/>
              </a:lnSpc>
            </a:pPr>
            <a:endParaRPr lang="zh-CN" altLang="en-US" sz="1050" dirty="0">
              <a:solidFill>
                <a:schemeClr val="tx1">
                  <a:lumMod val="65000"/>
                  <a:lumOff val="35000"/>
                </a:schemeClr>
              </a:solidFill>
              <a:latin typeface="微软雅黑" pitchFamily="34" charset="-122"/>
              <a:ea typeface="微软雅黑" pitchFamily="34" charset="-122"/>
            </a:endParaRPr>
          </a:p>
          <a:p>
            <a:pPr>
              <a:lnSpc>
                <a:spcPct val="130000"/>
              </a:lnSpc>
            </a:pPr>
            <a:r>
              <a:rPr lang="zh-CN" altLang="en-US" sz="1100" dirty="0">
                <a:solidFill>
                  <a:schemeClr val="tx1">
                    <a:lumMod val="65000"/>
                    <a:lumOff val="35000"/>
                  </a:schemeClr>
                </a:solidFill>
                <a:latin typeface="微软雅黑" pitchFamily="34" charset="-122"/>
                <a:ea typeface="微软雅黑" pitchFamily="34" charset="-122"/>
              </a:rPr>
              <a:t>例：一次测试中，在第一个控制点走了</a:t>
            </a:r>
            <a:r>
              <a:rPr lang="en-US" altLang="zh-CN" sz="1100" dirty="0">
                <a:solidFill>
                  <a:schemeClr val="tx1">
                    <a:lumMod val="65000"/>
                    <a:lumOff val="35000"/>
                  </a:schemeClr>
                </a:solidFill>
                <a:latin typeface="微软雅黑" pitchFamily="34" charset="-122"/>
                <a:ea typeface="微软雅黑" pitchFamily="34" charset="-122"/>
              </a:rPr>
              <a:t>3</a:t>
            </a:r>
            <a:r>
              <a:rPr lang="zh-CN" altLang="en-US" sz="1100" dirty="0">
                <a:solidFill>
                  <a:schemeClr val="tx1">
                    <a:lumMod val="65000"/>
                    <a:lumOff val="35000"/>
                  </a:schemeClr>
                </a:solidFill>
                <a:latin typeface="微软雅黑" pitchFamily="34" charset="-122"/>
                <a:ea typeface="微软雅黑" pitchFamily="34" charset="-122"/>
              </a:rPr>
              <a:t>条指令的分支，在第二个控制点走了空指令分支，那么其指令块覆盖式</a:t>
            </a:r>
            <a:r>
              <a:rPr lang="en-US" altLang="zh-CN" sz="1100" dirty="0">
                <a:solidFill>
                  <a:schemeClr val="tx1">
                    <a:lumMod val="65000"/>
                    <a:lumOff val="35000"/>
                  </a:schemeClr>
                </a:solidFill>
                <a:latin typeface="微软雅黑" pitchFamily="34" charset="-122"/>
                <a:ea typeface="微软雅黑" pitchFamily="34" charset="-122"/>
              </a:rPr>
              <a:t>2/4</a:t>
            </a:r>
            <a:r>
              <a:rPr lang="zh-CN" altLang="en-US" sz="1100" dirty="0">
                <a:solidFill>
                  <a:schemeClr val="tx1">
                    <a:lumMod val="65000"/>
                    <a:lumOff val="35000"/>
                  </a:schemeClr>
                </a:solidFill>
                <a:latin typeface="微软雅黑" pitchFamily="34" charset="-122"/>
                <a:ea typeface="微软雅黑" pitchFamily="34" charset="-122"/>
              </a:rPr>
              <a:t>，即</a:t>
            </a:r>
            <a:r>
              <a:rPr lang="en-US" altLang="zh-CN" sz="1100" dirty="0">
                <a:solidFill>
                  <a:schemeClr val="tx1">
                    <a:lumMod val="65000"/>
                    <a:lumOff val="35000"/>
                  </a:schemeClr>
                </a:solidFill>
                <a:latin typeface="微软雅黑" pitchFamily="34" charset="-122"/>
                <a:ea typeface="微软雅黑" pitchFamily="34" charset="-122"/>
              </a:rPr>
              <a:t>50%</a:t>
            </a:r>
            <a:r>
              <a:rPr lang="zh-CN" altLang="en-US" sz="1100" dirty="0">
                <a:solidFill>
                  <a:schemeClr val="tx1">
                    <a:lumMod val="65000"/>
                    <a:lumOff val="35000"/>
                  </a:schemeClr>
                </a:solidFill>
                <a:latin typeface="微软雅黑" pitchFamily="34" charset="-122"/>
                <a:ea typeface="微软雅黑" pitchFamily="34" charset="-122"/>
              </a:rPr>
              <a:t>；其语句覆盖式（</a:t>
            </a:r>
            <a:r>
              <a:rPr lang="en-US" altLang="zh-CN" sz="1100" dirty="0">
                <a:solidFill>
                  <a:schemeClr val="tx1">
                    <a:lumMod val="65000"/>
                    <a:lumOff val="35000"/>
                  </a:schemeClr>
                </a:solidFill>
                <a:latin typeface="微软雅黑" pitchFamily="34" charset="-122"/>
                <a:ea typeface="微软雅黑" pitchFamily="34" charset="-122"/>
              </a:rPr>
              <a:t>5+3</a:t>
            </a:r>
            <a:r>
              <a:rPr lang="zh-CN" altLang="en-US" sz="1100" dirty="0">
                <a:solidFill>
                  <a:schemeClr val="tx1">
                    <a:lumMod val="65000"/>
                    <a:lumOff val="35000"/>
                  </a:schemeClr>
                </a:solidFill>
                <a:latin typeface="微软雅黑" pitchFamily="34" charset="-122"/>
                <a:ea typeface="微软雅黑" pitchFamily="34" charset="-122"/>
              </a:rPr>
              <a:t>）</a:t>
            </a:r>
            <a:r>
              <a:rPr lang="en-US" altLang="zh-CN" sz="1100" dirty="0">
                <a:solidFill>
                  <a:schemeClr val="tx1">
                    <a:lumMod val="65000"/>
                    <a:lumOff val="35000"/>
                  </a:schemeClr>
                </a:solidFill>
                <a:latin typeface="微软雅黑" pitchFamily="34" charset="-122"/>
                <a:ea typeface="微软雅黑" pitchFamily="34" charset="-122"/>
              </a:rPr>
              <a:t>/15</a:t>
            </a:r>
            <a:r>
              <a:rPr lang="zh-CN" altLang="en-US" sz="1100" dirty="0">
                <a:solidFill>
                  <a:schemeClr val="tx1">
                    <a:lumMod val="65000"/>
                    <a:lumOff val="35000"/>
                  </a:schemeClr>
                </a:solidFill>
                <a:latin typeface="微软雅黑" pitchFamily="34" charset="-122"/>
                <a:ea typeface="微软雅黑" pitchFamily="34" charset="-122"/>
              </a:rPr>
              <a:t>，即</a:t>
            </a:r>
            <a:r>
              <a:rPr lang="en-US" altLang="zh-CN" sz="1100" dirty="0">
                <a:solidFill>
                  <a:schemeClr val="tx1">
                    <a:lumMod val="65000"/>
                    <a:lumOff val="35000"/>
                  </a:schemeClr>
                </a:solidFill>
                <a:latin typeface="微软雅黑" pitchFamily="34" charset="-122"/>
                <a:ea typeface="微软雅黑" pitchFamily="34" charset="-122"/>
              </a:rPr>
              <a:t>53.33%</a:t>
            </a:r>
            <a:r>
              <a:rPr lang="zh-CN" altLang="en-US" sz="1100" dirty="0">
                <a:solidFill>
                  <a:schemeClr val="tx1">
                    <a:lumMod val="65000"/>
                    <a:lumOff val="35000"/>
                  </a:schemeClr>
                </a:solidFill>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245360359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2" presetClass="entr" presetSubtype="1"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par>
                          <p:cTn id="32" fill="hold">
                            <p:stCondLst>
                              <p:cond delay="1600"/>
                            </p:stCondLst>
                            <p:childTnLst>
                              <p:par>
                                <p:cTn id="33" presetID="10" presetClass="entr" presetSubtype="0" fill="hold" grpId="0" nodeType="after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fade">
                                      <p:cBhvr>
                                        <p:cTn id="35" dur="2000"/>
                                        <p:tgtEl>
                                          <p:spTgt spid="87"/>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up)">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87" grpId="0"/>
      <p:bldP spid="4" grpId="0"/>
      <p:bldP spid="5"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21657" y="160393"/>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灰盒</a:t>
            </a:r>
            <a:r>
              <a:rPr lang="zh-CN" altLang="en-US" sz="2000" spc="300" dirty="0" smtClean="0">
                <a:latin typeface="方正兰亭细黑_GBK" pitchFamily="2" charset="-122"/>
                <a:ea typeface="方正兰亭细黑_GBK" pitchFamily="2" charset="-122"/>
              </a:rPr>
              <a:t>测试</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436827" y="184879"/>
            <a:ext cx="1701107"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GREY BOX TEST</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25871" y="274011"/>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4" name="TextBox 3"/>
          <p:cNvSpPr txBox="1"/>
          <p:nvPr/>
        </p:nvSpPr>
        <p:spPr>
          <a:xfrm>
            <a:off x="3115582" y="892109"/>
            <a:ext cx="4401273" cy="338554"/>
          </a:xfrm>
          <a:prstGeom prst="rect">
            <a:avLst/>
          </a:prstGeom>
          <a:noFill/>
        </p:spPr>
        <p:txBody>
          <a:bodyPr wrap="square" rtlCol="0">
            <a:spAutoFit/>
          </a:bodyPr>
          <a:lstStyle/>
          <a:p>
            <a:r>
              <a:rPr lang="zh-CN" altLang="en-US" sz="1600" b="1" dirty="0" smtClean="0">
                <a:solidFill>
                  <a:srgbClr val="C00000"/>
                </a:solidFill>
              </a:rPr>
              <a:t>灰盒测试（</a:t>
            </a:r>
            <a:r>
              <a:rPr lang="en-US" altLang="zh-CN" sz="1600" b="1" dirty="0" smtClean="0">
                <a:solidFill>
                  <a:srgbClr val="C00000"/>
                </a:solidFill>
              </a:rPr>
              <a:t>Grey </a:t>
            </a:r>
            <a:r>
              <a:rPr lang="en-US" altLang="zh-CN" sz="1600" b="1" dirty="0">
                <a:solidFill>
                  <a:srgbClr val="C00000"/>
                </a:solidFill>
              </a:rPr>
              <a:t>B</a:t>
            </a:r>
            <a:r>
              <a:rPr lang="en-US" altLang="zh-CN" sz="1600" b="1" dirty="0" smtClean="0">
                <a:solidFill>
                  <a:srgbClr val="C00000"/>
                </a:solidFill>
              </a:rPr>
              <a:t>ox Test</a:t>
            </a:r>
            <a:r>
              <a:rPr lang="zh-CN" altLang="en-US" sz="1600" b="1" dirty="0" smtClean="0">
                <a:solidFill>
                  <a:srgbClr val="C00000"/>
                </a:solidFill>
              </a:rPr>
              <a:t>）</a:t>
            </a:r>
            <a:endParaRPr lang="zh-CN" altLang="en-US" sz="1600" b="1" dirty="0">
              <a:solidFill>
                <a:srgbClr val="C00000"/>
              </a:solidFill>
            </a:endParaRPr>
          </a:p>
        </p:txBody>
      </p:sp>
      <p:sp>
        <p:nvSpPr>
          <p:cNvPr id="5" name="TextBox 4"/>
          <p:cNvSpPr txBox="1"/>
          <p:nvPr/>
        </p:nvSpPr>
        <p:spPr>
          <a:xfrm>
            <a:off x="721632" y="1232601"/>
            <a:ext cx="8164399" cy="3429850"/>
          </a:xfrm>
          <a:prstGeom prst="rect">
            <a:avLst/>
          </a:prstGeom>
          <a:noFill/>
        </p:spPr>
        <p:txBody>
          <a:bodyPr wrap="square" rtlCol="0">
            <a:spAutoFit/>
          </a:bodyPr>
          <a:lstStyle/>
          <a:p>
            <a:pPr>
              <a:lnSpc>
                <a:spcPct val="130000"/>
              </a:lnSpc>
            </a:pPr>
            <a:endParaRPr lang="zh-CN" altLang="en-US" sz="1200" b="1" dirty="0">
              <a:solidFill>
                <a:schemeClr val="tx1">
                  <a:lumMod val="65000"/>
                  <a:lumOff val="35000"/>
                </a:schemeClr>
              </a:solidFill>
              <a:latin typeface="微软雅黑" pitchFamily="34" charset="-122"/>
              <a:ea typeface="微软雅黑" pitchFamily="34" charset="-122"/>
            </a:endParaRPr>
          </a:p>
          <a:p>
            <a:pPr>
              <a:lnSpc>
                <a:spcPct val="130000"/>
              </a:lnSpc>
            </a:pPr>
            <a:r>
              <a:rPr lang="en-US" altLang="zh-CN" sz="1200" b="1" dirty="0">
                <a:solidFill>
                  <a:schemeClr val="tx1">
                    <a:lumMod val="65000"/>
                    <a:lumOff val="35000"/>
                  </a:schemeClr>
                </a:solidFill>
                <a:latin typeface="微软雅黑" pitchFamily="34" charset="-122"/>
                <a:ea typeface="微软雅黑" pitchFamily="34" charset="-122"/>
              </a:rPr>
              <a:t>1.</a:t>
            </a:r>
            <a:r>
              <a:rPr lang="zh-CN" altLang="en-US" sz="1200" b="1" dirty="0">
                <a:solidFill>
                  <a:schemeClr val="tx1">
                    <a:lumMod val="65000"/>
                    <a:lumOff val="35000"/>
                  </a:schemeClr>
                </a:solidFill>
                <a:latin typeface="微软雅黑" pitchFamily="34" charset="-122"/>
                <a:ea typeface="微软雅黑" pitchFamily="34" charset="-122"/>
              </a:rPr>
              <a:t>接口覆盖</a:t>
            </a:r>
            <a:r>
              <a:rPr lang="en-US" altLang="zh-CN" sz="1200" b="1" dirty="0">
                <a:solidFill>
                  <a:schemeClr val="tx1">
                    <a:lumMod val="65000"/>
                    <a:lumOff val="35000"/>
                  </a:schemeClr>
                </a:solidFill>
                <a:latin typeface="微软雅黑" pitchFamily="34" charset="-122"/>
                <a:ea typeface="微软雅黑" pitchFamily="34" charset="-122"/>
              </a:rPr>
              <a:t>(Interface Coverage)</a:t>
            </a:r>
          </a:p>
          <a:p>
            <a:pPr>
              <a:lnSpc>
                <a:spcPct val="130000"/>
              </a:lnSpc>
            </a:pPr>
            <a:endParaRPr lang="en-US" altLang="zh-CN" sz="1200" b="1" dirty="0">
              <a:solidFill>
                <a:schemeClr val="tx1">
                  <a:lumMod val="65000"/>
                  <a:lumOff val="35000"/>
                </a:schemeClr>
              </a:solidFill>
              <a:latin typeface="微软雅黑" pitchFamily="34" charset="-122"/>
              <a:ea typeface="微软雅黑" pitchFamily="34" charset="-122"/>
            </a:endParaRPr>
          </a:p>
          <a:p>
            <a:pPr>
              <a:lnSpc>
                <a:spcPct val="130000"/>
              </a:lnSpc>
            </a:pPr>
            <a:r>
              <a:rPr lang="en-US" altLang="zh-CN" sz="1200" dirty="0">
                <a:solidFill>
                  <a:schemeClr val="tx1">
                    <a:lumMod val="65000"/>
                    <a:lumOff val="35000"/>
                  </a:schemeClr>
                </a:solidFill>
                <a:latin typeface="微软雅黑" pitchFamily="34" charset="-122"/>
                <a:ea typeface="微软雅黑" pitchFamily="34" charset="-122"/>
              </a:rPr>
              <a:t>      </a:t>
            </a:r>
            <a:r>
              <a:rPr lang="zh-CN" altLang="en-US" sz="1200" dirty="0">
                <a:solidFill>
                  <a:schemeClr val="tx1">
                    <a:lumMod val="65000"/>
                    <a:lumOff val="35000"/>
                  </a:schemeClr>
                </a:solidFill>
                <a:latin typeface="微软雅黑" pitchFamily="34" charset="-122"/>
                <a:ea typeface="微软雅黑" pitchFamily="34" charset="-122"/>
              </a:rPr>
              <a:t>接口覆盖，又称入口点覆盖，要求通过设计一定的用例使得系统的每个接口被测试到。</a:t>
            </a:r>
          </a:p>
          <a:p>
            <a:pPr>
              <a:lnSpc>
                <a:spcPct val="130000"/>
              </a:lnSpc>
            </a:pPr>
            <a:endParaRPr lang="zh-CN" altLang="en-US" sz="1200" dirty="0">
              <a:solidFill>
                <a:schemeClr val="tx1">
                  <a:lumMod val="65000"/>
                  <a:lumOff val="35000"/>
                </a:schemeClr>
              </a:solidFill>
              <a:latin typeface="微软雅黑" pitchFamily="34" charset="-122"/>
              <a:ea typeface="微软雅黑" pitchFamily="34" charset="-122"/>
            </a:endParaRPr>
          </a:p>
          <a:p>
            <a:pPr>
              <a:lnSpc>
                <a:spcPct val="130000"/>
              </a:lnSpc>
            </a:pPr>
            <a:r>
              <a:rPr lang="zh-CN" altLang="en-US" sz="1200" dirty="0">
                <a:solidFill>
                  <a:schemeClr val="tx1">
                    <a:lumMod val="65000"/>
                    <a:lumOff val="35000"/>
                  </a:schemeClr>
                </a:solidFill>
                <a:latin typeface="微软雅黑" pitchFamily="34" charset="-122"/>
                <a:ea typeface="微软雅黑" pitchFamily="34" charset="-122"/>
              </a:rPr>
              <a:t>接口覆盖</a:t>
            </a:r>
            <a:r>
              <a:rPr lang="en-US" altLang="zh-CN" sz="1200" dirty="0">
                <a:solidFill>
                  <a:schemeClr val="tx1">
                    <a:lumMod val="65000"/>
                    <a:lumOff val="35000"/>
                  </a:schemeClr>
                </a:solidFill>
                <a:latin typeface="微软雅黑" pitchFamily="34" charset="-122"/>
                <a:ea typeface="微软雅黑" pitchFamily="34" charset="-122"/>
              </a:rPr>
              <a:t>=</a:t>
            </a:r>
            <a:r>
              <a:rPr lang="zh-CN" altLang="en-US" sz="1200" dirty="0">
                <a:solidFill>
                  <a:schemeClr val="tx1">
                    <a:lumMod val="65000"/>
                    <a:lumOff val="35000"/>
                  </a:schemeClr>
                </a:solidFill>
                <a:latin typeface="微软雅黑" pitchFamily="34" charset="-122"/>
                <a:ea typeface="微软雅黑" pitchFamily="34" charset="-122"/>
              </a:rPr>
              <a:t>（至少被执行一次的接口数量）</a:t>
            </a:r>
            <a:r>
              <a:rPr lang="en-US" altLang="zh-CN" sz="1200" dirty="0">
                <a:solidFill>
                  <a:schemeClr val="tx1">
                    <a:lumMod val="65000"/>
                    <a:lumOff val="35000"/>
                  </a:schemeClr>
                </a:solidFill>
                <a:latin typeface="微软雅黑" pitchFamily="34" charset="-122"/>
                <a:ea typeface="微软雅黑" pitchFamily="34" charset="-122"/>
              </a:rPr>
              <a:t>/</a:t>
            </a:r>
            <a:r>
              <a:rPr lang="zh-CN" altLang="en-US" sz="1200" dirty="0">
                <a:solidFill>
                  <a:schemeClr val="tx1">
                    <a:lumMod val="65000"/>
                    <a:lumOff val="35000"/>
                  </a:schemeClr>
                </a:solidFill>
                <a:latin typeface="微软雅黑" pitchFamily="34" charset="-122"/>
                <a:ea typeface="微软雅黑" pitchFamily="34" charset="-122"/>
              </a:rPr>
              <a:t>（系统中接口的总数）</a:t>
            </a:r>
          </a:p>
          <a:p>
            <a:pPr>
              <a:lnSpc>
                <a:spcPct val="130000"/>
              </a:lnSpc>
            </a:pPr>
            <a:endParaRPr lang="zh-CN" altLang="en-US" sz="1200" b="1" dirty="0">
              <a:solidFill>
                <a:schemeClr val="tx1">
                  <a:lumMod val="65000"/>
                  <a:lumOff val="35000"/>
                </a:schemeClr>
              </a:solidFill>
              <a:latin typeface="微软雅黑" pitchFamily="34" charset="-122"/>
              <a:ea typeface="微软雅黑" pitchFamily="34" charset="-122"/>
            </a:endParaRPr>
          </a:p>
          <a:p>
            <a:pPr>
              <a:lnSpc>
                <a:spcPct val="130000"/>
              </a:lnSpc>
            </a:pPr>
            <a:r>
              <a:rPr lang="en-US" altLang="zh-CN" sz="1200" b="1" dirty="0">
                <a:solidFill>
                  <a:schemeClr val="tx1">
                    <a:lumMod val="65000"/>
                    <a:lumOff val="35000"/>
                  </a:schemeClr>
                </a:solidFill>
                <a:latin typeface="微软雅黑" pitchFamily="34" charset="-122"/>
                <a:ea typeface="微软雅黑" pitchFamily="34" charset="-122"/>
              </a:rPr>
              <a:t>2.</a:t>
            </a:r>
            <a:r>
              <a:rPr lang="zh-CN" altLang="en-US" sz="1200" b="1" dirty="0">
                <a:solidFill>
                  <a:schemeClr val="tx1">
                    <a:lumMod val="65000"/>
                    <a:lumOff val="35000"/>
                  </a:schemeClr>
                </a:solidFill>
                <a:latin typeface="微软雅黑" pitchFamily="34" charset="-122"/>
                <a:ea typeface="微软雅黑" pitchFamily="34" charset="-122"/>
              </a:rPr>
              <a:t>函数覆盖</a:t>
            </a:r>
            <a:r>
              <a:rPr lang="en-US" altLang="zh-CN" sz="1200" b="1" dirty="0">
                <a:solidFill>
                  <a:schemeClr val="tx1">
                    <a:lumMod val="65000"/>
                    <a:lumOff val="35000"/>
                  </a:schemeClr>
                </a:solidFill>
                <a:latin typeface="微软雅黑" pitchFamily="34" charset="-122"/>
                <a:ea typeface="微软雅黑" pitchFamily="34" charset="-122"/>
              </a:rPr>
              <a:t>(True Coverage)</a:t>
            </a:r>
          </a:p>
          <a:p>
            <a:pPr>
              <a:lnSpc>
                <a:spcPct val="130000"/>
              </a:lnSpc>
            </a:pPr>
            <a:endParaRPr lang="en-US" altLang="zh-CN" sz="1200" b="1" dirty="0">
              <a:solidFill>
                <a:schemeClr val="tx1">
                  <a:lumMod val="65000"/>
                  <a:lumOff val="35000"/>
                </a:schemeClr>
              </a:solidFill>
              <a:latin typeface="微软雅黑" pitchFamily="34" charset="-122"/>
              <a:ea typeface="微软雅黑" pitchFamily="34" charset="-122"/>
            </a:endParaRPr>
          </a:p>
          <a:p>
            <a:pPr>
              <a:lnSpc>
                <a:spcPct val="130000"/>
              </a:lnSpc>
            </a:pPr>
            <a:r>
              <a:rPr lang="en-US" altLang="zh-CN" sz="1200" b="1" dirty="0">
                <a:solidFill>
                  <a:schemeClr val="tx1">
                    <a:lumMod val="65000"/>
                    <a:lumOff val="35000"/>
                  </a:schemeClr>
                </a:solidFill>
                <a:latin typeface="微软雅黑" pitchFamily="34" charset="-122"/>
                <a:ea typeface="微软雅黑" pitchFamily="34" charset="-122"/>
              </a:rPr>
              <a:t>      </a:t>
            </a:r>
            <a:r>
              <a:rPr lang="zh-CN" altLang="en-US" sz="1200" dirty="0">
                <a:solidFill>
                  <a:schemeClr val="tx1">
                    <a:lumMod val="65000"/>
                    <a:lumOff val="35000"/>
                  </a:schemeClr>
                </a:solidFill>
                <a:latin typeface="微软雅黑" pitchFamily="34" charset="-122"/>
                <a:ea typeface="微软雅黑" pitchFamily="34" charset="-122"/>
              </a:rPr>
              <a:t>函数覆盖是针对系统或一个子系统的测试的，它表示在该测试中，有哪些函数被测试到了，其被测试到的频率有多大，这些函数在系统所有函数中占的比例有多大，函数覆盖是一个比较容易自动化的技术，同时也易于理解。其公式如下：</a:t>
            </a:r>
          </a:p>
          <a:p>
            <a:pPr>
              <a:lnSpc>
                <a:spcPct val="130000"/>
              </a:lnSpc>
            </a:pPr>
            <a:endParaRPr lang="zh-CN" altLang="en-US" sz="1200" dirty="0">
              <a:solidFill>
                <a:schemeClr val="tx1">
                  <a:lumMod val="65000"/>
                  <a:lumOff val="35000"/>
                </a:schemeClr>
              </a:solidFill>
              <a:latin typeface="微软雅黑" pitchFamily="34" charset="-122"/>
              <a:ea typeface="微软雅黑" pitchFamily="34" charset="-122"/>
            </a:endParaRPr>
          </a:p>
          <a:p>
            <a:pPr>
              <a:lnSpc>
                <a:spcPct val="130000"/>
              </a:lnSpc>
            </a:pPr>
            <a:r>
              <a:rPr lang="zh-CN" altLang="en-US" sz="1200" dirty="0">
                <a:solidFill>
                  <a:schemeClr val="tx1">
                    <a:lumMod val="65000"/>
                    <a:lumOff val="35000"/>
                  </a:schemeClr>
                </a:solidFill>
                <a:latin typeface="微软雅黑" pitchFamily="34" charset="-122"/>
                <a:ea typeface="微软雅黑" pitchFamily="34" charset="-122"/>
              </a:rPr>
              <a:t>函数覆盖</a:t>
            </a:r>
            <a:r>
              <a:rPr lang="en-US" altLang="zh-CN" sz="1200" dirty="0">
                <a:solidFill>
                  <a:schemeClr val="tx1">
                    <a:lumMod val="65000"/>
                    <a:lumOff val="35000"/>
                  </a:schemeClr>
                </a:solidFill>
                <a:latin typeface="微软雅黑" pitchFamily="34" charset="-122"/>
                <a:ea typeface="微软雅黑" pitchFamily="34" charset="-122"/>
              </a:rPr>
              <a:t>=</a:t>
            </a:r>
            <a:r>
              <a:rPr lang="zh-CN" altLang="en-US" sz="1200" dirty="0">
                <a:solidFill>
                  <a:schemeClr val="tx1">
                    <a:lumMod val="65000"/>
                    <a:lumOff val="35000"/>
                  </a:schemeClr>
                </a:solidFill>
                <a:latin typeface="微软雅黑" pitchFamily="34" charset="-122"/>
                <a:ea typeface="微软雅黑" pitchFamily="34" charset="-122"/>
              </a:rPr>
              <a:t>（至少被执行一次的函数数量）</a:t>
            </a:r>
            <a:r>
              <a:rPr lang="en-US" altLang="zh-CN" sz="1200" dirty="0">
                <a:solidFill>
                  <a:schemeClr val="tx1">
                    <a:lumMod val="65000"/>
                    <a:lumOff val="35000"/>
                  </a:schemeClr>
                </a:solidFill>
                <a:latin typeface="微软雅黑" pitchFamily="34" charset="-122"/>
                <a:ea typeface="微软雅黑" pitchFamily="34" charset="-122"/>
              </a:rPr>
              <a:t>/</a:t>
            </a:r>
            <a:r>
              <a:rPr lang="zh-CN" altLang="en-US" sz="1200" dirty="0">
                <a:solidFill>
                  <a:schemeClr val="tx1">
                    <a:lumMod val="65000"/>
                    <a:lumOff val="35000"/>
                  </a:schemeClr>
                </a:solidFill>
                <a:latin typeface="微软雅黑" pitchFamily="34" charset="-122"/>
                <a:ea typeface="微软雅黑" pitchFamily="34" charset="-122"/>
              </a:rPr>
              <a:t>（系统中函数的总数）</a:t>
            </a:r>
            <a:endParaRPr lang="en-US" altLang="zh-CN" dirty="0">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266241567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2" presetClass="entr" presetSubtype="1"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par>
                          <p:cTn id="32" fill="hold">
                            <p:stCondLst>
                              <p:cond delay="1600"/>
                            </p:stCondLst>
                            <p:childTnLst>
                              <p:par>
                                <p:cTn id="33" presetID="10" presetClass="entr" presetSubtype="0" fill="hold" grpId="0" nodeType="after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fade">
                                      <p:cBhvr>
                                        <p:cTn id="35"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87"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形状 5">
            <a:extLst>
              <a:ext uri="{FF2B5EF4-FFF2-40B4-BE49-F238E27FC236}">
                <a16:creationId xmlns:a16="http://schemas.microsoft.com/office/drawing/2014/main" id="{E5F9E9D7-22AC-FB59-9B25-9B6B8B91B6EE}"/>
              </a:ext>
            </a:extLst>
          </p:cNvPr>
          <p:cNvSpPr/>
          <p:nvPr/>
        </p:nvSpPr>
        <p:spPr>
          <a:xfrm>
            <a:off x="2414427" y="2183258"/>
            <a:ext cx="4222679" cy="1273995"/>
          </a:xfrm>
          <a:custGeom>
            <a:avLst/>
            <a:gdLst>
              <a:gd name="connsiteX0" fmla="*/ 0 w 4222679"/>
              <a:gd name="connsiteY0" fmla="*/ 0 h 1273995"/>
              <a:gd name="connsiteX1" fmla="*/ 1371600 w 4222679"/>
              <a:gd name="connsiteY1" fmla="*/ 1243173 h 1273995"/>
              <a:gd name="connsiteX2" fmla="*/ 2815119 w 4222679"/>
              <a:gd name="connsiteY2" fmla="*/ 35959 h 1273995"/>
              <a:gd name="connsiteX3" fmla="*/ 4222679 w 4222679"/>
              <a:gd name="connsiteY3" fmla="*/ 1273995 h 1273995"/>
            </a:gdLst>
            <a:ahLst/>
            <a:cxnLst>
              <a:cxn ang="0">
                <a:pos x="connsiteX0" y="connsiteY0"/>
              </a:cxn>
              <a:cxn ang="0">
                <a:pos x="connsiteX1" y="connsiteY1"/>
              </a:cxn>
              <a:cxn ang="0">
                <a:pos x="connsiteX2" y="connsiteY2"/>
              </a:cxn>
              <a:cxn ang="0">
                <a:pos x="connsiteX3" y="connsiteY3"/>
              </a:cxn>
            </a:cxnLst>
            <a:rect l="l" t="t" r="r" b="b"/>
            <a:pathLst>
              <a:path w="4222679" h="1273995">
                <a:moveTo>
                  <a:pt x="0" y="0"/>
                </a:moveTo>
                <a:cubicBezTo>
                  <a:pt x="451207" y="618590"/>
                  <a:pt x="902414" y="1237180"/>
                  <a:pt x="1371600" y="1243173"/>
                </a:cubicBezTo>
                <a:cubicBezTo>
                  <a:pt x="1840786" y="1249166"/>
                  <a:pt x="2339939" y="30822"/>
                  <a:pt x="2815119" y="35959"/>
                </a:cubicBezTo>
                <a:cubicBezTo>
                  <a:pt x="3290299" y="41096"/>
                  <a:pt x="3994935" y="1108752"/>
                  <a:pt x="4222679" y="1273995"/>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5" name="直接连接符 9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2858895" y="4057286"/>
            <a:ext cx="1909498" cy="584775"/>
          </a:xfrm>
          <a:prstGeom prst="rect">
            <a:avLst/>
          </a:prstGeom>
          <a:noFill/>
        </p:spPr>
        <p:txBody>
          <a:bodyPr wrap="none" rtlCol="0">
            <a:spAutoFit/>
          </a:bodyPr>
          <a:lstStyle/>
          <a:p>
            <a:pPr algn="ctr"/>
            <a:r>
              <a:rPr lang="en-US" altLang="zh-CN" sz="1600" dirty="0">
                <a:solidFill>
                  <a:srgbClr val="C00000"/>
                </a:solidFill>
                <a:latin typeface="Kozuka Gothic Pro R" pitchFamily="34" charset="-128"/>
                <a:ea typeface="Kozuka Gothic Pro R" pitchFamily="34" charset="-128"/>
              </a:rPr>
              <a:t>CODE COVERAGE</a:t>
            </a:r>
            <a:endParaRPr lang="zh-CN" altLang="en-US" sz="1600" dirty="0">
              <a:solidFill>
                <a:srgbClr val="C00000"/>
              </a:solidFill>
              <a:latin typeface="Kozuka Gothic Pro R" pitchFamily="34" charset="-128"/>
              <a:ea typeface="Kozuka Gothic Pro R" pitchFamily="34" charset="-128"/>
            </a:endParaRPr>
          </a:p>
          <a:p>
            <a:pPr algn="ctr"/>
            <a:endParaRPr lang="zh-CN" altLang="en-US" sz="1600" dirty="0">
              <a:solidFill>
                <a:srgbClr val="C00000"/>
              </a:solidFill>
              <a:latin typeface="Kozuka Gothic Pro R" pitchFamily="34" charset="-128"/>
              <a:ea typeface="Kozuka Gothic Pro R" pitchFamily="34" charset="-128"/>
            </a:endParaRPr>
          </a:p>
        </p:txBody>
      </p:sp>
      <p:sp>
        <p:nvSpPr>
          <p:cNvPr id="105" name="椭圆 10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TextBox 106"/>
          <p:cNvSpPr txBox="1"/>
          <p:nvPr/>
        </p:nvSpPr>
        <p:spPr>
          <a:xfrm>
            <a:off x="867615" y="224935"/>
            <a:ext cx="1346844" cy="338554"/>
          </a:xfrm>
          <a:prstGeom prst="rect">
            <a:avLst/>
          </a:prstGeom>
          <a:noFill/>
        </p:spPr>
        <p:txBody>
          <a:bodyPr wrap="none" rtlCol="0">
            <a:spAutoFit/>
          </a:bodyPr>
          <a:lstStyle/>
          <a:p>
            <a:r>
              <a:rPr lang="en-US" altLang="zh-CN" sz="1600" dirty="0">
                <a:solidFill>
                  <a:srgbClr val="C00000"/>
                </a:solidFill>
                <a:latin typeface="Kozuka Gothic Pro R" pitchFamily="34" charset="-128"/>
                <a:ea typeface="Kozuka Gothic Pro R" pitchFamily="34" charset="-128"/>
              </a:rPr>
              <a:t>CONTENTS</a:t>
            </a:r>
            <a:endParaRPr lang="zh-CN" altLang="en-US" sz="1600" dirty="0">
              <a:solidFill>
                <a:srgbClr val="C00000"/>
              </a:solidFill>
              <a:latin typeface="Kozuka Gothic Pro R" pitchFamily="34" charset="-128"/>
              <a:ea typeface="Kozuka Gothic Pro R" pitchFamily="34" charset="-128"/>
            </a:endParaRPr>
          </a:p>
        </p:txBody>
      </p:sp>
      <p:cxnSp>
        <p:nvCxnSpPr>
          <p:cNvPr id="108" name="直接连接符 107"/>
          <p:cNvCxnSpPr/>
          <p:nvPr/>
        </p:nvCxnSpPr>
        <p:spPr>
          <a:xfrm>
            <a:off x="2180223"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879514" y="1635466"/>
            <a:ext cx="1139038" cy="1139038"/>
            <a:chOff x="1180871" y="1661152"/>
            <a:chExt cx="1139038" cy="1139038"/>
          </a:xfrm>
        </p:grpSpPr>
        <p:grpSp>
          <p:nvGrpSpPr>
            <p:cNvPr id="110" name="组合 109"/>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13" name="椭圆 1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34" name="TextBox 133"/>
            <p:cNvSpPr txBox="1"/>
            <p:nvPr/>
          </p:nvSpPr>
          <p:spPr>
            <a:xfrm>
              <a:off x="1459284" y="1876728"/>
              <a:ext cx="582211" cy="707886"/>
            </a:xfrm>
            <a:prstGeom prst="rect">
              <a:avLst/>
            </a:prstGeom>
            <a:noFill/>
          </p:spPr>
          <p:txBody>
            <a:bodyPr wrap="none" rtlCol="0">
              <a:spAutoFit/>
            </a:bodyPr>
            <a:lstStyle/>
            <a:p>
              <a:r>
                <a:rPr lang="en-US" altLang="zh-CN" sz="4000" dirty="0">
                  <a:solidFill>
                    <a:srgbClr val="1A3F6C"/>
                  </a:solidFill>
                  <a:latin typeface="Watford DB" pitchFamily="2" charset="0"/>
                  <a:ea typeface="造字工房劲黑（非商用）常规体" pitchFamily="50" charset="-122"/>
                </a:rPr>
                <a:t>1</a:t>
              </a:r>
              <a:endParaRPr lang="zh-CN" altLang="en-US" sz="4000" dirty="0">
                <a:solidFill>
                  <a:srgbClr val="1A3F6C"/>
                </a:solidFill>
                <a:latin typeface="Watford DB" pitchFamily="2" charset="0"/>
                <a:ea typeface="造字工房劲黑（非商用）常规体" pitchFamily="50" charset="-122"/>
              </a:endParaRPr>
            </a:p>
          </p:txBody>
        </p:sp>
      </p:grpSp>
      <p:grpSp>
        <p:nvGrpSpPr>
          <p:cNvPr id="30" name="组合 29"/>
          <p:cNvGrpSpPr/>
          <p:nvPr/>
        </p:nvGrpSpPr>
        <p:grpSpPr>
          <a:xfrm>
            <a:off x="3290319" y="2811100"/>
            <a:ext cx="1139038" cy="1139038"/>
            <a:chOff x="2591676" y="2836786"/>
            <a:chExt cx="1139038" cy="1139038"/>
          </a:xfrm>
        </p:grpSpPr>
        <p:grpSp>
          <p:nvGrpSpPr>
            <p:cNvPr id="120" name="组合 119"/>
            <p:cNvGrpSpPr/>
            <p:nvPr/>
          </p:nvGrpSpPr>
          <p:grpSpPr>
            <a:xfrm>
              <a:off x="2591676" y="2836786"/>
              <a:ext cx="1139038" cy="1139038"/>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23" name="椭圆 12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35" name="TextBox 134"/>
            <p:cNvSpPr txBox="1"/>
            <p:nvPr/>
          </p:nvSpPr>
          <p:spPr>
            <a:xfrm>
              <a:off x="2870089" y="3052362"/>
              <a:ext cx="582211" cy="707886"/>
            </a:xfrm>
            <a:prstGeom prst="rect">
              <a:avLst/>
            </a:prstGeom>
            <a:noFill/>
          </p:spPr>
          <p:txBody>
            <a:bodyPr wrap="none" rtlCol="0">
              <a:spAutoFit/>
            </a:bodyPr>
            <a:lstStyle/>
            <a:p>
              <a:r>
                <a:rPr lang="en-US" altLang="zh-CN" sz="4000" dirty="0">
                  <a:solidFill>
                    <a:srgbClr val="1A3F6C"/>
                  </a:solidFill>
                  <a:latin typeface="Watford DB" pitchFamily="2" charset="0"/>
                  <a:ea typeface="造字工房劲黑（非商用）常规体" pitchFamily="50" charset="-122"/>
                </a:rPr>
                <a:t>2</a:t>
              </a:r>
              <a:endParaRPr lang="zh-CN" altLang="en-US" sz="4000" dirty="0">
                <a:solidFill>
                  <a:srgbClr val="1A3F6C"/>
                </a:solidFill>
                <a:latin typeface="Watford DB" pitchFamily="2" charset="0"/>
                <a:ea typeface="造字工房劲黑（非商用）常规体" pitchFamily="50" charset="-122"/>
              </a:endParaRPr>
            </a:p>
          </p:txBody>
        </p:sp>
      </p:grpSp>
      <p:grpSp>
        <p:nvGrpSpPr>
          <p:cNvPr id="31" name="组合 30"/>
          <p:cNvGrpSpPr/>
          <p:nvPr/>
        </p:nvGrpSpPr>
        <p:grpSpPr>
          <a:xfrm>
            <a:off x="4701124" y="1635466"/>
            <a:ext cx="1139038" cy="1139038"/>
            <a:chOff x="4002481" y="1661152"/>
            <a:chExt cx="1139038" cy="1139038"/>
          </a:xfrm>
        </p:grpSpPr>
        <p:grpSp>
          <p:nvGrpSpPr>
            <p:cNvPr id="130" name="组合 129"/>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132" name="同心圆 1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33" name="椭圆 1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36" name="TextBox 135"/>
            <p:cNvSpPr txBox="1"/>
            <p:nvPr/>
          </p:nvSpPr>
          <p:spPr>
            <a:xfrm>
              <a:off x="4280894" y="1876728"/>
              <a:ext cx="582211" cy="707886"/>
            </a:xfrm>
            <a:prstGeom prst="rect">
              <a:avLst/>
            </a:prstGeom>
            <a:noFill/>
          </p:spPr>
          <p:txBody>
            <a:bodyPr wrap="none" rtlCol="0">
              <a:spAutoFit/>
            </a:bodyPr>
            <a:lstStyle/>
            <a:p>
              <a:r>
                <a:rPr lang="en-US" altLang="zh-CN" sz="4000" dirty="0">
                  <a:solidFill>
                    <a:srgbClr val="1A3F6C"/>
                  </a:solidFill>
                  <a:latin typeface="Watford DB" pitchFamily="2" charset="0"/>
                  <a:ea typeface="造字工房劲黑（非商用）常规体" pitchFamily="50" charset="-122"/>
                </a:rPr>
                <a:t>3</a:t>
              </a:r>
              <a:endParaRPr lang="zh-CN" altLang="en-US" sz="4000" dirty="0">
                <a:solidFill>
                  <a:srgbClr val="1A3F6C"/>
                </a:solidFill>
                <a:latin typeface="Watford DB" pitchFamily="2" charset="0"/>
                <a:ea typeface="造字工房劲黑（非商用）常规体" pitchFamily="50" charset="-122"/>
              </a:endParaRPr>
            </a:p>
          </p:txBody>
        </p:sp>
      </p:grpSp>
      <p:grpSp>
        <p:nvGrpSpPr>
          <p:cNvPr id="32" name="组合 31"/>
          <p:cNvGrpSpPr/>
          <p:nvPr/>
        </p:nvGrpSpPr>
        <p:grpSpPr>
          <a:xfrm>
            <a:off x="6111929" y="2811100"/>
            <a:ext cx="1139038" cy="1139038"/>
            <a:chOff x="5413286" y="2836786"/>
            <a:chExt cx="1139038" cy="1139038"/>
          </a:xfrm>
        </p:grpSpPr>
        <p:grpSp>
          <p:nvGrpSpPr>
            <p:cNvPr id="115" name="组合 114"/>
            <p:cNvGrpSpPr/>
            <p:nvPr/>
          </p:nvGrpSpPr>
          <p:grpSpPr>
            <a:xfrm>
              <a:off x="5413286" y="2836786"/>
              <a:ext cx="1139038" cy="1139038"/>
              <a:chOff x="304800" y="673100"/>
              <a:chExt cx="4000500" cy="4000500"/>
            </a:xfrm>
            <a:effectLst>
              <a:outerShdw blurRad="444500" dist="254000" dir="8100000" algn="tr" rotWithShape="0">
                <a:prstClr val="black">
                  <a:alpha val="50000"/>
                </a:prstClr>
              </a:outerShdw>
            </a:effectLst>
          </p:grpSpPr>
          <p:sp>
            <p:nvSpPr>
              <p:cNvPr id="117" name="同心圆 1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18" name="椭圆 1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37" name="TextBox 136"/>
            <p:cNvSpPr txBox="1"/>
            <p:nvPr/>
          </p:nvSpPr>
          <p:spPr>
            <a:xfrm>
              <a:off x="5691699" y="3052362"/>
              <a:ext cx="582211" cy="707886"/>
            </a:xfrm>
            <a:prstGeom prst="rect">
              <a:avLst/>
            </a:prstGeom>
            <a:noFill/>
          </p:spPr>
          <p:txBody>
            <a:bodyPr wrap="none" rtlCol="0">
              <a:spAutoFit/>
            </a:bodyPr>
            <a:lstStyle/>
            <a:p>
              <a:r>
                <a:rPr lang="en-US" altLang="zh-CN" sz="4000" dirty="0">
                  <a:solidFill>
                    <a:srgbClr val="1A3F6C"/>
                  </a:solidFill>
                  <a:latin typeface="Watford DB" pitchFamily="2" charset="0"/>
                  <a:ea typeface="造字工房劲黑（非商用）常规体" pitchFamily="50" charset="-122"/>
                </a:rPr>
                <a:t>4</a:t>
              </a:r>
              <a:endParaRPr lang="zh-CN" altLang="en-US" sz="4000" dirty="0">
                <a:solidFill>
                  <a:srgbClr val="1A3F6C"/>
                </a:solidFill>
                <a:latin typeface="Watford DB" pitchFamily="2" charset="0"/>
                <a:ea typeface="造字工房劲黑（非商用）常规体" pitchFamily="50" charset="-122"/>
              </a:endParaRPr>
            </a:p>
          </p:txBody>
        </p:sp>
      </p:grpSp>
      <p:sp>
        <p:nvSpPr>
          <p:cNvPr id="150" name="TextBox 149"/>
          <p:cNvSpPr txBox="1"/>
          <p:nvPr/>
        </p:nvSpPr>
        <p:spPr>
          <a:xfrm>
            <a:off x="1823264" y="1198852"/>
            <a:ext cx="1281120" cy="338554"/>
          </a:xfrm>
          <a:prstGeom prst="rect">
            <a:avLst/>
          </a:prstGeom>
          <a:noFill/>
        </p:spPr>
        <p:txBody>
          <a:bodyPr wrap="none" rtlCol="0">
            <a:spAutoFit/>
          </a:bodyPr>
          <a:lstStyle/>
          <a:p>
            <a:pPr algn="ctr"/>
            <a:r>
              <a:rPr lang="en-US" altLang="zh-CN" sz="1600" dirty="0">
                <a:solidFill>
                  <a:srgbClr val="C00000"/>
                </a:solidFill>
                <a:latin typeface="Kozuka Gothic Pro R" pitchFamily="34" charset="-128"/>
                <a:ea typeface="Kozuka Gothic Pro R" pitchFamily="34" charset="-128"/>
              </a:rPr>
              <a:t>COVERAGE</a:t>
            </a:r>
            <a:endParaRPr lang="zh-CN" altLang="en-US" sz="1600" dirty="0">
              <a:solidFill>
                <a:srgbClr val="C00000"/>
              </a:solidFill>
              <a:latin typeface="Kozuka Gothic Pro R" pitchFamily="34" charset="-128"/>
              <a:ea typeface="Kozuka Gothic Pro R" pitchFamily="34" charset="-128"/>
            </a:endParaRPr>
          </a:p>
        </p:txBody>
      </p:sp>
      <p:sp>
        <p:nvSpPr>
          <p:cNvPr id="153" name="TextBox 152"/>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2" name="TextBox 101">
            <a:extLst>
              <a:ext uri="{FF2B5EF4-FFF2-40B4-BE49-F238E27FC236}">
                <a16:creationId xmlns:a16="http://schemas.microsoft.com/office/drawing/2014/main" id="{36E99345-0D8F-9B8F-CFD8-DCA86E63C5F0}"/>
              </a:ext>
            </a:extLst>
          </p:cNvPr>
          <p:cNvSpPr txBox="1"/>
          <p:nvPr/>
        </p:nvSpPr>
        <p:spPr>
          <a:xfrm>
            <a:off x="4139126" y="1193210"/>
            <a:ext cx="2521845" cy="338554"/>
          </a:xfrm>
          <a:prstGeom prst="rect">
            <a:avLst/>
          </a:prstGeom>
          <a:noFill/>
        </p:spPr>
        <p:txBody>
          <a:bodyPr wrap="none" rtlCol="0">
            <a:spAutoFit/>
          </a:bodyPr>
          <a:lstStyle/>
          <a:p>
            <a:pPr algn="ctr"/>
            <a:r>
              <a:rPr lang="en-US" altLang="zh-CN" sz="1600" dirty="0">
                <a:solidFill>
                  <a:srgbClr val="C00000"/>
                </a:solidFill>
                <a:latin typeface="Kozuka Gothic Pro R" pitchFamily="34" charset="-128"/>
                <a:ea typeface="Kozuka Gothic Pro R" pitchFamily="34" charset="-128"/>
              </a:rPr>
              <a:t>CODE COVERAGE TOOL</a:t>
            </a:r>
            <a:endParaRPr lang="zh-CN" altLang="en-US" sz="1600" dirty="0">
              <a:solidFill>
                <a:srgbClr val="C00000"/>
              </a:solidFill>
              <a:latin typeface="Kozuka Gothic Pro R" pitchFamily="34" charset="-128"/>
              <a:ea typeface="Kozuka Gothic Pro R" pitchFamily="34" charset="-128"/>
            </a:endParaRPr>
          </a:p>
        </p:txBody>
      </p:sp>
      <p:sp>
        <p:nvSpPr>
          <p:cNvPr id="3" name="TextBox 101">
            <a:extLst>
              <a:ext uri="{FF2B5EF4-FFF2-40B4-BE49-F238E27FC236}">
                <a16:creationId xmlns:a16="http://schemas.microsoft.com/office/drawing/2014/main" id="{3294AC5B-D307-B491-70B9-68DD0F85287C}"/>
              </a:ext>
            </a:extLst>
          </p:cNvPr>
          <p:cNvSpPr txBox="1"/>
          <p:nvPr/>
        </p:nvSpPr>
        <p:spPr>
          <a:xfrm>
            <a:off x="6215003" y="4057286"/>
            <a:ext cx="1245854" cy="338554"/>
          </a:xfrm>
          <a:prstGeom prst="rect">
            <a:avLst/>
          </a:prstGeom>
          <a:noFill/>
        </p:spPr>
        <p:txBody>
          <a:bodyPr wrap="none" rtlCol="0">
            <a:spAutoFit/>
          </a:bodyPr>
          <a:lstStyle/>
          <a:p>
            <a:pPr algn="ctr"/>
            <a:r>
              <a:rPr lang="en-US" altLang="zh-CN" sz="1600" dirty="0">
                <a:solidFill>
                  <a:srgbClr val="C00000"/>
                </a:solidFill>
                <a:latin typeface="Kozuka Gothic Pro R" pitchFamily="34" charset="-128"/>
                <a:ea typeface="Kozuka Gothic Pro R" pitchFamily="34" charset="-128"/>
              </a:rPr>
              <a:t>SUMMARY</a:t>
            </a:r>
            <a:endParaRPr lang="zh-CN" altLang="en-US" sz="1600" dirty="0">
              <a:solidFill>
                <a:srgbClr val="C00000"/>
              </a:solidFill>
              <a:latin typeface="Kozuka Gothic Pro R" pitchFamily="34" charset="-128"/>
              <a:ea typeface="Kozuka Gothic Pro R" pitchFamily="34" charset="-128"/>
            </a:endParaRPr>
          </a:p>
        </p:txBody>
      </p:sp>
      <p:sp>
        <p:nvSpPr>
          <p:cNvPr id="4" name="TextBox 143">
            <a:extLst>
              <a:ext uri="{FF2B5EF4-FFF2-40B4-BE49-F238E27FC236}">
                <a16:creationId xmlns:a16="http://schemas.microsoft.com/office/drawing/2014/main" id="{DBE35814-EA5D-3AF9-41FC-6FB0875289F9}"/>
              </a:ext>
            </a:extLst>
          </p:cNvPr>
          <p:cNvSpPr txBox="1"/>
          <p:nvPr/>
        </p:nvSpPr>
        <p:spPr>
          <a:xfrm>
            <a:off x="2025242" y="847002"/>
            <a:ext cx="877163" cy="369332"/>
          </a:xfrm>
          <a:prstGeom prst="rect">
            <a:avLst/>
          </a:prstGeom>
          <a:noFill/>
        </p:spPr>
        <p:txBody>
          <a:bodyPr wrap="none" rtlCol="0">
            <a:spAutoFit/>
          </a:bodyPr>
          <a:lstStyle/>
          <a:p>
            <a:r>
              <a:rPr lang="zh-CN" altLang="en-US" dirty="0">
                <a:latin typeface="方正兰亭细黑_GBK" pitchFamily="2" charset="-122"/>
                <a:ea typeface="方正兰亭细黑_GBK" pitchFamily="2" charset="-122"/>
              </a:rPr>
              <a:t>覆盖率</a:t>
            </a:r>
          </a:p>
        </p:txBody>
      </p:sp>
      <p:sp>
        <p:nvSpPr>
          <p:cNvPr id="5" name="TextBox 144">
            <a:extLst>
              <a:ext uri="{FF2B5EF4-FFF2-40B4-BE49-F238E27FC236}">
                <a16:creationId xmlns:a16="http://schemas.microsoft.com/office/drawing/2014/main" id="{519EBDFF-5990-6F3A-C952-F7217C8A5716}"/>
              </a:ext>
            </a:extLst>
          </p:cNvPr>
          <p:cNvSpPr txBox="1"/>
          <p:nvPr/>
        </p:nvSpPr>
        <p:spPr>
          <a:xfrm>
            <a:off x="3190423" y="4334595"/>
            <a:ext cx="1338828"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代码覆盖率</a:t>
            </a:r>
            <a:endParaRPr lang="zh-CN" altLang="en-US" dirty="0">
              <a:latin typeface="方正兰亭细黑_GBK" pitchFamily="2" charset="-122"/>
              <a:ea typeface="方正兰亭细黑_GBK" pitchFamily="2" charset="-122"/>
            </a:endParaRPr>
          </a:p>
        </p:txBody>
      </p:sp>
      <p:sp>
        <p:nvSpPr>
          <p:cNvPr id="7" name="TextBox 145">
            <a:extLst>
              <a:ext uri="{FF2B5EF4-FFF2-40B4-BE49-F238E27FC236}">
                <a16:creationId xmlns:a16="http://schemas.microsoft.com/office/drawing/2014/main" id="{800D7065-B13C-FB98-D0C0-88A92C3EC74F}"/>
              </a:ext>
            </a:extLst>
          </p:cNvPr>
          <p:cNvSpPr txBox="1"/>
          <p:nvPr/>
        </p:nvSpPr>
        <p:spPr>
          <a:xfrm>
            <a:off x="4384382" y="860460"/>
            <a:ext cx="2031325" cy="369332"/>
          </a:xfrm>
          <a:prstGeom prst="rect">
            <a:avLst/>
          </a:prstGeom>
          <a:noFill/>
        </p:spPr>
        <p:txBody>
          <a:bodyPr wrap="none" rtlCol="0">
            <a:spAutoFit/>
          </a:bodyPr>
          <a:lstStyle/>
          <a:p>
            <a:r>
              <a:rPr lang="zh-CN" altLang="en-US" dirty="0">
                <a:latin typeface="方正兰亭细黑_GBK" pitchFamily="2" charset="-122"/>
                <a:ea typeface="方正兰亭细黑_GBK" pitchFamily="2" charset="-122"/>
              </a:rPr>
              <a:t>代码率覆盖率工具</a:t>
            </a:r>
          </a:p>
        </p:txBody>
      </p:sp>
      <p:sp>
        <p:nvSpPr>
          <p:cNvPr id="8" name="TextBox 147">
            <a:extLst>
              <a:ext uri="{FF2B5EF4-FFF2-40B4-BE49-F238E27FC236}">
                <a16:creationId xmlns:a16="http://schemas.microsoft.com/office/drawing/2014/main" id="{40BF82C2-D511-F5C8-D1B6-E3432CDB4A8F}"/>
              </a:ext>
            </a:extLst>
          </p:cNvPr>
          <p:cNvSpPr txBox="1"/>
          <p:nvPr/>
        </p:nvSpPr>
        <p:spPr>
          <a:xfrm>
            <a:off x="6514762" y="4346914"/>
            <a:ext cx="646331" cy="369332"/>
          </a:xfrm>
          <a:prstGeom prst="rect">
            <a:avLst/>
          </a:prstGeom>
          <a:noFill/>
        </p:spPr>
        <p:txBody>
          <a:bodyPr wrap="none" rtlCol="0">
            <a:spAutoFit/>
          </a:bodyPr>
          <a:lstStyle/>
          <a:p>
            <a:r>
              <a:rPr lang="zh-CN" altLang="en-US" dirty="0">
                <a:latin typeface="方正兰亭细黑_GBK" pitchFamily="2" charset="-122"/>
                <a:ea typeface="方正兰亭细黑_GBK" pitchFamily="2" charset="-122"/>
              </a:rPr>
              <a:t>总结</a:t>
            </a:r>
          </a:p>
        </p:txBody>
      </p:sp>
    </p:spTree>
    <p:custDataLst>
      <p:tags r:id="rId1"/>
    </p:custDataLst>
    <p:extLst>
      <p:ext uri="{BB962C8B-B14F-4D97-AF65-F5344CB8AC3E}">
        <p14:creationId xmlns:p14="http://schemas.microsoft.com/office/powerpoint/2010/main" val="230526182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300"/>
                                        <p:tgtEl>
                                          <p:spTgt spid="95"/>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wipe(down)">
                                      <p:cBhvr>
                                        <p:cTn id="11" dur="300"/>
                                        <p:tgtEl>
                                          <p:spTgt spid="105"/>
                                        </p:tgtEl>
                                      </p:cBhvr>
                                    </p:animEffect>
                                  </p:childTnLst>
                                </p:cTn>
                              </p:par>
                              <p:par>
                                <p:cTn id="12" presetID="12" presetClass="entr" presetSubtype="8" fill="hold" nodeType="withEffect">
                                  <p:stCondLst>
                                    <p:cond delay="0"/>
                                  </p:stCondLst>
                                  <p:childTnLst>
                                    <p:set>
                                      <p:cBhvr>
                                        <p:cTn id="13" dur="1" fill="hold">
                                          <p:stCondLst>
                                            <p:cond delay="0"/>
                                          </p:stCondLst>
                                        </p:cTn>
                                        <p:tgtEl>
                                          <p:spTgt spid="108"/>
                                        </p:tgtEl>
                                        <p:attrNameLst>
                                          <p:attrName>style.visibility</p:attrName>
                                        </p:attrNameLst>
                                      </p:cBhvr>
                                      <p:to>
                                        <p:strVal val="visible"/>
                                      </p:to>
                                    </p:set>
                                    <p:anim calcmode="lin" valueType="num">
                                      <p:cBhvr additive="base">
                                        <p:cTn id="14" dur="500"/>
                                        <p:tgtEl>
                                          <p:spTgt spid="108"/>
                                        </p:tgtEl>
                                        <p:attrNameLst>
                                          <p:attrName>ppt_x</p:attrName>
                                        </p:attrNameLst>
                                      </p:cBhvr>
                                      <p:tavLst>
                                        <p:tav tm="0">
                                          <p:val>
                                            <p:strVal val="#ppt_x-#ppt_w*1.125000"/>
                                          </p:val>
                                        </p:tav>
                                        <p:tav tm="100000">
                                          <p:val>
                                            <p:strVal val="#ppt_x"/>
                                          </p:val>
                                        </p:tav>
                                      </p:tavLst>
                                    </p:anim>
                                    <p:animEffect transition="in" filter="wipe(right)">
                                      <p:cBhvr>
                                        <p:cTn id="15" dur="500"/>
                                        <p:tgtEl>
                                          <p:spTgt spid="108"/>
                                        </p:tgtEl>
                                      </p:cBhvr>
                                    </p:animEffect>
                                  </p:childTnLst>
                                </p:cTn>
                              </p:par>
                              <p:par>
                                <p:cTn id="16" presetID="12" presetClass="entr" presetSubtype="8"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 calcmode="lin" valueType="num">
                                      <p:cBhvr additive="base">
                                        <p:cTn id="18" dur="500"/>
                                        <p:tgtEl>
                                          <p:spTgt spid="107"/>
                                        </p:tgtEl>
                                        <p:attrNameLst>
                                          <p:attrName>ppt_x</p:attrName>
                                        </p:attrNameLst>
                                      </p:cBhvr>
                                      <p:tavLst>
                                        <p:tav tm="0">
                                          <p:val>
                                            <p:strVal val="#ppt_x-#ppt_w*1.125000"/>
                                          </p:val>
                                        </p:tav>
                                        <p:tav tm="100000">
                                          <p:val>
                                            <p:strVal val="#ppt_x"/>
                                          </p:val>
                                        </p:tav>
                                      </p:tavLst>
                                    </p:anim>
                                    <p:animEffect transition="in" filter="wipe(right)">
                                      <p:cBhvr>
                                        <p:cTn id="19" dur="500"/>
                                        <p:tgtEl>
                                          <p:spTgt spid="107"/>
                                        </p:tgtEl>
                                      </p:cBhvr>
                                    </p:animEffect>
                                  </p:childTnLst>
                                </p:cTn>
                              </p:par>
                            </p:childTnLst>
                          </p:cTn>
                        </p:par>
                        <p:par>
                          <p:cTn id="20" fill="hold">
                            <p:stCondLst>
                              <p:cond delay="800"/>
                            </p:stCondLst>
                            <p:childTnLst>
                              <p:par>
                                <p:cTn id="21" presetID="53" presetClass="entr" presetSubtype="16"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par>
                                <p:cTn id="26" presetID="53" presetClass="entr" presetSubtype="16" fill="hold" nodeType="withEffect">
                                  <p:stCondLst>
                                    <p:cond delay="800"/>
                                  </p:stCondLst>
                                  <p:childTnLst>
                                    <p:set>
                                      <p:cBhvr>
                                        <p:cTn id="27" dur="1" fill="hold">
                                          <p:stCondLst>
                                            <p:cond delay="0"/>
                                          </p:stCondLst>
                                        </p:cTn>
                                        <p:tgtEl>
                                          <p:spTgt spid="30"/>
                                        </p:tgtEl>
                                        <p:attrNameLst>
                                          <p:attrName>style.visibility</p:attrName>
                                        </p:attrNameLst>
                                      </p:cBhvr>
                                      <p:to>
                                        <p:strVal val="visible"/>
                                      </p:to>
                                    </p:set>
                                    <p:anim calcmode="lin" valueType="num">
                                      <p:cBhvr>
                                        <p:cTn id="28" dur="500" fill="hold"/>
                                        <p:tgtEl>
                                          <p:spTgt spid="30"/>
                                        </p:tgtEl>
                                        <p:attrNameLst>
                                          <p:attrName>ppt_w</p:attrName>
                                        </p:attrNameLst>
                                      </p:cBhvr>
                                      <p:tavLst>
                                        <p:tav tm="0">
                                          <p:val>
                                            <p:fltVal val="0"/>
                                          </p:val>
                                        </p:tav>
                                        <p:tav tm="100000">
                                          <p:val>
                                            <p:strVal val="#ppt_w"/>
                                          </p:val>
                                        </p:tav>
                                      </p:tavLst>
                                    </p:anim>
                                    <p:anim calcmode="lin" valueType="num">
                                      <p:cBhvr>
                                        <p:cTn id="29" dur="500" fill="hold"/>
                                        <p:tgtEl>
                                          <p:spTgt spid="30"/>
                                        </p:tgtEl>
                                        <p:attrNameLst>
                                          <p:attrName>ppt_h</p:attrName>
                                        </p:attrNameLst>
                                      </p:cBhvr>
                                      <p:tavLst>
                                        <p:tav tm="0">
                                          <p:val>
                                            <p:fltVal val="0"/>
                                          </p:val>
                                        </p:tav>
                                        <p:tav tm="100000">
                                          <p:val>
                                            <p:strVal val="#ppt_h"/>
                                          </p:val>
                                        </p:tav>
                                      </p:tavLst>
                                    </p:anim>
                                    <p:animEffect transition="in" filter="fade">
                                      <p:cBhvr>
                                        <p:cTn id="30" dur="500"/>
                                        <p:tgtEl>
                                          <p:spTgt spid="30"/>
                                        </p:tgtEl>
                                      </p:cBhvr>
                                    </p:animEffect>
                                  </p:childTnLst>
                                </p:cTn>
                              </p:par>
                              <p:par>
                                <p:cTn id="31" presetID="12" presetClass="entr" presetSubtype="1" fill="hold" grpId="0" nodeType="withEffect">
                                  <p:stCondLst>
                                    <p:cond delay="1300"/>
                                  </p:stCondLst>
                                  <p:childTnLst>
                                    <p:set>
                                      <p:cBhvr>
                                        <p:cTn id="32" dur="1" fill="hold">
                                          <p:stCondLst>
                                            <p:cond delay="0"/>
                                          </p:stCondLst>
                                        </p:cTn>
                                        <p:tgtEl>
                                          <p:spTgt spid="150"/>
                                        </p:tgtEl>
                                        <p:attrNameLst>
                                          <p:attrName>style.visibility</p:attrName>
                                        </p:attrNameLst>
                                      </p:cBhvr>
                                      <p:to>
                                        <p:strVal val="visible"/>
                                      </p:to>
                                    </p:set>
                                    <p:anim calcmode="lin" valueType="num">
                                      <p:cBhvr additive="base">
                                        <p:cTn id="33" dur="500"/>
                                        <p:tgtEl>
                                          <p:spTgt spid="150"/>
                                        </p:tgtEl>
                                        <p:attrNameLst>
                                          <p:attrName>ppt_y</p:attrName>
                                        </p:attrNameLst>
                                      </p:cBhvr>
                                      <p:tavLst>
                                        <p:tav tm="0">
                                          <p:val>
                                            <p:strVal val="#ppt_y-#ppt_h*1.125000"/>
                                          </p:val>
                                        </p:tav>
                                        <p:tav tm="100000">
                                          <p:val>
                                            <p:strVal val="#ppt_y"/>
                                          </p:val>
                                        </p:tav>
                                      </p:tavLst>
                                    </p:anim>
                                    <p:animEffect transition="in" filter="wipe(down)">
                                      <p:cBhvr>
                                        <p:cTn id="34" dur="500"/>
                                        <p:tgtEl>
                                          <p:spTgt spid="150"/>
                                        </p:tgtEl>
                                      </p:cBhvr>
                                    </p:animEffect>
                                  </p:childTnLst>
                                </p:cTn>
                              </p:par>
                              <p:par>
                                <p:cTn id="35" presetID="53" presetClass="entr" presetSubtype="16" fill="hold" nodeType="withEffect">
                                  <p:stCondLst>
                                    <p:cond delay="140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ppt_w</p:attrName>
                                        </p:attrNameLst>
                                      </p:cBhvr>
                                      <p:tavLst>
                                        <p:tav tm="0">
                                          <p:val>
                                            <p:fltVal val="0"/>
                                          </p:val>
                                        </p:tav>
                                        <p:tav tm="100000">
                                          <p:val>
                                            <p:strVal val="#ppt_w"/>
                                          </p:val>
                                        </p:tav>
                                      </p:tavLst>
                                    </p:anim>
                                    <p:anim calcmode="lin" valueType="num">
                                      <p:cBhvr>
                                        <p:cTn id="38" dur="500" fill="hold"/>
                                        <p:tgtEl>
                                          <p:spTgt spid="31"/>
                                        </p:tgtEl>
                                        <p:attrNameLst>
                                          <p:attrName>ppt_h</p:attrName>
                                        </p:attrNameLst>
                                      </p:cBhvr>
                                      <p:tavLst>
                                        <p:tav tm="0">
                                          <p:val>
                                            <p:fltVal val="0"/>
                                          </p:val>
                                        </p:tav>
                                        <p:tav tm="100000">
                                          <p:val>
                                            <p:strVal val="#ppt_h"/>
                                          </p:val>
                                        </p:tav>
                                      </p:tavLst>
                                    </p:anim>
                                    <p:animEffect transition="in" filter="fade">
                                      <p:cBhvr>
                                        <p:cTn id="39" dur="500"/>
                                        <p:tgtEl>
                                          <p:spTgt spid="31"/>
                                        </p:tgtEl>
                                      </p:cBhvr>
                                    </p:animEffect>
                                  </p:childTnLst>
                                </p:cTn>
                              </p:par>
                              <p:par>
                                <p:cTn id="40" presetID="12" presetClass="entr" presetSubtype="4" fill="hold" grpId="0" nodeType="withEffect">
                                  <p:stCondLst>
                                    <p:cond delay="1900"/>
                                  </p:stCondLst>
                                  <p:childTnLst>
                                    <p:set>
                                      <p:cBhvr>
                                        <p:cTn id="41" dur="1" fill="hold">
                                          <p:stCondLst>
                                            <p:cond delay="0"/>
                                          </p:stCondLst>
                                        </p:cTn>
                                        <p:tgtEl>
                                          <p:spTgt spid="102"/>
                                        </p:tgtEl>
                                        <p:attrNameLst>
                                          <p:attrName>style.visibility</p:attrName>
                                        </p:attrNameLst>
                                      </p:cBhvr>
                                      <p:to>
                                        <p:strVal val="visible"/>
                                      </p:to>
                                    </p:set>
                                    <p:anim calcmode="lin" valueType="num">
                                      <p:cBhvr additive="base">
                                        <p:cTn id="42" dur="500"/>
                                        <p:tgtEl>
                                          <p:spTgt spid="102"/>
                                        </p:tgtEl>
                                        <p:attrNameLst>
                                          <p:attrName>ppt_y</p:attrName>
                                        </p:attrNameLst>
                                      </p:cBhvr>
                                      <p:tavLst>
                                        <p:tav tm="0">
                                          <p:val>
                                            <p:strVal val="#ppt_y+#ppt_h*1.125000"/>
                                          </p:val>
                                        </p:tav>
                                        <p:tav tm="100000">
                                          <p:val>
                                            <p:strVal val="#ppt_y"/>
                                          </p:val>
                                        </p:tav>
                                      </p:tavLst>
                                    </p:anim>
                                    <p:animEffect transition="in" filter="wipe(up)">
                                      <p:cBhvr>
                                        <p:cTn id="43" dur="500"/>
                                        <p:tgtEl>
                                          <p:spTgt spid="102"/>
                                        </p:tgtEl>
                                      </p:cBhvr>
                                    </p:animEffect>
                                  </p:childTnLst>
                                </p:cTn>
                              </p:par>
                              <p:par>
                                <p:cTn id="44" presetID="53" presetClass="entr" presetSubtype="16" fill="hold" nodeType="withEffect">
                                  <p:stCondLst>
                                    <p:cond delay="220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Effect transition="in" filter="fade">
                                      <p:cBhvr>
                                        <p:cTn id="48" dur="500"/>
                                        <p:tgtEl>
                                          <p:spTgt spid="32"/>
                                        </p:tgtEl>
                                      </p:cBhvr>
                                    </p:animEffect>
                                  </p:childTnLst>
                                </p:cTn>
                              </p:par>
                            </p:childTnLst>
                          </p:cTn>
                        </p:par>
                        <p:par>
                          <p:cTn id="49" fill="hold">
                            <p:stCondLst>
                              <p:cond delay="3500"/>
                            </p:stCondLst>
                            <p:childTnLst>
                              <p:par>
                                <p:cTn id="50" presetID="10" presetClass="entr" presetSubtype="0" fill="hold" grpId="0" nodeType="afterEffect">
                                  <p:stCondLst>
                                    <p:cond delay="0"/>
                                  </p:stCondLst>
                                  <p:childTnLst>
                                    <p:set>
                                      <p:cBhvr>
                                        <p:cTn id="51" dur="1" fill="hold">
                                          <p:stCondLst>
                                            <p:cond delay="0"/>
                                          </p:stCondLst>
                                        </p:cTn>
                                        <p:tgtEl>
                                          <p:spTgt spid="153"/>
                                        </p:tgtEl>
                                        <p:attrNameLst>
                                          <p:attrName>style.visibility</p:attrName>
                                        </p:attrNameLst>
                                      </p:cBhvr>
                                      <p:to>
                                        <p:strVal val="visible"/>
                                      </p:to>
                                    </p:set>
                                    <p:animEffect transition="in" filter="fade">
                                      <p:cBhvr>
                                        <p:cTn id="52" dur="2000"/>
                                        <p:tgtEl>
                                          <p:spTgt spid="153"/>
                                        </p:tgtEl>
                                      </p:cBhvr>
                                    </p:animEffect>
                                  </p:childTnLst>
                                </p:cTn>
                              </p:par>
                              <p:par>
                                <p:cTn id="53" presetID="12" presetClass="entr" presetSubtype="4" fill="hold" grpId="0" nodeType="withEffect">
                                  <p:stCondLst>
                                    <p:cond delay="190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p:tgtEl>
                                          <p:spTgt spid="2"/>
                                        </p:tgtEl>
                                        <p:attrNameLst>
                                          <p:attrName>ppt_y</p:attrName>
                                        </p:attrNameLst>
                                      </p:cBhvr>
                                      <p:tavLst>
                                        <p:tav tm="0">
                                          <p:val>
                                            <p:strVal val="#ppt_y+#ppt_h*1.125000"/>
                                          </p:val>
                                        </p:tav>
                                        <p:tav tm="100000">
                                          <p:val>
                                            <p:strVal val="#ppt_y"/>
                                          </p:val>
                                        </p:tav>
                                      </p:tavLst>
                                    </p:anim>
                                    <p:animEffect transition="in" filter="wipe(up)">
                                      <p:cBhvr>
                                        <p:cTn id="56" dur="500"/>
                                        <p:tgtEl>
                                          <p:spTgt spid="2"/>
                                        </p:tgtEl>
                                      </p:cBhvr>
                                    </p:animEffect>
                                  </p:childTnLst>
                                </p:cTn>
                              </p:par>
                              <p:par>
                                <p:cTn id="57" presetID="12" presetClass="entr" presetSubtype="4" fill="hold" grpId="0" nodeType="withEffect">
                                  <p:stCondLst>
                                    <p:cond delay="1900"/>
                                  </p:stCondLst>
                                  <p:childTnLst>
                                    <p:set>
                                      <p:cBhvr>
                                        <p:cTn id="58" dur="1" fill="hold">
                                          <p:stCondLst>
                                            <p:cond delay="0"/>
                                          </p:stCondLst>
                                        </p:cTn>
                                        <p:tgtEl>
                                          <p:spTgt spid="3"/>
                                        </p:tgtEl>
                                        <p:attrNameLst>
                                          <p:attrName>style.visibility</p:attrName>
                                        </p:attrNameLst>
                                      </p:cBhvr>
                                      <p:to>
                                        <p:strVal val="visible"/>
                                      </p:to>
                                    </p:set>
                                    <p:anim calcmode="lin" valueType="num">
                                      <p:cBhvr additive="base">
                                        <p:cTn id="59" dur="500"/>
                                        <p:tgtEl>
                                          <p:spTgt spid="3"/>
                                        </p:tgtEl>
                                        <p:attrNameLst>
                                          <p:attrName>ppt_y</p:attrName>
                                        </p:attrNameLst>
                                      </p:cBhvr>
                                      <p:tavLst>
                                        <p:tav tm="0">
                                          <p:val>
                                            <p:strVal val="#ppt_y+#ppt_h*1.125000"/>
                                          </p:val>
                                        </p:tav>
                                        <p:tav tm="100000">
                                          <p:val>
                                            <p:strVal val="#ppt_y"/>
                                          </p:val>
                                        </p:tav>
                                      </p:tavLst>
                                    </p:anim>
                                    <p:animEffect transition="in" filter="wipe(up)">
                                      <p:cBhvr>
                                        <p:cTn id="60" dur="500"/>
                                        <p:tgtEl>
                                          <p:spTgt spid="3"/>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additive="base">
                                        <p:cTn id="63" dur="500"/>
                                        <p:tgtEl>
                                          <p:spTgt spid="4"/>
                                        </p:tgtEl>
                                        <p:attrNameLst>
                                          <p:attrName>ppt_y</p:attrName>
                                        </p:attrNameLst>
                                      </p:cBhvr>
                                      <p:tavLst>
                                        <p:tav tm="0">
                                          <p:val>
                                            <p:strVal val="#ppt_y+#ppt_h*1.125000"/>
                                          </p:val>
                                        </p:tav>
                                        <p:tav tm="100000">
                                          <p:val>
                                            <p:strVal val="#ppt_y"/>
                                          </p:val>
                                        </p:tav>
                                      </p:tavLst>
                                    </p:anim>
                                    <p:animEffect transition="in" filter="wipe(up)">
                                      <p:cBhvr>
                                        <p:cTn id="64" dur="500"/>
                                        <p:tgtEl>
                                          <p:spTgt spid="4"/>
                                        </p:tgtEl>
                                      </p:cBhvr>
                                    </p:animEffect>
                                  </p:childTnLst>
                                </p:cTn>
                              </p:par>
                              <p:par>
                                <p:cTn id="65" presetID="12" presetClass="entr" presetSubtype="1" fill="hold" grpId="0" nodeType="withEffect">
                                  <p:stCondLst>
                                    <p:cond delay="130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p:tgtEl>
                                          <p:spTgt spid="5"/>
                                        </p:tgtEl>
                                        <p:attrNameLst>
                                          <p:attrName>ppt_y</p:attrName>
                                        </p:attrNameLst>
                                      </p:cBhvr>
                                      <p:tavLst>
                                        <p:tav tm="0">
                                          <p:val>
                                            <p:strVal val="#ppt_y-#ppt_h*1.125000"/>
                                          </p:val>
                                        </p:tav>
                                        <p:tav tm="100000">
                                          <p:val>
                                            <p:strVal val="#ppt_y"/>
                                          </p:val>
                                        </p:tav>
                                      </p:tavLst>
                                    </p:anim>
                                    <p:animEffect transition="in" filter="wipe(down)">
                                      <p:cBhvr>
                                        <p:cTn id="68" dur="500"/>
                                        <p:tgtEl>
                                          <p:spTgt spid="5"/>
                                        </p:tgtEl>
                                      </p:cBhvr>
                                    </p:animEffect>
                                  </p:childTnLst>
                                </p:cTn>
                              </p:par>
                              <p:par>
                                <p:cTn id="69" presetID="12" presetClass="entr" presetSubtype="4" fill="hold" grpId="0" nodeType="withEffect">
                                  <p:stCondLst>
                                    <p:cond delay="1900"/>
                                  </p:stCondLst>
                                  <p:childTnLst>
                                    <p:set>
                                      <p:cBhvr>
                                        <p:cTn id="70" dur="1" fill="hold">
                                          <p:stCondLst>
                                            <p:cond delay="0"/>
                                          </p:stCondLst>
                                        </p:cTn>
                                        <p:tgtEl>
                                          <p:spTgt spid="7"/>
                                        </p:tgtEl>
                                        <p:attrNameLst>
                                          <p:attrName>style.visibility</p:attrName>
                                        </p:attrNameLst>
                                      </p:cBhvr>
                                      <p:to>
                                        <p:strVal val="visible"/>
                                      </p:to>
                                    </p:set>
                                    <p:anim calcmode="lin" valueType="num">
                                      <p:cBhvr additive="base">
                                        <p:cTn id="71" dur="500"/>
                                        <p:tgtEl>
                                          <p:spTgt spid="7"/>
                                        </p:tgtEl>
                                        <p:attrNameLst>
                                          <p:attrName>ppt_y</p:attrName>
                                        </p:attrNameLst>
                                      </p:cBhvr>
                                      <p:tavLst>
                                        <p:tav tm="0">
                                          <p:val>
                                            <p:strVal val="#ppt_y+#ppt_h*1.125000"/>
                                          </p:val>
                                        </p:tav>
                                        <p:tav tm="100000">
                                          <p:val>
                                            <p:strVal val="#ppt_y"/>
                                          </p:val>
                                        </p:tav>
                                      </p:tavLst>
                                    </p:anim>
                                    <p:animEffect transition="in" filter="wipe(up)">
                                      <p:cBhvr>
                                        <p:cTn id="72" dur="500"/>
                                        <p:tgtEl>
                                          <p:spTgt spid="7"/>
                                        </p:tgtEl>
                                      </p:cBhvr>
                                    </p:animEffect>
                                  </p:childTnLst>
                                </p:cTn>
                              </p:par>
                              <p:par>
                                <p:cTn id="73" presetID="12" presetClass="entr" presetSubtype="4" fill="hold" grpId="0" nodeType="withEffect">
                                  <p:stCondLst>
                                    <p:cond delay="3200"/>
                                  </p:stCondLst>
                                  <p:childTnLst>
                                    <p:set>
                                      <p:cBhvr>
                                        <p:cTn id="74" dur="1" fill="hold">
                                          <p:stCondLst>
                                            <p:cond delay="0"/>
                                          </p:stCondLst>
                                        </p:cTn>
                                        <p:tgtEl>
                                          <p:spTgt spid="8"/>
                                        </p:tgtEl>
                                        <p:attrNameLst>
                                          <p:attrName>style.visibility</p:attrName>
                                        </p:attrNameLst>
                                      </p:cBhvr>
                                      <p:to>
                                        <p:strVal val="visible"/>
                                      </p:to>
                                    </p:set>
                                    <p:anim calcmode="lin" valueType="num">
                                      <p:cBhvr additive="base">
                                        <p:cTn id="75" dur="500"/>
                                        <p:tgtEl>
                                          <p:spTgt spid="8"/>
                                        </p:tgtEl>
                                        <p:attrNameLst>
                                          <p:attrName>ppt_y</p:attrName>
                                        </p:attrNameLst>
                                      </p:cBhvr>
                                      <p:tavLst>
                                        <p:tav tm="0">
                                          <p:val>
                                            <p:strVal val="#ppt_y+#ppt_h*1.125000"/>
                                          </p:val>
                                        </p:tav>
                                        <p:tav tm="100000">
                                          <p:val>
                                            <p:strVal val="#ppt_y"/>
                                          </p:val>
                                        </p:tav>
                                      </p:tavLst>
                                    </p:anim>
                                    <p:animEffect transition="in" filter="wipe(up)">
                                      <p:cBhvr>
                                        <p:cTn id="7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5" grpId="0" animBg="1"/>
      <p:bldP spid="107" grpId="0"/>
      <p:bldP spid="150" grpId="0"/>
      <p:bldP spid="153" grpId="0"/>
      <p:bldP spid="2" grpId="0"/>
      <p:bldP spid="3" grpId="0"/>
      <p:bldP spid="4" grpId="0"/>
      <p:bldP spid="5"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21657" y="160393"/>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黑盒</a:t>
            </a:r>
            <a:r>
              <a:rPr lang="zh-CN" altLang="en-US" sz="2000" spc="300" dirty="0" smtClean="0">
                <a:latin typeface="方正兰亭细黑_GBK" pitchFamily="2" charset="-122"/>
                <a:ea typeface="方正兰亭细黑_GBK" pitchFamily="2" charset="-122"/>
              </a:rPr>
              <a:t>测试</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436827" y="184879"/>
            <a:ext cx="1826141"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BLACK BOX TEST</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25871" y="274011"/>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4" name="TextBox 3"/>
          <p:cNvSpPr txBox="1"/>
          <p:nvPr/>
        </p:nvSpPr>
        <p:spPr>
          <a:xfrm>
            <a:off x="3408475" y="1422015"/>
            <a:ext cx="4401273" cy="338554"/>
          </a:xfrm>
          <a:prstGeom prst="rect">
            <a:avLst/>
          </a:prstGeom>
          <a:noFill/>
        </p:spPr>
        <p:txBody>
          <a:bodyPr wrap="square" rtlCol="0">
            <a:spAutoFit/>
          </a:bodyPr>
          <a:lstStyle/>
          <a:p>
            <a:r>
              <a:rPr lang="zh-CN" altLang="en-US" sz="1600" b="1" dirty="0" smtClean="0">
                <a:solidFill>
                  <a:srgbClr val="C00000"/>
                </a:solidFill>
              </a:rPr>
              <a:t>黑盒测试（</a:t>
            </a:r>
            <a:r>
              <a:rPr lang="en-US" altLang="zh-CN" sz="1600" b="1" dirty="0" smtClean="0">
                <a:solidFill>
                  <a:srgbClr val="C00000"/>
                </a:solidFill>
              </a:rPr>
              <a:t>Black </a:t>
            </a:r>
            <a:r>
              <a:rPr lang="en-US" altLang="zh-CN" sz="1600" b="1" dirty="0">
                <a:solidFill>
                  <a:srgbClr val="C00000"/>
                </a:solidFill>
              </a:rPr>
              <a:t>B</a:t>
            </a:r>
            <a:r>
              <a:rPr lang="en-US" altLang="zh-CN" sz="1600" b="1" dirty="0" smtClean="0">
                <a:solidFill>
                  <a:srgbClr val="C00000"/>
                </a:solidFill>
              </a:rPr>
              <a:t>ox Test</a:t>
            </a:r>
            <a:r>
              <a:rPr lang="zh-CN" altLang="en-US" sz="1600" b="1" dirty="0" smtClean="0">
                <a:solidFill>
                  <a:srgbClr val="C00000"/>
                </a:solidFill>
              </a:rPr>
              <a:t>）</a:t>
            </a:r>
            <a:endParaRPr lang="zh-CN" altLang="en-US" sz="1600" b="1" dirty="0">
              <a:solidFill>
                <a:srgbClr val="C00000"/>
              </a:solidFill>
            </a:endParaRPr>
          </a:p>
        </p:txBody>
      </p:sp>
      <p:sp>
        <p:nvSpPr>
          <p:cNvPr id="5" name="TextBox 4"/>
          <p:cNvSpPr txBox="1"/>
          <p:nvPr/>
        </p:nvSpPr>
        <p:spPr>
          <a:xfrm>
            <a:off x="784268" y="1861251"/>
            <a:ext cx="8164399" cy="1292662"/>
          </a:xfrm>
          <a:prstGeom prst="rect">
            <a:avLst/>
          </a:prstGeom>
          <a:noFill/>
        </p:spPr>
        <p:txBody>
          <a:bodyPr wrap="square" rtlCol="0">
            <a:spAutoFit/>
          </a:bodyPr>
          <a:lstStyle/>
          <a:p>
            <a:pPr>
              <a:lnSpc>
                <a:spcPct val="130000"/>
              </a:lnSpc>
            </a:pPr>
            <a:endParaRPr lang="zh-CN" altLang="en-US" sz="1200" dirty="0">
              <a:solidFill>
                <a:schemeClr val="tx1">
                  <a:lumMod val="65000"/>
                  <a:lumOff val="35000"/>
                </a:schemeClr>
              </a:solidFill>
              <a:latin typeface="微软雅黑" pitchFamily="34" charset="-122"/>
              <a:ea typeface="微软雅黑" pitchFamily="34" charset="-122"/>
            </a:endParaRPr>
          </a:p>
          <a:p>
            <a:pPr>
              <a:lnSpc>
                <a:spcPct val="130000"/>
              </a:lnSpc>
            </a:pPr>
            <a:r>
              <a:rPr lang="zh-CN" altLang="en-US" sz="1200" dirty="0">
                <a:solidFill>
                  <a:schemeClr val="tx1">
                    <a:lumMod val="65000"/>
                    <a:lumOff val="35000"/>
                  </a:schemeClr>
                </a:solidFill>
                <a:latin typeface="微软雅黑" pitchFamily="34" charset="-122"/>
                <a:ea typeface="微软雅黑" pitchFamily="34" charset="-122"/>
              </a:rPr>
              <a:t>在实际测试中，与黑盒相关的覆盖率比较少，主要是功能覆盖率（</a:t>
            </a:r>
            <a:r>
              <a:rPr lang="en-US" altLang="zh-CN" sz="1200" dirty="0">
                <a:solidFill>
                  <a:schemeClr val="tx1">
                    <a:lumMod val="65000"/>
                    <a:lumOff val="35000"/>
                  </a:schemeClr>
                </a:solidFill>
                <a:latin typeface="微软雅黑" pitchFamily="34" charset="-122"/>
                <a:ea typeface="微软雅黑" pitchFamily="34" charset="-122"/>
              </a:rPr>
              <a:t>Functional  Coverage</a:t>
            </a:r>
            <a:r>
              <a:rPr lang="zh-CN" altLang="en-US" sz="1200" dirty="0">
                <a:solidFill>
                  <a:schemeClr val="tx1">
                    <a:lumMod val="65000"/>
                    <a:lumOff val="35000"/>
                  </a:schemeClr>
                </a:solidFill>
                <a:latin typeface="微软雅黑" pitchFamily="34" charset="-122"/>
                <a:ea typeface="微软雅黑" pitchFamily="34" charset="-122"/>
              </a:rPr>
              <a:t>），功能覆盖中最常见的是需求覆盖（</a:t>
            </a:r>
            <a:r>
              <a:rPr lang="en-US" altLang="zh-CN" sz="1200" dirty="0">
                <a:solidFill>
                  <a:schemeClr val="tx1">
                    <a:lumMod val="65000"/>
                    <a:lumOff val="35000"/>
                  </a:schemeClr>
                </a:solidFill>
                <a:latin typeface="微软雅黑" pitchFamily="34" charset="-122"/>
                <a:ea typeface="微软雅黑" pitchFamily="34" charset="-122"/>
              </a:rPr>
              <a:t>Requirement Coverage</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a:t>
            </a:r>
            <a:r>
              <a:rPr lang="zh-CN" altLang="en-US" sz="1200" dirty="0">
                <a:solidFill>
                  <a:schemeClr val="tx1">
                    <a:lumMod val="65000"/>
                    <a:lumOff val="35000"/>
                  </a:schemeClr>
                </a:solidFill>
                <a:latin typeface="微软雅黑" pitchFamily="34" charset="-122"/>
                <a:ea typeface="微软雅黑" pitchFamily="34" charset="-122"/>
              </a:rPr>
              <a:t>其含义是通过设计一定的测试用例，要求每个需求点都被测试到。</a:t>
            </a:r>
          </a:p>
          <a:p>
            <a:pPr>
              <a:lnSpc>
                <a:spcPct val="130000"/>
              </a:lnSpc>
            </a:pPr>
            <a:endParaRPr lang="zh-CN" altLang="en-US" sz="1200" b="1" dirty="0">
              <a:solidFill>
                <a:schemeClr val="tx1">
                  <a:lumMod val="65000"/>
                  <a:lumOff val="35000"/>
                </a:schemeClr>
              </a:solidFill>
              <a:latin typeface="微软雅黑" pitchFamily="34" charset="-122"/>
              <a:ea typeface="微软雅黑" pitchFamily="34" charset="-122"/>
            </a:endParaRPr>
          </a:p>
          <a:p>
            <a:pPr algn="ctr">
              <a:lnSpc>
                <a:spcPct val="130000"/>
              </a:lnSpc>
            </a:pPr>
            <a:r>
              <a:rPr lang="zh-CN" altLang="en-US" sz="1200" b="1" dirty="0">
                <a:solidFill>
                  <a:schemeClr val="tx1">
                    <a:lumMod val="65000"/>
                    <a:lumOff val="35000"/>
                  </a:schemeClr>
                </a:solidFill>
                <a:latin typeface="微软雅黑" pitchFamily="34" charset="-122"/>
                <a:ea typeface="微软雅黑" pitchFamily="34" charset="-122"/>
              </a:rPr>
              <a:t>需求覆盖</a:t>
            </a:r>
            <a:r>
              <a:rPr lang="en-US" altLang="zh-CN" sz="1200" b="1" dirty="0">
                <a:solidFill>
                  <a:schemeClr val="tx1">
                    <a:lumMod val="65000"/>
                    <a:lumOff val="35000"/>
                  </a:schemeClr>
                </a:solidFill>
                <a:latin typeface="微软雅黑" pitchFamily="34" charset="-122"/>
                <a:ea typeface="微软雅黑" pitchFamily="34" charset="-122"/>
              </a:rPr>
              <a:t>=</a:t>
            </a:r>
            <a:r>
              <a:rPr lang="zh-CN" altLang="en-US" sz="1200" b="1" dirty="0">
                <a:solidFill>
                  <a:schemeClr val="tx1">
                    <a:lumMod val="65000"/>
                    <a:lumOff val="35000"/>
                  </a:schemeClr>
                </a:solidFill>
                <a:latin typeface="微软雅黑" pitchFamily="34" charset="-122"/>
                <a:ea typeface="微软雅黑" pitchFamily="34" charset="-122"/>
              </a:rPr>
              <a:t>（被验证到的需求数量）</a:t>
            </a:r>
            <a:r>
              <a:rPr lang="en-US" altLang="zh-CN" sz="1200" b="1" dirty="0">
                <a:solidFill>
                  <a:schemeClr val="tx1">
                    <a:lumMod val="65000"/>
                    <a:lumOff val="35000"/>
                  </a:schemeClr>
                </a:solidFill>
                <a:latin typeface="微软雅黑" pitchFamily="34" charset="-122"/>
                <a:ea typeface="微软雅黑" pitchFamily="34" charset="-122"/>
              </a:rPr>
              <a:t>/</a:t>
            </a:r>
            <a:r>
              <a:rPr lang="zh-CN" altLang="en-US" sz="1200" b="1" dirty="0">
                <a:solidFill>
                  <a:schemeClr val="tx1">
                    <a:lumMod val="65000"/>
                    <a:lumOff val="35000"/>
                  </a:schemeClr>
                </a:solidFill>
                <a:latin typeface="微软雅黑" pitchFamily="34" charset="-122"/>
                <a:ea typeface="微软雅黑" pitchFamily="34" charset="-122"/>
              </a:rPr>
              <a:t>（总的需求数量）</a:t>
            </a:r>
            <a:endParaRPr lang="en-US" altLang="zh-CN" dirty="0">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423772279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2" presetClass="entr" presetSubtype="1"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par>
                          <p:cTn id="32" fill="hold">
                            <p:stCondLst>
                              <p:cond delay="1600"/>
                            </p:stCondLst>
                            <p:childTnLst>
                              <p:par>
                                <p:cTn id="33" presetID="10" presetClass="entr" presetSubtype="0" fill="hold" grpId="0" nodeType="after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fade">
                                      <p:cBhvr>
                                        <p:cTn id="35"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87" grpId="0"/>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999625" y="1576546"/>
            <a:ext cx="4698722" cy="1446550"/>
          </a:xfrm>
          <a:prstGeom prst="rect">
            <a:avLst/>
          </a:prstGeom>
          <a:noFill/>
        </p:spPr>
        <p:txBody>
          <a:bodyPr wrap="none" rtlCol="0">
            <a:spAutoFit/>
          </a:bodyPr>
          <a:lstStyle/>
          <a:p>
            <a:r>
              <a:rPr lang="zh-CN" altLang="en-US" sz="4400" dirty="0" smtClean="0">
                <a:latin typeface="方正兰亭细黑_GBK" pitchFamily="2" charset="-122"/>
                <a:ea typeface="方正兰亭细黑_GBK" pitchFamily="2" charset="-122"/>
              </a:rPr>
              <a:t>代</a:t>
            </a:r>
            <a:r>
              <a:rPr lang="zh-CN" altLang="en-US" sz="4400" dirty="0">
                <a:latin typeface="方正兰亭细黑_GBK" pitchFamily="2" charset="-122"/>
                <a:ea typeface="方正兰亭细黑_GBK" pitchFamily="2" charset="-122"/>
              </a:rPr>
              <a:t>码率覆盖率工具</a:t>
            </a:r>
          </a:p>
          <a:p>
            <a:endParaRPr lang="zh-CN" altLang="en-US" sz="4400" dirty="0">
              <a:latin typeface="方正兰亭细黑_GBK" pitchFamily="2" charset="-122"/>
              <a:ea typeface="方正兰亭细黑_GBK" pitchFamily="2" charset="-122"/>
            </a:endParaRPr>
          </a:p>
        </p:txBody>
      </p:sp>
      <p:sp>
        <p:nvSpPr>
          <p:cNvPr id="13" name="TextBox 12"/>
          <p:cNvSpPr txBox="1"/>
          <p:nvPr/>
        </p:nvSpPr>
        <p:spPr>
          <a:xfrm>
            <a:off x="2461912" y="2896649"/>
            <a:ext cx="1101976" cy="307777"/>
          </a:xfrm>
          <a:prstGeom prst="rect">
            <a:avLst/>
          </a:prstGeom>
          <a:noFill/>
        </p:spPr>
        <p:txBody>
          <a:bodyPr wrap="square" lIns="0" tIns="0" rIns="0" bIns="0" rtlCol="0">
            <a:spAutoFit/>
          </a:bodyPr>
          <a:lstStyle/>
          <a:p>
            <a:r>
              <a:rPr lang="zh-CN" altLang="en-US" sz="2000" dirty="0" smtClean="0">
                <a:solidFill>
                  <a:schemeClr val="bg1"/>
                </a:solidFill>
                <a:latin typeface="微软雅黑" pitchFamily="34" charset="-122"/>
                <a:ea typeface="微软雅黑" pitchFamily="34" charset="-122"/>
              </a:rPr>
              <a:t>第二部分</a:t>
            </a:r>
            <a:endParaRPr lang="zh-CN" altLang="en-US" sz="2000" dirty="0">
              <a:solidFill>
                <a:schemeClr val="bg1"/>
              </a:solidFill>
              <a:latin typeface="微软雅黑" pitchFamily="34" charset="-122"/>
              <a:ea typeface="微软雅黑" pitchFamily="34" charset="-122"/>
            </a:endParaRPr>
          </a:p>
        </p:txBody>
      </p:sp>
      <p:grpSp>
        <p:nvGrpSpPr>
          <p:cNvPr id="3" name="组合 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KSO_Shape"/>
            <p:cNvSpPr>
              <a:spLocks/>
            </p:cNvSpPr>
            <p:nvPr/>
          </p:nvSpPr>
          <p:spPr bwMode="auto">
            <a:xfrm>
              <a:off x="2573935" y="1804771"/>
              <a:ext cx="695127" cy="590855"/>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1A3F6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16" name="TextBox 15"/>
          <p:cNvSpPr txBox="1"/>
          <p:nvPr/>
        </p:nvSpPr>
        <p:spPr>
          <a:xfrm>
            <a:off x="4423535" y="2437356"/>
            <a:ext cx="877163" cy="369332"/>
          </a:xfrm>
          <a:prstGeom prst="rect">
            <a:avLst/>
          </a:prstGeom>
          <a:noFill/>
        </p:spPr>
        <p:txBody>
          <a:bodyPr wrap="none" rtlCol="0">
            <a:spAutoFit/>
          </a:bodyPr>
          <a:lstStyle/>
          <a:p>
            <a:r>
              <a:rPr lang="en-US" altLang="zh-CN" dirty="0" err="1" smtClean="0">
                <a:latin typeface="方正兰亭细黑_GBK" pitchFamily="2" charset="-122"/>
                <a:ea typeface="方正兰亭细黑_GBK" pitchFamily="2" charset="-122"/>
              </a:rPr>
              <a:t>JaCoCo</a:t>
            </a:r>
            <a:endParaRPr lang="zh-CN" altLang="en-US" dirty="0">
              <a:latin typeface="方正兰亭细黑_GBK" pitchFamily="2" charset="-122"/>
              <a:ea typeface="方正兰亭细黑_GBK" pitchFamily="2" charset="-122"/>
            </a:endParaRPr>
          </a:p>
        </p:txBody>
      </p:sp>
      <p:sp>
        <p:nvSpPr>
          <p:cNvPr id="17" name="TextBox 16"/>
          <p:cNvSpPr txBox="1"/>
          <p:nvPr/>
        </p:nvSpPr>
        <p:spPr>
          <a:xfrm>
            <a:off x="4423535" y="2886126"/>
            <a:ext cx="1800493"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代码</a:t>
            </a:r>
            <a:r>
              <a:rPr lang="zh-CN" altLang="en-US" dirty="0">
                <a:latin typeface="方正兰亭细黑_GBK" pitchFamily="2" charset="-122"/>
                <a:ea typeface="方正兰亭细黑_GBK" pitchFamily="2" charset="-122"/>
              </a:rPr>
              <a:t>覆盖率实例</a:t>
            </a:r>
            <a:endParaRPr lang="zh-CN" altLang="en-US" dirty="0">
              <a:latin typeface="方正兰亭细黑_GBK" pitchFamily="2" charset="-122"/>
              <a:ea typeface="方正兰亭细黑_GBK" pitchFamily="2" charset="-122"/>
            </a:endParaRPr>
          </a:p>
        </p:txBody>
      </p:sp>
      <p:sp>
        <p:nvSpPr>
          <p:cNvPr id="18" name="TextBox 17"/>
          <p:cNvSpPr txBox="1"/>
          <p:nvPr/>
        </p:nvSpPr>
        <p:spPr>
          <a:xfrm>
            <a:off x="4423535" y="3298838"/>
            <a:ext cx="1107996"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实现</a:t>
            </a:r>
            <a:r>
              <a:rPr lang="zh-CN" altLang="en-US" dirty="0">
                <a:latin typeface="方正兰亭细黑_GBK" pitchFamily="2" charset="-122"/>
                <a:ea typeface="方正兰亭细黑_GBK" pitchFamily="2" charset="-122"/>
              </a:rPr>
              <a:t>原理</a:t>
            </a:r>
            <a:endParaRPr lang="zh-CN" altLang="en-US" dirty="0">
              <a:latin typeface="方正兰亭细黑_GBK" pitchFamily="2" charset="-122"/>
              <a:ea typeface="方正兰亭细黑_GBK" pitchFamily="2" charset="-122"/>
            </a:endParaRPr>
          </a:p>
        </p:txBody>
      </p:sp>
      <p:sp>
        <p:nvSpPr>
          <p:cNvPr id="20" name="TextBox 19"/>
          <p:cNvSpPr txBox="1"/>
          <p:nvPr/>
        </p:nvSpPr>
        <p:spPr>
          <a:xfrm>
            <a:off x="6146403" y="2475228"/>
            <a:ext cx="875561" cy="338554"/>
          </a:xfrm>
          <a:prstGeom prst="rect">
            <a:avLst/>
          </a:prstGeom>
          <a:noFill/>
        </p:spPr>
        <p:txBody>
          <a:bodyPr wrap="none" rtlCol="0">
            <a:spAutoFit/>
          </a:bodyPr>
          <a:lstStyle/>
          <a:p>
            <a:r>
              <a:rPr lang="en-US" altLang="zh-CN" sz="1600" dirty="0" err="1" smtClean="0">
                <a:solidFill>
                  <a:srgbClr val="C00000"/>
                </a:solidFill>
                <a:latin typeface="Kozuka Gothic Pro R" pitchFamily="34" charset="-128"/>
                <a:ea typeface="Kozuka Gothic Pro R" pitchFamily="34" charset="-128"/>
              </a:rPr>
              <a:t>JaCoCo</a:t>
            </a:r>
            <a:endParaRPr lang="zh-CN" altLang="en-US" sz="1600" dirty="0">
              <a:solidFill>
                <a:srgbClr val="C00000"/>
              </a:solidFill>
              <a:latin typeface="Kozuka Gothic Pro R" pitchFamily="34" charset="-128"/>
              <a:ea typeface="Kozuka Gothic Pro R" pitchFamily="34" charset="-128"/>
            </a:endParaRPr>
          </a:p>
        </p:txBody>
      </p:sp>
      <p:sp>
        <p:nvSpPr>
          <p:cNvPr id="24" name="椭圆 23"/>
          <p:cNvSpPr/>
          <p:nvPr/>
        </p:nvSpPr>
        <p:spPr>
          <a:xfrm>
            <a:off x="4129647" y="250091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129647" y="2938275"/>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129647" y="3375638"/>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9"/>
          <p:cNvSpPr txBox="1"/>
          <p:nvPr/>
        </p:nvSpPr>
        <p:spPr>
          <a:xfrm>
            <a:off x="6146402" y="2879387"/>
            <a:ext cx="2828018"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CODE COVERAGE INSTANCE</a:t>
            </a:r>
            <a:endParaRPr lang="zh-CN" altLang="en-US" sz="1600" dirty="0">
              <a:solidFill>
                <a:srgbClr val="C00000"/>
              </a:solidFill>
              <a:latin typeface="Kozuka Gothic Pro R" pitchFamily="34" charset="-128"/>
              <a:ea typeface="Kozuka Gothic Pro R" pitchFamily="34" charset="-128"/>
            </a:endParaRPr>
          </a:p>
        </p:txBody>
      </p:sp>
      <p:sp>
        <p:nvSpPr>
          <p:cNvPr id="23" name="TextBox 19"/>
          <p:cNvSpPr txBox="1"/>
          <p:nvPr/>
        </p:nvSpPr>
        <p:spPr>
          <a:xfrm>
            <a:off x="6146402" y="3314227"/>
            <a:ext cx="2938625"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IMPLEMENTATION PRINCIPLE</a:t>
            </a:r>
            <a:endParaRPr lang="zh-CN" altLang="en-US" sz="1600" dirty="0">
              <a:solidFill>
                <a:srgbClr val="C00000"/>
              </a:solidFill>
              <a:latin typeface="Kozuka Gothic Pro R" pitchFamily="34" charset="-128"/>
              <a:ea typeface="Kozuka Gothic Pro R" pitchFamily="34" charset="-128"/>
            </a:endParaRPr>
          </a:p>
        </p:txBody>
      </p:sp>
    </p:spTree>
    <p:extLst>
      <p:ext uri="{BB962C8B-B14F-4D97-AF65-F5344CB8AC3E}">
        <p14:creationId xmlns:p14="http://schemas.microsoft.com/office/powerpoint/2010/main" val="28656454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left)">
                                      <p:cBhvr>
                                        <p:cTn id="8" dur="500"/>
                                        <p:tgtEl>
                                          <p:spTgt spid="15"/>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left)">
                                      <p:cBhvr>
                                        <p:cTn id="13" dur="500"/>
                                        <p:tgtEl>
                                          <p:spTgt spid="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anim calcmode="lin" valueType="num">
                                      <p:cBhvr>
                                        <p:cTn id="22" dur="500" fill="hold"/>
                                        <p:tgtEl>
                                          <p:spTgt spid="13"/>
                                        </p:tgtEl>
                                        <p:attrNameLst>
                                          <p:attrName>ppt_x</p:attrName>
                                        </p:attrNameLst>
                                      </p:cBhvr>
                                      <p:tavLst>
                                        <p:tav tm="0">
                                          <p:val>
                                            <p:strVal val="#ppt_x"/>
                                          </p:val>
                                        </p:tav>
                                        <p:tav tm="100000">
                                          <p:val>
                                            <p:strVal val="#ppt_x"/>
                                          </p:val>
                                        </p:tav>
                                      </p:tavLst>
                                    </p:anim>
                                    <p:anim calcmode="lin" valueType="num">
                                      <p:cBhvr>
                                        <p:cTn id="23" dur="500" fill="hold"/>
                                        <p:tgtEl>
                                          <p:spTgt spid="13"/>
                                        </p:tgtEl>
                                        <p:attrNameLst>
                                          <p:attrName>ppt_y</p:attrName>
                                        </p:attrNameLst>
                                      </p:cBhvr>
                                      <p:tavLst>
                                        <p:tav tm="0">
                                          <p:val>
                                            <p:strVal val="#ppt_y-.1"/>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p:tgtEl>
                                          <p:spTgt spid="24"/>
                                        </p:tgtEl>
                                        <p:attrNameLst>
                                          <p:attrName>ppt_x</p:attrName>
                                        </p:attrNameLst>
                                      </p:cBhvr>
                                      <p:tavLst>
                                        <p:tav tm="0">
                                          <p:val>
                                            <p:strVal val="#ppt_x-#ppt_w*1.125000"/>
                                          </p:val>
                                        </p:tav>
                                        <p:tav tm="100000">
                                          <p:val>
                                            <p:strVal val="#ppt_x"/>
                                          </p:val>
                                        </p:tav>
                                      </p:tavLst>
                                    </p:anim>
                                    <p:animEffect transition="in" filter="wipe(right)">
                                      <p:cBhvr>
                                        <p:cTn id="27" dur="500"/>
                                        <p:tgtEl>
                                          <p:spTgt spid="24"/>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p:tgtEl>
                                          <p:spTgt spid="25"/>
                                        </p:tgtEl>
                                        <p:attrNameLst>
                                          <p:attrName>ppt_x</p:attrName>
                                        </p:attrNameLst>
                                      </p:cBhvr>
                                      <p:tavLst>
                                        <p:tav tm="0">
                                          <p:val>
                                            <p:strVal val="#ppt_x-#ppt_w*1.125000"/>
                                          </p:val>
                                        </p:tav>
                                        <p:tav tm="100000">
                                          <p:val>
                                            <p:strVal val="#ppt_x"/>
                                          </p:val>
                                        </p:tav>
                                      </p:tavLst>
                                    </p:anim>
                                    <p:animEffect transition="in" filter="wipe(right)">
                                      <p:cBhvr>
                                        <p:cTn id="31" dur="500"/>
                                        <p:tgtEl>
                                          <p:spTgt spid="25"/>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p:tgtEl>
                                          <p:spTgt spid="26"/>
                                        </p:tgtEl>
                                        <p:attrNameLst>
                                          <p:attrName>ppt_x</p:attrName>
                                        </p:attrNameLst>
                                      </p:cBhvr>
                                      <p:tavLst>
                                        <p:tav tm="0">
                                          <p:val>
                                            <p:strVal val="#ppt_x-#ppt_w*1.125000"/>
                                          </p:val>
                                        </p:tav>
                                        <p:tav tm="100000">
                                          <p:val>
                                            <p:strVal val="#ppt_x"/>
                                          </p:val>
                                        </p:tav>
                                      </p:tavLst>
                                    </p:anim>
                                    <p:animEffect transition="in" filter="wipe(right)">
                                      <p:cBhvr>
                                        <p:cTn id="35" dur="500"/>
                                        <p:tgtEl>
                                          <p:spTgt spid="26"/>
                                        </p:tgtEl>
                                      </p:cBhvr>
                                    </p:animEffect>
                                  </p:childTnLst>
                                </p:cTn>
                              </p:par>
                              <p:par>
                                <p:cTn id="36" presetID="12" presetClass="entr" presetSubtype="8" fill="hold" grpId="0" nodeType="withEffect">
                                  <p:stCondLst>
                                    <p:cond delay="30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par>
                                <p:cTn id="40" presetID="12" presetClass="entr" presetSubtype="8" fill="hold" grpId="0" nodeType="withEffect">
                                  <p:stCondLst>
                                    <p:cond delay="30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p:tgtEl>
                                          <p:spTgt spid="17"/>
                                        </p:tgtEl>
                                        <p:attrNameLst>
                                          <p:attrName>ppt_x</p:attrName>
                                        </p:attrNameLst>
                                      </p:cBhvr>
                                      <p:tavLst>
                                        <p:tav tm="0">
                                          <p:val>
                                            <p:strVal val="#ppt_x-#ppt_w*1.125000"/>
                                          </p:val>
                                        </p:tav>
                                        <p:tav tm="100000">
                                          <p:val>
                                            <p:strVal val="#ppt_x"/>
                                          </p:val>
                                        </p:tav>
                                      </p:tavLst>
                                    </p:anim>
                                    <p:animEffect transition="in" filter="wipe(right)">
                                      <p:cBhvr>
                                        <p:cTn id="43" dur="500"/>
                                        <p:tgtEl>
                                          <p:spTgt spid="17"/>
                                        </p:tgtEl>
                                      </p:cBhvr>
                                    </p:animEffect>
                                  </p:childTnLst>
                                </p:cTn>
                              </p:par>
                              <p:par>
                                <p:cTn id="44" presetID="12" presetClass="entr" presetSubtype="8" fill="hold" grpId="0" nodeType="withEffect">
                                  <p:stCondLst>
                                    <p:cond delay="30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p:tgtEl>
                                          <p:spTgt spid="18"/>
                                        </p:tgtEl>
                                        <p:attrNameLst>
                                          <p:attrName>ppt_x</p:attrName>
                                        </p:attrNameLst>
                                      </p:cBhvr>
                                      <p:tavLst>
                                        <p:tav tm="0">
                                          <p:val>
                                            <p:strVal val="#ppt_x-#ppt_w*1.125000"/>
                                          </p:val>
                                        </p:tav>
                                        <p:tav tm="100000">
                                          <p:val>
                                            <p:strVal val="#ppt_x"/>
                                          </p:val>
                                        </p:tav>
                                      </p:tavLst>
                                    </p:anim>
                                    <p:animEffect transition="in" filter="wipe(right)">
                                      <p:cBhvr>
                                        <p:cTn id="47" dur="500"/>
                                        <p:tgtEl>
                                          <p:spTgt spid="18"/>
                                        </p:tgtEl>
                                      </p:cBhvr>
                                    </p:animEffect>
                                  </p:childTnLst>
                                </p:cTn>
                              </p:par>
                              <p:par>
                                <p:cTn id="48" presetID="12" presetClass="entr" presetSubtype="8" fill="hold" grpId="0" nodeType="withEffect">
                                  <p:stCondLst>
                                    <p:cond delay="60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500"/>
                                        <p:tgtEl>
                                          <p:spTgt spid="20"/>
                                        </p:tgtEl>
                                        <p:attrNameLst>
                                          <p:attrName>ppt_x</p:attrName>
                                        </p:attrNameLst>
                                      </p:cBhvr>
                                      <p:tavLst>
                                        <p:tav tm="0">
                                          <p:val>
                                            <p:strVal val="#ppt_x-#ppt_w*1.125000"/>
                                          </p:val>
                                        </p:tav>
                                        <p:tav tm="100000">
                                          <p:val>
                                            <p:strVal val="#ppt_x"/>
                                          </p:val>
                                        </p:tav>
                                      </p:tavLst>
                                    </p:anim>
                                    <p:animEffect transition="in" filter="wipe(right)">
                                      <p:cBhvr>
                                        <p:cTn id="51" dur="500"/>
                                        <p:tgtEl>
                                          <p:spTgt spid="20"/>
                                        </p:tgtEl>
                                      </p:cBhvr>
                                    </p:animEffect>
                                  </p:childTnLst>
                                </p:cTn>
                              </p:par>
                              <p:par>
                                <p:cTn id="52" presetID="12" presetClass="entr" presetSubtype="8" fill="hold" grpId="0" nodeType="withEffect">
                                  <p:stCondLst>
                                    <p:cond delay="60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p:tgtEl>
                                          <p:spTgt spid="19"/>
                                        </p:tgtEl>
                                        <p:attrNameLst>
                                          <p:attrName>ppt_x</p:attrName>
                                        </p:attrNameLst>
                                      </p:cBhvr>
                                      <p:tavLst>
                                        <p:tav tm="0">
                                          <p:val>
                                            <p:strVal val="#ppt_x-#ppt_w*1.125000"/>
                                          </p:val>
                                        </p:tav>
                                        <p:tav tm="100000">
                                          <p:val>
                                            <p:strVal val="#ppt_x"/>
                                          </p:val>
                                        </p:tav>
                                      </p:tavLst>
                                    </p:anim>
                                    <p:animEffect transition="in" filter="wipe(right)">
                                      <p:cBhvr>
                                        <p:cTn id="55" dur="500"/>
                                        <p:tgtEl>
                                          <p:spTgt spid="19"/>
                                        </p:tgtEl>
                                      </p:cBhvr>
                                    </p:animEffect>
                                  </p:childTnLst>
                                </p:cTn>
                              </p:par>
                              <p:par>
                                <p:cTn id="56" presetID="12" presetClass="entr" presetSubtype="8" fill="hold" grpId="0" nodeType="withEffect">
                                  <p:stCondLst>
                                    <p:cond delay="6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p:tgtEl>
                                          <p:spTgt spid="23"/>
                                        </p:tgtEl>
                                        <p:attrNameLst>
                                          <p:attrName>ppt_x</p:attrName>
                                        </p:attrNameLst>
                                      </p:cBhvr>
                                      <p:tavLst>
                                        <p:tav tm="0">
                                          <p:val>
                                            <p:strVal val="#ppt_x-#ppt_w*1.125000"/>
                                          </p:val>
                                        </p:tav>
                                        <p:tav tm="100000">
                                          <p:val>
                                            <p:strVal val="#ppt_x"/>
                                          </p:val>
                                        </p:tav>
                                      </p:tavLst>
                                    </p:anim>
                                    <p:animEffect transition="in" filter="wipe(right)">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13" grpId="0"/>
      <p:bldP spid="16" grpId="0"/>
      <p:bldP spid="17" grpId="0"/>
      <p:bldP spid="18" grpId="0"/>
      <p:bldP spid="20" grpId="0"/>
      <p:bldP spid="24" grpId="0" animBg="1"/>
      <p:bldP spid="25" grpId="0" animBg="1"/>
      <p:bldP spid="26" grpId="0" animBg="1"/>
      <p:bldP spid="19"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220804" y="831904"/>
            <a:ext cx="6436704" cy="1107996"/>
          </a:xfrm>
          <a:prstGeom prst="rect">
            <a:avLst/>
          </a:prstGeom>
        </p:spPr>
        <p:txBody>
          <a:bodyPr wrap="square">
            <a:spAutoFit/>
          </a:bodyPr>
          <a:lstStyle/>
          <a:p>
            <a:pPr>
              <a:lnSpc>
                <a:spcPct val="150000"/>
              </a:lnSpc>
              <a:defRPr/>
            </a:pPr>
            <a:r>
              <a:rPr lang="zh-CN" altLang="en-US" sz="1400" kern="0" dirty="0">
                <a:solidFill>
                  <a:srgbClr val="414455"/>
                </a:solidFill>
                <a:latin typeface="微软雅黑" panose="020B0503020204020204" pitchFamily="34" charset="-122"/>
                <a:ea typeface="微软雅黑" panose="020B0503020204020204" pitchFamily="34" charset="-122"/>
              </a:rPr>
              <a:t>     </a:t>
            </a:r>
            <a:r>
              <a:rPr lang="zh-CN" altLang="en-US" sz="1000" kern="0" dirty="0" smtClean="0">
                <a:solidFill>
                  <a:srgbClr val="414455"/>
                </a:solidFill>
                <a:latin typeface="微软雅黑" panose="020B0503020204020204" pitchFamily="34" charset="-122"/>
                <a:ea typeface="微软雅黑" panose="020B0503020204020204" pitchFamily="34" charset="-122"/>
              </a:rPr>
              <a:t> </a:t>
            </a:r>
            <a:r>
              <a:rPr lang="en-US" altLang="zh-CN" sz="1050" kern="0" dirty="0" err="1">
                <a:solidFill>
                  <a:srgbClr val="414455"/>
                </a:solidFill>
                <a:latin typeface="微软雅黑" panose="020B0503020204020204" pitchFamily="34" charset="-122"/>
                <a:ea typeface="微软雅黑" panose="020B0503020204020204" pitchFamily="34" charset="-122"/>
              </a:rPr>
              <a:t>JaCoCo</a:t>
            </a:r>
            <a:r>
              <a:rPr lang="en-US" altLang="zh-CN" sz="1050" kern="0" dirty="0">
                <a:solidFill>
                  <a:srgbClr val="414455"/>
                </a:solidFill>
                <a:latin typeface="微软雅黑" panose="020B0503020204020204" pitchFamily="34" charset="-122"/>
                <a:ea typeface="微软雅黑" panose="020B0503020204020204" pitchFamily="34" charset="-122"/>
              </a:rPr>
              <a:t> </a:t>
            </a:r>
            <a:r>
              <a:rPr lang="zh-CN" altLang="en-US" sz="1050" kern="0" dirty="0">
                <a:solidFill>
                  <a:srgbClr val="414455"/>
                </a:solidFill>
                <a:latin typeface="微软雅黑" panose="020B0503020204020204" pitchFamily="34" charset="-122"/>
                <a:ea typeface="微软雅黑" panose="020B0503020204020204" pitchFamily="34" charset="-122"/>
              </a:rPr>
              <a:t>是一款 </a:t>
            </a:r>
            <a:r>
              <a:rPr lang="en-US" altLang="zh-CN" sz="1050" kern="0" dirty="0">
                <a:solidFill>
                  <a:srgbClr val="414455"/>
                </a:solidFill>
                <a:latin typeface="微软雅黑" panose="020B0503020204020204" pitchFamily="34" charset="-122"/>
                <a:ea typeface="微软雅黑" panose="020B0503020204020204" pitchFamily="34" charset="-122"/>
              </a:rPr>
              <a:t>Java </a:t>
            </a:r>
            <a:r>
              <a:rPr lang="zh-CN" altLang="en-US" sz="1050" kern="0" dirty="0">
                <a:solidFill>
                  <a:srgbClr val="414455"/>
                </a:solidFill>
                <a:latin typeface="微软雅黑" panose="020B0503020204020204" pitchFamily="34" charset="-122"/>
                <a:ea typeface="微软雅黑" panose="020B0503020204020204" pitchFamily="34" charset="-122"/>
              </a:rPr>
              <a:t>代码的主流开源覆盖率工具，可以很方便地嵌入到 </a:t>
            </a:r>
            <a:r>
              <a:rPr lang="en-US" altLang="zh-CN" sz="1050" kern="0" dirty="0">
                <a:solidFill>
                  <a:srgbClr val="414455"/>
                </a:solidFill>
                <a:latin typeface="微软雅黑" panose="020B0503020204020204" pitchFamily="34" charset="-122"/>
                <a:ea typeface="微软雅黑" panose="020B0503020204020204" pitchFamily="34" charset="-122"/>
              </a:rPr>
              <a:t>Ant</a:t>
            </a:r>
            <a:r>
              <a:rPr lang="zh-CN" altLang="en-US" sz="1050" kern="0" dirty="0">
                <a:solidFill>
                  <a:srgbClr val="414455"/>
                </a:solidFill>
                <a:latin typeface="微软雅黑" panose="020B0503020204020204" pitchFamily="34" charset="-122"/>
                <a:ea typeface="微软雅黑" panose="020B0503020204020204" pitchFamily="34" charset="-122"/>
              </a:rPr>
              <a:t>、</a:t>
            </a:r>
            <a:r>
              <a:rPr lang="en-US" altLang="zh-CN" sz="1050" kern="0" dirty="0">
                <a:solidFill>
                  <a:srgbClr val="414455"/>
                </a:solidFill>
                <a:latin typeface="微软雅黑" panose="020B0503020204020204" pitchFamily="34" charset="-122"/>
                <a:ea typeface="微软雅黑" panose="020B0503020204020204" pitchFamily="34" charset="-122"/>
              </a:rPr>
              <a:t>Maven </a:t>
            </a:r>
            <a:r>
              <a:rPr lang="zh-CN" altLang="en-US" sz="1050" kern="0" dirty="0">
                <a:solidFill>
                  <a:srgbClr val="414455"/>
                </a:solidFill>
                <a:latin typeface="微软雅黑" panose="020B0503020204020204" pitchFamily="34" charset="-122"/>
                <a:ea typeface="微软雅黑" panose="020B0503020204020204" pitchFamily="34" charset="-122"/>
              </a:rPr>
              <a:t>中，并且和很多主流的持续集成工具以及代码静态检查工具，比如 </a:t>
            </a:r>
            <a:r>
              <a:rPr lang="en-US" altLang="zh-CN" sz="1050" kern="0" dirty="0" err="1">
                <a:solidFill>
                  <a:srgbClr val="414455"/>
                </a:solidFill>
                <a:latin typeface="微软雅黑" panose="020B0503020204020204" pitchFamily="34" charset="-122"/>
                <a:ea typeface="微软雅黑" panose="020B0503020204020204" pitchFamily="34" charset="-122"/>
              </a:rPr>
              <a:t>Jekins</a:t>
            </a:r>
            <a:r>
              <a:rPr lang="en-US" altLang="zh-CN" sz="1050" kern="0" dirty="0">
                <a:solidFill>
                  <a:srgbClr val="414455"/>
                </a:solidFill>
                <a:latin typeface="微软雅黑" panose="020B0503020204020204" pitchFamily="34" charset="-122"/>
                <a:ea typeface="微软雅黑" panose="020B0503020204020204" pitchFamily="34" charset="-122"/>
              </a:rPr>
              <a:t> </a:t>
            </a:r>
            <a:r>
              <a:rPr lang="zh-CN" altLang="en-US" sz="1050" kern="0" dirty="0">
                <a:solidFill>
                  <a:srgbClr val="414455"/>
                </a:solidFill>
                <a:latin typeface="微软雅黑" panose="020B0503020204020204" pitchFamily="34" charset="-122"/>
                <a:ea typeface="微软雅黑" panose="020B0503020204020204" pitchFamily="34" charset="-122"/>
              </a:rPr>
              <a:t>和 </a:t>
            </a:r>
            <a:r>
              <a:rPr lang="en-US" altLang="zh-CN" sz="1050" kern="0" dirty="0">
                <a:solidFill>
                  <a:srgbClr val="414455"/>
                </a:solidFill>
                <a:latin typeface="微软雅黑" panose="020B0503020204020204" pitchFamily="34" charset="-122"/>
                <a:ea typeface="微软雅黑" panose="020B0503020204020204" pitchFamily="34" charset="-122"/>
              </a:rPr>
              <a:t>Sonar </a:t>
            </a:r>
            <a:r>
              <a:rPr lang="zh-CN" altLang="en-US" sz="1050" kern="0" dirty="0">
                <a:solidFill>
                  <a:srgbClr val="414455"/>
                </a:solidFill>
                <a:latin typeface="微软雅黑" panose="020B0503020204020204" pitchFamily="34" charset="-122"/>
                <a:ea typeface="微软雅黑" panose="020B0503020204020204" pitchFamily="34" charset="-122"/>
              </a:rPr>
              <a:t>等，都有很好的集成。</a:t>
            </a:r>
          </a:p>
          <a:p>
            <a:pPr>
              <a:lnSpc>
                <a:spcPct val="150000"/>
              </a:lnSpc>
              <a:defRPr/>
            </a:pPr>
            <a:r>
              <a:rPr lang="zh-CN" altLang="en-US" sz="1050" kern="0" dirty="0" smtClean="0">
                <a:solidFill>
                  <a:srgbClr val="414455"/>
                </a:solidFill>
                <a:latin typeface="微软雅黑" panose="020B0503020204020204" pitchFamily="34" charset="-122"/>
                <a:ea typeface="微软雅黑" panose="020B0503020204020204" pitchFamily="34" charset="-122"/>
              </a:rPr>
              <a:t>       如</a:t>
            </a:r>
            <a:r>
              <a:rPr lang="zh-CN" altLang="en-US" sz="1050" kern="0" dirty="0">
                <a:solidFill>
                  <a:srgbClr val="414455"/>
                </a:solidFill>
                <a:latin typeface="微软雅黑" panose="020B0503020204020204" pitchFamily="34" charset="-122"/>
                <a:ea typeface="微软雅黑" panose="020B0503020204020204" pitchFamily="34" charset="-122"/>
              </a:rPr>
              <a:t>图 </a:t>
            </a:r>
            <a:r>
              <a:rPr lang="en-US" altLang="zh-CN" sz="1050" kern="0" dirty="0" smtClean="0">
                <a:solidFill>
                  <a:srgbClr val="414455"/>
                </a:solidFill>
                <a:latin typeface="微软雅黑" panose="020B0503020204020204" pitchFamily="34" charset="-122"/>
                <a:ea typeface="微软雅黑" panose="020B0503020204020204" pitchFamily="34" charset="-122"/>
              </a:rPr>
              <a:t>1 </a:t>
            </a:r>
            <a:r>
              <a:rPr lang="zh-CN" altLang="en-US" sz="1050" kern="0" dirty="0">
                <a:solidFill>
                  <a:srgbClr val="414455"/>
                </a:solidFill>
                <a:latin typeface="微软雅黑" panose="020B0503020204020204" pitchFamily="34" charset="-122"/>
                <a:ea typeface="微软雅黑" panose="020B0503020204020204" pitchFamily="34" charset="-122"/>
              </a:rPr>
              <a:t>所示为 </a:t>
            </a:r>
            <a:r>
              <a:rPr lang="en-US" altLang="zh-CN" sz="1050" kern="0" dirty="0" err="1">
                <a:solidFill>
                  <a:srgbClr val="414455"/>
                </a:solidFill>
                <a:latin typeface="微软雅黑" panose="020B0503020204020204" pitchFamily="34" charset="-122"/>
                <a:ea typeface="微软雅黑" panose="020B0503020204020204" pitchFamily="34" charset="-122"/>
              </a:rPr>
              <a:t>JaCoCo</a:t>
            </a:r>
            <a:r>
              <a:rPr lang="en-US" altLang="zh-CN" sz="1050" kern="0" dirty="0">
                <a:solidFill>
                  <a:srgbClr val="414455"/>
                </a:solidFill>
                <a:latin typeface="微软雅黑" panose="020B0503020204020204" pitchFamily="34" charset="-122"/>
                <a:ea typeface="微软雅黑" panose="020B0503020204020204" pitchFamily="34" charset="-122"/>
              </a:rPr>
              <a:t> </a:t>
            </a:r>
            <a:r>
              <a:rPr lang="zh-CN" altLang="en-US" sz="1050" kern="0" dirty="0">
                <a:solidFill>
                  <a:srgbClr val="414455"/>
                </a:solidFill>
                <a:latin typeface="微软雅黑" panose="020B0503020204020204" pitchFamily="34" charset="-122"/>
                <a:ea typeface="微软雅黑" panose="020B0503020204020204" pitchFamily="34" charset="-122"/>
              </a:rPr>
              <a:t>的整体代码覆盖率统计报告，包括了每个 </a:t>
            </a:r>
            <a:r>
              <a:rPr lang="en-US" altLang="zh-CN" sz="1050" kern="0" dirty="0">
                <a:solidFill>
                  <a:srgbClr val="414455"/>
                </a:solidFill>
                <a:latin typeface="微软雅黑" panose="020B0503020204020204" pitchFamily="34" charset="-122"/>
                <a:ea typeface="微软雅黑" panose="020B0503020204020204" pitchFamily="34" charset="-122"/>
              </a:rPr>
              <a:t>Java </a:t>
            </a:r>
            <a:r>
              <a:rPr lang="zh-CN" altLang="en-US" sz="1050" kern="0" dirty="0">
                <a:solidFill>
                  <a:srgbClr val="414455"/>
                </a:solidFill>
                <a:latin typeface="微软雅黑" panose="020B0503020204020204" pitchFamily="34" charset="-122"/>
                <a:ea typeface="微软雅黑" panose="020B0503020204020204" pitchFamily="34" charset="-122"/>
              </a:rPr>
              <a:t>代码文件的</a:t>
            </a:r>
            <a:r>
              <a:rPr lang="zh-CN" altLang="en-US" sz="1050" b="1" kern="0" dirty="0">
                <a:solidFill>
                  <a:srgbClr val="414455"/>
                </a:solidFill>
                <a:latin typeface="微软雅黑" panose="020B0503020204020204" pitchFamily="34" charset="-122"/>
                <a:ea typeface="微软雅黑" panose="020B0503020204020204" pitchFamily="34" charset="-122"/>
              </a:rPr>
              <a:t>行覆盖率以及分支覆盖率统计，并给出了每个 </a:t>
            </a:r>
            <a:r>
              <a:rPr lang="en-US" altLang="zh-CN" sz="1050" b="1" kern="0" dirty="0">
                <a:solidFill>
                  <a:srgbClr val="414455"/>
                </a:solidFill>
                <a:latin typeface="微软雅黑" panose="020B0503020204020204" pitchFamily="34" charset="-122"/>
                <a:ea typeface="微软雅黑" panose="020B0503020204020204" pitchFamily="34" charset="-122"/>
              </a:rPr>
              <a:t>Java </a:t>
            </a:r>
            <a:r>
              <a:rPr lang="zh-CN" altLang="en-US" sz="1050" b="1" kern="0" dirty="0">
                <a:solidFill>
                  <a:srgbClr val="414455"/>
                </a:solidFill>
                <a:latin typeface="微软雅黑" panose="020B0503020204020204" pitchFamily="34" charset="-122"/>
                <a:ea typeface="微软雅黑" panose="020B0503020204020204" pitchFamily="34" charset="-122"/>
              </a:rPr>
              <a:t>代码文件的行数、方法数和类数等具体信息。</a:t>
            </a:r>
            <a:endParaRPr lang="zh-CN" altLang="en-US" sz="1050" b="1" kern="0" dirty="0">
              <a:solidFill>
                <a:srgbClr val="414455"/>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908957" y="206330"/>
            <a:ext cx="1184940" cy="400110"/>
          </a:xfrm>
          <a:prstGeom prst="rect">
            <a:avLst/>
          </a:prstGeom>
          <a:noFill/>
        </p:spPr>
        <p:txBody>
          <a:bodyPr wrap="none" rtlCol="0">
            <a:spAutoFit/>
          </a:bodyPr>
          <a:lstStyle/>
          <a:p>
            <a:r>
              <a:rPr lang="en-US" altLang="zh-CN" sz="2000" spc="300" dirty="0" err="1" smtClean="0">
                <a:latin typeface="方正兰亭细黑_GBK" pitchFamily="2" charset="-122"/>
                <a:ea typeface="方正兰亭细黑_GBK" pitchFamily="2" charset="-122"/>
              </a:rPr>
              <a:t>JaCoCo</a:t>
            </a:r>
            <a:endParaRPr lang="zh-CN" altLang="en-US" sz="2000" spc="300" dirty="0">
              <a:latin typeface="方正兰亭细黑_GBK" pitchFamily="2" charset="-122"/>
              <a:ea typeface="方正兰亭细黑_GBK" pitchFamily="2" charset="-122"/>
            </a:endParaRPr>
          </a:p>
        </p:txBody>
      </p:sp>
      <p:sp>
        <p:nvSpPr>
          <p:cNvPr id="8" name="TextBox 7"/>
          <p:cNvSpPr txBox="1"/>
          <p:nvPr/>
        </p:nvSpPr>
        <p:spPr>
          <a:xfrm>
            <a:off x="2355974" y="221949"/>
            <a:ext cx="875561" cy="338554"/>
          </a:xfrm>
          <a:prstGeom prst="rect">
            <a:avLst/>
          </a:prstGeom>
          <a:noFill/>
        </p:spPr>
        <p:txBody>
          <a:bodyPr wrap="none" rtlCol="0">
            <a:spAutoFit/>
          </a:bodyPr>
          <a:lstStyle/>
          <a:p>
            <a:pPr algn="ctr"/>
            <a:r>
              <a:rPr lang="en-US" altLang="zh-CN" sz="1600" dirty="0" err="1" smtClean="0">
                <a:solidFill>
                  <a:srgbClr val="C00000"/>
                </a:solidFill>
                <a:latin typeface="Kozuka Gothic Pro R" pitchFamily="34" charset="-128"/>
                <a:ea typeface="Kozuka Gothic Pro R" pitchFamily="34" charset="-128"/>
              </a:rPr>
              <a:t>JaCoCo</a:t>
            </a:r>
            <a:endParaRPr lang="zh-CN" altLang="en-US" sz="1600" dirty="0">
              <a:solidFill>
                <a:srgbClr val="C00000"/>
              </a:solidFill>
              <a:latin typeface="Kozuka Gothic Pro R" pitchFamily="34" charset="-128"/>
              <a:ea typeface="Kozuka Gothic Pro R" pitchFamily="34" charset="-128"/>
            </a:endParaRPr>
          </a:p>
        </p:txBody>
      </p:sp>
      <p:cxnSp>
        <p:nvCxnSpPr>
          <p:cNvPr id="9" name="直接连接符 8"/>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rotWithShape="1">
          <a:blip r:embed="rId3"/>
          <a:srcRect l="5131" t="9895" r="5445" b="10077"/>
          <a:stretch/>
        </p:blipFill>
        <p:spPr>
          <a:xfrm>
            <a:off x="1271588" y="1986351"/>
            <a:ext cx="6529198" cy="3157149"/>
          </a:xfrm>
          <a:prstGeom prst="rect">
            <a:avLst/>
          </a:prstGeom>
        </p:spPr>
      </p:pic>
    </p:spTree>
    <p:extLst>
      <p:ext uri="{BB962C8B-B14F-4D97-AF65-F5344CB8AC3E}">
        <p14:creationId xmlns:p14="http://schemas.microsoft.com/office/powerpoint/2010/main" val="261071746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300"/>
                                        <p:tgtEl>
                                          <p:spTgt spid="5"/>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300"/>
                                        <p:tgtEl>
                                          <p:spTgt spid="6"/>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ppt_x</p:attrName>
                                        </p:attrNameLst>
                                      </p:cBhvr>
                                      <p:tavLst>
                                        <p:tav tm="0">
                                          <p:val>
                                            <p:strVal val="#ppt_x-#ppt_w*1.125000"/>
                                          </p:val>
                                        </p:tav>
                                        <p:tav tm="100000">
                                          <p:val>
                                            <p:strVal val="#ppt_x"/>
                                          </p:val>
                                        </p:tav>
                                      </p:tavLst>
                                    </p:anim>
                                    <p:animEffect transition="in" filter="wipe(right)">
                                      <p:cBhvr>
                                        <p:cTn id="16" dur="500"/>
                                        <p:tgtEl>
                                          <p:spTgt spid="7"/>
                                        </p:tgtEl>
                                      </p:cBhvr>
                                    </p:animEffect>
                                  </p:childTnLst>
                                </p:cTn>
                              </p:par>
                              <p:par>
                                <p:cTn id="17" presetID="1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ppt_x</p:attrName>
                                        </p:attrNameLst>
                                      </p:cBhvr>
                                      <p:tavLst>
                                        <p:tav tm="0">
                                          <p:val>
                                            <p:strVal val="#ppt_x-#ppt_w*1.125000"/>
                                          </p:val>
                                        </p:tav>
                                        <p:tav tm="100000">
                                          <p:val>
                                            <p:strVal val="#ppt_x"/>
                                          </p:val>
                                        </p:tav>
                                      </p:tavLst>
                                    </p:anim>
                                    <p:animEffect transition="in" filter="wipe(right)">
                                      <p:cBhvr>
                                        <p:cTn id="20" dur="500"/>
                                        <p:tgtEl>
                                          <p:spTgt spid="9"/>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ppt_x</p:attrName>
                                        </p:attrNameLst>
                                      </p:cBhvr>
                                      <p:tavLst>
                                        <p:tav tm="0">
                                          <p:val>
                                            <p:strVal val="#ppt_x-#ppt_w*1.125000"/>
                                          </p:val>
                                        </p:tav>
                                        <p:tav tm="100000">
                                          <p:val>
                                            <p:strVal val="#ppt_x"/>
                                          </p:val>
                                        </p:tav>
                                      </p:tavLst>
                                    </p:anim>
                                    <p:animEffect transition="in" filter="wipe(right)">
                                      <p:cBhvr>
                                        <p:cTn id="24" dur="500"/>
                                        <p:tgtEl>
                                          <p:spTgt spid="8"/>
                                        </p:tgtEl>
                                      </p:cBhvr>
                                    </p:animEffect>
                                  </p:childTnLst>
                                </p:cTn>
                              </p:par>
                            </p:childTnLst>
                          </p:cTn>
                        </p:par>
                        <p:par>
                          <p:cTn id="25" fill="hold">
                            <p:stCondLst>
                              <p:cond delay="1100"/>
                            </p:stCondLst>
                            <p:childTnLst>
                              <p:par>
                                <p:cTn id="26" presetID="22" presetClass="entr" presetSubtype="8" fill="hold" grpId="0" nodeType="afterEffect">
                                  <p:stCondLst>
                                    <p:cond delay="0"/>
                                  </p:stCondLst>
                                  <p:iterate type="lt">
                                    <p:tmPct val="30000"/>
                                  </p:iterate>
                                  <p:childTnLst>
                                    <p:set>
                                      <p:cBhvr>
                                        <p:cTn id="27" dur="1" fill="hold">
                                          <p:stCondLst>
                                            <p:cond delay="0"/>
                                          </p:stCondLst>
                                        </p:cTn>
                                        <p:tgtEl>
                                          <p:spTgt spid="25"/>
                                        </p:tgtEl>
                                        <p:attrNameLst>
                                          <p:attrName>style.visibility</p:attrName>
                                        </p:attrNameLst>
                                      </p:cBhvr>
                                      <p:to>
                                        <p:strVal val="visible"/>
                                      </p:to>
                                    </p:set>
                                    <p:animEffect transition="in" filter="wipe(left)">
                                      <p:cBhvr>
                                        <p:cTn id="28" dur="300"/>
                                        <p:tgtEl>
                                          <p:spTgt spid="25"/>
                                        </p:tgtEl>
                                      </p:cBhvr>
                                    </p:animEffect>
                                  </p:childTnLst>
                                </p:cTn>
                              </p:par>
                              <p:par>
                                <p:cTn id="29" presetID="36" presetClass="emph" presetSubtype="0" fill="hold" grpId="1" nodeType="withEffect">
                                  <p:stCondLst>
                                    <p:cond delay="0"/>
                                  </p:stCondLst>
                                  <p:iterate type="lt">
                                    <p:tmPct val="30000"/>
                                  </p:iterate>
                                  <p:childTnLst>
                                    <p:animScale>
                                      <p:cBhvr>
                                        <p:cTn id="30" dur="150" autoRev="1" fill="hold">
                                          <p:stCondLst>
                                            <p:cond delay="0"/>
                                          </p:stCondLst>
                                        </p:cTn>
                                        <p:tgtEl>
                                          <p:spTgt spid="25"/>
                                        </p:tgtEl>
                                      </p:cBhvr>
                                      <p:to x="80000" y="100000"/>
                                    </p:animScale>
                                    <p:anim by="(#ppt_w*0.10)" calcmode="lin" valueType="num">
                                      <p:cBhvr>
                                        <p:cTn id="31" dur="150" autoRev="1" fill="hold">
                                          <p:stCondLst>
                                            <p:cond delay="0"/>
                                          </p:stCondLst>
                                        </p:cTn>
                                        <p:tgtEl>
                                          <p:spTgt spid="25"/>
                                        </p:tgtEl>
                                        <p:attrNameLst>
                                          <p:attrName>ppt_x</p:attrName>
                                        </p:attrNameLst>
                                      </p:cBhvr>
                                    </p:anim>
                                    <p:anim by="(-#ppt_w*0.10)" calcmode="lin" valueType="num">
                                      <p:cBhvr>
                                        <p:cTn id="32" dur="150" autoRev="1" fill="hold">
                                          <p:stCondLst>
                                            <p:cond delay="0"/>
                                          </p:stCondLst>
                                        </p:cTn>
                                        <p:tgtEl>
                                          <p:spTgt spid="25"/>
                                        </p:tgtEl>
                                        <p:attrNameLst>
                                          <p:attrName>ppt_y</p:attrName>
                                        </p:attrNameLst>
                                      </p:cBhvr>
                                    </p:anim>
                                    <p:animRot by="-480000">
                                      <p:cBhvr>
                                        <p:cTn id="33" dur="150" autoRev="1" fill="hold">
                                          <p:stCondLst>
                                            <p:cond delay="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6" grpId="0" animBg="1"/>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220804" y="831904"/>
            <a:ext cx="6436704" cy="819455"/>
          </a:xfrm>
          <a:prstGeom prst="rect">
            <a:avLst/>
          </a:prstGeom>
        </p:spPr>
        <p:txBody>
          <a:bodyPr wrap="square">
            <a:spAutoFit/>
          </a:bodyPr>
          <a:lstStyle/>
          <a:p>
            <a:pPr>
              <a:lnSpc>
                <a:spcPct val="150000"/>
              </a:lnSpc>
              <a:defRPr/>
            </a:pPr>
            <a:r>
              <a:rPr lang="zh-CN" altLang="en-US" sz="1050" dirty="0" smtClean="0">
                <a:latin typeface="微软雅黑" panose="020B0503020204020204" pitchFamily="34" charset="-122"/>
                <a:ea typeface="微软雅黑" panose="020B0503020204020204" pitchFamily="34" charset="-122"/>
              </a:rPr>
              <a:t>如</a:t>
            </a:r>
            <a:r>
              <a:rPr lang="zh-CN" altLang="en-US" sz="1050" dirty="0">
                <a:latin typeface="微软雅黑" panose="020B0503020204020204" pitchFamily="34" charset="-122"/>
                <a:ea typeface="微软雅黑" panose="020B0503020204020204" pitchFamily="34" charset="-122"/>
              </a:rPr>
              <a:t>图 </a:t>
            </a:r>
            <a:r>
              <a:rPr lang="zh-CN" altLang="en-US" sz="1050" dirty="0" smtClean="0">
                <a:latin typeface="微软雅黑" panose="020B0503020204020204" pitchFamily="34" charset="-122"/>
                <a:ea typeface="微软雅黑" panose="020B0503020204020204" pitchFamily="34" charset="-122"/>
              </a:rPr>
              <a:t>所</a:t>
            </a:r>
            <a:r>
              <a:rPr lang="zh-CN" altLang="en-US" sz="1050" dirty="0">
                <a:latin typeface="微软雅黑" panose="020B0503020204020204" pitchFamily="34" charset="-122"/>
                <a:ea typeface="微软雅黑" panose="020B0503020204020204" pitchFamily="34" charset="-122"/>
              </a:rPr>
              <a:t>示为每个 </a:t>
            </a:r>
            <a:r>
              <a:rPr lang="en-US" altLang="zh-CN" sz="1050" dirty="0">
                <a:latin typeface="微软雅黑" panose="020B0503020204020204" pitchFamily="34" charset="-122"/>
                <a:ea typeface="微软雅黑" panose="020B0503020204020204" pitchFamily="34" charset="-122"/>
              </a:rPr>
              <a:t>Java </a:t>
            </a:r>
            <a:r>
              <a:rPr lang="zh-CN" altLang="en-US" sz="1050" dirty="0">
                <a:latin typeface="微软雅黑" panose="020B0503020204020204" pitchFamily="34" charset="-122"/>
                <a:ea typeface="微软雅黑" panose="020B0503020204020204" pitchFamily="34" charset="-122"/>
              </a:rPr>
              <a:t>文件内部详细的代码覆盖率</a:t>
            </a:r>
            <a:r>
              <a:rPr lang="zh-CN" altLang="en-US" sz="1050" dirty="0" smtClean="0">
                <a:latin typeface="微软雅黑" panose="020B0503020204020204" pitchFamily="34" charset="-122"/>
                <a:ea typeface="微软雅黑" panose="020B0503020204020204" pitchFamily="34" charset="-122"/>
              </a:rPr>
              <a:t>情况</a:t>
            </a:r>
            <a:endParaRPr lang="en-US" altLang="zh-CN" sz="1050" dirty="0" smtClean="0">
              <a:latin typeface="微软雅黑" panose="020B0503020204020204" pitchFamily="34" charset="-122"/>
              <a:ea typeface="微软雅黑" panose="020B0503020204020204" pitchFamily="34" charset="-122"/>
            </a:endParaRPr>
          </a:p>
          <a:p>
            <a:pPr>
              <a:lnSpc>
                <a:spcPct val="150000"/>
              </a:lnSpc>
              <a:defRPr/>
            </a:pPr>
            <a:r>
              <a:rPr lang="zh-CN" altLang="en-US" sz="1050" dirty="0" smtClean="0">
                <a:latin typeface="微软雅黑" panose="020B0503020204020204" pitchFamily="34" charset="-122"/>
                <a:ea typeface="微软雅黑" panose="020B0503020204020204" pitchFamily="34" charset="-122"/>
              </a:rPr>
              <a:t>图</a:t>
            </a:r>
            <a:r>
              <a:rPr lang="zh-CN" altLang="en-US" sz="1050" dirty="0">
                <a:latin typeface="微软雅黑" panose="020B0503020204020204" pitchFamily="34" charset="-122"/>
                <a:ea typeface="微软雅黑" panose="020B0503020204020204" pitchFamily="34" charset="-122"/>
              </a:rPr>
              <a:t>中</a:t>
            </a:r>
            <a:r>
              <a:rPr lang="zh-CN" altLang="en-US" sz="1050" b="1" dirty="0">
                <a:latin typeface="微软雅黑" panose="020B0503020204020204" pitchFamily="34" charset="-122"/>
                <a:ea typeface="微软雅黑" panose="020B0503020204020204" pitchFamily="34" charset="-122"/>
              </a:rPr>
              <a:t>绿色</a:t>
            </a:r>
            <a:r>
              <a:rPr lang="zh-CN" altLang="en-US" sz="1050" dirty="0">
                <a:latin typeface="微软雅黑" panose="020B0503020204020204" pitchFamily="34" charset="-122"/>
                <a:ea typeface="微软雅黑" panose="020B0503020204020204" pitchFamily="34" charset="-122"/>
              </a:rPr>
              <a:t>的行表示已经被覆盖，</a:t>
            </a:r>
            <a:r>
              <a:rPr lang="zh-CN" altLang="en-US" sz="1050" b="1" dirty="0">
                <a:latin typeface="微软雅黑" panose="020B0503020204020204" pitchFamily="34" charset="-122"/>
                <a:ea typeface="微软雅黑" panose="020B0503020204020204" pitchFamily="34" charset="-122"/>
              </a:rPr>
              <a:t>红色</a:t>
            </a:r>
            <a:r>
              <a:rPr lang="zh-CN" altLang="en-US" sz="1050" dirty="0">
                <a:latin typeface="微软雅黑" panose="020B0503020204020204" pitchFamily="34" charset="-122"/>
                <a:ea typeface="微软雅黑" panose="020B0503020204020204" pitchFamily="34" charset="-122"/>
              </a:rPr>
              <a:t>的行表示尚未被覆盖，</a:t>
            </a:r>
            <a:r>
              <a:rPr lang="zh-CN" altLang="en-US" sz="1050" b="1" dirty="0">
                <a:latin typeface="微软雅黑" panose="020B0503020204020204" pitchFamily="34" charset="-122"/>
                <a:ea typeface="微软雅黑" panose="020B0503020204020204" pitchFamily="34" charset="-122"/>
              </a:rPr>
              <a:t>黄色</a:t>
            </a:r>
            <a:r>
              <a:rPr lang="zh-CN" altLang="en-US" sz="1050" dirty="0">
                <a:latin typeface="微软雅黑" panose="020B0503020204020204" pitchFamily="34" charset="-122"/>
                <a:ea typeface="微软雅黑" panose="020B0503020204020204" pitchFamily="34" charset="-122"/>
              </a:rPr>
              <a:t>的行表示部分覆盖；</a:t>
            </a:r>
            <a:r>
              <a:rPr lang="zh-CN" altLang="en-US" sz="1050" b="1" dirty="0">
                <a:latin typeface="微软雅黑" panose="020B0503020204020204" pitchFamily="34" charset="-122"/>
                <a:ea typeface="微软雅黑" panose="020B0503020204020204" pitchFamily="34" charset="-122"/>
              </a:rPr>
              <a:t>左侧绿色菱形</a:t>
            </a:r>
            <a:r>
              <a:rPr lang="zh-CN" altLang="en-US" sz="1050" dirty="0">
                <a:latin typeface="微软雅黑" panose="020B0503020204020204" pitchFamily="34" charset="-122"/>
                <a:ea typeface="微软雅黑" panose="020B0503020204020204" pitchFamily="34" charset="-122"/>
              </a:rPr>
              <a:t>块表示该分支已经被完全覆盖、</a:t>
            </a:r>
            <a:r>
              <a:rPr lang="zh-CN" altLang="en-US" sz="1050" b="1" dirty="0">
                <a:latin typeface="微软雅黑" panose="020B0503020204020204" pitchFamily="34" charset="-122"/>
                <a:ea typeface="微软雅黑" panose="020B0503020204020204" pitchFamily="34" charset="-122"/>
              </a:rPr>
              <a:t>黄色菱形块</a:t>
            </a:r>
            <a:r>
              <a:rPr lang="zh-CN" altLang="en-US" sz="1050" dirty="0">
                <a:latin typeface="微软雅黑" panose="020B0503020204020204" pitchFamily="34" charset="-122"/>
                <a:ea typeface="微软雅黑" panose="020B0503020204020204" pitchFamily="34" charset="-122"/>
              </a:rPr>
              <a:t>表示该分支仅被部分覆盖</a:t>
            </a:r>
            <a:r>
              <a:rPr lang="zh-CN" altLang="en-US" sz="1050" dirty="0" smtClean="0">
                <a:latin typeface="微软雅黑" panose="020B0503020204020204" pitchFamily="34" charset="-122"/>
                <a:ea typeface="微软雅黑" panose="020B0503020204020204" pitchFamily="34" charset="-122"/>
              </a:rPr>
              <a:t>。</a:t>
            </a:r>
            <a:endParaRPr lang="zh-CN" altLang="en-US" sz="1050" b="1" kern="0" dirty="0">
              <a:solidFill>
                <a:srgbClr val="414455"/>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28"/>
          <p:cNvSpPr txBox="1"/>
          <p:nvPr/>
        </p:nvSpPr>
        <p:spPr>
          <a:xfrm>
            <a:off x="889520" y="170432"/>
            <a:ext cx="1980029" cy="400110"/>
          </a:xfrm>
          <a:prstGeom prst="rect">
            <a:avLst/>
          </a:prstGeom>
          <a:noFill/>
        </p:spPr>
        <p:txBody>
          <a:bodyPr wrap="none" rtlCol="0">
            <a:spAutoFit/>
          </a:bodyPr>
          <a:lstStyle/>
          <a:p>
            <a:r>
              <a:rPr lang="zh-CN" altLang="en-US" sz="2000" dirty="0">
                <a:latin typeface="方正兰亭细黑_GBK" pitchFamily="2" charset="-122"/>
                <a:ea typeface="方正兰亭细黑_GBK" pitchFamily="2" charset="-122"/>
              </a:rPr>
              <a:t>代码覆盖率实例</a:t>
            </a:r>
            <a:endParaRPr lang="zh-CN" altLang="en-US" sz="2000" dirty="0">
              <a:latin typeface="方正兰亭细黑_GBK" pitchFamily="2" charset="-122"/>
              <a:ea typeface="方正兰亭细黑_GBK" pitchFamily="2" charset="-122"/>
            </a:endParaRPr>
          </a:p>
        </p:txBody>
      </p:sp>
      <p:sp>
        <p:nvSpPr>
          <p:cNvPr id="12" name="TextBox 29"/>
          <p:cNvSpPr txBox="1"/>
          <p:nvPr/>
        </p:nvSpPr>
        <p:spPr>
          <a:xfrm>
            <a:off x="2850904" y="201210"/>
            <a:ext cx="2828018" cy="338554"/>
          </a:xfrm>
          <a:prstGeom prst="rect">
            <a:avLst/>
          </a:prstGeom>
          <a:noFill/>
        </p:spPr>
        <p:txBody>
          <a:bodyPr wrap="none" rtlCol="0">
            <a:spAutoFit/>
          </a:bodyPr>
          <a:lstStyle/>
          <a:p>
            <a:r>
              <a:rPr lang="en-US" altLang="zh-CN" sz="1600" dirty="0">
                <a:solidFill>
                  <a:srgbClr val="C00000"/>
                </a:solidFill>
                <a:latin typeface="Kozuka Gothic Pro R" pitchFamily="34" charset="-128"/>
                <a:ea typeface="Kozuka Gothic Pro R" pitchFamily="34" charset="-128"/>
              </a:rPr>
              <a:t>CODE COVERAGE INSTANCE</a:t>
            </a:r>
            <a:endParaRPr lang="zh-CN" altLang="en-US" sz="1600" dirty="0">
              <a:solidFill>
                <a:srgbClr val="C00000"/>
              </a:solidFill>
              <a:latin typeface="Kozuka Gothic Pro R" pitchFamily="34" charset="-128"/>
              <a:ea typeface="Kozuka Gothic Pro R" pitchFamily="34" charset="-128"/>
            </a:endParaRPr>
          </a:p>
        </p:txBody>
      </p:sp>
      <p:cxnSp>
        <p:nvCxnSpPr>
          <p:cNvPr id="13" name="直接连接符 12"/>
          <p:cNvCxnSpPr/>
          <p:nvPr/>
        </p:nvCxnSpPr>
        <p:spPr>
          <a:xfrm>
            <a:off x="2837412"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70753" y="1459480"/>
            <a:ext cx="8736806" cy="3684020"/>
          </a:xfrm>
          <a:prstGeom prst="rect">
            <a:avLst/>
          </a:prstGeom>
        </p:spPr>
      </p:pic>
    </p:spTree>
    <p:extLst>
      <p:ext uri="{BB962C8B-B14F-4D97-AF65-F5344CB8AC3E}">
        <p14:creationId xmlns:p14="http://schemas.microsoft.com/office/powerpoint/2010/main" val="60479318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300"/>
                                        <p:tgtEl>
                                          <p:spTgt spid="5"/>
                                        </p:tgtEl>
                                      </p:cBhvr>
                                    </p:animEffect>
                                  </p:childTnLst>
                                </p:cTn>
                              </p:par>
                            </p:childTnLst>
                          </p:cTn>
                        </p:par>
                        <p:par>
                          <p:cTn id="8" fill="hold">
                            <p:stCondLst>
                              <p:cond delay="30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25"/>
                                        </p:tgtEl>
                                        <p:attrNameLst>
                                          <p:attrName>style.visibility</p:attrName>
                                        </p:attrNameLst>
                                      </p:cBhvr>
                                      <p:to>
                                        <p:strVal val="visible"/>
                                      </p:to>
                                    </p:set>
                                    <p:animEffect transition="in" filter="wipe(left)">
                                      <p:cBhvr>
                                        <p:cTn id="11" dur="300"/>
                                        <p:tgtEl>
                                          <p:spTgt spid="25"/>
                                        </p:tgtEl>
                                      </p:cBhvr>
                                    </p:animEffect>
                                  </p:childTnLst>
                                </p:cTn>
                              </p:par>
                              <p:par>
                                <p:cTn id="12" presetID="36" presetClass="emph" presetSubtype="0" fill="hold" grpId="1" nodeType="withEffect">
                                  <p:stCondLst>
                                    <p:cond delay="0"/>
                                  </p:stCondLst>
                                  <p:iterate type="lt">
                                    <p:tmPct val="30000"/>
                                  </p:iterate>
                                  <p:childTnLst>
                                    <p:animScale>
                                      <p:cBhvr>
                                        <p:cTn id="13" dur="150" autoRev="1" fill="hold">
                                          <p:stCondLst>
                                            <p:cond delay="0"/>
                                          </p:stCondLst>
                                        </p:cTn>
                                        <p:tgtEl>
                                          <p:spTgt spid="25"/>
                                        </p:tgtEl>
                                      </p:cBhvr>
                                      <p:to x="80000" y="100000"/>
                                    </p:animScale>
                                    <p:anim by="(#ppt_w*0.10)" calcmode="lin" valueType="num">
                                      <p:cBhvr>
                                        <p:cTn id="14" dur="150" autoRev="1" fill="hold">
                                          <p:stCondLst>
                                            <p:cond delay="0"/>
                                          </p:stCondLst>
                                        </p:cTn>
                                        <p:tgtEl>
                                          <p:spTgt spid="25"/>
                                        </p:tgtEl>
                                        <p:attrNameLst>
                                          <p:attrName>ppt_x</p:attrName>
                                        </p:attrNameLst>
                                      </p:cBhvr>
                                    </p:anim>
                                    <p:anim by="(-#ppt_w*0.10)" calcmode="lin" valueType="num">
                                      <p:cBhvr>
                                        <p:cTn id="15" dur="150" autoRev="1" fill="hold">
                                          <p:stCondLst>
                                            <p:cond delay="0"/>
                                          </p:stCondLst>
                                        </p:cTn>
                                        <p:tgtEl>
                                          <p:spTgt spid="25"/>
                                        </p:tgtEl>
                                        <p:attrNameLst>
                                          <p:attrName>ppt_y</p:attrName>
                                        </p:attrNameLst>
                                      </p:cBhvr>
                                    </p:anim>
                                    <p:animRot by="-480000">
                                      <p:cBhvr>
                                        <p:cTn id="16" dur="150" autoRev="1" fill="hold">
                                          <p:stCondLst>
                                            <p:cond delay="0"/>
                                          </p:stCondLst>
                                        </p:cTn>
                                        <p:tgtEl>
                                          <p:spTgt spid="25"/>
                                        </p:tgtEl>
                                        <p:attrNameLst>
                                          <p:attrName>r</p:attrName>
                                        </p:attrNameLst>
                                      </p:cBhvr>
                                    </p:animRot>
                                  </p:childTnLst>
                                </p:cTn>
                              </p:par>
                            </p:childTnLst>
                          </p:cTn>
                        </p:par>
                        <p:par>
                          <p:cTn id="17" fill="hold">
                            <p:stCondLst>
                              <p:cond delay="9420"/>
                            </p:stCondLst>
                            <p:childTnLst>
                              <p:par>
                                <p:cTn id="18" presetID="2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300"/>
                                        <p:tgtEl>
                                          <p:spTgt spid="10"/>
                                        </p:tgtEl>
                                      </p:cBhvr>
                                    </p:animEffect>
                                  </p:childTnLst>
                                </p:cTn>
                              </p:par>
                            </p:childTnLst>
                          </p:cTn>
                        </p:par>
                        <p:par>
                          <p:cTn id="21" fill="hold">
                            <p:stCondLst>
                              <p:cond delay="9720"/>
                            </p:stCondLst>
                            <p:childTnLst>
                              <p:par>
                                <p:cTn id="22" presetID="1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12" presetClass="entr" presetSubtype="8"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p:tgtEl>
                                          <p:spTgt spid="13"/>
                                        </p:tgtEl>
                                        <p:attrNameLst>
                                          <p:attrName>ppt_x</p:attrName>
                                        </p:attrNameLst>
                                      </p:cBhvr>
                                      <p:tavLst>
                                        <p:tav tm="0">
                                          <p:val>
                                            <p:strVal val="#ppt_x-#ppt_w*1.125000"/>
                                          </p:val>
                                        </p:tav>
                                        <p:tav tm="100000">
                                          <p:val>
                                            <p:strVal val="#ppt_x"/>
                                          </p:val>
                                        </p:tav>
                                      </p:tavLst>
                                    </p:anim>
                                    <p:animEffect transition="in" filter="wipe(right)">
                                      <p:cBhvr>
                                        <p:cTn id="29" dur="500"/>
                                        <p:tgtEl>
                                          <p:spTgt spid="13"/>
                                        </p:tgtEl>
                                      </p:cBhvr>
                                    </p:animEffect>
                                  </p:childTnLst>
                                </p:cTn>
                              </p:par>
                              <p:par>
                                <p:cTn id="30" presetID="12" presetClass="entr" presetSubtype="8"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p:tgtEl>
                                          <p:spTgt spid="12"/>
                                        </p:tgtEl>
                                        <p:attrNameLst>
                                          <p:attrName>ppt_x</p:attrName>
                                        </p:attrNameLst>
                                      </p:cBhvr>
                                      <p:tavLst>
                                        <p:tav tm="0">
                                          <p:val>
                                            <p:strVal val="#ppt_x-#ppt_w*1.125000"/>
                                          </p:val>
                                        </p:tav>
                                        <p:tav tm="100000">
                                          <p:val>
                                            <p:strVal val="#ppt_x"/>
                                          </p:val>
                                        </p:tav>
                                      </p:tavLst>
                                    </p:anim>
                                    <p:animEffect transition="in" filter="wipe(right)">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10" grpId="0" animBg="1"/>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995936" y="1773787"/>
            <a:ext cx="1316386" cy="769441"/>
          </a:xfrm>
          <a:prstGeom prst="rect">
            <a:avLst/>
          </a:prstGeom>
          <a:noFill/>
        </p:spPr>
        <p:txBody>
          <a:bodyPr wrap="none" rtlCol="0">
            <a:spAutoFit/>
          </a:bodyPr>
          <a:lstStyle/>
          <a:p>
            <a:r>
              <a:rPr lang="zh-CN" altLang="en-US" sz="4400" b="1" dirty="0" smtClean="0">
                <a:latin typeface="方正兰亭细黑_GBK" pitchFamily="2" charset="-122"/>
                <a:ea typeface="方正兰亭细黑_GBK" pitchFamily="2" charset="-122"/>
              </a:rPr>
              <a:t>总结</a:t>
            </a:r>
            <a:endParaRPr lang="zh-CN" altLang="en-US" sz="4400" b="1" dirty="0">
              <a:latin typeface="方正兰亭细黑_GBK" pitchFamily="2" charset="-122"/>
              <a:ea typeface="方正兰亭细黑_GBK" pitchFamily="2" charset="-122"/>
            </a:endParaRPr>
          </a:p>
        </p:txBody>
      </p:sp>
      <p:sp>
        <p:nvSpPr>
          <p:cNvPr id="15" name="TextBox 14"/>
          <p:cNvSpPr txBox="1"/>
          <p:nvPr/>
        </p:nvSpPr>
        <p:spPr>
          <a:xfrm>
            <a:off x="2461912" y="2896649"/>
            <a:ext cx="1101976" cy="307777"/>
          </a:xfrm>
          <a:prstGeom prst="rect">
            <a:avLst/>
          </a:prstGeom>
          <a:noFill/>
        </p:spPr>
        <p:txBody>
          <a:bodyPr wrap="square" lIns="0" tIns="0" rIns="0" bIns="0" rtlCol="0">
            <a:spAutoFit/>
          </a:bodyPr>
          <a:lstStyle/>
          <a:p>
            <a:r>
              <a:rPr lang="zh-CN" altLang="en-US" sz="2000" dirty="0">
                <a:solidFill>
                  <a:schemeClr val="bg1"/>
                </a:solidFill>
                <a:latin typeface="微软雅黑" pitchFamily="34" charset="-122"/>
                <a:ea typeface="微软雅黑" pitchFamily="34" charset="-122"/>
              </a:rPr>
              <a:t>第三部分</a:t>
            </a:r>
          </a:p>
        </p:txBody>
      </p:sp>
      <p:grpSp>
        <p:nvGrpSpPr>
          <p:cNvPr id="3" name="组合 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KSO_Shape"/>
            <p:cNvSpPr>
              <a:spLocks/>
            </p:cNvSpPr>
            <p:nvPr/>
          </p:nvSpPr>
          <p:spPr bwMode="auto">
            <a:xfrm>
              <a:off x="2563246" y="1776063"/>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tx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18" name="TextBox 17"/>
          <p:cNvSpPr txBox="1"/>
          <p:nvPr/>
        </p:nvSpPr>
        <p:spPr>
          <a:xfrm>
            <a:off x="4434963" y="2543948"/>
            <a:ext cx="1800493" cy="369332"/>
          </a:xfrm>
          <a:prstGeom prst="rect">
            <a:avLst/>
          </a:prstGeom>
          <a:noFill/>
        </p:spPr>
        <p:txBody>
          <a:bodyPr wrap="none" rtlCol="0">
            <a:spAutoFit/>
          </a:bodyPr>
          <a:lstStyle/>
          <a:p>
            <a:r>
              <a:rPr lang="zh-CN" altLang="en-US" dirty="0">
                <a:latin typeface="方正兰亭细黑_GBK" pitchFamily="2" charset="-122"/>
                <a:ea typeface="方正兰亭细黑_GBK" pitchFamily="2" charset="-122"/>
              </a:rPr>
              <a:t>代码</a:t>
            </a:r>
            <a:r>
              <a:rPr lang="zh-CN" altLang="en-US" dirty="0" smtClean="0">
                <a:latin typeface="方正兰亭细黑_GBK" pitchFamily="2" charset="-122"/>
                <a:ea typeface="方正兰亭细黑_GBK" pitchFamily="2" charset="-122"/>
              </a:rPr>
              <a:t>覆盖率价值</a:t>
            </a:r>
            <a:endParaRPr lang="zh-CN" altLang="en-US" dirty="0">
              <a:latin typeface="方正兰亭细黑_GBK" pitchFamily="2" charset="-122"/>
              <a:ea typeface="方正兰亭细黑_GBK" pitchFamily="2" charset="-122"/>
            </a:endParaRPr>
          </a:p>
        </p:txBody>
      </p:sp>
      <p:sp>
        <p:nvSpPr>
          <p:cNvPr id="19" name="TextBox 18"/>
          <p:cNvSpPr txBox="1"/>
          <p:nvPr/>
        </p:nvSpPr>
        <p:spPr>
          <a:xfrm>
            <a:off x="4434963" y="2990541"/>
            <a:ext cx="1800493"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代码覆盖率局限</a:t>
            </a:r>
            <a:endParaRPr lang="zh-CN" altLang="en-US" dirty="0">
              <a:latin typeface="方正兰亭细黑_GBK" pitchFamily="2" charset="-122"/>
              <a:ea typeface="方正兰亭细黑_GBK" pitchFamily="2" charset="-122"/>
            </a:endParaRPr>
          </a:p>
        </p:txBody>
      </p:sp>
      <p:sp>
        <p:nvSpPr>
          <p:cNvPr id="20" name="TextBox 19"/>
          <p:cNvSpPr txBox="1"/>
          <p:nvPr/>
        </p:nvSpPr>
        <p:spPr>
          <a:xfrm>
            <a:off x="6415166" y="2614546"/>
            <a:ext cx="1920719" cy="276999"/>
          </a:xfrm>
          <a:prstGeom prst="rect">
            <a:avLst/>
          </a:prstGeom>
          <a:noFill/>
        </p:spPr>
        <p:txBody>
          <a:bodyPr wrap="none" rtlCol="0">
            <a:spAutoFit/>
          </a:bodyPr>
          <a:lstStyle/>
          <a:p>
            <a:r>
              <a:rPr lang="en-US" altLang="zh-CN" sz="1200" dirty="0" smtClean="0">
                <a:solidFill>
                  <a:srgbClr val="C00000"/>
                </a:solidFill>
                <a:latin typeface="Kozuka Gothic Pro R" pitchFamily="34" charset="-128"/>
                <a:ea typeface="Kozuka Gothic Pro R" pitchFamily="34" charset="-128"/>
              </a:rPr>
              <a:t>CODE COVERAGE VALUE</a:t>
            </a:r>
            <a:endParaRPr lang="zh-CN" altLang="en-US" sz="1200" dirty="0">
              <a:solidFill>
                <a:srgbClr val="C00000"/>
              </a:solidFill>
              <a:latin typeface="Kozuka Gothic Pro R" pitchFamily="34" charset="-128"/>
              <a:ea typeface="Kozuka Gothic Pro R" pitchFamily="34" charset="-128"/>
            </a:endParaRPr>
          </a:p>
        </p:txBody>
      </p:sp>
      <p:sp>
        <p:nvSpPr>
          <p:cNvPr id="21" name="TextBox 20"/>
          <p:cNvSpPr txBox="1"/>
          <p:nvPr/>
        </p:nvSpPr>
        <p:spPr>
          <a:xfrm>
            <a:off x="6415166" y="3036707"/>
            <a:ext cx="2335896" cy="276999"/>
          </a:xfrm>
          <a:prstGeom prst="rect">
            <a:avLst/>
          </a:prstGeom>
          <a:noFill/>
        </p:spPr>
        <p:txBody>
          <a:bodyPr wrap="none" rtlCol="0">
            <a:spAutoFit/>
          </a:bodyPr>
          <a:lstStyle/>
          <a:p>
            <a:r>
              <a:rPr lang="en-US" altLang="zh-CN" sz="1200" dirty="0" smtClean="0">
                <a:solidFill>
                  <a:srgbClr val="C00000"/>
                </a:solidFill>
                <a:latin typeface="Kozuka Gothic Pro R" pitchFamily="34" charset="-128"/>
                <a:ea typeface="Kozuka Gothic Pro R" pitchFamily="34" charset="-128"/>
              </a:rPr>
              <a:t>CODE COVERAGE LIMITATION</a:t>
            </a:r>
            <a:endParaRPr lang="zh-CN" altLang="en-US" sz="1200" dirty="0">
              <a:solidFill>
                <a:srgbClr val="C00000"/>
              </a:solidFill>
              <a:latin typeface="Kozuka Gothic Pro R" pitchFamily="34" charset="-128"/>
              <a:ea typeface="Kozuka Gothic Pro R" pitchFamily="34" charset="-128"/>
            </a:endParaRPr>
          </a:p>
        </p:txBody>
      </p:sp>
      <p:sp>
        <p:nvSpPr>
          <p:cNvPr id="22" name="椭圆 21"/>
          <p:cNvSpPr/>
          <p:nvPr/>
        </p:nvSpPr>
        <p:spPr>
          <a:xfrm>
            <a:off x="4141075" y="2571446"/>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141075" y="3008809"/>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90181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left)">
                                      <p:cBhvr>
                                        <p:cTn id="13" dur="500"/>
                                        <p:tgtEl>
                                          <p:spTgt spid="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anim calcmode="lin" valueType="num">
                                      <p:cBhvr>
                                        <p:cTn id="22" dur="500" fill="hold"/>
                                        <p:tgtEl>
                                          <p:spTgt spid="15"/>
                                        </p:tgtEl>
                                        <p:attrNameLst>
                                          <p:attrName>ppt_x</p:attrName>
                                        </p:attrNameLst>
                                      </p:cBhvr>
                                      <p:tavLst>
                                        <p:tav tm="0">
                                          <p:val>
                                            <p:strVal val="#ppt_x"/>
                                          </p:val>
                                        </p:tav>
                                        <p:tav tm="100000">
                                          <p:val>
                                            <p:strVal val="#ppt_x"/>
                                          </p:val>
                                        </p:tav>
                                      </p:tavLst>
                                    </p:anim>
                                    <p:anim calcmode="lin" valueType="num">
                                      <p:cBhvr>
                                        <p:cTn id="23" dur="500" fill="hold"/>
                                        <p:tgtEl>
                                          <p:spTgt spid="15"/>
                                        </p:tgtEl>
                                        <p:attrNameLst>
                                          <p:attrName>ppt_y</p:attrName>
                                        </p:attrNameLst>
                                      </p:cBhvr>
                                      <p:tavLst>
                                        <p:tav tm="0">
                                          <p:val>
                                            <p:strVal val="#ppt_y-.1"/>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p:tgtEl>
                                          <p:spTgt spid="22"/>
                                        </p:tgtEl>
                                        <p:attrNameLst>
                                          <p:attrName>ppt_x</p:attrName>
                                        </p:attrNameLst>
                                      </p:cBhvr>
                                      <p:tavLst>
                                        <p:tav tm="0">
                                          <p:val>
                                            <p:strVal val="#ppt_x-#ppt_w*1.125000"/>
                                          </p:val>
                                        </p:tav>
                                        <p:tav tm="100000">
                                          <p:val>
                                            <p:strVal val="#ppt_x"/>
                                          </p:val>
                                        </p:tav>
                                      </p:tavLst>
                                    </p:anim>
                                    <p:animEffect transition="in" filter="wipe(right)">
                                      <p:cBhvr>
                                        <p:cTn id="27" dur="500"/>
                                        <p:tgtEl>
                                          <p:spTgt spid="22"/>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p:tgtEl>
                                          <p:spTgt spid="23"/>
                                        </p:tgtEl>
                                        <p:attrNameLst>
                                          <p:attrName>ppt_x</p:attrName>
                                        </p:attrNameLst>
                                      </p:cBhvr>
                                      <p:tavLst>
                                        <p:tav tm="0">
                                          <p:val>
                                            <p:strVal val="#ppt_x-#ppt_w*1.125000"/>
                                          </p:val>
                                        </p:tav>
                                        <p:tav tm="100000">
                                          <p:val>
                                            <p:strVal val="#ppt_x"/>
                                          </p:val>
                                        </p:tav>
                                      </p:tavLst>
                                    </p:anim>
                                    <p:animEffect transition="in" filter="wipe(right)">
                                      <p:cBhvr>
                                        <p:cTn id="31" dur="500"/>
                                        <p:tgtEl>
                                          <p:spTgt spid="23"/>
                                        </p:tgtEl>
                                      </p:cBhvr>
                                    </p:animEffect>
                                  </p:childTnLst>
                                </p:cTn>
                              </p:par>
                              <p:par>
                                <p:cTn id="32" presetID="12" presetClass="entr" presetSubtype="8" fill="hold" grpId="0" nodeType="withEffect">
                                  <p:stCondLst>
                                    <p:cond delay="30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p:tgtEl>
                                          <p:spTgt spid="18"/>
                                        </p:tgtEl>
                                        <p:attrNameLst>
                                          <p:attrName>ppt_x</p:attrName>
                                        </p:attrNameLst>
                                      </p:cBhvr>
                                      <p:tavLst>
                                        <p:tav tm="0">
                                          <p:val>
                                            <p:strVal val="#ppt_x-#ppt_w*1.125000"/>
                                          </p:val>
                                        </p:tav>
                                        <p:tav tm="100000">
                                          <p:val>
                                            <p:strVal val="#ppt_x"/>
                                          </p:val>
                                        </p:tav>
                                      </p:tavLst>
                                    </p:anim>
                                    <p:animEffect transition="in" filter="wipe(right)">
                                      <p:cBhvr>
                                        <p:cTn id="35" dur="500"/>
                                        <p:tgtEl>
                                          <p:spTgt spid="18"/>
                                        </p:tgtEl>
                                      </p:cBhvr>
                                    </p:animEffect>
                                  </p:childTnLst>
                                </p:cTn>
                              </p:par>
                              <p:par>
                                <p:cTn id="36" presetID="12" presetClass="entr" presetSubtype="8" fill="hold" grpId="0" nodeType="withEffect">
                                  <p:stCondLst>
                                    <p:cond delay="30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p:tgtEl>
                                          <p:spTgt spid="19"/>
                                        </p:tgtEl>
                                        <p:attrNameLst>
                                          <p:attrName>ppt_x</p:attrName>
                                        </p:attrNameLst>
                                      </p:cBhvr>
                                      <p:tavLst>
                                        <p:tav tm="0">
                                          <p:val>
                                            <p:strVal val="#ppt_x-#ppt_w*1.125000"/>
                                          </p:val>
                                        </p:tav>
                                        <p:tav tm="100000">
                                          <p:val>
                                            <p:strVal val="#ppt_x"/>
                                          </p:val>
                                        </p:tav>
                                      </p:tavLst>
                                    </p:anim>
                                    <p:animEffect transition="in" filter="wipe(right)">
                                      <p:cBhvr>
                                        <p:cTn id="39" dur="500"/>
                                        <p:tgtEl>
                                          <p:spTgt spid="19"/>
                                        </p:tgtEl>
                                      </p:cBhvr>
                                    </p:animEffect>
                                  </p:childTnLst>
                                </p:cTn>
                              </p:par>
                              <p:par>
                                <p:cTn id="40" presetID="12" presetClass="entr" presetSubtype="8" fill="hold" grpId="0" nodeType="withEffect">
                                  <p:stCondLst>
                                    <p:cond delay="60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p:tgtEl>
                                          <p:spTgt spid="20"/>
                                        </p:tgtEl>
                                        <p:attrNameLst>
                                          <p:attrName>ppt_x</p:attrName>
                                        </p:attrNameLst>
                                      </p:cBhvr>
                                      <p:tavLst>
                                        <p:tav tm="0">
                                          <p:val>
                                            <p:strVal val="#ppt_x-#ppt_w*1.125000"/>
                                          </p:val>
                                        </p:tav>
                                        <p:tav tm="100000">
                                          <p:val>
                                            <p:strVal val="#ppt_x"/>
                                          </p:val>
                                        </p:tav>
                                      </p:tavLst>
                                    </p:anim>
                                    <p:animEffect transition="in" filter="wipe(right)">
                                      <p:cBhvr>
                                        <p:cTn id="43" dur="500"/>
                                        <p:tgtEl>
                                          <p:spTgt spid="20"/>
                                        </p:tgtEl>
                                      </p:cBhvr>
                                    </p:animEffect>
                                  </p:childTnLst>
                                </p:cTn>
                              </p:par>
                              <p:par>
                                <p:cTn id="44" presetID="12" presetClass="entr" presetSubtype="8" fill="hold" grpId="0" nodeType="withEffect">
                                  <p:stCondLst>
                                    <p:cond delay="6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p:tgtEl>
                                          <p:spTgt spid="21"/>
                                        </p:tgtEl>
                                        <p:attrNameLst>
                                          <p:attrName>ppt_x</p:attrName>
                                        </p:attrNameLst>
                                      </p:cBhvr>
                                      <p:tavLst>
                                        <p:tav tm="0">
                                          <p:val>
                                            <p:strVal val="#ppt_x-#ppt_w*1.125000"/>
                                          </p:val>
                                        </p:tav>
                                        <p:tav tm="100000">
                                          <p:val>
                                            <p:strVal val="#ppt_x"/>
                                          </p:val>
                                        </p:tav>
                                      </p:tavLst>
                                    </p:anim>
                                    <p:animEffect transition="in" filter="wipe(right)">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15" grpId="0"/>
      <p:bldP spid="18" grpId="0"/>
      <p:bldP spid="19" grpId="0"/>
      <p:bldP spid="20" grpId="0"/>
      <p:bldP spid="21" grpId="0"/>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28"/>
          <p:cNvSpPr txBox="1"/>
          <p:nvPr/>
        </p:nvSpPr>
        <p:spPr>
          <a:xfrm>
            <a:off x="889520" y="170432"/>
            <a:ext cx="1980029" cy="400110"/>
          </a:xfrm>
          <a:prstGeom prst="rect">
            <a:avLst/>
          </a:prstGeom>
          <a:noFill/>
        </p:spPr>
        <p:txBody>
          <a:bodyPr wrap="none" rtlCol="0">
            <a:spAutoFit/>
          </a:bodyPr>
          <a:lstStyle/>
          <a:p>
            <a:r>
              <a:rPr lang="zh-CN" altLang="en-US" sz="2000" dirty="0">
                <a:latin typeface="方正兰亭细黑_GBK" pitchFamily="2" charset="-122"/>
                <a:ea typeface="方正兰亭细黑_GBK" pitchFamily="2" charset="-122"/>
              </a:rPr>
              <a:t>代码</a:t>
            </a:r>
            <a:r>
              <a:rPr lang="zh-CN" altLang="en-US" sz="2000" dirty="0" smtClean="0">
                <a:latin typeface="方正兰亭细黑_GBK" pitchFamily="2" charset="-122"/>
                <a:ea typeface="方正兰亭细黑_GBK" pitchFamily="2" charset="-122"/>
              </a:rPr>
              <a:t>覆盖率价值</a:t>
            </a:r>
            <a:endParaRPr lang="zh-CN" altLang="en-US" sz="2000" dirty="0">
              <a:latin typeface="方正兰亭细黑_GBK" pitchFamily="2" charset="-122"/>
              <a:ea typeface="方正兰亭细黑_GBK" pitchFamily="2" charset="-122"/>
            </a:endParaRPr>
          </a:p>
        </p:txBody>
      </p:sp>
      <p:sp>
        <p:nvSpPr>
          <p:cNvPr id="12" name="TextBox 29"/>
          <p:cNvSpPr txBox="1"/>
          <p:nvPr/>
        </p:nvSpPr>
        <p:spPr>
          <a:xfrm>
            <a:off x="2850904" y="201210"/>
            <a:ext cx="2504212" cy="338554"/>
          </a:xfrm>
          <a:prstGeom prst="rect">
            <a:avLst/>
          </a:prstGeom>
          <a:noFill/>
        </p:spPr>
        <p:txBody>
          <a:bodyPr wrap="none" rtlCol="0">
            <a:spAutoFit/>
          </a:bodyPr>
          <a:lstStyle/>
          <a:p>
            <a:r>
              <a:rPr lang="en-US" altLang="zh-CN" sz="1600" dirty="0">
                <a:solidFill>
                  <a:srgbClr val="C00000"/>
                </a:solidFill>
                <a:latin typeface="Kozuka Gothic Pro R" pitchFamily="34" charset="-128"/>
                <a:ea typeface="Kozuka Gothic Pro R" pitchFamily="34" charset="-128"/>
              </a:rPr>
              <a:t>CODE COVERAGE </a:t>
            </a:r>
            <a:r>
              <a:rPr lang="en-US" altLang="zh-CN" sz="1600" dirty="0" smtClean="0">
                <a:solidFill>
                  <a:srgbClr val="C00000"/>
                </a:solidFill>
                <a:latin typeface="Kozuka Gothic Pro R" pitchFamily="34" charset="-128"/>
                <a:ea typeface="Kozuka Gothic Pro R" pitchFamily="34" charset="-128"/>
              </a:rPr>
              <a:t>VALUE</a:t>
            </a:r>
            <a:endParaRPr lang="zh-CN" altLang="en-US" sz="1600" dirty="0">
              <a:solidFill>
                <a:srgbClr val="C00000"/>
              </a:solidFill>
              <a:latin typeface="Kozuka Gothic Pro R" pitchFamily="34" charset="-128"/>
              <a:ea typeface="Kozuka Gothic Pro R" pitchFamily="34" charset="-128"/>
            </a:endParaRPr>
          </a:p>
        </p:txBody>
      </p:sp>
      <p:cxnSp>
        <p:nvCxnSpPr>
          <p:cNvPr id="13" name="直接连接符 12"/>
          <p:cNvCxnSpPr/>
          <p:nvPr/>
        </p:nvCxnSpPr>
        <p:spPr>
          <a:xfrm>
            <a:off x="2837412"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199373" y="1274816"/>
            <a:ext cx="6436704" cy="2585323"/>
          </a:xfrm>
          <a:prstGeom prst="rect">
            <a:avLst/>
          </a:prstGeom>
        </p:spPr>
        <p:txBody>
          <a:bodyPr wrap="square">
            <a:spAutoFit/>
          </a:bodyPr>
          <a:lstStyle/>
          <a:p>
            <a:pPr>
              <a:lnSpc>
                <a:spcPct val="150000"/>
              </a:lnSpc>
              <a:defRPr/>
            </a:pPr>
            <a:r>
              <a:rPr lang="zh-CN" altLang="en-US" sz="1200" dirty="0">
                <a:latin typeface="微软雅黑" panose="020B0503020204020204" pitchFamily="34" charset="-122"/>
                <a:ea typeface="微软雅黑" panose="020B0503020204020204" pitchFamily="34" charset="-122"/>
              </a:rPr>
              <a:t>根本目的是找出</a:t>
            </a:r>
            <a:r>
              <a:rPr lang="zh-CN" altLang="en-US" sz="1200" b="1" dirty="0">
                <a:latin typeface="微软雅黑" panose="020B0503020204020204" pitchFamily="34" charset="-122"/>
                <a:ea typeface="微软雅黑" panose="020B0503020204020204" pitchFamily="34" charset="-122"/>
              </a:rPr>
              <a:t>「潜在的遗漏测试用例」</a:t>
            </a:r>
            <a:r>
              <a:rPr lang="zh-CN" altLang="en-US" sz="1200" dirty="0">
                <a:latin typeface="微软雅黑" panose="020B0503020204020204" pitchFamily="34" charset="-122"/>
                <a:ea typeface="微软雅黑" panose="020B0503020204020204" pitchFamily="34" charset="-122"/>
              </a:rPr>
              <a:t>，并有针对性的进行补充。</a:t>
            </a:r>
          </a:p>
          <a:p>
            <a:pPr>
              <a:lnSpc>
                <a:spcPct val="150000"/>
              </a:lnSpc>
              <a:defRPr/>
            </a:pPr>
            <a:r>
              <a:rPr lang="zh-CN" altLang="en-US" sz="1200" dirty="0">
                <a:latin typeface="微软雅黑" panose="020B0503020204020204" pitchFamily="34" charset="-122"/>
                <a:ea typeface="微软雅黑" panose="020B0503020204020204" pitchFamily="34" charset="-122"/>
              </a:rPr>
              <a:t>还可以识别出代码中那些由于需求变更等原因造成的</a:t>
            </a:r>
            <a:r>
              <a:rPr lang="zh-CN" altLang="en-US" sz="1200" b="1" dirty="0">
                <a:latin typeface="微软雅黑" panose="020B0503020204020204" pitchFamily="34" charset="-122"/>
                <a:ea typeface="微软雅黑" panose="020B0503020204020204" pitchFamily="34" charset="-122"/>
              </a:rPr>
              <a:t>「不可达的废弃代码」</a:t>
            </a:r>
            <a:r>
              <a:rPr lang="zh-CN" altLang="en-US" sz="1200" dirty="0">
                <a:latin typeface="微软雅黑" panose="020B0503020204020204" pitchFamily="34" charset="-122"/>
                <a:ea typeface="微软雅黑" panose="020B0503020204020204" pitchFamily="34" charset="-122"/>
              </a:rPr>
              <a:t>。</a:t>
            </a:r>
          </a:p>
          <a:p>
            <a:pPr>
              <a:lnSpc>
                <a:spcPct val="150000"/>
              </a:lnSpc>
              <a:defRPr/>
            </a:pPr>
            <a:r>
              <a:rPr lang="zh-CN" altLang="en-US" sz="1200" dirty="0">
                <a:latin typeface="微软雅黑" panose="020B0503020204020204" pitchFamily="34" charset="-122"/>
                <a:ea typeface="微软雅黑" panose="020B0503020204020204" pitchFamily="34" charset="-122"/>
              </a:rPr>
              <a:t>通常我们希望代码覆盖率越高越好，代码覆盖率越高越能说明你的测试用例设计是充分且完备的。</a:t>
            </a:r>
          </a:p>
          <a:p>
            <a:pPr>
              <a:lnSpc>
                <a:spcPct val="150000"/>
              </a:lnSpc>
              <a:defRPr/>
            </a:pPr>
            <a:endParaRPr lang="zh-CN" altLang="en-US" sz="1200" dirty="0">
              <a:latin typeface="微软雅黑" panose="020B0503020204020204" pitchFamily="34" charset="-122"/>
              <a:ea typeface="微软雅黑" panose="020B0503020204020204" pitchFamily="34" charset="-122"/>
            </a:endParaRPr>
          </a:p>
          <a:p>
            <a:pPr>
              <a:lnSpc>
                <a:spcPct val="150000"/>
              </a:lnSpc>
              <a:defRPr/>
            </a:pPr>
            <a:r>
              <a:rPr lang="zh-CN" altLang="en-US" sz="1200" b="1" dirty="0">
                <a:latin typeface="微软雅黑" panose="020B0503020204020204" pitchFamily="34" charset="-122"/>
                <a:ea typeface="微软雅黑" panose="020B0503020204020204" pitchFamily="34" charset="-122"/>
              </a:rPr>
              <a:t>「但是，也不能盲目追求过高的代码覆盖率，因为后面对于测试的投入成本会呈指数上升」</a:t>
            </a:r>
            <a:r>
              <a:rPr lang="zh-CN" altLang="en-US" sz="1200" dirty="0">
                <a:latin typeface="微软雅黑" panose="020B0503020204020204" pitchFamily="34" charset="-122"/>
                <a:ea typeface="微软雅黑" panose="020B0503020204020204" pitchFamily="34" charset="-122"/>
              </a:rPr>
              <a:t>。</a:t>
            </a:r>
          </a:p>
          <a:p>
            <a:pPr>
              <a:lnSpc>
                <a:spcPct val="150000"/>
              </a:lnSpc>
              <a:defRPr/>
            </a:pPr>
            <a:endParaRPr lang="zh-CN" altLang="en-US" sz="1200" dirty="0">
              <a:latin typeface="微软雅黑" panose="020B0503020204020204" pitchFamily="34" charset="-122"/>
              <a:ea typeface="微软雅黑" panose="020B0503020204020204" pitchFamily="34" charset="-122"/>
            </a:endParaRPr>
          </a:p>
          <a:p>
            <a:pPr>
              <a:lnSpc>
                <a:spcPct val="150000"/>
              </a:lnSpc>
              <a:defRPr/>
            </a:pPr>
            <a:r>
              <a:rPr lang="zh-CN" altLang="en-US" sz="1200" dirty="0">
                <a:latin typeface="微软雅黑" panose="020B0503020204020204" pitchFamily="34" charset="-122"/>
                <a:ea typeface="微软雅黑" panose="020B0503020204020204" pitchFamily="34" charset="-122"/>
              </a:rPr>
              <a:t>目前，主要是在单元测试阶段对代码覆盖率有较高的要求。因为很多测试条件在集成或者页面测试的时候不方便模拟，远不如在单元测试的时候用</a:t>
            </a:r>
            <a:r>
              <a:rPr lang="en-US" altLang="zh-CN" sz="1200" dirty="0">
                <a:latin typeface="微软雅黑" panose="020B0503020204020204" pitchFamily="34" charset="-122"/>
                <a:ea typeface="微软雅黑" panose="020B0503020204020204" pitchFamily="34" charset="-122"/>
              </a:rPr>
              <a:t>mock</a:t>
            </a:r>
            <a:r>
              <a:rPr lang="zh-CN" altLang="en-US" sz="1200" dirty="0">
                <a:latin typeface="微软雅黑" panose="020B0503020204020204" pitchFamily="34" charset="-122"/>
                <a:ea typeface="微软雅黑" panose="020B0503020204020204" pitchFamily="34" charset="-122"/>
              </a:rPr>
              <a:t>、打桩来实现。</a:t>
            </a:r>
            <a:endParaRPr lang="zh-CN" altLang="en-US" sz="1200" b="1" kern="0" dirty="0">
              <a:solidFill>
                <a:srgbClr val="41445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590808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300"/>
                                        <p:tgtEl>
                                          <p:spTgt spid="5"/>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300"/>
                                        <p:tgtEl>
                                          <p:spTgt spid="10"/>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right)">
                                      <p:cBhvr>
                                        <p:cTn id="16" dur="500"/>
                                        <p:tgtEl>
                                          <p:spTgt spid="11"/>
                                        </p:tgtEl>
                                      </p:cBhvr>
                                    </p:animEffect>
                                  </p:childTnLst>
                                </p:cTn>
                              </p:par>
                              <p:par>
                                <p:cTn id="17" presetID="12" presetClass="entr" presetSubtype="8"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p:tgtEl>
                                          <p:spTgt spid="13"/>
                                        </p:tgtEl>
                                        <p:attrNameLst>
                                          <p:attrName>ppt_x</p:attrName>
                                        </p:attrNameLst>
                                      </p:cBhvr>
                                      <p:tavLst>
                                        <p:tav tm="0">
                                          <p:val>
                                            <p:strVal val="#ppt_x-#ppt_w*1.125000"/>
                                          </p:val>
                                        </p:tav>
                                        <p:tav tm="100000">
                                          <p:val>
                                            <p:strVal val="#ppt_x"/>
                                          </p:val>
                                        </p:tav>
                                      </p:tavLst>
                                    </p:anim>
                                    <p:animEffect transition="in" filter="wipe(right)">
                                      <p:cBhvr>
                                        <p:cTn id="20" dur="500"/>
                                        <p:tgtEl>
                                          <p:spTgt spid="13"/>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p:tgtEl>
                                          <p:spTgt spid="12"/>
                                        </p:tgtEl>
                                        <p:attrNameLst>
                                          <p:attrName>ppt_x</p:attrName>
                                        </p:attrNameLst>
                                      </p:cBhvr>
                                      <p:tavLst>
                                        <p:tav tm="0">
                                          <p:val>
                                            <p:strVal val="#ppt_x-#ppt_w*1.125000"/>
                                          </p:val>
                                        </p:tav>
                                        <p:tav tm="100000">
                                          <p:val>
                                            <p:strVal val="#ppt_x"/>
                                          </p:val>
                                        </p:tav>
                                      </p:tavLst>
                                    </p:anim>
                                    <p:animEffect transition="in" filter="wipe(right)">
                                      <p:cBhvr>
                                        <p:cTn id="24" dur="500"/>
                                        <p:tgtEl>
                                          <p:spTgt spid="12"/>
                                        </p:tgtEl>
                                      </p:cBhvr>
                                    </p:animEffect>
                                  </p:childTnLst>
                                </p:cTn>
                              </p:par>
                            </p:childTnLst>
                          </p:cTn>
                        </p:par>
                        <p:par>
                          <p:cTn id="25" fill="hold">
                            <p:stCondLst>
                              <p:cond delay="1100"/>
                            </p:stCondLst>
                            <p:childTnLst>
                              <p:par>
                                <p:cTn id="26" presetID="22" presetClass="entr" presetSubtype="8" fill="hold" grpId="0" nodeType="afterEffect">
                                  <p:stCondLst>
                                    <p:cond delay="0"/>
                                  </p:stCondLst>
                                  <p:iterate type="lt">
                                    <p:tmPct val="30000"/>
                                  </p:iterate>
                                  <p:childTnLst>
                                    <p:set>
                                      <p:cBhvr>
                                        <p:cTn id="27" dur="1" fill="hold">
                                          <p:stCondLst>
                                            <p:cond delay="0"/>
                                          </p:stCondLst>
                                        </p:cTn>
                                        <p:tgtEl>
                                          <p:spTgt spid="9"/>
                                        </p:tgtEl>
                                        <p:attrNameLst>
                                          <p:attrName>style.visibility</p:attrName>
                                        </p:attrNameLst>
                                      </p:cBhvr>
                                      <p:to>
                                        <p:strVal val="visible"/>
                                      </p:to>
                                    </p:set>
                                    <p:animEffect transition="in" filter="wipe(left)">
                                      <p:cBhvr>
                                        <p:cTn id="28" dur="300"/>
                                        <p:tgtEl>
                                          <p:spTgt spid="9"/>
                                        </p:tgtEl>
                                      </p:cBhvr>
                                    </p:animEffect>
                                  </p:childTnLst>
                                </p:cTn>
                              </p:par>
                              <p:par>
                                <p:cTn id="29" presetID="36" presetClass="emph" presetSubtype="0" fill="hold" grpId="1" nodeType="withEffect">
                                  <p:stCondLst>
                                    <p:cond delay="0"/>
                                  </p:stCondLst>
                                  <p:iterate type="lt">
                                    <p:tmPct val="30000"/>
                                  </p:iterate>
                                  <p:childTnLst>
                                    <p:animScale>
                                      <p:cBhvr>
                                        <p:cTn id="30" dur="150" autoRev="1" fill="hold">
                                          <p:stCondLst>
                                            <p:cond delay="0"/>
                                          </p:stCondLst>
                                        </p:cTn>
                                        <p:tgtEl>
                                          <p:spTgt spid="9"/>
                                        </p:tgtEl>
                                      </p:cBhvr>
                                      <p:to x="80000" y="100000"/>
                                    </p:animScale>
                                    <p:anim by="(#ppt_w*0.10)" calcmode="lin" valueType="num">
                                      <p:cBhvr>
                                        <p:cTn id="31" dur="150" autoRev="1" fill="hold">
                                          <p:stCondLst>
                                            <p:cond delay="0"/>
                                          </p:stCondLst>
                                        </p:cTn>
                                        <p:tgtEl>
                                          <p:spTgt spid="9"/>
                                        </p:tgtEl>
                                        <p:attrNameLst>
                                          <p:attrName>ppt_x</p:attrName>
                                        </p:attrNameLst>
                                      </p:cBhvr>
                                    </p:anim>
                                    <p:anim by="(-#ppt_w*0.10)" calcmode="lin" valueType="num">
                                      <p:cBhvr>
                                        <p:cTn id="32" dur="150" autoRev="1" fill="hold">
                                          <p:stCondLst>
                                            <p:cond delay="0"/>
                                          </p:stCondLst>
                                        </p:cTn>
                                        <p:tgtEl>
                                          <p:spTgt spid="9"/>
                                        </p:tgtEl>
                                        <p:attrNameLst>
                                          <p:attrName>ppt_y</p:attrName>
                                        </p:attrNameLst>
                                      </p:cBhvr>
                                    </p:anim>
                                    <p:animRot by="-480000">
                                      <p:cBhvr>
                                        <p:cTn id="33" dur="150" autoRev="1"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9" grpId="0"/>
      <p:bldP spid="9"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28"/>
          <p:cNvSpPr txBox="1"/>
          <p:nvPr/>
        </p:nvSpPr>
        <p:spPr>
          <a:xfrm>
            <a:off x="889520" y="170432"/>
            <a:ext cx="1980029" cy="400110"/>
          </a:xfrm>
          <a:prstGeom prst="rect">
            <a:avLst/>
          </a:prstGeom>
          <a:noFill/>
        </p:spPr>
        <p:txBody>
          <a:bodyPr wrap="none" rtlCol="0">
            <a:spAutoFit/>
          </a:bodyPr>
          <a:lstStyle/>
          <a:p>
            <a:r>
              <a:rPr lang="zh-CN" altLang="en-US" sz="2000" dirty="0">
                <a:latin typeface="方正兰亭细黑_GBK" pitchFamily="2" charset="-122"/>
                <a:ea typeface="方正兰亭细黑_GBK" pitchFamily="2" charset="-122"/>
              </a:rPr>
              <a:t>代码</a:t>
            </a:r>
            <a:r>
              <a:rPr lang="zh-CN" altLang="en-US" sz="2000" dirty="0" smtClean="0">
                <a:latin typeface="方正兰亭细黑_GBK" pitchFamily="2" charset="-122"/>
                <a:ea typeface="方正兰亭细黑_GBK" pitchFamily="2" charset="-122"/>
              </a:rPr>
              <a:t>覆盖率</a:t>
            </a:r>
            <a:r>
              <a:rPr lang="zh-CN" altLang="en-US" sz="2000" dirty="0">
                <a:latin typeface="方正兰亭细黑_GBK" pitchFamily="2" charset="-122"/>
                <a:ea typeface="方正兰亭细黑_GBK" pitchFamily="2" charset="-122"/>
              </a:rPr>
              <a:t>局限</a:t>
            </a:r>
            <a:endParaRPr lang="zh-CN" altLang="en-US" sz="2000" dirty="0">
              <a:latin typeface="方正兰亭细黑_GBK" pitchFamily="2" charset="-122"/>
              <a:ea typeface="方正兰亭细黑_GBK" pitchFamily="2" charset="-122"/>
            </a:endParaRPr>
          </a:p>
        </p:txBody>
      </p:sp>
      <p:sp>
        <p:nvSpPr>
          <p:cNvPr id="12" name="TextBox 29"/>
          <p:cNvSpPr txBox="1"/>
          <p:nvPr/>
        </p:nvSpPr>
        <p:spPr>
          <a:xfrm>
            <a:off x="2850904" y="201210"/>
            <a:ext cx="2953053" cy="338554"/>
          </a:xfrm>
          <a:prstGeom prst="rect">
            <a:avLst/>
          </a:prstGeom>
          <a:noFill/>
        </p:spPr>
        <p:txBody>
          <a:bodyPr wrap="none" rtlCol="0">
            <a:spAutoFit/>
          </a:bodyPr>
          <a:lstStyle/>
          <a:p>
            <a:r>
              <a:rPr lang="en-US" altLang="zh-CN" sz="1600" dirty="0">
                <a:solidFill>
                  <a:srgbClr val="C00000"/>
                </a:solidFill>
                <a:latin typeface="Kozuka Gothic Pro R" pitchFamily="34" charset="-128"/>
                <a:ea typeface="Kozuka Gothic Pro R" pitchFamily="34" charset="-128"/>
              </a:rPr>
              <a:t>CODE </a:t>
            </a:r>
            <a:r>
              <a:rPr lang="en-US" altLang="zh-CN" sz="1600" dirty="0" smtClean="0">
                <a:solidFill>
                  <a:srgbClr val="C00000"/>
                </a:solidFill>
                <a:latin typeface="Kozuka Gothic Pro R" pitchFamily="34" charset="-128"/>
                <a:ea typeface="Kozuka Gothic Pro R" pitchFamily="34" charset="-128"/>
              </a:rPr>
              <a:t>COVERAGE LIMITATION</a:t>
            </a:r>
            <a:endParaRPr lang="zh-CN" altLang="en-US" sz="1600" dirty="0">
              <a:solidFill>
                <a:srgbClr val="C00000"/>
              </a:solidFill>
              <a:latin typeface="Kozuka Gothic Pro R" pitchFamily="34" charset="-128"/>
              <a:ea typeface="Kozuka Gothic Pro R" pitchFamily="34" charset="-128"/>
            </a:endParaRPr>
          </a:p>
        </p:txBody>
      </p:sp>
      <p:cxnSp>
        <p:nvCxnSpPr>
          <p:cNvPr id="13" name="直接连接符 12"/>
          <p:cNvCxnSpPr/>
          <p:nvPr/>
        </p:nvCxnSpPr>
        <p:spPr>
          <a:xfrm>
            <a:off x="2837412"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1657" y="1196236"/>
            <a:ext cx="7058803" cy="3139321"/>
          </a:xfrm>
          <a:prstGeom prst="rect">
            <a:avLst/>
          </a:prstGeom>
        </p:spPr>
        <p:txBody>
          <a:bodyPr wrap="square">
            <a:spAutoFit/>
          </a:bodyPr>
          <a:lstStyle/>
          <a:p>
            <a:pPr>
              <a:lnSpc>
                <a:spcPct val="150000"/>
              </a:lnSpc>
              <a:defRPr/>
            </a:pPr>
            <a:r>
              <a:rPr lang="zh-CN" altLang="en-US" sz="1200" dirty="0">
                <a:latin typeface="微软雅黑" panose="020B0503020204020204" pitchFamily="34" charset="-122"/>
                <a:ea typeface="微软雅黑" panose="020B0503020204020204" pitchFamily="34" charset="-122"/>
              </a:rPr>
              <a:t>那么 </a:t>
            </a:r>
            <a:r>
              <a:rPr lang="en-US" altLang="zh-CN" sz="1200" dirty="0">
                <a:latin typeface="微软雅黑" panose="020B0503020204020204" pitchFamily="34" charset="-122"/>
                <a:ea typeface="微软雅黑" panose="020B0503020204020204" pitchFamily="34" charset="-122"/>
              </a:rPr>
              <a:t>100% </a:t>
            </a:r>
            <a:r>
              <a:rPr lang="zh-CN" altLang="en-US" sz="1200" dirty="0">
                <a:latin typeface="微软雅黑" panose="020B0503020204020204" pitchFamily="34" charset="-122"/>
                <a:ea typeface="微软雅黑" panose="020B0503020204020204" pitchFamily="34" charset="-122"/>
              </a:rPr>
              <a:t>的代码覆盖率，是否就说明项目质量一定没问题呢</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a:lnSpc>
                <a:spcPct val="150000"/>
              </a:lnSpc>
              <a:defRPr/>
            </a:pPr>
            <a:r>
              <a:rPr lang="zh-CN" altLang="en-US" sz="1200" dirty="0">
                <a:latin typeface="微软雅黑" panose="020B0503020204020204" pitchFamily="34" charset="-122"/>
                <a:ea typeface="微软雅黑" panose="020B0503020204020204" pitchFamily="34" charset="-122"/>
              </a:rPr>
              <a:t>回答当然是：否。</a:t>
            </a:r>
          </a:p>
          <a:p>
            <a:pPr>
              <a:lnSpc>
                <a:spcPct val="150000"/>
              </a:lnSpc>
              <a:defRPr/>
            </a:pPr>
            <a:endParaRPr lang="zh-CN" altLang="en-US" sz="1200" dirty="0">
              <a:latin typeface="微软雅黑" panose="020B0503020204020204" pitchFamily="34" charset="-122"/>
              <a:ea typeface="微软雅黑" panose="020B0503020204020204" pitchFamily="34" charset="-122"/>
            </a:endParaRPr>
          </a:p>
          <a:p>
            <a:pPr>
              <a:lnSpc>
                <a:spcPct val="150000"/>
              </a:lnSpc>
              <a:defRPr/>
            </a:pPr>
            <a:r>
              <a:rPr lang="zh-CN" altLang="en-US" sz="1200" dirty="0">
                <a:latin typeface="微软雅黑" panose="020B0503020204020204" pitchFamily="34" charset="-122"/>
                <a:ea typeface="微软雅黑" panose="020B0503020204020204" pitchFamily="34" charset="-122"/>
              </a:rPr>
              <a:t>因为代码覆盖率的计算是</a:t>
            </a:r>
            <a:r>
              <a:rPr lang="zh-CN" altLang="en-US" sz="1200" b="1" dirty="0">
                <a:latin typeface="微软雅黑" panose="020B0503020204020204" pitchFamily="34" charset="-122"/>
                <a:ea typeface="微软雅黑" panose="020B0503020204020204" pitchFamily="34" charset="-122"/>
              </a:rPr>
              <a:t>「基于现有代码</a:t>
            </a:r>
            <a:r>
              <a:rPr lang="zh-CN" altLang="en-US" sz="1200" dirty="0">
                <a:latin typeface="微软雅黑" panose="020B0503020204020204" pitchFamily="34" charset="-122"/>
                <a:ea typeface="微软雅黑" panose="020B0503020204020204" pitchFamily="34" charset="-122"/>
              </a:rPr>
              <a:t>」的，并不能发现那些</a:t>
            </a:r>
            <a:r>
              <a:rPr lang="zh-CN" altLang="en-US" sz="1200" b="1" dirty="0">
                <a:latin typeface="微软雅黑" panose="020B0503020204020204" pitchFamily="34" charset="-122"/>
                <a:ea typeface="微软雅黑" panose="020B0503020204020204" pitchFamily="34" charset="-122"/>
              </a:rPr>
              <a:t>「未考虑某些输入」</a:t>
            </a:r>
            <a:r>
              <a:rPr lang="zh-CN" altLang="en-US" sz="1200" dirty="0">
                <a:latin typeface="微软雅黑" panose="020B0503020204020204" pitchFamily="34" charset="-122"/>
                <a:ea typeface="微软雅黑" panose="020B0503020204020204" pitchFamily="34" charset="-122"/>
              </a:rPr>
              <a:t>以及「</a:t>
            </a:r>
            <a:r>
              <a:rPr lang="zh-CN" altLang="en-US" sz="1200" b="1" dirty="0">
                <a:latin typeface="微软雅黑" panose="020B0503020204020204" pitchFamily="34" charset="-122"/>
                <a:ea typeface="微软雅黑" panose="020B0503020204020204" pitchFamily="34" charset="-122"/>
              </a:rPr>
              <a:t>未处理某些情况」</a:t>
            </a:r>
            <a:r>
              <a:rPr lang="zh-CN" altLang="en-US" sz="1200" dirty="0">
                <a:latin typeface="微软雅黑" panose="020B0503020204020204" pitchFamily="34" charset="-122"/>
                <a:ea typeface="微软雅黑" panose="020B0503020204020204" pitchFamily="34" charset="-122"/>
              </a:rPr>
              <a:t>而引发的问题。</a:t>
            </a:r>
          </a:p>
          <a:p>
            <a:pPr>
              <a:lnSpc>
                <a:spcPct val="150000"/>
              </a:lnSpc>
              <a:defRPr/>
            </a:pPr>
            <a:endParaRPr lang="zh-CN" altLang="en-US" sz="1200" dirty="0">
              <a:latin typeface="微软雅黑" panose="020B0503020204020204" pitchFamily="34" charset="-122"/>
              <a:ea typeface="微软雅黑" panose="020B0503020204020204" pitchFamily="34" charset="-122"/>
            </a:endParaRPr>
          </a:p>
          <a:p>
            <a:pPr>
              <a:lnSpc>
                <a:spcPct val="150000"/>
              </a:lnSpc>
              <a:defRPr/>
            </a:pPr>
            <a:r>
              <a:rPr lang="zh-CN" altLang="en-US" sz="1200" dirty="0">
                <a:latin typeface="微软雅黑" panose="020B0503020204020204" pitchFamily="34" charset="-122"/>
                <a:ea typeface="微软雅黑" panose="020B0503020204020204" pitchFamily="34" charset="-122"/>
              </a:rPr>
              <a:t>所以，它能反映的仅仅是</a:t>
            </a:r>
            <a:r>
              <a:rPr lang="zh-CN" altLang="en-US" sz="1200" b="1" dirty="0">
                <a:latin typeface="微软雅黑" panose="020B0503020204020204" pitchFamily="34" charset="-122"/>
                <a:ea typeface="微软雅黑" panose="020B0503020204020204" pitchFamily="34" charset="-122"/>
              </a:rPr>
              <a:t>「已有代码的哪些逻辑被执行过了，哪些逻辑还没有被执行过」</a:t>
            </a:r>
            <a:r>
              <a:rPr lang="zh-CN" altLang="en-US" sz="1200" dirty="0">
                <a:latin typeface="微软雅黑" panose="020B0503020204020204" pitchFamily="34" charset="-122"/>
                <a:ea typeface="微软雅黑" panose="020B0503020204020204" pitchFamily="34" charset="-122"/>
              </a:rPr>
              <a:t>。</a:t>
            </a:r>
          </a:p>
          <a:p>
            <a:pPr>
              <a:lnSpc>
                <a:spcPct val="150000"/>
              </a:lnSpc>
              <a:defRPr/>
            </a:pPr>
            <a:endParaRPr lang="zh-CN" altLang="en-US" sz="1200" dirty="0">
              <a:latin typeface="微软雅黑" panose="020B0503020204020204" pitchFamily="34" charset="-122"/>
              <a:ea typeface="微软雅黑" panose="020B0503020204020204" pitchFamily="34" charset="-122"/>
            </a:endParaRPr>
          </a:p>
          <a:p>
            <a:pPr>
              <a:lnSpc>
                <a:spcPct val="150000"/>
              </a:lnSpc>
              <a:defRPr/>
            </a:pPr>
            <a:r>
              <a:rPr lang="zh-CN" altLang="en-US" sz="1200" dirty="0">
                <a:latin typeface="微软雅黑" panose="020B0503020204020204" pitchFamily="34" charset="-122"/>
                <a:ea typeface="微软雅黑" panose="020B0503020204020204" pitchFamily="34" charset="-122"/>
              </a:rPr>
              <a:t>然后，我们依此为依据，可以补充测试用例，也可以去测试那些还没有覆盖到的执行路径等等。</a:t>
            </a:r>
          </a:p>
          <a:p>
            <a:pPr>
              <a:lnSpc>
                <a:spcPct val="150000"/>
              </a:lnSpc>
              <a:defRPr/>
            </a:pPr>
            <a:endParaRPr lang="zh-CN" altLang="en-US" sz="1200" dirty="0">
              <a:latin typeface="微软雅黑" panose="020B0503020204020204" pitchFamily="34" charset="-122"/>
              <a:ea typeface="微软雅黑" panose="020B0503020204020204" pitchFamily="34" charset="-122"/>
            </a:endParaRPr>
          </a:p>
          <a:p>
            <a:pPr>
              <a:lnSpc>
                <a:spcPct val="150000"/>
              </a:lnSpc>
              <a:defRPr/>
            </a:pPr>
            <a:r>
              <a:rPr lang="zh-CN" altLang="en-US" sz="1200" b="1" dirty="0">
                <a:latin typeface="微软雅黑" panose="020B0503020204020204" pitchFamily="34" charset="-122"/>
                <a:ea typeface="微软雅黑" panose="020B0503020204020204" pitchFamily="34" charset="-122"/>
              </a:rPr>
              <a:t>「总结：高的代码覆盖率不一定能保证软件的质量，但是低的代码覆盖率一定不能保证软件的质量」</a:t>
            </a:r>
            <a:r>
              <a:rPr lang="zh-CN" altLang="en-US" sz="1100" dirty="0">
                <a:latin typeface="微软雅黑" panose="020B0503020204020204" pitchFamily="34" charset="-122"/>
                <a:ea typeface="微软雅黑" panose="020B0503020204020204" pitchFamily="34" charset="-122"/>
              </a:rPr>
              <a:t>。</a:t>
            </a:r>
            <a:endParaRPr lang="zh-CN" altLang="en-US" sz="1100" b="1" kern="0" dirty="0">
              <a:solidFill>
                <a:srgbClr val="41445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008140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300"/>
                                        <p:tgtEl>
                                          <p:spTgt spid="5"/>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300"/>
                                        <p:tgtEl>
                                          <p:spTgt spid="10"/>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right)">
                                      <p:cBhvr>
                                        <p:cTn id="16" dur="500"/>
                                        <p:tgtEl>
                                          <p:spTgt spid="11"/>
                                        </p:tgtEl>
                                      </p:cBhvr>
                                    </p:animEffect>
                                  </p:childTnLst>
                                </p:cTn>
                              </p:par>
                              <p:par>
                                <p:cTn id="17" presetID="12" presetClass="entr" presetSubtype="8"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p:tgtEl>
                                          <p:spTgt spid="13"/>
                                        </p:tgtEl>
                                        <p:attrNameLst>
                                          <p:attrName>ppt_x</p:attrName>
                                        </p:attrNameLst>
                                      </p:cBhvr>
                                      <p:tavLst>
                                        <p:tav tm="0">
                                          <p:val>
                                            <p:strVal val="#ppt_x-#ppt_w*1.125000"/>
                                          </p:val>
                                        </p:tav>
                                        <p:tav tm="100000">
                                          <p:val>
                                            <p:strVal val="#ppt_x"/>
                                          </p:val>
                                        </p:tav>
                                      </p:tavLst>
                                    </p:anim>
                                    <p:animEffect transition="in" filter="wipe(right)">
                                      <p:cBhvr>
                                        <p:cTn id="20" dur="500"/>
                                        <p:tgtEl>
                                          <p:spTgt spid="13"/>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p:tgtEl>
                                          <p:spTgt spid="12"/>
                                        </p:tgtEl>
                                        <p:attrNameLst>
                                          <p:attrName>ppt_x</p:attrName>
                                        </p:attrNameLst>
                                      </p:cBhvr>
                                      <p:tavLst>
                                        <p:tav tm="0">
                                          <p:val>
                                            <p:strVal val="#ppt_x-#ppt_w*1.125000"/>
                                          </p:val>
                                        </p:tav>
                                        <p:tav tm="100000">
                                          <p:val>
                                            <p:strVal val="#ppt_x"/>
                                          </p:val>
                                        </p:tav>
                                      </p:tavLst>
                                    </p:anim>
                                    <p:animEffect transition="in" filter="wipe(right)">
                                      <p:cBhvr>
                                        <p:cTn id="24" dur="500"/>
                                        <p:tgtEl>
                                          <p:spTgt spid="12"/>
                                        </p:tgtEl>
                                      </p:cBhvr>
                                    </p:animEffect>
                                  </p:childTnLst>
                                </p:cTn>
                              </p:par>
                            </p:childTnLst>
                          </p:cTn>
                        </p:par>
                        <p:par>
                          <p:cTn id="25" fill="hold">
                            <p:stCondLst>
                              <p:cond delay="1100"/>
                            </p:stCondLst>
                            <p:childTnLst>
                              <p:par>
                                <p:cTn id="26" presetID="22" presetClass="entr" presetSubtype="8" fill="hold" grpId="0" nodeType="afterEffect">
                                  <p:stCondLst>
                                    <p:cond delay="0"/>
                                  </p:stCondLst>
                                  <p:iterate type="lt">
                                    <p:tmPct val="30000"/>
                                  </p:iterate>
                                  <p:childTnLst>
                                    <p:set>
                                      <p:cBhvr>
                                        <p:cTn id="27" dur="1" fill="hold">
                                          <p:stCondLst>
                                            <p:cond delay="0"/>
                                          </p:stCondLst>
                                        </p:cTn>
                                        <p:tgtEl>
                                          <p:spTgt spid="9"/>
                                        </p:tgtEl>
                                        <p:attrNameLst>
                                          <p:attrName>style.visibility</p:attrName>
                                        </p:attrNameLst>
                                      </p:cBhvr>
                                      <p:to>
                                        <p:strVal val="visible"/>
                                      </p:to>
                                    </p:set>
                                    <p:animEffect transition="in" filter="wipe(left)">
                                      <p:cBhvr>
                                        <p:cTn id="28" dur="300"/>
                                        <p:tgtEl>
                                          <p:spTgt spid="9"/>
                                        </p:tgtEl>
                                      </p:cBhvr>
                                    </p:animEffect>
                                  </p:childTnLst>
                                </p:cTn>
                              </p:par>
                              <p:par>
                                <p:cTn id="29" presetID="36" presetClass="emph" presetSubtype="0" fill="hold" grpId="1" nodeType="withEffect">
                                  <p:stCondLst>
                                    <p:cond delay="0"/>
                                  </p:stCondLst>
                                  <p:iterate type="lt">
                                    <p:tmPct val="30000"/>
                                  </p:iterate>
                                  <p:childTnLst>
                                    <p:animScale>
                                      <p:cBhvr>
                                        <p:cTn id="30" dur="150" autoRev="1" fill="hold">
                                          <p:stCondLst>
                                            <p:cond delay="0"/>
                                          </p:stCondLst>
                                        </p:cTn>
                                        <p:tgtEl>
                                          <p:spTgt spid="9"/>
                                        </p:tgtEl>
                                      </p:cBhvr>
                                      <p:to x="80000" y="100000"/>
                                    </p:animScale>
                                    <p:anim by="(#ppt_w*0.10)" calcmode="lin" valueType="num">
                                      <p:cBhvr>
                                        <p:cTn id="31" dur="150" autoRev="1" fill="hold">
                                          <p:stCondLst>
                                            <p:cond delay="0"/>
                                          </p:stCondLst>
                                        </p:cTn>
                                        <p:tgtEl>
                                          <p:spTgt spid="9"/>
                                        </p:tgtEl>
                                        <p:attrNameLst>
                                          <p:attrName>ppt_x</p:attrName>
                                        </p:attrNameLst>
                                      </p:cBhvr>
                                    </p:anim>
                                    <p:anim by="(-#ppt_w*0.10)" calcmode="lin" valueType="num">
                                      <p:cBhvr>
                                        <p:cTn id="32" dur="150" autoRev="1" fill="hold">
                                          <p:stCondLst>
                                            <p:cond delay="0"/>
                                          </p:stCondLst>
                                        </p:cTn>
                                        <p:tgtEl>
                                          <p:spTgt spid="9"/>
                                        </p:tgtEl>
                                        <p:attrNameLst>
                                          <p:attrName>ppt_y</p:attrName>
                                        </p:attrNameLst>
                                      </p:cBhvr>
                                    </p:anim>
                                    <p:animRot by="-480000">
                                      <p:cBhvr>
                                        <p:cTn id="33" dur="150" autoRev="1"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9" grpId="0"/>
      <p:bldP spid="9"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747814" y="846409"/>
            <a:ext cx="1870428" cy="1870428"/>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椭圆 39"/>
          <p:cNvSpPr/>
          <p:nvPr/>
        </p:nvSpPr>
        <p:spPr>
          <a:xfrm>
            <a:off x="1021197" y="3291201"/>
            <a:ext cx="677676" cy="677676"/>
          </a:xfrm>
          <a:prstGeom prst="ellipse">
            <a:avLst/>
          </a:prstGeom>
          <a:solidFill>
            <a:srgbClr val="1A3F6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898898" y="50768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4" name="椭圆 6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5339712" y="1315977"/>
            <a:ext cx="623903" cy="623903"/>
            <a:chOff x="304800" y="673100"/>
            <a:chExt cx="4000500" cy="4000500"/>
          </a:xfrm>
          <a:effectLst>
            <a:outerShdw blurRad="317500" dist="1905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椭圆 6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2680939" y="3364863"/>
            <a:ext cx="219777" cy="219777"/>
            <a:chOff x="304800" y="673100"/>
            <a:chExt cx="4000500" cy="4000500"/>
          </a:xfrm>
          <a:effectLst>
            <a:outerShdw blurRad="381000" dist="152400" dir="8100000" algn="tr" rotWithShape="0">
              <a:prstClr val="black">
                <a:alpha val="70000"/>
              </a:prstClr>
            </a:outerShdw>
          </a:effectLst>
        </p:grpSpPr>
        <p:sp>
          <p:nvSpPr>
            <p:cNvPr id="70" name="同心圆 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椭圆 7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73" name="同心圆 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椭圆 7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椭圆 74"/>
          <p:cNvSpPr/>
          <p:nvPr/>
        </p:nvSpPr>
        <p:spPr>
          <a:xfrm>
            <a:off x="4534785" y="105481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549298" y="4510926"/>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3568901" y="3123469"/>
            <a:ext cx="824609" cy="824609"/>
            <a:chOff x="304800" y="673100"/>
            <a:chExt cx="4000500" cy="4000500"/>
          </a:xfrm>
          <a:effectLst>
            <a:outerShdw blurRad="317500" dist="190500" dir="8100000" algn="tr" rotWithShape="0">
              <a:prstClr val="black">
                <a:alpha val="5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椭圆 7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TextBox 80"/>
          <p:cNvSpPr txBox="1"/>
          <p:nvPr/>
        </p:nvSpPr>
        <p:spPr>
          <a:xfrm>
            <a:off x="1885522" y="1556658"/>
            <a:ext cx="1630575" cy="492443"/>
          </a:xfrm>
          <a:prstGeom prst="rect">
            <a:avLst/>
          </a:prstGeom>
          <a:noFill/>
          <a:effectLst/>
        </p:spPr>
        <p:txBody>
          <a:bodyPr wrap="none" rtlCol="0">
            <a:spAutoFit/>
          </a:bodyPr>
          <a:lstStyle/>
          <a:p>
            <a:r>
              <a:rPr lang="en-US" altLang="zh-CN" sz="2600" b="1" dirty="0">
                <a:solidFill>
                  <a:srgbClr val="C00000"/>
                </a:solidFill>
                <a:latin typeface="微软雅黑" pitchFamily="34" charset="-122"/>
                <a:ea typeface="造字工房俊雅锐宋体验版常规体" pitchFamily="50" charset="-122"/>
              </a:rPr>
              <a:t>THANKS</a:t>
            </a:r>
            <a:endParaRPr lang="zh-CN" altLang="en-US" sz="2600" b="1" dirty="0">
              <a:solidFill>
                <a:srgbClr val="C00000"/>
              </a:solidFill>
              <a:latin typeface="微软雅黑" pitchFamily="34" charset="-122"/>
              <a:ea typeface="造字工房俊雅锐宋体验版常规体" pitchFamily="50" charset="-122"/>
            </a:endParaRPr>
          </a:p>
        </p:txBody>
      </p:sp>
      <p:sp>
        <p:nvSpPr>
          <p:cNvPr id="83" name="TextBox 82"/>
          <p:cNvSpPr txBox="1"/>
          <p:nvPr/>
        </p:nvSpPr>
        <p:spPr>
          <a:xfrm>
            <a:off x="6156176" y="3194025"/>
            <a:ext cx="2544286" cy="1508105"/>
          </a:xfrm>
          <a:prstGeom prst="rect">
            <a:avLst/>
          </a:prstGeom>
          <a:noFill/>
        </p:spPr>
        <p:txBody>
          <a:bodyPr wrap="none" rtlCol="0">
            <a:spAutoFit/>
          </a:bodyPr>
          <a:lstStyle/>
          <a:p>
            <a:r>
              <a:rPr lang="zh-CN" altLang="en-US" sz="4600" dirty="0">
                <a:latin typeface="微软雅黑" pitchFamily="34" charset="-122"/>
                <a:ea typeface="微软雅黑" pitchFamily="34" charset="-122"/>
              </a:rPr>
              <a:t>演示完毕</a:t>
            </a:r>
            <a:endParaRPr lang="en-US" altLang="zh-CN" sz="4600" dirty="0">
              <a:latin typeface="微软雅黑" pitchFamily="34" charset="-122"/>
              <a:ea typeface="微软雅黑" pitchFamily="34" charset="-122"/>
            </a:endParaRPr>
          </a:p>
          <a:p>
            <a:r>
              <a:rPr lang="zh-CN" altLang="en-US" sz="4600" dirty="0">
                <a:latin typeface="微软雅黑" pitchFamily="34" charset="-122"/>
                <a:ea typeface="微软雅黑" pitchFamily="34" charset="-122"/>
              </a:rPr>
              <a:t>感谢观看</a:t>
            </a:r>
            <a:endParaRPr lang="en-US" altLang="zh-CN" sz="4600" dirty="0">
              <a:latin typeface="微软雅黑" pitchFamily="34" charset="-122"/>
              <a:ea typeface="微软雅黑" pitchFamily="34" charset="-122"/>
            </a:endParaRPr>
          </a:p>
        </p:txBody>
      </p:sp>
      <p:sp>
        <p:nvSpPr>
          <p:cNvPr id="27" name="TextBox 2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extLst>
      <p:ext uri="{BB962C8B-B14F-4D97-AF65-F5344CB8AC3E}">
        <p14:creationId xmlns:p14="http://schemas.microsoft.com/office/powerpoint/2010/main" val="2158160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33"/>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33"/>
                                        </p:tgtEl>
                                        <p:attrNameLst>
                                          <p:attrName>style.visibility</p:attrName>
                                        </p:attrNameLst>
                                      </p:cBhvr>
                                      <p:to>
                                        <p:strVal val="visible"/>
                                      </p:to>
                                    </p:set>
                                    <p:anim calcmode="lin" valueType="num">
                                      <p:cBhvr>
                                        <p:cTn id="9" dur="1000" fill="hold"/>
                                        <p:tgtEl>
                                          <p:spTgt spid="33"/>
                                        </p:tgtEl>
                                        <p:attrNameLst>
                                          <p:attrName>ppt_w</p:attrName>
                                        </p:attrNameLst>
                                      </p:cBhvr>
                                      <p:tavLst>
                                        <p:tav tm="0">
                                          <p:val>
                                            <p:fltVal val="0"/>
                                          </p:val>
                                        </p:tav>
                                        <p:tav tm="100000">
                                          <p:val>
                                            <p:strVal val="#ppt_w"/>
                                          </p:val>
                                        </p:tav>
                                      </p:tavLst>
                                    </p:anim>
                                    <p:anim calcmode="lin" valueType="num">
                                      <p:cBhvr>
                                        <p:cTn id="10" dur="1000" fill="hold"/>
                                        <p:tgtEl>
                                          <p:spTgt spid="33"/>
                                        </p:tgtEl>
                                        <p:attrNameLst>
                                          <p:attrName>ppt_h</p:attrName>
                                        </p:attrNameLst>
                                      </p:cBhvr>
                                      <p:tavLst>
                                        <p:tav tm="0">
                                          <p:val>
                                            <p:fltVal val="0"/>
                                          </p:val>
                                        </p:tav>
                                        <p:tav tm="100000">
                                          <p:val>
                                            <p:strVal val="#ppt_h"/>
                                          </p:val>
                                        </p:tav>
                                      </p:tavLst>
                                    </p:anim>
                                    <p:animEffect transition="in" filter="fade">
                                      <p:cBhvr>
                                        <p:cTn id="11" dur="1000"/>
                                        <p:tgtEl>
                                          <p:spTgt spid="33"/>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33"/>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41"/>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41"/>
                                        </p:tgtEl>
                                        <p:attrNameLst>
                                          <p:attrName>style.visibility</p:attrName>
                                        </p:attrNameLst>
                                      </p:cBhvr>
                                      <p:to>
                                        <p:strVal val="visible"/>
                                      </p:to>
                                    </p:set>
                                    <p:anim calcmode="lin" valueType="num">
                                      <p:cBhvr>
                                        <p:cTn id="18" dur="1000" fill="hold"/>
                                        <p:tgtEl>
                                          <p:spTgt spid="41"/>
                                        </p:tgtEl>
                                        <p:attrNameLst>
                                          <p:attrName>ppt_w</p:attrName>
                                        </p:attrNameLst>
                                      </p:cBhvr>
                                      <p:tavLst>
                                        <p:tav tm="0">
                                          <p:val>
                                            <p:fltVal val="0"/>
                                          </p:val>
                                        </p:tav>
                                        <p:tav tm="100000">
                                          <p:val>
                                            <p:strVal val="#ppt_w"/>
                                          </p:val>
                                        </p:tav>
                                      </p:tavLst>
                                    </p:anim>
                                    <p:anim calcmode="lin" valueType="num">
                                      <p:cBhvr>
                                        <p:cTn id="19" dur="1000" fill="hold"/>
                                        <p:tgtEl>
                                          <p:spTgt spid="41"/>
                                        </p:tgtEl>
                                        <p:attrNameLst>
                                          <p:attrName>ppt_h</p:attrName>
                                        </p:attrNameLst>
                                      </p:cBhvr>
                                      <p:tavLst>
                                        <p:tav tm="0">
                                          <p:val>
                                            <p:fltVal val="0"/>
                                          </p:val>
                                        </p:tav>
                                        <p:tav tm="100000">
                                          <p:val>
                                            <p:strVal val="#ppt_h"/>
                                          </p:val>
                                        </p:tav>
                                      </p:tavLst>
                                    </p:anim>
                                    <p:animEffect transition="in" filter="fade">
                                      <p:cBhvr>
                                        <p:cTn id="20" dur="1000"/>
                                        <p:tgtEl>
                                          <p:spTgt spid="41"/>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41"/>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42"/>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42"/>
                                        </p:tgtEl>
                                        <p:attrNameLst>
                                          <p:attrName>style.visibility</p:attrName>
                                        </p:attrNameLst>
                                      </p:cBhvr>
                                      <p:to>
                                        <p:strVal val="visible"/>
                                      </p:to>
                                    </p:set>
                                    <p:anim calcmode="lin" valueType="num">
                                      <p:cBhvr>
                                        <p:cTn id="27" dur="1000" fill="hold"/>
                                        <p:tgtEl>
                                          <p:spTgt spid="42"/>
                                        </p:tgtEl>
                                        <p:attrNameLst>
                                          <p:attrName>ppt_w</p:attrName>
                                        </p:attrNameLst>
                                      </p:cBhvr>
                                      <p:tavLst>
                                        <p:tav tm="0">
                                          <p:val>
                                            <p:fltVal val="0"/>
                                          </p:val>
                                        </p:tav>
                                        <p:tav tm="100000">
                                          <p:val>
                                            <p:strVal val="#ppt_w"/>
                                          </p:val>
                                        </p:tav>
                                      </p:tavLst>
                                    </p:anim>
                                    <p:anim calcmode="lin" valueType="num">
                                      <p:cBhvr>
                                        <p:cTn id="28" dur="1000" fill="hold"/>
                                        <p:tgtEl>
                                          <p:spTgt spid="42"/>
                                        </p:tgtEl>
                                        <p:attrNameLst>
                                          <p:attrName>ppt_h</p:attrName>
                                        </p:attrNameLst>
                                      </p:cBhvr>
                                      <p:tavLst>
                                        <p:tav tm="0">
                                          <p:val>
                                            <p:fltVal val="0"/>
                                          </p:val>
                                        </p:tav>
                                        <p:tav tm="100000">
                                          <p:val>
                                            <p:strVal val="#ppt_h"/>
                                          </p:val>
                                        </p:tav>
                                      </p:tavLst>
                                    </p:anim>
                                    <p:animEffect transition="in" filter="fade">
                                      <p:cBhvr>
                                        <p:cTn id="29" dur="1000"/>
                                        <p:tgtEl>
                                          <p:spTgt spid="42"/>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42"/>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p:cTn id="36" dur="1000" fill="hold"/>
                                        <p:tgtEl>
                                          <p:spTgt spid="65"/>
                                        </p:tgtEl>
                                        <p:attrNameLst>
                                          <p:attrName>ppt_w</p:attrName>
                                        </p:attrNameLst>
                                      </p:cBhvr>
                                      <p:tavLst>
                                        <p:tav tm="0">
                                          <p:val>
                                            <p:fltVal val="0"/>
                                          </p:val>
                                        </p:tav>
                                        <p:tav tm="100000">
                                          <p:val>
                                            <p:strVal val="#ppt_w"/>
                                          </p:val>
                                        </p:tav>
                                      </p:tavLst>
                                    </p:anim>
                                    <p:anim calcmode="lin" valueType="num">
                                      <p:cBhvr>
                                        <p:cTn id="37" dur="1000" fill="hold"/>
                                        <p:tgtEl>
                                          <p:spTgt spid="65"/>
                                        </p:tgtEl>
                                        <p:attrNameLst>
                                          <p:attrName>ppt_h</p:attrName>
                                        </p:attrNameLst>
                                      </p:cBhvr>
                                      <p:tavLst>
                                        <p:tav tm="0">
                                          <p:val>
                                            <p:fltVal val="0"/>
                                          </p:val>
                                        </p:tav>
                                        <p:tav tm="100000">
                                          <p:val>
                                            <p:strVal val="#ppt_h"/>
                                          </p:val>
                                        </p:tav>
                                      </p:tavLst>
                                    </p:anim>
                                    <p:animEffect transition="in" filter="fade">
                                      <p:cBhvr>
                                        <p:cTn id="38" dur="1000"/>
                                        <p:tgtEl>
                                          <p:spTgt spid="65"/>
                                        </p:tgtEl>
                                      </p:cBhvr>
                                    </p:animEffect>
                                  </p:childTnLst>
                                </p:cTn>
                              </p:par>
                              <p:par>
                                <p:cTn id="39" presetID="64" presetClass="path" presetSubtype="0" fill="hold" nodeType="withEffect">
                                  <p:stCondLst>
                                    <p:cond delay="0"/>
                                  </p:stCondLst>
                                  <p:childTnLst>
                                    <p:animMotion origin="layout" path="M -5.55556E-7 -3.28699E-6 L -0.52465 -0.50942 " pathEditMode="relative" rAng="0" ptsTypes="AA">
                                      <p:cBhvr>
                                        <p:cTn id="40" dur="1000" spd="-100000" fill="hold"/>
                                        <p:tgtEl>
                                          <p:spTgt spid="65"/>
                                        </p:tgtEl>
                                        <p:attrNameLst>
                                          <p:attrName>ppt_x</p:attrName>
                                          <p:attrName>ppt_y</p:attrName>
                                        </p:attrNameLst>
                                      </p:cBhvr>
                                      <p:rCtr x="-26233" y="-25487"/>
                                    </p:animMotion>
                                  </p:childTnLst>
                                </p:cTn>
                              </p:par>
                              <p:par>
                                <p:cTn id="41" presetID="1" presetClass="entr" presetSubtype="0" fill="hold" grpId="0" nodeType="withEffect">
                                  <p:stCondLst>
                                    <p:cond delay="200"/>
                                  </p:stCondLst>
                                  <p:childTnLst>
                                    <p:set>
                                      <p:cBhvr>
                                        <p:cTn id="42" dur="1" fill="hold">
                                          <p:stCondLst>
                                            <p:cond delay="0"/>
                                          </p:stCondLst>
                                        </p:cTn>
                                        <p:tgtEl>
                                          <p:spTgt spid="75"/>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75"/>
                                        </p:tgtEl>
                                        <p:attrNameLst>
                                          <p:attrName>style.visibility</p:attrName>
                                        </p:attrNameLst>
                                      </p:cBhvr>
                                      <p:to>
                                        <p:strVal val="visible"/>
                                      </p:to>
                                    </p:set>
                                    <p:anim calcmode="lin" valueType="num">
                                      <p:cBhvr>
                                        <p:cTn id="45" dur="1000" fill="hold"/>
                                        <p:tgtEl>
                                          <p:spTgt spid="75"/>
                                        </p:tgtEl>
                                        <p:attrNameLst>
                                          <p:attrName>ppt_w</p:attrName>
                                        </p:attrNameLst>
                                      </p:cBhvr>
                                      <p:tavLst>
                                        <p:tav tm="0">
                                          <p:val>
                                            <p:fltVal val="0"/>
                                          </p:val>
                                        </p:tav>
                                        <p:tav tm="100000">
                                          <p:val>
                                            <p:strVal val="#ppt_w"/>
                                          </p:val>
                                        </p:tav>
                                      </p:tavLst>
                                    </p:anim>
                                    <p:anim calcmode="lin" valueType="num">
                                      <p:cBhvr>
                                        <p:cTn id="46" dur="1000" fill="hold"/>
                                        <p:tgtEl>
                                          <p:spTgt spid="75"/>
                                        </p:tgtEl>
                                        <p:attrNameLst>
                                          <p:attrName>ppt_h</p:attrName>
                                        </p:attrNameLst>
                                      </p:cBhvr>
                                      <p:tavLst>
                                        <p:tav tm="0">
                                          <p:val>
                                            <p:fltVal val="0"/>
                                          </p:val>
                                        </p:tav>
                                        <p:tav tm="100000">
                                          <p:val>
                                            <p:strVal val="#ppt_h"/>
                                          </p:val>
                                        </p:tav>
                                      </p:tavLst>
                                    </p:anim>
                                    <p:animEffect transition="in" filter="fade">
                                      <p:cBhvr>
                                        <p:cTn id="47" dur="1000"/>
                                        <p:tgtEl>
                                          <p:spTgt spid="75"/>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75"/>
                                        </p:tgtEl>
                                        <p:attrNameLst>
                                          <p:attrName>ppt_x</p:attrName>
                                          <p:attrName>ppt_y</p:attrName>
                                        </p:attrNameLst>
                                      </p:cBhvr>
                                      <p:rCtr x="10851" y="-18536"/>
                                    </p:animMotion>
                                  </p:childTnLst>
                                </p:cTn>
                              </p:par>
                              <p:par>
                                <p:cTn id="50" presetID="1" presetClass="entr" presetSubtype="0" fill="hold" grpId="0" nodeType="withEffect">
                                  <p:stCondLst>
                                    <p:cond delay="400"/>
                                  </p:stCondLst>
                                  <p:childTnLst>
                                    <p:set>
                                      <p:cBhvr>
                                        <p:cTn id="51" dur="1" fill="hold">
                                          <p:stCondLst>
                                            <p:cond delay="0"/>
                                          </p:stCondLst>
                                        </p:cTn>
                                        <p:tgtEl>
                                          <p:spTgt spid="76"/>
                                        </p:tgtEl>
                                        <p:attrNameLst>
                                          <p:attrName>style.visibility</p:attrName>
                                        </p:attrNameLst>
                                      </p:cBhvr>
                                      <p:to>
                                        <p:strVal val="visible"/>
                                      </p:to>
                                    </p:set>
                                  </p:childTnLst>
                                </p:cTn>
                              </p:par>
                              <p:par>
                                <p:cTn id="52" presetID="53" presetClass="entr" presetSubtype="16" fill="hold" grpId="1" nodeType="withEffect">
                                  <p:stCondLst>
                                    <p:cond delay="400"/>
                                  </p:stCondLst>
                                  <p:childTnLst>
                                    <p:set>
                                      <p:cBhvr>
                                        <p:cTn id="53" dur="1" fill="hold">
                                          <p:stCondLst>
                                            <p:cond delay="0"/>
                                          </p:stCondLst>
                                        </p:cTn>
                                        <p:tgtEl>
                                          <p:spTgt spid="76"/>
                                        </p:tgtEl>
                                        <p:attrNameLst>
                                          <p:attrName>style.visibility</p:attrName>
                                        </p:attrNameLst>
                                      </p:cBhvr>
                                      <p:to>
                                        <p:strVal val="visible"/>
                                      </p:to>
                                    </p:set>
                                    <p:anim calcmode="lin" valueType="num">
                                      <p:cBhvr>
                                        <p:cTn id="54" dur="1000" fill="hold"/>
                                        <p:tgtEl>
                                          <p:spTgt spid="76"/>
                                        </p:tgtEl>
                                        <p:attrNameLst>
                                          <p:attrName>ppt_w</p:attrName>
                                        </p:attrNameLst>
                                      </p:cBhvr>
                                      <p:tavLst>
                                        <p:tav tm="0">
                                          <p:val>
                                            <p:fltVal val="0"/>
                                          </p:val>
                                        </p:tav>
                                        <p:tav tm="100000">
                                          <p:val>
                                            <p:strVal val="#ppt_w"/>
                                          </p:val>
                                        </p:tav>
                                      </p:tavLst>
                                    </p:anim>
                                    <p:anim calcmode="lin" valueType="num">
                                      <p:cBhvr>
                                        <p:cTn id="55" dur="1000" fill="hold"/>
                                        <p:tgtEl>
                                          <p:spTgt spid="76"/>
                                        </p:tgtEl>
                                        <p:attrNameLst>
                                          <p:attrName>ppt_h</p:attrName>
                                        </p:attrNameLst>
                                      </p:cBhvr>
                                      <p:tavLst>
                                        <p:tav tm="0">
                                          <p:val>
                                            <p:fltVal val="0"/>
                                          </p:val>
                                        </p:tav>
                                        <p:tav tm="100000">
                                          <p:val>
                                            <p:strVal val="#ppt_h"/>
                                          </p:val>
                                        </p:tav>
                                      </p:tavLst>
                                    </p:anim>
                                    <p:animEffect transition="in" filter="fade">
                                      <p:cBhvr>
                                        <p:cTn id="56" dur="1000"/>
                                        <p:tgtEl>
                                          <p:spTgt spid="76"/>
                                        </p:tgtEl>
                                      </p:cBhvr>
                                    </p:animEffect>
                                  </p:childTnLst>
                                </p:cTn>
                              </p:par>
                              <p:par>
                                <p:cTn id="57" presetID="64" presetClass="path" presetSubtype="0" fill="hold" grpId="2" nodeType="withEffect">
                                  <p:stCondLst>
                                    <p:cond delay="400"/>
                                  </p:stCondLst>
                                  <p:childTnLst>
                                    <p:animMotion origin="layout" path="M 5E-6 2.09762E-6 L -0.18855 -1.11369 " pathEditMode="relative" rAng="0" ptsTypes="AA">
                                      <p:cBhvr>
                                        <p:cTn id="58" dur="1000" spd="-100000" fill="hold"/>
                                        <p:tgtEl>
                                          <p:spTgt spid="76"/>
                                        </p:tgtEl>
                                        <p:attrNameLst>
                                          <p:attrName>ppt_x</p:attrName>
                                          <p:attrName>ppt_y</p:attrName>
                                        </p:attrNameLst>
                                      </p:cBhvr>
                                      <p:rCtr x="-9427" y="-55700"/>
                                    </p:animMotion>
                                  </p:childTnLst>
                                </p:cTn>
                              </p:par>
                              <p:par>
                                <p:cTn id="59" presetID="1" presetClass="entr" presetSubtype="0" fill="hold" grpId="0" nodeType="withEffect">
                                  <p:stCondLst>
                                    <p:cond delay="200"/>
                                  </p:stCondLst>
                                  <p:childTnLst>
                                    <p:set>
                                      <p:cBhvr>
                                        <p:cTn id="60" dur="1" fill="hold">
                                          <p:stCondLst>
                                            <p:cond delay="0"/>
                                          </p:stCondLst>
                                        </p:cTn>
                                        <p:tgtEl>
                                          <p:spTgt spid="40"/>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40"/>
                                        </p:tgtEl>
                                        <p:attrNameLst>
                                          <p:attrName>style.visibility</p:attrName>
                                        </p:attrNameLst>
                                      </p:cBhvr>
                                      <p:to>
                                        <p:strVal val="visible"/>
                                      </p:to>
                                    </p:set>
                                    <p:anim calcmode="lin" valueType="num">
                                      <p:cBhvr>
                                        <p:cTn id="63" dur="1000" fill="hold"/>
                                        <p:tgtEl>
                                          <p:spTgt spid="40"/>
                                        </p:tgtEl>
                                        <p:attrNameLst>
                                          <p:attrName>ppt_w</p:attrName>
                                        </p:attrNameLst>
                                      </p:cBhvr>
                                      <p:tavLst>
                                        <p:tav tm="0">
                                          <p:val>
                                            <p:fltVal val="0"/>
                                          </p:val>
                                        </p:tav>
                                        <p:tav tm="100000">
                                          <p:val>
                                            <p:strVal val="#ppt_w"/>
                                          </p:val>
                                        </p:tav>
                                      </p:tavLst>
                                    </p:anim>
                                    <p:anim calcmode="lin" valueType="num">
                                      <p:cBhvr>
                                        <p:cTn id="64" dur="1000" fill="hold"/>
                                        <p:tgtEl>
                                          <p:spTgt spid="40"/>
                                        </p:tgtEl>
                                        <p:attrNameLst>
                                          <p:attrName>ppt_h</p:attrName>
                                        </p:attrNameLst>
                                      </p:cBhvr>
                                      <p:tavLst>
                                        <p:tav tm="0">
                                          <p:val>
                                            <p:fltVal val="0"/>
                                          </p:val>
                                        </p:tav>
                                        <p:tav tm="100000">
                                          <p:val>
                                            <p:strVal val="#ppt_h"/>
                                          </p:val>
                                        </p:tav>
                                      </p:tavLst>
                                    </p:anim>
                                    <p:animEffect transition="in" filter="fade">
                                      <p:cBhvr>
                                        <p:cTn id="65" dur="1000"/>
                                        <p:tgtEl>
                                          <p:spTgt spid="40"/>
                                        </p:tgtEl>
                                      </p:cBhvr>
                                    </p:animEffect>
                                  </p:childTnLst>
                                </p:cTn>
                              </p:par>
                              <p:par>
                                <p:cTn id="66" presetID="64" presetClass="path" presetSubtype="0" fill="hold" grpId="2" nodeType="withEffect">
                                  <p:stCondLst>
                                    <p:cond delay="200"/>
                                  </p:stCondLst>
                                  <p:childTnLst>
                                    <p:animMotion origin="layout" path="M -1.11111E-6 4.44444E-6 L 0.12309 0.575 " pathEditMode="relative" rAng="0" ptsTypes="AA">
                                      <p:cBhvr>
                                        <p:cTn id="67" dur="1000" spd="-100000" fill="hold"/>
                                        <p:tgtEl>
                                          <p:spTgt spid="40"/>
                                        </p:tgtEl>
                                        <p:attrNameLst>
                                          <p:attrName>ppt_x</p:attrName>
                                          <p:attrName>ppt_y</p:attrName>
                                        </p:attrNameLst>
                                      </p:cBhvr>
                                      <p:rCtr x="6146" y="28735"/>
                                    </p:animMotion>
                                  </p:childTnLst>
                                </p:cTn>
                              </p:par>
                              <p:par>
                                <p:cTn id="68" presetID="1" presetClass="entr" presetSubtype="0" fill="hold" nodeType="withEffect">
                                  <p:stCondLst>
                                    <p:cond delay="400"/>
                                  </p:stCondLst>
                                  <p:childTnLst>
                                    <p:set>
                                      <p:cBhvr>
                                        <p:cTn id="69" dur="1" fill="hold">
                                          <p:stCondLst>
                                            <p:cond delay="0"/>
                                          </p:stCondLst>
                                        </p:cTn>
                                        <p:tgtEl>
                                          <p:spTgt spid="69"/>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69"/>
                                        </p:tgtEl>
                                        <p:attrNameLst>
                                          <p:attrName>style.visibility</p:attrName>
                                        </p:attrNameLst>
                                      </p:cBhvr>
                                      <p:to>
                                        <p:strVal val="visible"/>
                                      </p:to>
                                    </p:set>
                                    <p:anim calcmode="lin" valueType="num">
                                      <p:cBhvr>
                                        <p:cTn id="72" dur="1000" fill="hold"/>
                                        <p:tgtEl>
                                          <p:spTgt spid="69"/>
                                        </p:tgtEl>
                                        <p:attrNameLst>
                                          <p:attrName>ppt_w</p:attrName>
                                        </p:attrNameLst>
                                      </p:cBhvr>
                                      <p:tavLst>
                                        <p:tav tm="0">
                                          <p:val>
                                            <p:fltVal val="0"/>
                                          </p:val>
                                        </p:tav>
                                        <p:tav tm="100000">
                                          <p:val>
                                            <p:strVal val="#ppt_w"/>
                                          </p:val>
                                        </p:tav>
                                      </p:tavLst>
                                    </p:anim>
                                    <p:anim calcmode="lin" valueType="num">
                                      <p:cBhvr>
                                        <p:cTn id="73" dur="1000" fill="hold"/>
                                        <p:tgtEl>
                                          <p:spTgt spid="69"/>
                                        </p:tgtEl>
                                        <p:attrNameLst>
                                          <p:attrName>ppt_h</p:attrName>
                                        </p:attrNameLst>
                                      </p:cBhvr>
                                      <p:tavLst>
                                        <p:tav tm="0">
                                          <p:val>
                                            <p:fltVal val="0"/>
                                          </p:val>
                                        </p:tav>
                                        <p:tav tm="100000">
                                          <p:val>
                                            <p:strVal val="#ppt_h"/>
                                          </p:val>
                                        </p:tav>
                                      </p:tavLst>
                                    </p:anim>
                                    <p:animEffect transition="in" filter="fade">
                                      <p:cBhvr>
                                        <p:cTn id="74" dur="1000"/>
                                        <p:tgtEl>
                                          <p:spTgt spid="69"/>
                                        </p:tgtEl>
                                      </p:cBhvr>
                                    </p:animEffect>
                                  </p:childTnLst>
                                </p:cTn>
                              </p:par>
                              <p:par>
                                <p:cTn id="75" presetID="64" presetClass="path" presetSubtype="0" fill="hold" nodeType="withEffect">
                                  <p:stCondLst>
                                    <p:cond delay="400"/>
                                  </p:stCondLst>
                                  <p:childTnLst>
                                    <p:animMotion origin="layout" path="M 1.38889E-6 3.41057E-6 L -0.71736 -0.40563 " pathEditMode="relative" rAng="0" ptsTypes="AA">
                                      <p:cBhvr>
                                        <p:cTn id="76" dur="1000" spd="-100000" fill="hold"/>
                                        <p:tgtEl>
                                          <p:spTgt spid="69"/>
                                        </p:tgtEl>
                                        <p:attrNameLst>
                                          <p:attrName>ppt_x</p:attrName>
                                          <p:attrName>ppt_y</p:attrName>
                                        </p:attrNameLst>
                                      </p:cBhvr>
                                      <p:rCtr x="-35868" y="-20297"/>
                                    </p:animMotion>
                                  </p:childTnLst>
                                </p:cTn>
                              </p:par>
                              <p:par>
                                <p:cTn id="77" presetID="1" presetClass="entr" presetSubtype="0" fill="hold" nodeType="withEffect">
                                  <p:stCondLst>
                                    <p:cond delay="300"/>
                                  </p:stCondLst>
                                  <p:childTnLst>
                                    <p:set>
                                      <p:cBhvr>
                                        <p:cTn id="78" dur="1" fill="hold">
                                          <p:stCondLst>
                                            <p:cond delay="0"/>
                                          </p:stCondLst>
                                        </p:cTn>
                                        <p:tgtEl>
                                          <p:spTgt spid="72"/>
                                        </p:tgtEl>
                                        <p:attrNameLst>
                                          <p:attrName>style.visibility</p:attrName>
                                        </p:attrNameLst>
                                      </p:cBhvr>
                                      <p:to>
                                        <p:strVal val="visible"/>
                                      </p:to>
                                    </p:set>
                                  </p:childTnLst>
                                </p:cTn>
                              </p:par>
                              <p:par>
                                <p:cTn id="79" presetID="53" presetClass="entr" presetSubtype="16" fill="hold" nodeType="withEffect">
                                  <p:stCondLst>
                                    <p:cond delay="300"/>
                                  </p:stCondLst>
                                  <p:childTnLst>
                                    <p:set>
                                      <p:cBhvr>
                                        <p:cTn id="80" dur="1" fill="hold">
                                          <p:stCondLst>
                                            <p:cond delay="0"/>
                                          </p:stCondLst>
                                        </p:cTn>
                                        <p:tgtEl>
                                          <p:spTgt spid="72"/>
                                        </p:tgtEl>
                                        <p:attrNameLst>
                                          <p:attrName>style.visibility</p:attrName>
                                        </p:attrNameLst>
                                      </p:cBhvr>
                                      <p:to>
                                        <p:strVal val="visible"/>
                                      </p:to>
                                    </p:set>
                                    <p:anim calcmode="lin" valueType="num">
                                      <p:cBhvr>
                                        <p:cTn id="81" dur="1000" fill="hold"/>
                                        <p:tgtEl>
                                          <p:spTgt spid="72"/>
                                        </p:tgtEl>
                                        <p:attrNameLst>
                                          <p:attrName>ppt_w</p:attrName>
                                        </p:attrNameLst>
                                      </p:cBhvr>
                                      <p:tavLst>
                                        <p:tav tm="0">
                                          <p:val>
                                            <p:fltVal val="0"/>
                                          </p:val>
                                        </p:tav>
                                        <p:tav tm="100000">
                                          <p:val>
                                            <p:strVal val="#ppt_w"/>
                                          </p:val>
                                        </p:tav>
                                      </p:tavLst>
                                    </p:anim>
                                    <p:anim calcmode="lin" valueType="num">
                                      <p:cBhvr>
                                        <p:cTn id="82" dur="1000" fill="hold"/>
                                        <p:tgtEl>
                                          <p:spTgt spid="72"/>
                                        </p:tgtEl>
                                        <p:attrNameLst>
                                          <p:attrName>ppt_h</p:attrName>
                                        </p:attrNameLst>
                                      </p:cBhvr>
                                      <p:tavLst>
                                        <p:tav tm="0">
                                          <p:val>
                                            <p:fltVal val="0"/>
                                          </p:val>
                                        </p:tav>
                                        <p:tav tm="100000">
                                          <p:val>
                                            <p:strVal val="#ppt_h"/>
                                          </p:val>
                                        </p:tav>
                                      </p:tavLst>
                                    </p:anim>
                                    <p:animEffect transition="in" filter="fade">
                                      <p:cBhvr>
                                        <p:cTn id="83" dur="1000"/>
                                        <p:tgtEl>
                                          <p:spTgt spid="72"/>
                                        </p:tgtEl>
                                      </p:cBhvr>
                                    </p:animEffect>
                                  </p:childTnLst>
                                </p:cTn>
                              </p:par>
                              <p:par>
                                <p:cTn id="84" presetID="64" presetClass="path" presetSubtype="0" fill="hold" nodeType="withEffect">
                                  <p:stCondLst>
                                    <p:cond delay="300"/>
                                  </p:stCondLst>
                                  <p:childTnLst>
                                    <p:animMotion origin="layout" path="M -8.33333E-7 3.20988E-6 L 1.0349 -0.87346 " pathEditMode="relative" rAng="0" ptsTypes="AA">
                                      <p:cBhvr>
                                        <p:cTn id="85" dur="1000" spd="-100000" fill="hold"/>
                                        <p:tgtEl>
                                          <p:spTgt spid="72"/>
                                        </p:tgtEl>
                                        <p:attrNameLst>
                                          <p:attrName>ppt_x</p:attrName>
                                          <p:attrName>ppt_y</p:attrName>
                                        </p:attrNameLst>
                                      </p:cBhvr>
                                      <p:rCtr x="51736" y="-43673"/>
                                    </p:animMotion>
                                  </p:childTnLst>
                                </p:cTn>
                              </p:par>
                              <p:par>
                                <p:cTn id="86" presetID="1" presetClass="entr" presetSubtype="0" fill="hold" nodeType="withEffect">
                                  <p:stCondLst>
                                    <p:cond delay="200"/>
                                  </p:stCondLst>
                                  <p:childTnLst>
                                    <p:set>
                                      <p:cBhvr>
                                        <p:cTn id="87" dur="1" fill="hold">
                                          <p:stCondLst>
                                            <p:cond delay="0"/>
                                          </p:stCondLst>
                                        </p:cTn>
                                        <p:tgtEl>
                                          <p:spTgt spid="77"/>
                                        </p:tgtEl>
                                        <p:attrNameLst>
                                          <p:attrName>style.visibility</p:attrName>
                                        </p:attrNameLst>
                                      </p:cBhvr>
                                      <p:to>
                                        <p:strVal val="visible"/>
                                      </p:to>
                                    </p:set>
                                  </p:childTnLst>
                                </p:cTn>
                              </p:par>
                              <p:par>
                                <p:cTn id="88" presetID="53" presetClass="entr" presetSubtype="16" fill="hold" nodeType="withEffect">
                                  <p:stCondLst>
                                    <p:cond delay="200"/>
                                  </p:stCondLst>
                                  <p:childTnLst>
                                    <p:set>
                                      <p:cBhvr>
                                        <p:cTn id="89" dur="1" fill="hold">
                                          <p:stCondLst>
                                            <p:cond delay="0"/>
                                          </p:stCondLst>
                                        </p:cTn>
                                        <p:tgtEl>
                                          <p:spTgt spid="77"/>
                                        </p:tgtEl>
                                        <p:attrNameLst>
                                          <p:attrName>style.visibility</p:attrName>
                                        </p:attrNameLst>
                                      </p:cBhvr>
                                      <p:to>
                                        <p:strVal val="visible"/>
                                      </p:to>
                                    </p:set>
                                    <p:anim calcmode="lin" valueType="num">
                                      <p:cBhvr>
                                        <p:cTn id="90" dur="1000" fill="hold"/>
                                        <p:tgtEl>
                                          <p:spTgt spid="77"/>
                                        </p:tgtEl>
                                        <p:attrNameLst>
                                          <p:attrName>ppt_w</p:attrName>
                                        </p:attrNameLst>
                                      </p:cBhvr>
                                      <p:tavLst>
                                        <p:tav tm="0">
                                          <p:val>
                                            <p:fltVal val="0"/>
                                          </p:val>
                                        </p:tav>
                                        <p:tav tm="100000">
                                          <p:val>
                                            <p:strVal val="#ppt_w"/>
                                          </p:val>
                                        </p:tav>
                                      </p:tavLst>
                                    </p:anim>
                                    <p:anim calcmode="lin" valueType="num">
                                      <p:cBhvr>
                                        <p:cTn id="91" dur="1000" fill="hold"/>
                                        <p:tgtEl>
                                          <p:spTgt spid="77"/>
                                        </p:tgtEl>
                                        <p:attrNameLst>
                                          <p:attrName>ppt_h</p:attrName>
                                        </p:attrNameLst>
                                      </p:cBhvr>
                                      <p:tavLst>
                                        <p:tav tm="0">
                                          <p:val>
                                            <p:fltVal val="0"/>
                                          </p:val>
                                        </p:tav>
                                        <p:tav tm="100000">
                                          <p:val>
                                            <p:strVal val="#ppt_h"/>
                                          </p:val>
                                        </p:tav>
                                      </p:tavLst>
                                    </p:anim>
                                    <p:animEffect transition="in" filter="fade">
                                      <p:cBhvr>
                                        <p:cTn id="92" dur="1000"/>
                                        <p:tgtEl>
                                          <p:spTgt spid="77"/>
                                        </p:tgtEl>
                                      </p:cBhvr>
                                    </p:animEffect>
                                  </p:childTnLst>
                                </p:cTn>
                              </p:par>
                              <p:par>
                                <p:cTn id="93" presetID="64" presetClass="path" presetSubtype="0" fill="hold" nodeType="withEffect">
                                  <p:stCondLst>
                                    <p:cond delay="200"/>
                                  </p:stCondLst>
                                  <p:childTnLst>
                                    <p:animMotion origin="layout" path="M 3.05556E-6 3.44146E-6 L -0.64115 -0.94965 " pathEditMode="relative" rAng="0" ptsTypes="AA">
                                      <p:cBhvr>
                                        <p:cTn id="94" dur="1000" spd="-100000" fill="hold"/>
                                        <p:tgtEl>
                                          <p:spTgt spid="77"/>
                                        </p:tgtEl>
                                        <p:attrNameLst>
                                          <p:attrName>ppt_x</p:attrName>
                                          <p:attrName>ppt_y</p:attrName>
                                        </p:attrNameLst>
                                      </p:cBhvr>
                                      <p:rCtr x="-32066" y="-47482"/>
                                    </p:animMotion>
                                  </p:childTnLst>
                                </p:cTn>
                              </p:par>
                            </p:childTnLst>
                          </p:cTn>
                        </p:par>
                        <p:par>
                          <p:cTn id="95" fill="hold">
                            <p:stCondLst>
                              <p:cond delay="1400"/>
                            </p:stCondLst>
                            <p:childTnLst>
                              <p:par>
                                <p:cTn id="96" presetID="10" presetClass="entr" presetSubtype="0" fill="hold" grpId="0" nodeType="afterEffect">
                                  <p:stCondLst>
                                    <p:cond delay="0"/>
                                  </p:stCondLst>
                                  <p:iterate type="lt">
                                    <p:tmPct val="0"/>
                                  </p:iterate>
                                  <p:childTnLst>
                                    <p:set>
                                      <p:cBhvr>
                                        <p:cTn id="97" dur="1" fill="hold">
                                          <p:stCondLst>
                                            <p:cond delay="0"/>
                                          </p:stCondLst>
                                        </p:cTn>
                                        <p:tgtEl>
                                          <p:spTgt spid="81"/>
                                        </p:tgtEl>
                                        <p:attrNameLst>
                                          <p:attrName>style.visibility</p:attrName>
                                        </p:attrNameLst>
                                      </p:cBhvr>
                                      <p:to>
                                        <p:strVal val="visible"/>
                                      </p:to>
                                    </p:set>
                                    <p:animEffect transition="in" filter="fade">
                                      <p:cBhvr>
                                        <p:cTn id="98" dur="500"/>
                                        <p:tgtEl>
                                          <p:spTgt spid="81"/>
                                        </p:tgtEl>
                                      </p:cBhvr>
                                    </p:animEffect>
                                  </p:childTnLst>
                                </p:cTn>
                              </p:par>
                            </p:childTnLst>
                          </p:cTn>
                        </p:par>
                        <p:par>
                          <p:cTn id="99" fill="hold">
                            <p:stCondLst>
                              <p:cond delay="1900"/>
                            </p:stCondLst>
                            <p:childTnLst>
                              <p:par>
                                <p:cTn id="100" presetID="34" presetClass="emph" presetSubtype="0" fill="hold" grpId="1" nodeType="afterEffect">
                                  <p:stCondLst>
                                    <p:cond delay="0"/>
                                  </p:stCondLst>
                                  <p:iterate type="lt">
                                    <p:tmPct val="10000"/>
                                  </p:iterate>
                                  <p:childTnLst>
                                    <p:animMotion origin="layout" path="M 0.0 0.0 L 0.0 -0.07213" pathEditMode="relative" ptsTypes="">
                                      <p:cBhvr>
                                        <p:cTn id="101" dur="250" accel="50000" decel="50000" autoRev="1" fill="hold">
                                          <p:stCondLst>
                                            <p:cond delay="0"/>
                                          </p:stCondLst>
                                        </p:cTn>
                                        <p:tgtEl>
                                          <p:spTgt spid="81"/>
                                        </p:tgtEl>
                                        <p:attrNameLst>
                                          <p:attrName>ppt_x</p:attrName>
                                          <p:attrName>ppt_y</p:attrName>
                                        </p:attrNameLst>
                                      </p:cBhvr>
                                    </p:animMotion>
                                    <p:animRot by="1500000">
                                      <p:cBhvr>
                                        <p:cTn id="102" dur="125" fill="hold">
                                          <p:stCondLst>
                                            <p:cond delay="0"/>
                                          </p:stCondLst>
                                        </p:cTn>
                                        <p:tgtEl>
                                          <p:spTgt spid="81"/>
                                        </p:tgtEl>
                                        <p:attrNameLst>
                                          <p:attrName>r</p:attrName>
                                        </p:attrNameLst>
                                      </p:cBhvr>
                                    </p:animRot>
                                    <p:animRot by="-1500000">
                                      <p:cBhvr>
                                        <p:cTn id="103" dur="125" fill="hold">
                                          <p:stCondLst>
                                            <p:cond delay="125"/>
                                          </p:stCondLst>
                                        </p:cTn>
                                        <p:tgtEl>
                                          <p:spTgt spid="81"/>
                                        </p:tgtEl>
                                        <p:attrNameLst>
                                          <p:attrName>r</p:attrName>
                                        </p:attrNameLst>
                                      </p:cBhvr>
                                    </p:animRot>
                                    <p:animRot by="-1500000">
                                      <p:cBhvr>
                                        <p:cTn id="104" dur="125" fill="hold">
                                          <p:stCondLst>
                                            <p:cond delay="250"/>
                                          </p:stCondLst>
                                        </p:cTn>
                                        <p:tgtEl>
                                          <p:spTgt spid="81"/>
                                        </p:tgtEl>
                                        <p:attrNameLst>
                                          <p:attrName>r</p:attrName>
                                        </p:attrNameLst>
                                      </p:cBhvr>
                                    </p:animRot>
                                    <p:animRot by="1500000">
                                      <p:cBhvr>
                                        <p:cTn id="105" dur="125" fill="hold">
                                          <p:stCondLst>
                                            <p:cond delay="375"/>
                                          </p:stCondLst>
                                        </p:cTn>
                                        <p:tgtEl>
                                          <p:spTgt spid="81"/>
                                        </p:tgtEl>
                                        <p:attrNameLst>
                                          <p:attrName>r</p:attrName>
                                        </p:attrNameLst>
                                      </p:cBhvr>
                                    </p:animRot>
                                  </p:childTnLst>
                                </p:cTn>
                              </p:par>
                            </p:childTnLst>
                          </p:cTn>
                        </p:par>
                        <p:par>
                          <p:cTn id="106" fill="hold">
                            <p:stCondLst>
                              <p:cond delay="2650"/>
                            </p:stCondLst>
                            <p:childTnLst>
                              <p:par>
                                <p:cTn id="107" presetID="42" presetClass="entr" presetSubtype="0" fill="hold" grpId="0" nodeType="afterEffect">
                                  <p:stCondLst>
                                    <p:cond delay="0"/>
                                  </p:stCondLst>
                                  <p:childTnLst>
                                    <p:set>
                                      <p:cBhvr>
                                        <p:cTn id="108" dur="1" fill="hold">
                                          <p:stCondLst>
                                            <p:cond delay="0"/>
                                          </p:stCondLst>
                                        </p:cTn>
                                        <p:tgtEl>
                                          <p:spTgt spid="83"/>
                                        </p:tgtEl>
                                        <p:attrNameLst>
                                          <p:attrName>style.visibility</p:attrName>
                                        </p:attrNameLst>
                                      </p:cBhvr>
                                      <p:to>
                                        <p:strVal val="visible"/>
                                      </p:to>
                                    </p:set>
                                    <p:animEffect transition="in" filter="fade">
                                      <p:cBhvr>
                                        <p:cTn id="109" dur="3000"/>
                                        <p:tgtEl>
                                          <p:spTgt spid="83"/>
                                        </p:tgtEl>
                                      </p:cBhvr>
                                    </p:animEffect>
                                    <p:anim calcmode="lin" valueType="num">
                                      <p:cBhvr>
                                        <p:cTn id="110" dur="3000" fill="hold"/>
                                        <p:tgtEl>
                                          <p:spTgt spid="83"/>
                                        </p:tgtEl>
                                        <p:attrNameLst>
                                          <p:attrName>ppt_x</p:attrName>
                                        </p:attrNameLst>
                                      </p:cBhvr>
                                      <p:tavLst>
                                        <p:tav tm="0">
                                          <p:val>
                                            <p:strVal val="#ppt_x"/>
                                          </p:val>
                                        </p:tav>
                                        <p:tav tm="100000">
                                          <p:val>
                                            <p:strVal val="#ppt_x"/>
                                          </p:val>
                                        </p:tav>
                                      </p:tavLst>
                                    </p:anim>
                                    <p:anim calcmode="lin" valueType="num">
                                      <p:cBhvr>
                                        <p:cTn id="111" dur="3000" fill="hold"/>
                                        <p:tgtEl>
                                          <p:spTgt spid="83"/>
                                        </p:tgtEl>
                                        <p:attrNameLst>
                                          <p:attrName>ppt_y</p:attrName>
                                        </p:attrNameLst>
                                      </p:cBhvr>
                                      <p:tavLst>
                                        <p:tav tm="0">
                                          <p:val>
                                            <p:strVal val="#ppt_y+.1"/>
                                          </p:val>
                                        </p:tav>
                                        <p:tav tm="100000">
                                          <p:val>
                                            <p:strVal val="#ppt_y"/>
                                          </p:val>
                                        </p:tav>
                                      </p:tavLst>
                                    </p:anim>
                                  </p:childTnLst>
                                </p:cTn>
                              </p:par>
                            </p:childTnLst>
                          </p:cTn>
                        </p:par>
                        <p:par>
                          <p:cTn id="112" fill="hold">
                            <p:stCondLst>
                              <p:cond delay="5650"/>
                            </p:stCondLst>
                            <p:childTnLst>
                              <p:par>
                                <p:cTn id="113" presetID="10" presetClass="entr" presetSubtype="0" fill="hold" grpId="0"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0" grpId="2" animBg="1"/>
      <p:bldP spid="41" grpId="0" animBg="1"/>
      <p:bldP spid="41" grpId="1" animBg="1"/>
      <p:bldP spid="41" grpId="2" animBg="1"/>
      <p:bldP spid="75" grpId="0" animBg="1"/>
      <p:bldP spid="75" grpId="1" animBg="1"/>
      <p:bldP spid="75" grpId="2" animBg="1"/>
      <p:bldP spid="76" grpId="0" animBg="1"/>
      <p:bldP spid="76" grpId="1" animBg="1"/>
      <p:bldP spid="76" grpId="2" animBg="1"/>
      <p:bldP spid="81" grpId="0"/>
      <p:bldP spid="81" grpId="1"/>
      <p:bldP spid="83"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040250" y="1704500"/>
            <a:ext cx="1723549" cy="707886"/>
          </a:xfrm>
          <a:prstGeom prst="rect">
            <a:avLst/>
          </a:prstGeom>
          <a:noFill/>
        </p:spPr>
        <p:txBody>
          <a:bodyPr wrap="none" rtlCol="0">
            <a:spAutoFit/>
          </a:bodyPr>
          <a:lstStyle/>
          <a:p>
            <a:r>
              <a:rPr lang="zh-CN" altLang="en-US" sz="4000" dirty="0">
                <a:latin typeface="方正兰亭细黑_GBK" pitchFamily="2" charset="-122"/>
                <a:ea typeface="方正兰亭细黑_GBK" pitchFamily="2" charset="-122"/>
              </a:rPr>
              <a:t>覆盖率</a:t>
            </a:r>
          </a:p>
        </p:txBody>
      </p:sp>
      <p:sp>
        <p:nvSpPr>
          <p:cNvPr id="3" name="TextBox 2"/>
          <p:cNvSpPr txBox="1"/>
          <p:nvPr/>
        </p:nvSpPr>
        <p:spPr>
          <a:xfrm>
            <a:off x="2394866" y="2896649"/>
            <a:ext cx="1241030" cy="307777"/>
          </a:xfrm>
          <a:prstGeom prst="rect">
            <a:avLst/>
          </a:prstGeom>
          <a:noFill/>
        </p:spPr>
        <p:txBody>
          <a:bodyPr wrap="square" lIns="0" tIns="0" rIns="0" bIns="0" rtlCol="0">
            <a:spAutoFit/>
          </a:bodyPr>
          <a:lstStyle/>
          <a:p>
            <a:r>
              <a:rPr lang="zh-CN" altLang="en-US" sz="2000" dirty="0">
                <a:solidFill>
                  <a:schemeClr val="bg1"/>
                </a:solidFill>
                <a:latin typeface="微软雅黑" pitchFamily="34" charset="-122"/>
                <a:ea typeface="微软雅黑" pitchFamily="34" charset="-122"/>
              </a:rPr>
              <a:t>第一部分</a:t>
            </a:r>
          </a:p>
        </p:txBody>
      </p:sp>
      <p:grpSp>
        <p:nvGrpSpPr>
          <p:cNvPr id="33" name="组合 3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a:spLocks/>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1A3F6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15" name="TextBox 14"/>
          <p:cNvSpPr txBox="1"/>
          <p:nvPr/>
        </p:nvSpPr>
        <p:spPr>
          <a:xfrm>
            <a:off x="4450203" y="2490902"/>
            <a:ext cx="646331" cy="369332"/>
          </a:xfrm>
          <a:prstGeom prst="rect">
            <a:avLst/>
          </a:prstGeom>
          <a:noFill/>
        </p:spPr>
        <p:txBody>
          <a:bodyPr wrap="none" rtlCol="0">
            <a:spAutoFit/>
          </a:bodyPr>
          <a:lstStyle/>
          <a:p>
            <a:r>
              <a:rPr lang="zh-CN" altLang="en-US" dirty="0">
                <a:latin typeface="方正兰亭细黑_GBK" pitchFamily="2" charset="-122"/>
                <a:ea typeface="方正兰亭细黑_GBK" pitchFamily="2" charset="-122"/>
              </a:rPr>
              <a:t>定义</a:t>
            </a:r>
          </a:p>
        </p:txBody>
      </p:sp>
      <p:sp>
        <p:nvSpPr>
          <p:cNvPr id="19" name="TextBox 18"/>
          <p:cNvSpPr txBox="1"/>
          <p:nvPr/>
        </p:nvSpPr>
        <p:spPr>
          <a:xfrm>
            <a:off x="5039482" y="2560151"/>
            <a:ext cx="1061509" cy="276999"/>
          </a:xfrm>
          <a:prstGeom prst="rect">
            <a:avLst/>
          </a:prstGeom>
          <a:noFill/>
        </p:spPr>
        <p:txBody>
          <a:bodyPr wrap="none" rtlCol="0">
            <a:spAutoFit/>
          </a:bodyPr>
          <a:lstStyle/>
          <a:p>
            <a:pPr algn="ctr"/>
            <a:r>
              <a:rPr lang="en-US" altLang="zh-CN" sz="1200" dirty="0">
                <a:solidFill>
                  <a:srgbClr val="C00000"/>
                </a:solidFill>
                <a:latin typeface="Kozuka Gothic Pro R" pitchFamily="34" charset="-128"/>
                <a:ea typeface="Kozuka Gothic Pro R" pitchFamily="34" charset="-128"/>
              </a:rPr>
              <a:t>DEFINITION</a:t>
            </a:r>
            <a:endParaRPr lang="zh-CN" altLang="en-US" sz="1200" dirty="0">
              <a:solidFill>
                <a:srgbClr val="C00000"/>
              </a:solidFill>
              <a:latin typeface="Kozuka Gothic Pro R" pitchFamily="34" charset="-128"/>
              <a:ea typeface="Kozuka Gothic Pro R" pitchFamily="34" charset="-128"/>
            </a:endParaRPr>
          </a:p>
        </p:txBody>
      </p:sp>
      <p:sp>
        <p:nvSpPr>
          <p:cNvPr id="24" name="椭圆 23"/>
          <p:cNvSpPr/>
          <p:nvPr/>
        </p:nvSpPr>
        <p:spPr>
          <a:xfrm>
            <a:off x="4156315" y="251840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28" name="TextBox 27"/>
          <p:cNvSpPr txBox="1"/>
          <p:nvPr/>
        </p:nvSpPr>
        <p:spPr>
          <a:xfrm>
            <a:off x="4450203" y="2906617"/>
            <a:ext cx="646331" cy="369332"/>
          </a:xfrm>
          <a:prstGeom prst="rect">
            <a:avLst/>
          </a:prstGeom>
          <a:noFill/>
        </p:spPr>
        <p:txBody>
          <a:bodyPr wrap="none" rtlCol="0">
            <a:spAutoFit/>
          </a:bodyPr>
          <a:lstStyle/>
          <a:p>
            <a:r>
              <a:rPr lang="zh-CN" altLang="en-US" dirty="0">
                <a:latin typeface="方正兰亭细黑_GBK" pitchFamily="2" charset="-122"/>
                <a:ea typeface="方正兰亭细黑_GBK" pitchFamily="2" charset="-122"/>
              </a:rPr>
              <a:t>分类</a:t>
            </a:r>
          </a:p>
        </p:txBody>
      </p:sp>
      <p:sp>
        <p:nvSpPr>
          <p:cNvPr id="29" name="TextBox 28"/>
          <p:cNvSpPr txBox="1"/>
          <p:nvPr/>
        </p:nvSpPr>
        <p:spPr>
          <a:xfrm>
            <a:off x="5039482" y="2984915"/>
            <a:ext cx="1426994" cy="276999"/>
          </a:xfrm>
          <a:prstGeom prst="rect">
            <a:avLst/>
          </a:prstGeom>
          <a:noFill/>
        </p:spPr>
        <p:txBody>
          <a:bodyPr wrap="none" rtlCol="0">
            <a:spAutoFit/>
          </a:bodyPr>
          <a:lstStyle/>
          <a:p>
            <a:pPr algn="ctr"/>
            <a:r>
              <a:rPr lang="en-US" altLang="zh-CN" sz="1200" dirty="0">
                <a:solidFill>
                  <a:srgbClr val="C00000"/>
                </a:solidFill>
                <a:latin typeface="Kozuka Gothic Pro R" pitchFamily="34" charset="-128"/>
                <a:ea typeface="Kozuka Gothic Pro R" pitchFamily="34" charset="-128"/>
              </a:rPr>
              <a:t>CLASSIFICATION</a:t>
            </a:r>
            <a:endParaRPr lang="zh-CN" altLang="en-US" sz="1200" dirty="0">
              <a:solidFill>
                <a:srgbClr val="C00000"/>
              </a:solidFill>
              <a:latin typeface="Kozuka Gothic Pro R" pitchFamily="34" charset="-128"/>
              <a:ea typeface="Kozuka Gothic Pro R" pitchFamily="34" charset="-128"/>
            </a:endParaRPr>
          </a:p>
        </p:txBody>
      </p:sp>
      <p:sp>
        <p:nvSpPr>
          <p:cNvPr id="30" name="椭圆 29"/>
          <p:cNvSpPr/>
          <p:nvPr/>
        </p:nvSpPr>
        <p:spPr>
          <a:xfrm>
            <a:off x="4156315" y="2934115"/>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Tree>
    <p:extLst>
      <p:ext uri="{BB962C8B-B14F-4D97-AF65-F5344CB8AC3E}">
        <p14:creationId xmlns:p14="http://schemas.microsoft.com/office/powerpoint/2010/main" val="15692385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left)">
                                      <p:cBhvr>
                                        <p:cTn id="8" dur="500"/>
                                        <p:tgtEl>
                                          <p:spTgt spid="4"/>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p:tgtEl>
                                          <p:spTgt spid="33"/>
                                        </p:tgtEl>
                                        <p:attrNameLst>
                                          <p:attrName>ppt_x</p:attrName>
                                        </p:attrNameLst>
                                      </p:cBhvr>
                                      <p:tavLst>
                                        <p:tav tm="0">
                                          <p:val>
                                            <p:strVal val="#ppt_x+#ppt_w*1.125000"/>
                                          </p:val>
                                        </p:tav>
                                        <p:tav tm="100000">
                                          <p:val>
                                            <p:strVal val="#ppt_x"/>
                                          </p:val>
                                        </p:tav>
                                      </p:tavLst>
                                    </p:anim>
                                    <p:animEffect transition="in" filter="wipe(left)">
                                      <p:cBhvr>
                                        <p:cTn id="13" dur="500"/>
                                        <p:tgtEl>
                                          <p:spTgt spid="3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p:tgtEl>
                                          <p:spTgt spid="24"/>
                                        </p:tgtEl>
                                        <p:attrNameLst>
                                          <p:attrName>ppt_x</p:attrName>
                                        </p:attrNameLst>
                                      </p:cBhvr>
                                      <p:tavLst>
                                        <p:tav tm="0">
                                          <p:val>
                                            <p:strVal val="#ppt_x-#ppt_w*1.125000"/>
                                          </p:val>
                                        </p:tav>
                                        <p:tav tm="100000">
                                          <p:val>
                                            <p:strVal val="#ppt_x"/>
                                          </p:val>
                                        </p:tav>
                                      </p:tavLst>
                                    </p:anim>
                                    <p:animEffect transition="in" filter="wipe(right)">
                                      <p:cBhvr>
                                        <p:cTn id="27" dur="500"/>
                                        <p:tgtEl>
                                          <p:spTgt spid="24"/>
                                        </p:tgtEl>
                                      </p:cBhvr>
                                    </p:animEffect>
                                  </p:childTnLst>
                                </p:cTn>
                              </p:par>
                              <p:par>
                                <p:cTn id="28" presetID="12" presetClass="entr" presetSubtype="8" fill="hold" grpId="0" nodeType="withEffect">
                                  <p:stCondLst>
                                    <p:cond delay="30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p:tgtEl>
                                          <p:spTgt spid="15"/>
                                        </p:tgtEl>
                                        <p:attrNameLst>
                                          <p:attrName>ppt_x</p:attrName>
                                        </p:attrNameLst>
                                      </p:cBhvr>
                                      <p:tavLst>
                                        <p:tav tm="0">
                                          <p:val>
                                            <p:strVal val="#ppt_x-#ppt_w*1.125000"/>
                                          </p:val>
                                        </p:tav>
                                        <p:tav tm="100000">
                                          <p:val>
                                            <p:strVal val="#ppt_x"/>
                                          </p:val>
                                        </p:tav>
                                      </p:tavLst>
                                    </p:anim>
                                    <p:animEffect transition="in" filter="wipe(right)">
                                      <p:cBhvr>
                                        <p:cTn id="31" dur="500"/>
                                        <p:tgtEl>
                                          <p:spTgt spid="15"/>
                                        </p:tgtEl>
                                      </p:cBhvr>
                                    </p:animEffect>
                                  </p:childTnLst>
                                </p:cTn>
                              </p:par>
                              <p:par>
                                <p:cTn id="32" presetID="12" presetClass="entr" presetSubtype="8" fill="hold" grpId="0" nodeType="withEffect">
                                  <p:stCondLst>
                                    <p:cond delay="60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p:tgtEl>
                                          <p:spTgt spid="19"/>
                                        </p:tgtEl>
                                        <p:attrNameLst>
                                          <p:attrName>ppt_x</p:attrName>
                                        </p:attrNameLst>
                                      </p:cBhvr>
                                      <p:tavLst>
                                        <p:tav tm="0">
                                          <p:val>
                                            <p:strVal val="#ppt_x-#ppt_w*1.125000"/>
                                          </p:val>
                                        </p:tav>
                                        <p:tav tm="100000">
                                          <p:val>
                                            <p:strVal val="#ppt_x"/>
                                          </p:val>
                                        </p:tav>
                                      </p:tavLst>
                                    </p:anim>
                                    <p:animEffect transition="in" filter="wipe(right)">
                                      <p:cBhvr>
                                        <p:cTn id="35" dur="500"/>
                                        <p:tgtEl>
                                          <p:spTgt spid="19"/>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p:tgtEl>
                                          <p:spTgt spid="30"/>
                                        </p:tgtEl>
                                        <p:attrNameLst>
                                          <p:attrName>ppt_x</p:attrName>
                                        </p:attrNameLst>
                                      </p:cBhvr>
                                      <p:tavLst>
                                        <p:tav tm="0">
                                          <p:val>
                                            <p:strVal val="#ppt_x-#ppt_w*1.125000"/>
                                          </p:val>
                                        </p:tav>
                                        <p:tav tm="100000">
                                          <p:val>
                                            <p:strVal val="#ppt_x"/>
                                          </p:val>
                                        </p:tav>
                                      </p:tavLst>
                                    </p:anim>
                                    <p:animEffect transition="in" filter="wipe(right)">
                                      <p:cBhvr>
                                        <p:cTn id="39" dur="500"/>
                                        <p:tgtEl>
                                          <p:spTgt spid="30"/>
                                        </p:tgtEl>
                                      </p:cBhvr>
                                    </p:animEffect>
                                  </p:childTnLst>
                                </p:cTn>
                              </p:par>
                              <p:par>
                                <p:cTn id="40" presetID="12" presetClass="entr" presetSubtype="8" fill="hold" grpId="0" nodeType="withEffect">
                                  <p:stCondLst>
                                    <p:cond delay="30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p:tgtEl>
                                          <p:spTgt spid="28"/>
                                        </p:tgtEl>
                                        <p:attrNameLst>
                                          <p:attrName>ppt_x</p:attrName>
                                        </p:attrNameLst>
                                      </p:cBhvr>
                                      <p:tavLst>
                                        <p:tav tm="0">
                                          <p:val>
                                            <p:strVal val="#ppt_x-#ppt_w*1.125000"/>
                                          </p:val>
                                        </p:tav>
                                        <p:tav tm="100000">
                                          <p:val>
                                            <p:strVal val="#ppt_x"/>
                                          </p:val>
                                        </p:tav>
                                      </p:tavLst>
                                    </p:anim>
                                    <p:animEffect transition="in" filter="wipe(right)">
                                      <p:cBhvr>
                                        <p:cTn id="43" dur="500"/>
                                        <p:tgtEl>
                                          <p:spTgt spid="28"/>
                                        </p:tgtEl>
                                      </p:cBhvr>
                                    </p:animEffect>
                                  </p:childTnLst>
                                </p:cTn>
                              </p:par>
                              <p:par>
                                <p:cTn id="44" presetID="12" presetClass="entr" presetSubtype="8" fill="hold" grpId="0" nodeType="withEffect">
                                  <p:stCondLst>
                                    <p:cond delay="600"/>
                                  </p:stCondLst>
                                  <p:childTnLst>
                                    <p:set>
                                      <p:cBhvr>
                                        <p:cTn id="45" dur="1" fill="hold">
                                          <p:stCondLst>
                                            <p:cond delay="0"/>
                                          </p:stCondLst>
                                        </p:cTn>
                                        <p:tgtEl>
                                          <p:spTgt spid="29"/>
                                        </p:tgtEl>
                                        <p:attrNameLst>
                                          <p:attrName>style.visibility</p:attrName>
                                        </p:attrNameLst>
                                      </p:cBhvr>
                                      <p:to>
                                        <p:strVal val="visible"/>
                                      </p:to>
                                    </p:set>
                                    <p:anim calcmode="lin" valueType="num">
                                      <p:cBhvr additive="base">
                                        <p:cTn id="46" dur="500"/>
                                        <p:tgtEl>
                                          <p:spTgt spid="29"/>
                                        </p:tgtEl>
                                        <p:attrNameLst>
                                          <p:attrName>ppt_x</p:attrName>
                                        </p:attrNameLst>
                                      </p:cBhvr>
                                      <p:tavLst>
                                        <p:tav tm="0">
                                          <p:val>
                                            <p:strVal val="#ppt_x-#ppt_w*1.125000"/>
                                          </p:val>
                                        </p:tav>
                                        <p:tav tm="100000">
                                          <p:val>
                                            <p:strVal val="#ppt_x"/>
                                          </p:val>
                                        </p:tav>
                                      </p:tavLst>
                                    </p:anim>
                                    <p:animEffect transition="in" filter="wipe(right)">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p:bldP spid="15" grpId="0"/>
      <p:bldP spid="19" grpId="0"/>
      <p:bldP spid="24" grpId="0" animBg="1"/>
      <p:bldP spid="28" grpId="0"/>
      <p:bldP spid="29" grpId="0"/>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TextBox 41"/>
          <p:cNvSpPr>
            <a:spLocks noChangeArrowheads="1"/>
          </p:cNvSpPr>
          <p:nvPr/>
        </p:nvSpPr>
        <p:spPr bwMode="auto">
          <a:xfrm>
            <a:off x="1439864" y="1664494"/>
            <a:ext cx="6264275"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dirty="0">
                <a:solidFill>
                  <a:schemeClr val="tx1">
                    <a:lumMod val="85000"/>
                    <a:lumOff val="15000"/>
                  </a:schemeClr>
                </a:solidFill>
                <a:latin typeface="微软雅黑" pitchFamily="34" charset="-122"/>
                <a:ea typeface="微软雅黑" pitchFamily="34" charset="-122"/>
                <a:sym typeface="微软雅黑" pitchFamily="34" charset="-122"/>
              </a:rPr>
              <a:t>测试覆盖率通常被用来衡量测试的充分性和完整性，从广义的角度来讲，测试覆盖率主要分为两大类，一类是面向项目的</a:t>
            </a:r>
            <a:r>
              <a:rPr lang="zh-CN" altLang="en-US" sz="1200" b="1" dirty="0">
                <a:solidFill>
                  <a:schemeClr val="tx1">
                    <a:lumMod val="85000"/>
                    <a:lumOff val="15000"/>
                  </a:schemeClr>
                </a:solidFill>
                <a:latin typeface="微软雅黑" pitchFamily="34" charset="-122"/>
                <a:ea typeface="微软雅黑" pitchFamily="34" charset="-122"/>
                <a:sym typeface="微软雅黑" pitchFamily="34" charset="-122"/>
              </a:rPr>
              <a:t>需求覆盖率</a:t>
            </a:r>
            <a:r>
              <a:rPr lang="zh-CN" altLang="en-US" sz="1200" dirty="0">
                <a:solidFill>
                  <a:schemeClr val="tx1">
                    <a:lumMod val="85000"/>
                    <a:lumOff val="15000"/>
                  </a:schemeClr>
                </a:solidFill>
                <a:latin typeface="微软雅黑" pitchFamily="34" charset="-122"/>
                <a:ea typeface="微软雅黑" pitchFamily="34" charset="-122"/>
                <a:sym typeface="微软雅黑" pitchFamily="34" charset="-122"/>
              </a:rPr>
              <a:t>，另一类是更偏向技术的</a:t>
            </a:r>
            <a:r>
              <a:rPr lang="zh-CN" altLang="en-US" sz="1200" b="1" dirty="0">
                <a:solidFill>
                  <a:schemeClr val="tx1">
                    <a:lumMod val="85000"/>
                    <a:lumOff val="15000"/>
                  </a:schemeClr>
                </a:solidFill>
                <a:latin typeface="微软雅黑" pitchFamily="34" charset="-122"/>
                <a:ea typeface="微软雅黑" pitchFamily="34" charset="-122"/>
                <a:sym typeface="微软雅黑" pitchFamily="34" charset="-122"/>
              </a:rPr>
              <a:t>代码覆盖率</a:t>
            </a:r>
            <a:r>
              <a:rPr lang="zh-CN" altLang="en-US" sz="1200" dirty="0" smtClean="0">
                <a:solidFill>
                  <a:schemeClr val="tx1">
                    <a:lumMod val="85000"/>
                    <a:lumOff val="15000"/>
                  </a:schemeClr>
                </a:solidFill>
                <a:latin typeface="微软雅黑" pitchFamily="34" charset="-122"/>
                <a:ea typeface="微软雅黑" pitchFamily="34" charset="-122"/>
                <a:sym typeface="微软雅黑" pitchFamily="34" charset="-122"/>
              </a:rPr>
              <a:t>。</a:t>
            </a:r>
            <a:endParaRPr lang="en-US" altLang="zh-CN" sz="1200" dirty="0" smtClean="0">
              <a:solidFill>
                <a:schemeClr val="tx1">
                  <a:lumMod val="85000"/>
                  <a:lumOff val="15000"/>
                </a:schemeClr>
              </a:solidFill>
              <a:latin typeface="微软雅黑" pitchFamily="34" charset="-122"/>
              <a:ea typeface="微软雅黑" pitchFamily="34" charset="-122"/>
              <a:sym typeface="微软雅黑" pitchFamily="34" charset="-122"/>
            </a:endParaRPr>
          </a:p>
          <a:p>
            <a:endParaRPr lang="en-US" altLang="zh-CN" sz="1200" dirty="0">
              <a:solidFill>
                <a:schemeClr val="tx1">
                  <a:lumMod val="85000"/>
                  <a:lumOff val="15000"/>
                </a:schemeClr>
              </a:solidFill>
              <a:latin typeface="微软雅黑" pitchFamily="34" charset="-122"/>
              <a:ea typeface="微软雅黑" pitchFamily="34" charset="-122"/>
              <a:sym typeface="微软雅黑" pitchFamily="34" charset="-122"/>
            </a:endParaRPr>
          </a:p>
          <a:p>
            <a:r>
              <a:rPr lang="zh-CN" altLang="en-US" sz="1200" dirty="0">
                <a:solidFill>
                  <a:schemeClr val="tx1">
                    <a:lumMod val="85000"/>
                    <a:lumOff val="15000"/>
                  </a:schemeClr>
                </a:solidFill>
                <a:latin typeface="微软雅黑" pitchFamily="34" charset="-122"/>
                <a:ea typeface="微软雅黑" pitchFamily="34" charset="-122"/>
                <a:sym typeface="微软雅黑" pitchFamily="34" charset="-122"/>
              </a:rPr>
              <a:t>一、需求覆盖率</a:t>
            </a:r>
          </a:p>
          <a:p>
            <a:r>
              <a:rPr lang="zh-CN" altLang="en-US" sz="1200" dirty="0">
                <a:solidFill>
                  <a:schemeClr val="tx1">
                    <a:lumMod val="85000"/>
                    <a:lumOff val="15000"/>
                  </a:schemeClr>
                </a:solidFill>
                <a:latin typeface="微软雅黑" pitchFamily="34" charset="-122"/>
                <a:ea typeface="微软雅黑" pitchFamily="34" charset="-122"/>
                <a:sym typeface="微软雅黑" pitchFamily="34" charset="-122"/>
              </a:rPr>
              <a:t>需求覆盖率，是指测试「对需求的覆盖程度」</a:t>
            </a:r>
            <a:r>
              <a:rPr lang="zh-CN" altLang="en-US" sz="1200" dirty="0" smtClean="0">
                <a:solidFill>
                  <a:schemeClr val="tx1">
                    <a:lumMod val="85000"/>
                    <a:lumOff val="15000"/>
                  </a:schemeClr>
                </a:solidFill>
                <a:latin typeface="微软雅黑" pitchFamily="34" charset="-122"/>
                <a:ea typeface="微软雅黑" pitchFamily="34" charset="-122"/>
                <a:sym typeface="微软雅黑" pitchFamily="34" charset="-122"/>
              </a:rPr>
              <a:t>。</a:t>
            </a:r>
            <a:endParaRPr lang="zh-CN" altLang="en-US" sz="1200" dirty="0">
              <a:solidFill>
                <a:schemeClr val="tx1">
                  <a:lumMod val="85000"/>
                  <a:lumOff val="15000"/>
                </a:schemeClr>
              </a:solidFill>
              <a:latin typeface="微软雅黑" pitchFamily="34" charset="-122"/>
              <a:ea typeface="微软雅黑" pitchFamily="34" charset="-122"/>
              <a:sym typeface="微软雅黑" pitchFamily="34" charset="-122"/>
            </a:endParaRPr>
          </a:p>
          <a:p>
            <a:r>
              <a:rPr lang="zh-CN" altLang="en-US" sz="1200" dirty="0">
                <a:solidFill>
                  <a:schemeClr val="tx1">
                    <a:lumMod val="85000"/>
                    <a:lumOff val="15000"/>
                  </a:schemeClr>
                </a:solidFill>
                <a:latin typeface="微软雅黑" pitchFamily="34" charset="-122"/>
                <a:ea typeface="微软雅黑" pitchFamily="34" charset="-122"/>
                <a:sym typeface="微软雅黑" pitchFamily="34" charset="-122"/>
              </a:rPr>
              <a:t>通常的做法是将每一条分解后的软件需求和对应的测试建立一对多的映射关系，最终目标是保证测试可以覆盖每个需求，以保证软件产品的质量</a:t>
            </a:r>
            <a:r>
              <a:rPr lang="zh-CN" altLang="en-US" sz="1200" dirty="0" smtClean="0">
                <a:solidFill>
                  <a:schemeClr val="tx1">
                    <a:lumMod val="85000"/>
                    <a:lumOff val="15000"/>
                  </a:schemeClr>
                </a:solidFill>
                <a:latin typeface="微软雅黑" pitchFamily="34" charset="-122"/>
                <a:ea typeface="微软雅黑" pitchFamily="34" charset="-122"/>
                <a:sym typeface="微软雅黑" pitchFamily="34" charset="-122"/>
              </a:rPr>
              <a:t>。</a:t>
            </a:r>
            <a:endParaRPr lang="zh-CN" altLang="en-US" sz="1200" dirty="0">
              <a:solidFill>
                <a:schemeClr val="tx1">
                  <a:lumMod val="85000"/>
                  <a:lumOff val="15000"/>
                </a:schemeClr>
              </a:solidFill>
              <a:latin typeface="微软雅黑" pitchFamily="34" charset="-122"/>
              <a:ea typeface="微软雅黑" pitchFamily="34" charset="-122"/>
              <a:sym typeface="微软雅黑" pitchFamily="34" charset="-122"/>
            </a:endParaRPr>
          </a:p>
          <a:p>
            <a:r>
              <a:rPr lang="zh-CN" altLang="en-US" sz="1200" dirty="0">
                <a:solidFill>
                  <a:schemeClr val="tx1">
                    <a:lumMod val="85000"/>
                    <a:lumOff val="15000"/>
                  </a:schemeClr>
                </a:solidFill>
                <a:latin typeface="微软雅黑" pitchFamily="34" charset="-122"/>
                <a:ea typeface="微软雅黑" pitchFamily="34" charset="-122"/>
                <a:sym typeface="微软雅黑" pitchFamily="34" charset="-122"/>
              </a:rPr>
              <a:t>但是，在如今敏捷开发模式下，互联网项目中很少直接基于需求来衡量测试覆盖率了，而是「将软件需求转换成测试需求」，然后基于测试需求再来设计测试点</a:t>
            </a:r>
            <a:r>
              <a:rPr lang="zh-CN" altLang="en-US" sz="1200" dirty="0" smtClean="0">
                <a:solidFill>
                  <a:schemeClr val="tx1">
                    <a:lumMod val="85000"/>
                    <a:lumOff val="15000"/>
                  </a:schemeClr>
                </a:solidFill>
                <a:latin typeface="微软雅黑" pitchFamily="34" charset="-122"/>
                <a:ea typeface="微软雅黑" pitchFamily="34" charset="-122"/>
                <a:sym typeface="微软雅黑" pitchFamily="34" charset="-122"/>
              </a:rPr>
              <a:t>。</a:t>
            </a:r>
            <a:endParaRPr lang="zh-CN" altLang="en-US" sz="1200" dirty="0">
              <a:solidFill>
                <a:schemeClr val="tx1">
                  <a:lumMod val="85000"/>
                  <a:lumOff val="15000"/>
                </a:schemeClr>
              </a:solidFill>
              <a:latin typeface="微软雅黑" pitchFamily="34" charset="-122"/>
              <a:ea typeface="微软雅黑" pitchFamily="34" charset="-122"/>
              <a:sym typeface="微软雅黑" pitchFamily="34" charset="-122"/>
            </a:endParaRPr>
          </a:p>
          <a:p>
            <a:r>
              <a:rPr lang="zh-CN" altLang="en-US" sz="1200" b="1" dirty="0">
                <a:solidFill>
                  <a:schemeClr val="tx1">
                    <a:lumMod val="85000"/>
                    <a:lumOff val="15000"/>
                  </a:schemeClr>
                </a:solidFill>
                <a:latin typeface="微软雅黑" pitchFamily="34" charset="-122"/>
                <a:ea typeface="微软雅黑" pitchFamily="34" charset="-122"/>
                <a:sym typeface="微软雅黑" pitchFamily="34" charset="-122"/>
              </a:rPr>
              <a:t>所以，现在所说的测试覆盖率，通常默认指「代码覆盖率」，而不是需求覆盖率。</a:t>
            </a:r>
          </a:p>
          <a:p>
            <a:endParaRPr lang="zh-CN" altLang="en-US" sz="1200" dirty="0">
              <a:solidFill>
                <a:schemeClr val="tx1">
                  <a:lumMod val="85000"/>
                  <a:lumOff val="15000"/>
                </a:schemeClr>
              </a:solidFill>
              <a:latin typeface="微软雅黑" pitchFamily="34" charset="-122"/>
              <a:ea typeface="微软雅黑" pitchFamily="34" charset="-122"/>
              <a:sym typeface="微软雅黑" pitchFamily="34" charset="-122"/>
            </a:endParaRPr>
          </a:p>
          <a:p>
            <a:r>
              <a:rPr lang="zh-CN" altLang="en-US" sz="1200" dirty="0">
                <a:solidFill>
                  <a:schemeClr val="tx1">
                    <a:lumMod val="85000"/>
                    <a:lumOff val="15000"/>
                  </a:schemeClr>
                </a:solidFill>
                <a:latin typeface="微软雅黑" pitchFamily="34" charset="-122"/>
                <a:ea typeface="微软雅黑" pitchFamily="34" charset="-122"/>
                <a:sym typeface="微软雅黑" pitchFamily="34" charset="-122"/>
              </a:rPr>
              <a:t>二、代码覆盖率</a:t>
            </a:r>
          </a:p>
          <a:p>
            <a:r>
              <a:rPr lang="zh-CN" altLang="en-US" sz="1200" dirty="0">
                <a:solidFill>
                  <a:schemeClr val="tx1">
                    <a:lumMod val="85000"/>
                    <a:lumOff val="15000"/>
                  </a:schemeClr>
                </a:solidFill>
                <a:latin typeface="微软雅黑" pitchFamily="34" charset="-122"/>
                <a:ea typeface="微软雅黑" pitchFamily="34" charset="-122"/>
                <a:sym typeface="微软雅黑" pitchFamily="34" charset="-122"/>
              </a:rPr>
              <a:t>代码覆盖率，通常是指</a:t>
            </a:r>
            <a:r>
              <a:rPr lang="zh-CN" altLang="en-US" sz="1200" b="1" dirty="0">
                <a:solidFill>
                  <a:schemeClr val="tx1">
                    <a:lumMod val="85000"/>
                    <a:lumOff val="15000"/>
                  </a:schemeClr>
                </a:solidFill>
                <a:latin typeface="微软雅黑" pitchFamily="34" charset="-122"/>
                <a:ea typeface="微软雅黑" pitchFamily="34" charset="-122"/>
                <a:sym typeface="微软雅黑" pitchFamily="34" charset="-122"/>
              </a:rPr>
              <a:t>「至少被执行了一次的条目数」</a:t>
            </a:r>
            <a:r>
              <a:rPr lang="zh-CN" altLang="en-US" sz="1200" dirty="0">
                <a:solidFill>
                  <a:schemeClr val="tx1">
                    <a:lumMod val="85000"/>
                    <a:lumOff val="15000"/>
                  </a:schemeClr>
                </a:solidFill>
                <a:latin typeface="微软雅黑" pitchFamily="34" charset="-122"/>
                <a:ea typeface="微软雅黑" pitchFamily="34" charset="-122"/>
                <a:sym typeface="微软雅黑" pitchFamily="34" charset="-122"/>
              </a:rPr>
              <a:t>占整个条目数的百分比</a:t>
            </a:r>
            <a:r>
              <a:rPr lang="zh-CN" altLang="en-US" sz="1200" dirty="0" smtClean="0">
                <a:solidFill>
                  <a:schemeClr val="tx1">
                    <a:lumMod val="85000"/>
                    <a:lumOff val="15000"/>
                  </a:schemeClr>
                </a:solidFill>
                <a:latin typeface="微软雅黑" pitchFamily="34" charset="-122"/>
                <a:ea typeface="微软雅黑" pitchFamily="34" charset="-122"/>
                <a:sym typeface="微软雅黑" pitchFamily="34" charset="-122"/>
              </a:rPr>
              <a:t>。</a:t>
            </a:r>
            <a:endParaRPr lang="zh-CN" altLang="en-US" sz="1200" dirty="0">
              <a:solidFill>
                <a:schemeClr val="tx1">
                  <a:lumMod val="85000"/>
                  <a:lumOff val="15000"/>
                </a:schemeClr>
              </a:solidFill>
              <a:latin typeface="微软雅黑" pitchFamily="34" charset="-122"/>
              <a:ea typeface="微软雅黑" pitchFamily="34" charset="-122"/>
              <a:sym typeface="微软雅黑" pitchFamily="34" charset="-122"/>
            </a:endParaRPr>
          </a:p>
          <a:p>
            <a:r>
              <a:rPr lang="zh-CN" altLang="en-US" sz="1200" dirty="0">
                <a:solidFill>
                  <a:schemeClr val="tx1">
                    <a:lumMod val="85000"/>
                    <a:lumOff val="15000"/>
                  </a:schemeClr>
                </a:solidFill>
                <a:latin typeface="微软雅黑" pitchFamily="34" charset="-122"/>
                <a:ea typeface="微软雅黑" pitchFamily="34" charset="-122"/>
                <a:sym typeface="微软雅黑" pitchFamily="34" charset="-122"/>
              </a:rPr>
              <a:t>这里的“条目数”，可以是代码语句，也可以是函数，还可以是路径，来对应不同的代码覆盖率类型的定义。</a:t>
            </a:r>
          </a:p>
          <a:p>
            <a:endParaRPr lang="zh-CN" altLang="en-US" sz="1000" dirty="0">
              <a:latin typeface="微软雅黑" pitchFamily="34" charset="-122"/>
              <a:ea typeface="微软雅黑" pitchFamily="34" charset="-122"/>
              <a:sym typeface="微软雅黑" pitchFamily="34" charset="-122"/>
            </a:endParaRPr>
          </a:p>
        </p:txBody>
      </p:sp>
      <p:sp>
        <p:nvSpPr>
          <p:cNvPr id="6154" name="TextBox 43"/>
          <p:cNvSpPr>
            <a:spLocks noChangeArrowheads="1"/>
          </p:cNvSpPr>
          <p:nvPr/>
        </p:nvSpPr>
        <p:spPr bwMode="auto">
          <a:xfrm>
            <a:off x="3416300" y="9944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a:latin typeface="微软雅黑" pitchFamily="34" charset="-122"/>
                <a:ea typeface="微软雅黑" pitchFamily="34" charset="-122"/>
              </a:rPr>
              <a:t>测试覆盖率</a:t>
            </a:r>
          </a:p>
        </p:txBody>
      </p:sp>
      <p:grpSp>
        <p:nvGrpSpPr>
          <p:cNvPr id="6155" name="组合 2"/>
          <p:cNvGrpSpPr>
            <a:grpSpLocks/>
          </p:cNvGrpSpPr>
          <p:nvPr/>
        </p:nvGrpSpPr>
        <p:grpSpPr bwMode="auto">
          <a:xfrm>
            <a:off x="2770188" y="1138714"/>
            <a:ext cx="3579812" cy="142875"/>
            <a:chOff x="0" y="0"/>
            <a:chExt cx="3580582" cy="158874"/>
          </a:xfrm>
        </p:grpSpPr>
        <p:grpSp>
          <p:nvGrpSpPr>
            <p:cNvPr id="6156" name="组合 61"/>
            <p:cNvGrpSpPr>
              <a:grpSpLocks/>
            </p:cNvGrpSpPr>
            <p:nvPr/>
          </p:nvGrpSpPr>
          <p:grpSpPr bwMode="auto">
            <a:xfrm>
              <a:off x="0" y="0"/>
              <a:ext cx="792088" cy="158874"/>
              <a:chOff x="0" y="0"/>
              <a:chExt cx="792088" cy="158874"/>
            </a:xfrm>
          </p:grpSpPr>
          <p:sp>
            <p:nvSpPr>
              <p:cNvPr id="6157"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8"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9"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60" name="组合 62"/>
            <p:cNvGrpSpPr>
              <a:grpSpLocks/>
            </p:cNvGrpSpPr>
            <p:nvPr/>
          </p:nvGrpSpPr>
          <p:grpSpPr bwMode="auto">
            <a:xfrm rot="10800000">
              <a:off x="2788494" y="0"/>
              <a:ext cx="792088" cy="158874"/>
              <a:chOff x="0" y="0"/>
              <a:chExt cx="792088" cy="158874"/>
            </a:xfrm>
          </p:grpSpPr>
          <p:sp>
            <p:nvSpPr>
              <p:cNvPr id="6161"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2"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3"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cxnSp>
        <p:nvCxnSpPr>
          <p:cNvPr id="33" name="直接连接符 3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908957" y="206330"/>
            <a:ext cx="697627" cy="400110"/>
          </a:xfrm>
          <a:prstGeom prst="rect">
            <a:avLst/>
          </a:prstGeom>
          <a:noFill/>
        </p:spPr>
        <p:txBody>
          <a:bodyPr wrap="none" rtlCol="0">
            <a:spAutoFit/>
          </a:bodyPr>
          <a:lstStyle/>
          <a:p>
            <a:r>
              <a:rPr lang="zh-CN" altLang="en-US" sz="2000" dirty="0">
                <a:latin typeface="方正兰亭细黑_GBK" pitchFamily="2" charset="-122"/>
                <a:ea typeface="方正兰亭细黑_GBK" pitchFamily="2" charset="-122"/>
              </a:rPr>
              <a:t>定义</a:t>
            </a:r>
          </a:p>
        </p:txBody>
      </p:sp>
      <p:sp>
        <p:nvSpPr>
          <p:cNvPr id="36" name="TextBox 35"/>
          <p:cNvSpPr txBox="1"/>
          <p:nvPr/>
        </p:nvSpPr>
        <p:spPr>
          <a:xfrm>
            <a:off x="1663061" y="247779"/>
            <a:ext cx="1354858" cy="584775"/>
          </a:xfrm>
          <a:prstGeom prst="rect">
            <a:avLst/>
          </a:prstGeom>
          <a:noFill/>
        </p:spPr>
        <p:txBody>
          <a:bodyPr wrap="none" rtlCol="0">
            <a:spAutoFit/>
          </a:bodyPr>
          <a:lstStyle/>
          <a:p>
            <a:r>
              <a:rPr lang="en-US" altLang="zh-CN" sz="1600" dirty="0">
                <a:solidFill>
                  <a:srgbClr val="C00000"/>
                </a:solidFill>
                <a:latin typeface="Kozuka Gothic Pro R" pitchFamily="34" charset="-128"/>
                <a:ea typeface="Kozuka Gothic Pro R" pitchFamily="34" charset="-128"/>
              </a:rPr>
              <a:t>DEFINITION</a:t>
            </a:r>
          </a:p>
          <a:p>
            <a:endParaRPr lang="zh-CN" altLang="en-US" sz="1600" dirty="0">
              <a:solidFill>
                <a:srgbClr val="C00000"/>
              </a:solidFill>
              <a:latin typeface="Kozuka Gothic Pro R" pitchFamily="34" charset="-128"/>
              <a:ea typeface="Kozuka Gothic Pro R" pitchFamily="34" charset="-128"/>
            </a:endParaRPr>
          </a:p>
        </p:txBody>
      </p:sp>
      <p:cxnSp>
        <p:nvCxnSpPr>
          <p:cNvPr id="37" name="直接连接符 36"/>
          <p:cNvCxnSpPr/>
          <p:nvPr/>
        </p:nvCxnSpPr>
        <p:spPr>
          <a:xfrm>
            <a:off x="161497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57622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300"/>
                                        <p:tgtEl>
                                          <p:spTgt spid="33"/>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300"/>
                                        <p:tgtEl>
                                          <p:spTgt spid="34"/>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p:tgtEl>
                                          <p:spTgt spid="35"/>
                                        </p:tgtEl>
                                        <p:attrNameLst>
                                          <p:attrName>ppt_x</p:attrName>
                                        </p:attrNameLst>
                                      </p:cBhvr>
                                      <p:tavLst>
                                        <p:tav tm="0">
                                          <p:val>
                                            <p:strVal val="#ppt_x-#ppt_w*1.125000"/>
                                          </p:val>
                                        </p:tav>
                                        <p:tav tm="100000">
                                          <p:val>
                                            <p:strVal val="#ppt_x"/>
                                          </p:val>
                                        </p:tav>
                                      </p:tavLst>
                                    </p:anim>
                                    <p:animEffect transition="in" filter="wipe(right)">
                                      <p:cBhvr>
                                        <p:cTn id="16" dur="500"/>
                                        <p:tgtEl>
                                          <p:spTgt spid="35"/>
                                        </p:tgtEl>
                                      </p:cBhvr>
                                    </p:animEffect>
                                  </p:childTnLst>
                                </p:cTn>
                              </p:par>
                              <p:par>
                                <p:cTn id="17" presetID="12" presetClass="entr" presetSubtype="8"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p:tgtEl>
                                          <p:spTgt spid="37"/>
                                        </p:tgtEl>
                                        <p:attrNameLst>
                                          <p:attrName>ppt_x</p:attrName>
                                        </p:attrNameLst>
                                      </p:cBhvr>
                                      <p:tavLst>
                                        <p:tav tm="0">
                                          <p:val>
                                            <p:strVal val="#ppt_x-#ppt_w*1.125000"/>
                                          </p:val>
                                        </p:tav>
                                        <p:tav tm="100000">
                                          <p:val>
                                            <p:strVal val="#ppt_x"/>
                                          </p:val>
                                        </p:tav>
                                      </p:tavLst>
                                    </p:anim>
                                    <p:animEffect transition="in" filter="wipe(right)">
                                      <p:cBhvr>
                                        <p:cTn id="20" dur="500"/>
                                        <p:tgtEl>
                                          <p:spTgt spid="37"/>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p:tgtEl>
                                          <p:spTgt spid="36"/>
                                        </p:tgtEl>
                                        <p:attrNameLst>
                                          <p:attrName>ppt_x</p:attrName>
                                        </p:attrNameLst>
                                      </p:cBhvr>
                                      <p:tavLst>
                                        <p:tav tm="0">
                                          <p:val>
                                            <p:strVal val="#ppt_x-#ppt_w*1.125000"/>
                                          </p:val>
                                        </p:tav>
                                        <p:tav tm="100000">
                                          <p:val>
                                            <p:strVal val="#ppt_x"/>
                                          </p:val>
                                        </p:tav>
                                      </p:tavLst>
                                    </p:anim>
                                    <p:animEffect transition="in" filter="wipe(right)">
                                      <p:cBhvr>
                                        <p:cTn id="24" dur="500"/>
                                        <p:tgtEl>
                                          <p:spTgt spid="36"/>
                                        </p:tgtEl>
                                      </p:cBhvr>
                                    </p:animEffect>
                                  </p:childTnLst>
                                </p:cTn>
                              </p:par>
                            </p:childTnLst>
                          </p:cTn>
                        </p:par>
                        <p:par>
                          <p:cTn id="25" fill="hold">
                            <p:stCondLst>
                              <p:cond delay="1100"/>
                            </p:stCondLst>
                            <p:childTnLst>
                              <p:par>
                                <p:cTn id="26" presetID="23" presetClass="entr" presetSubtype="36" fill="hold" nodeType="afterEffect">
                                  <p:stCondLst>
                                    <p:cond delay="0"/>
                                  </p:stCondLst>
                                  <p:childTnLst>
                                    <p:set>
                                      <p:cBhvr>
                                        <p:cTn id="27" dur="1" fill="hold">
                                          <p:stCondLst>
                                            <p:cond delay="0"/>
                                          </p:stCondLst>
                                        </p:cTn>
                                        <p:tgtEl>
                                          <p:spTgt spid="6155"/>
                                        </p:tgtEl>
                                        <p:attrNameLst>
                                          <p:attrName>style.visibility</p:attrName>
                                        </p:attrNameLst>
                                      </p:cBhvr>
                                      <p:to>
                                        <p:strVal val="visible"/>
                                      </p:to>
                                    </p:set>
                                    <p:anim calcmode="lin" valueType="num">
                                      <p:cBhvr>
                                        <p:cTn id="28" dur="500" fill="hold"/>
                                        <p:tgtEl>
                                          <p:spTgt spid="6155"/>
                                        </p:tgtEl>
                                        <p:attrNameLst>
                                          <p:attrName>ppt_w</p:attrName>
                                        </p:attrNameLst>
                                      </p:cBhvr>
                                      <p:tavLst>
                                        <p:tav tm="0">
                                          <p:val>
                                            <p:strVal val="(6*min(max(#ppt_w*#ppt_h,.3),1)-7.4)/-.7*#ppt_w"/>
                                          </p:val>
                                        </p:tav>
                                        <p:tav tm="100000">
                                          <p:val>
                                            <p:strVal val="#ppt_w"/>
                                          </p:val>
                                        </p:tav>
                                      </p:tavLst>
                                    </p:anim>
                                    <p:anim calcmode="lin" valueType="num">
                                      <p:cBhvr>
                                        <p:cTn id="29" dur="500" fill="hold"/>
                                        <p:tgtEl>
                                          <p:spTgt spid="6155"/>
                                        </p:tgtEl>
                                        <p:attrNameLst>
                                          <p:attrName>ppt_h</p:attrName>
                                        </p:attrNameLst>
                                      </p:cBhvr>
                                      <p:tavLst>
                                        <p:tav tm="0">
                                          <p:val>
                                            <p:strVal val="(6*min(max(#ppt_w*#ppt_h,.3),1)-7.4)/-.7*#ppt_h"/>
                                          </p:val>
                                        </p:tav>
                                        <p:tav tm="100000">
                                          <p:val>
                                            <p:strVal val="#ppt_h"/>
                                          </p:val>
                                        </p:tav>
                                      </p:tavLst>
                                    </p:anim>
                                    <p:anim calcmode="lin" valueType="num">
                                      <p:cBhvr>
                                        <p:cTn id="30" dur="500" fill="hold"/>
                                        <p:tgtEl>
                                          <p:spTgt spid="6155"/>
                                        </p:tgtEl>
                                        <p:attrNameLst>
                                          <p:attrName>ppt_x</p:attrName>
                                        </p:attrNameLst>
                                      </p:cBhvr>
                                      <p:tavLst>
                                        <p:tav tm="0">
                                          <p:val>
                                            <p:fltVal val="0.5"/>
                                          </p:val>
                                        </p:tav>
                                        <p:tav tm="100000">
                                          <p:val>
                                            <p:strVal val="#ppt_x"/>
                                          </p:val>
                                        </p:tav>
                                      </p:tavLst>
                                    </p:anim>
                                    <p:anim calcmode="lin" valueType="num">
                                      <p:cBhvr>
                                        <p:cTn id="31" dur="500" fill="hold"/>
                                        <p:tgtEl>
                                          <p:spTgt spid="6155"/>
                                        </p:tgtEl>
                                        <p:attrNameLst>
                                          <p:attrName>ppt_y</p:attrName>
                                        </p:attrNameLst>
                                      </p:cBhvr>
                                      <p:tavLst>
                                        <p:tav tm="0">
                                          <p:val>
                                            <p:strVal val="1+(6*min(max(#ppt_w*#ppt_h,.3),1)-7.4)/-.7*#ppt_h/2"/>
                                          </p:val>
                                        </p:tav>
                                        <p:tav tm="100000">
                                          <p:val>
                                            <p:strVal val="#ppt_y"/>
                                          </p:val>
                                        </p:tav>
                                      </p:tavLst>
                                    </p:anim>
                                  </p:childTnLst>
                                </p:cTn>
                              </p:par>
                              <p:par>
                                <p:cTn id="32" presetID="23" presetClass="entr" presetSubtype="36" fill="hold" grpId="0" nodeType="withEffect">
                                  <p:stCondLst>
                                    <p:cond delay="0"/>
                                  </p:stCondLst>
                                  <p:childTnLst>
                                    <p:set>
                                      <p:cBhvr>
                                        <p:cTn id="33" dur="1" fill="hold">
                                          <p:stCondLst>
                                            <p:cond delay="0"/>
                                          </p:stCondLst>
                                        </p:cTn>
                                        <p:tgtEl>
                                          <p:spTgt spid="6154"/>
                                        </p:tgtEl>
                                        <p:attrNameLst>
                                          <p:attrName>style.visibility</p:attrName>
                                        </p:attrNameLst>
                                      </p:cBhvr>
                                      <p:to>
                                        <p:strVal val="visible"/>
                                      </p:to>
                                    </p:set>
                                    <p:anim calcmode="lin" valueType="num">
                                      <p:cBhvr>
                                        <p:cTn id="34" dur="500" fill="hold"/>
                                        <p:tgtEl>
                                          <p:spTgt spid="6154"/>
                                        </p:tgtEl>
                                        <p:attrNameLst>
                                          <p:attrName>ppt_w</p:attrName>
                                        </p:attrNameLst>
                                      </p:cBhvr>
                                      <p:tavLst>
                                        <p:tav tm="0">
                                          <p:val>
                                            <p:strVal val="(6*min(max(#ppt_w*#ppt_h,.3),1)-7.4)/-.7*#ppt_w"/>
                                          </p:val>
                                        </p:tav>
                                        <p:tav tm="100000">
                                          <p:val>
                                            <p:strVal val="#ppt_w"/>
                                          </p:val>
                                        </p:tav>
                                      </p:tavLst>
                                    </p:anim>
                                    <p:anim calcmode="lin" valueType="num">
                                      <p:cBhvr>
                                        <p:cTn id="35" dur="500" fill="hold"/>
                                        <p:tgtEl>
                                          <p:spTgt spid="6154"/>
                                        </p:tgtEl>
                                        <p:attrNameLst>
                                          <p:attrName>ppt_h</p:attrName>
                                        </p:attrNameLst>
                                      </p:cBhvr>
                                      <p:tavLst>
                                        <p:tav tm="0">
                                          <p:val>
                                            <p:strVal val="(6*min(max(#ppt_w*#ppt_h,.3),1)-7.4)/-.7*#ppt_h"/>
                                          </p:val>
                                        </p:tav>
                                        <p:tav tm="100000">
                                          <p:val>
                                            <p:strVal val="#ppt_h"/>
                                          </p:val>
                                        </p:tav>
                                      </p:tavLst>
                                    </p:anim>
                                    <p:anim calcmode="lin" valueType="num">
                                      <p:cBhvr>
                                        <p:cTn id="36" dur="500" fill="hold"/>
                                        <p:tgtEl>
                                          <p:spTgt spid="6154"/>
                                        </p:tgtEl>
                                        <p:attrNameLst>
                                          <p:attrName>ppt_x</p:attrName>
                                        </p:attrNameLst>
                                      </p:cBhvr>
                                      <p:tavLst>
                                        <p:tav tm="0">
                                          <p:val>
                                            <p:fltVal val="0.5"/>
                                          </p:val>
                                        </p:tav>
                                        <p:tav tm="100000">
                                          <p:val>
                                            <p:strVal val="#ppt_x"/>
                                          </p:val>
                                        </p:tav>
                                      </p:tavLst>
                                    </p:anim>
                                    <p:anim calcmode="lin" valueType="num">
                                      <p:cBhvr>
                                        <p:cTn id="37" dur="500" fill="hold"/>
                                        <p:tgtEl>
                                          <p:spTgt spid="6154"/>
                                        </p:tgtEl>
                                        <p:attrNameLst>
                                          <p:attrName>ppt_y</p:attrName>
                                        </p:attrNameLst>
                                      </p:cBhvr>
                                      <p:tavLst>
                                        <p:tav tm="0">
                                          <p:val>
                                            <p:strVal val="1+(6*min(max(#ppt_w*#ppt_h,.3),1)-7.4)/-.7*#ppt_h/2"/>
                                          </p:val>
                                        </p:tav>
                                        <p:tav tm="100000">
                                          <p:val>
                                            <p:strVal val="#ppt_y"/>
                                          </p:val>
                                        </p:tav>
                                      </p:tavLst>
                                    </p:anim>
                                  </p:childTnLst>
                                </p:cTn>
                              </p:par>
                            </p:childTnLst>
                          </p:cTn>
                        </p:par>
                        <p:par>
                          <p:cTn id="38" fill="hold" nodeType="afterGroup">
                            <p:stCondLst>
                              <p:cond delay="1600"/>
                            </p:stCondLst>
                            <p:childTnLst>
                              <p:par>
                                <p:cTn id="39" presetID="22" presetClass="entr" presetSubtype="1" fill="hold" grpId="0" nodeType="afterEffect">
                                  <p:stCondLst>
                                    <p:cond delay="0"/>
                                  </p:stCondLst>
                                  <p:childTnLst>
                                    <p:set>
                                      <p:cBhvr>
                                        <p:cTn id="40" dur="1" fill="hold">
                                          <p:stCondLst>
                                            <p:cond delay="0"/>
                                          </p:stCondLst>
                                        </p:cTn>
                                        <p:tgtEl>
                                          <p:spTgt spid="6153"/>
                                        </p:tgtEl>
                                        <p:attrNameLst>
                                          <p:attrName>style.visibility</p:attrName>
                                        </p:attrNameLst>
                                      </p:cBhvr>
                                      <p:to>
                                        <p:strVal val="visible"/>
                                      </p:to>
                                    </p:set>
                                    <p:animEffect>
                                      <p:cBhvr>
                                        <p:cTn id="41" dur="500"/>
                                        <p:tgtEl>
                                          <p:spTgt spid="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bldLvl="0" autoUpdateAnimBg="0"/>
      <p:bldP spid="6154" grpId="0" bldLvl="0" autoUpdateAnimBg="0"/>
      <p:bldP spid="34" grpId="0" animBg="1"/>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774571" cy="40011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分类</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1683528" y="223318"/>
            <a:ext cx="1741182"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CLASSFICIATION</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1614182"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rot="5400000">
            <a:off x="1288560" y="1598191"/>
            <a:ext cx="1146479" cy="1489544"/>
            <a:chOff x="4020870" y="2194485"/>
            <a:chExt cx="1102258" cy="1432090"/>
          </a:xfrm>
          <a:effectLst>
            <a:outerShdw blurRad="444500" dist="254000" dir="8100000" algn="tr" rotWithShape="0">
              <a:prstClr val="black">
                <a:alpha val="50000"/>
              </a:prstClr>
            </a:outerShdw>
          </a:effectLst>
        </p:grpSpPr>
        <p:sp>
          <p:nvSpPr>
            <p:cNvPr id="45"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TextBox 74"/>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grpSp>
        <p:nvGrpSpPr>
          <p:cNvPr id="22" name="组合 21"/>
          <p:cNvGrpSpPr/>
          <p:nvPr/>
        </p:nvGrpSpPr>
        <p:grpSpPr>
          <a:xfrm>
            <a:off x="2929810" y="1848995"/>
            <a:ext cx="5375990" cy="1224902"/>
            <a:chOff x="4304043" y="1286668"/>
            <a:chExt cx="3837944" cy="2757793"/>
          </a:xfrm>
          <a:effectLst>
            <a:outerShdw blurRad="381000" dist="254000" dir="8100000" algn="tr" rotWithShape="0">
              <a:prstClr val="black">
                <a:alpha val="40000"/>
              </a:prstClr>
            </a:outerShdw>
          </a:effectLst>
        </p:grpSpPr>
        <p:sp>
          <p:nvSpPr>
            <p:cNvPr id="23" name="圆角矩形 2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23"/>
          <p:cNvSpPr>
            <a:spLocks noChangeArrowheads="1"/>
          </p:cNvSpPr>
          <p:nvPr/>
        </p:nvSpPr>
        <p:spPr bwMode="auto">
          <a:xfrm>
            <a:off x="3159894" y="2054375"/>
            <a:ext cx="4752975" cy="100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100" dirty="0" smtClean="0">
                <a:latin typeface="微软雅黑" pitchFamily="34" charset="-122"/>
                <a:ea typeface="微软雅黑" pitchFamily="34" charset="-122"/>
                <a:sym typeface="微软雅黑" pitchFamily="34" charset="-122"/>
              </a:rPr>
              <a:t>覆盖率</a:t>
            </a:r>
            <a:r>
              <a:rPr lang="zh-CN" altLang="en-US" sz="1100" dirty="0">
                <a:latin typeface="微软雅黑" pitchFamily="34" charset="-122"/>
                <a:ea typeface="微软雅黑" pitchFamily="34" charset="-122"/>
                <a:sym typeface="微软雅黑" pitchFamily="34" charset="-122"/>
              </a:rPr>
              <a:t>是用来度量测试完整性的一个手段，是测试技术有效性的一个度量。</a:t>
            </a:r>
            <a:r>
              <a:rPr lang="zh-CN" altLang="en-US" sz="1100" b="1" dirty="0">
                <a:latin typeface="微软雅黑" pitchFamily="34" charset="-122"/>
                <a:ea typeface="微软雅黑" pitchFamily="34" charset="-122"/>
                <a:sym typeface="微软雅黑" pitchFamily="34" charset="-122"/>
              </a:rPr>
              <a:t>分为：白盒覆盖、灰盒覆盖和黑盒覆盖；</a:t>
            </a:r>
            <a:r>
              <a:rPr lang="zh-CN" altLang="en-US" sz="1100" dirty="0">
                <a:latin typeface="微软雅黑" pitchFamily="34" charset="-122"/>
                <a:ea typeface="微软雅黑" pitchFamily="34" charset="-122"/>
                <a:sym typeface="微软雅黑" pitchFamily="34" charset="-122"/>
              </a:rPr>
              <a:t>测试用例设计不能一味追求覆盖率，因为测试成本随覆盖率的增加而增加。</a:t>
            </a:r>
          </a:p>
          <a:p>
            <a:pPr algn="just"/>
            <a:endParaRPr lang="zh-CN" altLang="en-US" sz="1100" dirty="0">
              <a:latin typeface="微软雅黑" pitchFamily="34" charset="-122"/>
              <a:ea typeface="微软雅黑" pitchFamily="34" charset="-122"/>
              <a:sym typeface="微软雅黑" pitchFamily="34" charset="-122"/>
            </a:endParaRPr>
          </a:p>
          <a:p>
            <a:pPr algn="ctr"/>
            <a:r>
              <a:rPr lang="zh-CN" altLang="en-US" sz="1100" b="1" dirty="0">
                <a:latin typeface="微软雅黑" pitchFamily="34" charset="-122"/>
                <a:ea typeface="微软雅黑" pitchFamily="34" charset="-122"/>
                <a:sym typeface="微软雅黑" pitchFamily="34" charset="-122"/>
              </a:rPr>
              <a:t>覆盖率</a:t>
            </a:r>
            <a:r>
              <a:rPr lang="en-US" altLang="zh-CN" sz="1100" b="1" dirty="0">
                <a:latin typeface="微软雅黑" pitchFamily="34" charset="-122"/>
                <a:ea typeface="微软雅黑" pitchFamily="34" charset="-122"/>
                <a:sym typeface="微软雅黑" pitchFamily="34" charset="-122"/>
              </a:rPr>
              <a:t>=</a:t>
            </a:r>
            <a:r>
              <a:rPr lang="zh-CN" altLang="en-US" sz="1100" b="1" dirty="0">
                <a:latin typeface="微软雅黑" pitchFamily="34" charset="-122"/>
                <a:ea typeface="微软雅黑" pitchFamily="34" charset="-122"/>
                <a:sym typeface="微软雅黑" pitchFamily="34" charset="-122"/>
              </a:rPr>
              <a:t>（至少被执行一次的</a:t>
            </a:r>
            <a:r>
              <a:rPr lang="en-US" altLang="zh-CN" sz="1100" b="1" dirty="0">
                <a:latin typeface="微软雅黑" pitchFamily="34" charset="-122"/>
                <a:ea typeface="微软雅黑" pitchFamily="34" charset="-122"/>
                <a:sym typeface="微软雅黑" pitchFamily="34" charset="-122"/>
              </a:rPr>
              <a:t>item</a:t>
            </a:r>
            <a:r>
              <a:rPr lang="zh-CN" altLang="en-US" sz="1100" b="1" dirty="0">
                <a:latin typeface="微软雅黑" pitchFamily="34" charset="-122"/>
                <a:ea typeface="微软雅黑" pitchFamily="34" charset="-122"/>
                <a:sym typeface="微软雅黑" pitchFamily="34" charset="-122"/>
              </a:rPr>
              <a:t>数）</a:t>
            </a:r>
            <a:r>
              <a:rPr lang="en-US" altLang="zh-CN" sz="1100" b="1" dirty="0">
                <a:latin typeface="微软雅黑" pitchFamily="34" charset="-122"/>
                <a:ea typeface="微软雅黑" pitchFamily="34" charset="-122"/>
                <a:sym typeface="微软雅黑" pitchFamily="34" charset="-122"/>
              </a:rPr>
              <a:t>/item</a:t>
            </a:r>
            <a:r>
              <a:rPr lang="zh-CN" altLang="en-US" sz="1100" b="1" dirty="0">
                <a:latin typeface="微软雅黑" pitchFamily="34" charset="-122"/>
                <a:ea typeface="微软雅黑" pitchFamily="34" charset="-122"/>
                <a:sym typeface="微软雅黑" pitchFamily="34" charset="-122"/>
              </a:rPr>
              <a:t>的总数</a:t>
            </a:r>
            <a:endParaRPr lang="en-US" altLang="zh-CN" sz="1100" b="1" dirty="0" smtClean="0">
              <a:latin typeface="微软雅黑" pitchFamily="34" charset="-122"/>
              <a:ea typeface="微软雅黑" pitchFamily="34" charset="-122"/>
              <a:sym typeface="微软雅黑" pitchFamily="34" charset="-122"/>
            </a:endParaRPr>
          </a:p>
          <a:p>
            <a:pPr algn="just"/>
            <a:endParaRPr lang="zh-CN" altLang="en-US" sz="1000" dirty="0" smtClean="0">
              <a:latin typeface="微软雅黑" pitchFamily="34" charset="-122"/>
              <a:ea typeface="微软雅黑" pitchFamily="34" charset="-122"/>
              <a:sym typeface="微软雅黑" pitchFamily="34" charset="-122"/>
            </a:endParaRPr>
          </a:p>
        </p:txBody>
      </p:sp>
      <p:sp>
        <p:nvSpPr>
          <p:cNvPr id="38" name="TextBox 24"/>
          <p:cNvSpPr>
            <a:spLocks noChangeArrowheads="1"/>
          </p:cNvSpPr>
          <p:nvPr/>
        </p:nvSpPr>
        <p:spPr bwMode="auto">
          <a:xfrm>
            <a:off x="1261912" y="2132997"/>
            <a:ext cx="8747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b="1" dirty="0" smtClean="0">
                <a:latin typeface="微软雅黑" pitchFamily="34" charset="-122"/>
                <a:ea typeface="微软雅黑" pitchFamily="34" charset="-122"/>
              </a:rPr>
              <a:t>分类</a:t>
            </a:r>
            <a:endParaRPr lang="zh-CN" altLang="en-US" sz="2400" b="1" dirty="0">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669796438"/>
      </p:ext>
    </p:extLst>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 presetClass="entr" presetSubtype="2" fill="hold" nodeType="afterEffect" p14:presetBounceEnd="40000">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14:bounceEnd="40000">
                                          <p:cBhvr additive="base">
                                            <p:cTn id="28" dur="500" fill="hold"/>
                                            <p:tgtEl>
                                              <p:spTgt spid="44"/>
                                            </p:tgtEl>
                                            <p:attrNameLst>
                                              <p:attrName>ppt_x</p:attrName>
                                            </p:attrNameLst>
                                          </p:cBhvr>
                                          <p:tavLst>
                                            <p:tav tm="0">
                                              <p:val>
                                                <p:strVal val="1+#ppt_w/2"/>
                                              </p:val>
                                            </p:tav>
                                            <p:tav tm="100000">
                                              <p:val>
                                                <p:strVal val="#ppt_x"/>
                                              </p:val>
                                            </p:tav>
                                          </p:tavLst>
                                        </p:anim>
                                        <p:anim calcmode="lin" valueType="num" p14:bounceEnd="40000">
                                          <p:cBhvr additive="base">
                                            <p:cTn id="29" dur="500" fill="hold"/>
                                            <p:tgtEl>
                                              <p:spTgt spid="44"/>
                                            </p:tgtEl>
                                            <p:attrNameLst>
                                              <p:attrName>ppt_y</p:attrName>
                                            </p:attrNameLst>
                                          </p:cBhvr>
                                          <p:tavLst>
                                            <p:tav tm="0">
                                              <p:val>
                                                <p:strVal val="#ppt_y"/>
                                              </p:val>
                                            </p:tav>
                                            <p:tav tm="100000">
                                              <p:val>
                                                <p:strVal val="#ppt_y"/>
                                              </p:val>
                                            </p:tav>
                                          </p:tavLst>
                                        </p:anim>
                                      </p:childTnLst>
                                    </p:cTn>
                                  </p:par>
                                </p:childTnLst>
                              </p:cTn>
                            </p:par>
                            <p:par>
                              <p:cTn id="30" fill="hold">
                                <p:stCondLst>
                                  <p:cond delay="1600"/>
                                </p:stCondLst>
                                <p:childTnLst>
                                  <p:par>
                                    <p:cTn id="31" presetID="53" presetClass="entr" presetSubtype="16"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par>
                                    <p:cTn id="36" presetID="2" presetClass="entr" presetSubtype="2"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anim calcmode="lin" valueType="num">
                                          <p:cBhvr>
                                            <p:cTn id="38" dur="500" fill="hold"/>
                                            <p:tgtEl>
                                              <p:spTgt spid="33"/>
                                            </p:tgtEl>
                                            <p:attrNameLst>
                                              <p:attrName>ppt_x</p:attrName>
                                            </p:attrNameLst>
                                          </p:cBhvr>
                                          <p:tavLst>
                                            <p:tav tm="0">
                                              <p:val>
                                                <p:strVal val="1+#ppt_w/2"/>
                                              </p:val>
                                            </p:tav>
                                            <p:tav tm="100000">
                                              <p:val>
                                                <p:strVal val="#ppt_x"/>
                                              </p:val>
                                            </p:tav>
                                          </p:tavLst>
                                        </p:anim>
                                        <p:anim calcmode="lin" valueType="num">
                                          <p:cBhvr>
                                            <p:cTn id="39" dur="500" fill="hold"/>
                                            <p:tgtEl>
                                              <p:spTgt spid="33"/>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p:cTn id="42" dur="500" fill="hold"/>
                                            <p:tgtEl>
                                              <p:spTgt spid="38"/>
                                            </p:tgtEl>
                                            <p:attrNameLst>
                                              <p:attrName>ppt_x</p:attrName>
                                            </p:attrNameLst>
                                          </p:cBhvr>
                                          <p:tavLst>
                                            <p:tav tm="0">
                                              <p:val>
                                                <p:strVal val="0-#ppt_w/2"/>
                                              </p:val>
                                            </p:tav>
                                            <p:tav tm="100000">
                                              <p:val>
                                                <p:strVal val="#ppt_x"/>
                                              </p:val>
                                            </p:tav>
                                          </p:tavLst>
                                        </p:anim>
                                        <p:anim calcmode="lin" valueType="num">
                                          <p:cBhvr>
                                            <p:cTn id="43" dur="500" fill="hold"/>
                                            <p:tgtEl>
                                              <p:spTgt spid="38"/>
                                            </p:tgtEl>
                                            <p:attrNameLst>
                                              <p:attrName>ppt_y</p:attrName>
                                            </p:attrNameLst>
                                          </p:cBhvr>
                                          <p:tavLst>
                                            <p:tav tm="0">
                                              <p:val>
                                                <p:strVal val="#ppt_y"/>
                                              </p:val>
                                            </p:tav>
                                            <p:tav tm="100000">
                                              <p:val>
                                                <p:strVal val="#ppt_y"/>
                                              </p:val>
                                            </p:tav>
                                          </p:tavLst>
                                        </p:anim>
                                      </p:childTnLst>
                                    </p:cTn>
                                  </p:par>
                                </p:childTnLst>
                              </p:cTn>
                            </p:par>
                            <p:par>
                              <p:cTn id="44" fill="hold">
                                <p:stCondLst>
                                  <p:cond delay="2100"/>
                                </p:stCondLst>
                                <p:childTnLst>
                                  <p:par>
                                    <p:cTn id="45" presetID="10" presetClass="entr" presetSubtype="0" fill="hold" grpId="0" nodeType="after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fade">
                                          <p:cBhvr>
                                            <p:cTn id="47"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75" grpId="0"/>
          <p:bldP spid="33" grpId="0" bldLvl="0" autoUpdateAnimBg="0"/>
          <p:bldP spid="38" grpId="0" bldLvl="0" autoUpdateAnimBg="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 presetClass="entr" presetSubtype="2" fill="hold" nodeType="after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1+#ppt_w/2"/>
                                              </p:val>
                                            </p:tav>
                                            <p:tav tm="100000">
                                              <p:val>
                                                <p:strVal val="#ppt_x"/>
                                              </p:val>
                                            </p:tav>
                                          </p:tavLst>
                                        </p:anim>
                                        <p:anim calcmode="lin" valueType="num">
                                          <p:cBhvr additive="base">
                                            <p:cTn id="29" dur="500" fill="hold"/>
                                            <p:tgtEl>
                                              <p:spTgt spid="44"/>
                                            </p:tgtEl>
                                            <p:attrNameLst>
                                              <p:attrName>ppt_y</p:attrName>
                                            </p:attrNameLst>
                                          </p:cBhvr>
                                          <p:tavLst>
                                            <p:tav tm="0">
                                              <p:val>
                                                <p:strVal val="#ppt_y"/>
                                              </p:val>
                                            </p:tav>
                                            <p:tav tm="100000">
                                              <p:val>
                                                <p:strVal val="#ppt_y"/>
                                              </p:val>
                                            </p:tav>
                                          </p:tavLst>
                                        </p:anim>
                                      </p:childTnLst>
                                    </p:cTn>
                                  </p:par>
                                </p:childTnLst>
                              </p:cTn>
                            </p:par>
                            <p:par>
                              <p:cTn id="30" fill="hold">
                                <p:stCondLst>
                                  <p:cond delay="1600"/>
                                </p:stCondLst>
                                <p:childTnLst>
                                  <p:par>
                                    <p:cTn id="31" presetID="53" presetClass="entr" presetSubtype="16"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par>
                                    <p:cTn id="36" presetID="2" presetClass="entr" presetSubtype="2"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anim calcmode="lin" valueType="num">
                                          <p:cBhvr>
                                            <p:cTn id="38" dur="500" fill="hold"/>
                                            <p:tgtEl>
                                              <p:spTgt spid="33"/>
                                            </p:tgtEl>
                                            <p:attrNameLst>
                                              <p:attrName>ppt_x</p:attrName>
                                            </p:attrNameLst>
                                          </p:cBhvr>
                                          <p:tavLst>
                                            <p:tav tm="0">
                                              <p:val>
                                                <p:strVal val="1+#ppt_w/2"/>
                                              </p:val>
                                            </p:tav>
                                            <p:tav tm="100000">
                                              <p:val>
                                                <p:strVal val="#ppt_x"/>
                                              </p:val>
                                            </p:tav>
                                          </p:tavLst>
                                        </p:anim>
                                        <p:anim calcmode="lin" valueType="num">
                                          <p:cBhvr>
                                            <p:cTn id="39" dur="500" fill="hold"/>
                                            <p:tgtEl>
                                              <p:spTgt spid="33"/>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p:cTn id="42" dur="500" fill="hold"/>
                                            <p:tgtEl>
                                              <p:spTgt spid="38"/>
                                            </p:tgtEl>
                                            <p:attrNameLst>
                                              <p:attrName>ppt_x</p:attrName>
                                            </p:attrNameLst>
                                          </p:cBhvr>
                                          <p:tavLst>
                                            <p:tav tm="0">
                                              <p:val>
                                                <p:strVal val="0-#ppt_w/2"/>
                                              </p:val>
                                            </p:tav>
                                            <p:tav tm="100000">
                                              <p:val>
                                                <p:strVal val="#ppt_x"/>
                                              </p:val>
                                            </p:tav>
                                          </p:tavLst>
                                        </p:anim>
                                        <p:anim calcmode="lin" valueType="num">
                                          <p:cBhvr>
                                            <p:cTn id="43" dur="500" fill="hold"/>
                                            <p:tgtEl>
                                              <p:spTgt spid="38"/>
                                            </p:tgtEl>
                                            <p:attrNameLst>
                                              <p:attrName>ppt_y</p:attrName>
                                            </p:attrNameLst>
                                          </p:cBhvr>
                                          <p:tavLst>
                                            <p:tav tm="0">
                                              <p:val>
                                                <p:strVal val="#ppt_y"/>
                                              </p:val>
                                            </p:tav>
                                            <p:tav tm="100000">
                                              <p:val>
                                                <p:strVal val="#ppt_y"/>
                                              </p:val>
                                            </p:tav>
                                          </p:tavLst>
                                        </p:anim>
                                      </p:childTnLst>
                                    </p:cTn>
                                  </p:par>
                                </p:childTnLst>
                              </p:cTn>
                            </p:par>
                            <p:par>
                              <p:cTn id="44" fill="hold">
                                <p:stCondLst>
                                  <p:cond delay="2100"/>
                                </p:stCondLst>
                                <p:childTnLst>
                                  <p:par>
                                    <p:cTn id="45" presetID="10" presetClass="entr" presetSubtype="0" fill="hold" grpId="0" nodeType="after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fade">
                                          <p:cBhvr>
                                            <p:cTn id="47"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75" grpId="0"/>
          <p:bldP spid="33" grpId="0" bldLvl="0" autoUpdateAnimBg="0"/>
          <p:bldP spid="38" grpId="0" bldLvl="0" autoUpdateAnimBg="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999625" y="1576546"/>
            <a:ext cx="1877437" cy="769441"/>
          </a:xfrm>
          <a:prstGeom prst="rect">
            <a:avLst/>
          </a:prstGeom>
          <a:noFill/>
        </p:spPr>
        <p:txBody>
          <a:bodyPr wrap="none" rtlCol="0">
            <a:spAutoFit/>
          </a:bodyPr>
          <a:lstStyle/>
          <a:p>
            <a:r>
              <a:rPr lang="zh-CN" altLang="en-US" sz="4400" dirty="0" smtClean="0">
                <a:latin typeface="方正兰亭细黑_GBK" pitchFamily="2" charset="-122"/>
                <a:ea typeface="方正兰亭细黑_GBK" pitchFamily="2" charset="-122"/>
              </a:rPr>
              <a:t>覆盖率</a:t>
            </a:r>
            <a:endParaRPr lang="zh-CN" altLang="en-US" sz="4400" dirty="0">
              <a:latin typeface="方正兰亭细黑_GBK" pitchFamily="2" charset="-122"/>
              <a:ea typeface="方正兰亭细黑_GBK" pitchFamily="2" charset="-122"/>
            </a:endParaRPr>
          </a:p>
        </p:txBody>
      </p:sp>
      <p:sp>
        <p:nvSpPr>
          <p:cNvPr id="13" name="TextBox 12"/>
          <p:cNvSpPr txBox="1"/>
          <p:nvPr/>
        </p:nvSpPr>
        <p:spPr>
          <a:xfrm>
            <a:off x="2461912" y="2896649"/>
            <a:ext cx="1101976" cy="307777"/>
          </a:xfrm>
          <a:prstGeom prst="rect">
            <a:avLst/>
          </a:prstGeom>
          <a:noFill/>
        </p:spPr>
        <p:txBody>
          <a:bodyPr wrap="square" lIns="0" tIns="0" rIns="0" bIns="0" rtlCol="0">
            <a:spAutoFit/>
          </a:bodyPr>
          <a:lstStyle/>
          <a:p>
            <a:r>
              <a:rPr lang="zh-CN" altLang="en-US" sz="2000" dirty="0" smtClean="0">
                <a:solidFill>
                  <a:schemeClr val="bg1"/>
                </a:solidFill>
                <a:latin typeface="微软雅黑" pitchFamily="34" charset="-122"/>
                <a:ea typeface="微软雅黑" pitchFamily="34" charset="-122"/>
              </a:rPr>
              <a:t>第二部分</a:t>
            </a:r>
            <a:endParaRPr lang="zh-CN" altLang="en-US" sz="2000" dirty="0">
              <a:solidFill>
                <a:schemeClr val="bg1"/>
              </a:solidFill>
              <a:latin typeface="微软雅黑" pitchFamily="34" charset="-122"/>
              <a:ea typeface="微软雅黑" pitchFamily="34" charset="-122"/>
            </a:endParaRPr>
          </a:p>
        </p:txBody>
      </p:sp>
      <p:grpSp>
        <p:nvGrpSpPr>
          <p:cNvPr id="3" name="组合 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KSO_Shape"/>
            <p:cNvSpPr>
              <a:spLocks/>
            </p:cNvSpPr>
            <p:nvPr/>
          </p:nvSpPr>
          <p:spPr bwMode="auto">
            <a:xfrm>
              <a:off x="2573935" y="1804771"/>
              <a:ext cx="695127" cy="590855"/>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1A3F6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16" name="TextBox 15"/>
          <p:cNvSpPr txBox="1"/>
          <p:nvPr/>
        </p:nvSpPr>
        <p:spPr>
          <a:xfrm>
            <a:off x="4423535" y="2473414"/>
            <a:ext cx="1107996"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白盒测试</a:t>
            </a:r>
            <a:endParaRPr lang="zh-CN" altLang="en-US" dirty="0">
              <a:latin typeface="方正兰亭细黑_GBK" pitchFamily="2" charset="-122"/>
              <a:ea typeface="方正兰亭细黑_GBK" pitchFamily="2" charset="-122"/>
            </a:endParaRPr>
          </a:p>
        </p:txBody>
      </p:sp>
      <p:sp>
        <p:nvSpPr>
          <p:cNvPr id="17" name="TextBox 16"/>
          <p:cNvSpPr txBox="1"/>
          <p:nvPr/>
        </p:nvSpPr>
        <p:spPr>
          <a:xfrm>
            <a:off x="4423535" y="2886126"/>
            <a:ext cx="1107996"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黑盒测试</a:t>
            </a:r>
            <a:endParaRPr lang="zh-CN" altLang="en-US" dirty="0">
              <a:latin typeface="方正兰亭细黑_GBK" pitchFamily="2" charset="-122"/>
              <a:ea typeface="方正兰亭细黑_GBK" pitchFamily="2" charset="-122"/>
            </a:endParaRPr>
          </a:p>
        </p:txBody>
      </p:sp>
      <p:sp>
        <p:nvSpPr>
          <p:cNvPr id="18" name="TextBox 17"/>
          <p:cNvSpPr txBox="1"/>
          <p:nvPr/>
        </p:nvSpPr>
        <p:spPr>
          <a:xfrm>
            <a:off x="4423535" y="3298838"/>
            <a:ext cx="1107996"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灰盒测试</a:t>
            </a:r>
            <a:endParaRPr lang="zh-CN" altLang="en-US" dirty="0">
              <a:latin typeface="方正兰亭细黑_GBK" pitchFamily="2" charset="-122"/>
              <a:ea typeface="方正兰亭细黑_GBK" pitchFamily="2" charset="-122"/>
            </a:endParaRPr>
          </a:p>
        </p:txBody>
      </p:sp>
      <p:sp>
        <p:nvSpPr>
          <p:cNvPr id="20" name="TextBox 19"/>
          <p:cNvSpPr txBox="1"/>
          <p:nvPr/>
        </p:nvSpPr>
        <p:spPr>
          <a:xfrm>
            <a:off x="5480287" y="2514340"/>
            <a:ext cx="1369286" cy="276999"/>
          </a:xfrm>
          <a:prstGeom prst="rect">
            <a:avLst/>
          </a:prstGeom>
          <a:noFill/>
        </p:spPr>
        <p:txBody>
          <a:bodyPr wrap="none" rtlCol="0">
            <a:spAutoFit/>
          </a:bodyPr>
          <a:lstStyle/>
          <a:p>
            <a:r>
              <a:rPr lang="en-US" altLang="zh-CN" sz="1200" dirty="0" smtClean="0">
                <a:solidFill>
                  <a:srgbClr val="C00000"/>
                </a:solidFill>
                <a:latin typeface="Kozuka Gothic Pro R" pitchFamily="34" charset="-128"/>
                <a:ea typeface="Kozuka Gothic Pro R" pitchFamily="34" charset="-128"/>
              </a:rPr>
              <a:t>WHITE BOX TEST</a:t>
            </a:r>
            <a:endParaRPr lang="zh-CN" altLang="en-US" sz="1200" dirty="0">
              <a:solidFill>
                <a:srgbClr val="C00000"/>
              </a:solidFill>
              <a:latin typeface="Kozuka Gothic Pro R" pitchFamily="34" charset="-128"/>
              <a:ea typeface="Kozuka Gothic Pro R" pitchFamily="34" charset="-128"/>
            </a:endParaRPr>
          </a:p>
        </p:txBody>
      </p:sp>
      <p:sp>
        <p:nvSpPr>
          <p:cNvPr id="21" name="TextBox 20"/>
          <p:cNvSpPr txBox="1"/>
          <p:nvPr/>
        </p:nvSpPr>
        <p:spPr>
          <a:xfrm>
            <a:off x="5480287" y="2917049"/>
            <a:ext cx="1412566" cy="276999"/>
          </a:xfrm>
          <a:prstGeom prst="rect">
            <a:avLst/>
          </a:prstGeom>
          <a:noFill/>
        </p:spPr>
        <p:txBody>
          <a:bodyPr wrap="none" rtlCol="0">
            <a:spAutoFit/>
          </a:bodyPr>
          <a:lstStyle/>
          <a:p>
            <a:pPr algn="ctr"/>
            <a:r>
              <a:rPr lang="en-US" altLang="zh-CN" sz="1200" dirty="0" smtClean="0">
                <a:solidFill>
                  <a:srgbClr val="C00000"/>
                </a:solidFill>
                <a:latin typeface="Kozuka Gothic Pro R" pitchFamily="34" charset="-128"/>
                <a:ea typeface="Kozuka Gothic Pro R" pitchFamily="34" charset="-128"/>
              </a:rPr>
              <a:t>BLACK BOX TSET</a:t>
            </a:r>
            <a:endParaRPr lang="zh-CN" altLang="en-US" sz="1200" dirty="0">
              <a:solidFill>
                <a:srgbClr val="C00000"/>
              </a:solidFill>
              <a:latin typeface="Kozuka Gothic Pro R" pitchFamily="34" charset="-128"/>
              <a:ea typeface="Kozuka Gothic Pro R" pitchFamily="34" charset="-128"/>
            </a:endParaRPr>
          </a:p>
        </p:txBody>
      </p:sp>
      <p:sp>
        <p:nvSpPr>
          <p:cNvPr id="22" name="TextBox 21"/>
          <p:cNvSpPr txBox="1"/>
          <p:nvPr/>
        </p:nvSpPr>
        <p:spPr>
          <a:xfrm>
            <a:off x="5502600" y="3345004"/>
            <a:ext cx="1317990" cy="276999"/>
          </a:xfrm>
          <a:prstGeom prst="rect">
            <a:avLst/>
          </a:prstGeom>
          <a:noFill/>
        </p:spPr>
        <p:txBody>
          <a:bodyPr wrap="none" rtlCol="0">
            <a:spAutoFit/>
          </a:bodyPr>
          <a:lstStyle/>
          <a:p>
            <a:pPr algn="ctr"/>
            <a:r>
              <a:rPr lang="en-US" altLang="zh-CN" sz="1200" dirty="0" smtClean="0">
                <a:solidFill>
                  <a:srgbClr val="C00000"/>
                </a:solidFill>
                <a:latin typeface="Kozuka Gothic Pro R" pitchFamily="34" charset="-128"/>
                <a:ea typeface="Kozuka Gothic Pro R" pitchFamily="34" charset="-128"/>
              </a:rPr>
              <a:t>GREY BOX TEST</a:t>
            </a:r>
            <a:endParaRPr lang="zh-CN" altLang="en-US" sz="1200" dirty="0">
              <a:solidFill>
                <a:srgbClr val="C00000"/>
              </a:solidFill>
              <a:latin typeface="Kozuka Gothic Pro R" pitchFamily="34" charset="-128"/>
              <a:ea typeface="Kozuka Gothic Pro R" pitchFamily="34" charset="-128"/>
            </a:endParaRPr>
          </a:p>
        </p:txBody>
      </p:sp>
      <p:sp>
        <p:nvSpPr>
          <p:cNvPr id="24" name="椭圆 23"/>
          <p:cNvSpPr/>
          <p:nvPr/>
        </p:nvSpPr>
        <p:spPr>
          <a:xfrm>
            <a:off x="4129647" y="250091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129647" y="2938275"/>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129647" y="3375638"/>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5548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left)">
                                      <p:cBhvr>
                                        <p:cTn id="8" dur="500"/>
                                        <p:tgtEl>
                                          <p:spTgt spid="15"/>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left)">
                                      <p:cBhvr>
                                        <p:cTn id="13" dur="500"/>
                                        <p:tgtEl>
                                          <p:spTgt spid="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anim calcmode="lin" valueType="num">
                                      <p:cBhvr>
                                        <p:cTn id="22" dur="500" fill="hold"/>
                                        <p:tgtEl>
                                          <p:spTgt spid="13"/>
                                        </p:tgtEl>
                                        <p:attrNameLst>
                                          <p:attrName>ppt_x</p:attrName>
                                        </p:attrNameLst>
                                      </p:cBhvr>
                                      <p:tavLst>
                                        <p:tav tm="0">
                                          <p:val>
                                            <p:strVal val="#ppt_x"/>
                                          </p:val>
                                        </p:tav>
                                        <p:tav tm="100000">
                                          <p:val>
                                            <p:strVal val="#ppt_x"/>
                                          </p:val>
                                        </p:tav>
                                      </p:tavLst>
                                    </p:anim>
                                    <p:anim calcmode="lin" valueType="num">
                                      <p:cBhvr>
                                        <p:cTn id="23" dur="500" fill="hold"/>
                                        <p:tgtEl>
                                          <p:spTgt spid="13"/>
                                        </p:tgtEl>
                                        <p:attrNameLst>
                                          <p:attrName>ppt_y</p:attrName>
                                        </p:attrNameLst>
                                      </p:cBhvr>
                                      <p:tavLst>
                                        <p:tav tm="0">
                                          <p:val>
                                            <p:strVal val="#ppt_y-.1"/>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p:tgtEl>
                                          <p:spTgt spid="24"/>
                                        </p:tgtEl>
                                        <p:attrNameLst>
                                          <p:attrName>ppt_x</p:attrName>
                                        </p:attrNameLst>
                                      </p:cBhvr>
                                      <p:tavLst>
                                        <p:tav tm="0">
                                          <p:val>
                                            <p:strVal val="#ppt_x-#ppt_w*1.125000"/>
                                          </p:val>
                                        </p:tav>
                                        <p:tav tm="100000">
                                          <p:val>
                                            <p:strVal val="#ppt_x"/>
                                          </p:val>
                                        </p:tav>
                                      </p:tavLst>
                                    </p:anim>
                                    <p:animEffect transition="in" filter="wipe(right)">
                                      <p:cBhvr>
                                        <p:cTn id="27" dur="500"/>
                                        <p:tgtEl>
                                          <p:spTgt spid="24"/>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p:tgtEl>
                                          <p:spTgt spid="25"/>
                                        </p:tgtEl>
                                        <p:attrNameLst>
                                          <p:attrName>ppt_x</p:attrName>
                                        </p:attrNameLst>
                                      </p:cBhvr>
                                      <p:tavLst>
                                        <p:tav tm="0">
                                          <p:val>
                                            <p:strVal val="#ppt_x-#ppt_w*1.125000"/>
                                          </p:val>
                                        </p:tav>
                                        <p:tav tm="100000">
                                          <p:val>
                                            <p:strVal val="#ppt_x"/>
                                          </p:val>
                                        </p:tav>
                                      </p:tavLst>
                                    </p:anim>
                                    <p:animEffect transition="in" filter="wipe(right)">
                                      <p:cBhvr>
                                        <p:cTn id="31" dur="500"/>
                                        <p:tgtEl>
                                          <p:spTgt spid="25"/>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p:tgtEl>
                                          <p:spTgt spid="26"/>
                                        </p:tgtEl>
                                        <p:attrNameLst>
                                          <p:attrName>ppt_x</p:attrName>
                                        </p:attrNameLst>
                                      </p:cBhvr>
                                      <p:tavLst>
                                        <p:tav tm="0">
                                          <p:val>
                                            <p:strVal val="#ppt_x-#ppt_w*1.125000"/>
                                          </p:val>
                                        </p:tav>
                                        <p:tav tm="100000">
                                          <p:val>
                                            <p:strVal val="#ppt_x"/>
                                          </p:val>
                                        </p:tav>
                                      </p:tavLst>
                                    </p:anim>
                                    <p:animEffect transition="in" filter="wipe(right)">
                                      <p:cBhvr>
                                        <p:cTn id="35" dur="500"/>
                                        <p:tgtEl>
                                          <p:spTgt spid="26"/>
                                        </p:tgtEl>
                                      </p:cBhvr>
                                    </p:animEffect>
                                  </p:childTnLst>
                                </p:cTn>
                              </p:par>
                              <p:par>
                                <p:cTn id="36" presetID="12" presetClass="entr" presetSubtype="8" fill="hold" grpId="0" nodeType="withEffect">
                                  <p:stCondLst>
                                    <p:cond delay="30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par>
                                <p:cTn id="40" presetID="12" presetClass="entr" presetSubtype="8" fill="hold" grpId="0" nodeType="withEffect">
                                  <p:stCondLst>
                                    <p:cond delay="30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p:tgtEl>
                                          <p:spTgt spid="17"/>
                                        </p:tgtEl>
                                        <p:attrNameLst>
                                          <p:attrName>ppt_x</p:attrName>
                                        </p:attrNameLst>
                                      </p:cBhvr>
                                      <p:tavLst>
                                        <p:tav tm="0">
                                          <p:val>
                                            <p:strVal val="#ppt_x-#ppt_w*1.125000"/>
                                          </p:val>
                                        </p:tav>
                                        <p:tav tm="100000">
                                          <p:val>
                                            <p:strVal val="#ppt_x"/>
                                          </p:val>
                                        </p:tav>
                                      </p:tavLst>
                                    </p:anim>
                                    <p:animEffect transition="in" filter="wipe(right)">
                                      <p:cBhvr>
                                        <p:cTn id="43" dur="500"/>
                                        <p:tgtEl>
                                          <p:spTgt spid="17"/>
                                        </p:tgtEl>
                                      </p:cBhvr>
                                    </p:animEffect>
                                  </p:childTnLst>
                                </p:cTn>
                              </p:par>
                              <p:par>
                                <p:cTn id="44" presetID="12" presetClass="entr" presetSubtype="8" fill="hold" grpId="0" nodeType="withEffect">
                                  <p:stCondLst>
                                    <p:cond delay="30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p:tgtEl>
                                          <p:spTgt spid="18"/>
                                        </p:tgtEl>
                                        <p:attrNameLst>
                                          <p:attrName>ppt_x</p:attrName>
                                        </p:attrNameLst>
                                      </p:cBhvr>
                                      <p:tavLst>
                                        <p:tav tm="0">
                                          <p:val>
                                            <p:strVal val="#ppt_x-#ppt_w*1.125000"/>
                                          </p:val>
                                        </p:tav>
                                        <p:tav tm="100000">
                                          <p:val>
                                            <p:strVal val="#ppt_x"/>
                                          </p:val>
                                        </p:tav>
                                      </p:tavLst>
                                    </p:anim>
                                    <p:animEffect transition="in" filter="wipe(right)">
                                      <p:cBhvr>
                                        <p:cTn id="47" dur="500"/>
                                        <p:tgtEl>
                                          <p:spTgt spid="18"/>
                                        </p:tgtEl>
                                      </p:cBhvr>
                                    </p:animEffect>
                                  </p:childTnLst>
                                </p:cTn>
                              </p:par>
                              <p:par>
                                <p:cTn id="48" presetID="12" presetClass="entr" presetSubtype="8" fill="hold" grpId="0" nodeType="withEffect">
                                  <p:stCondLst>
                                    <p:cond delay="60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500"/>
                                        <p:tgtEl>
                                          <p:spTgt spid="20"/>
                                        </p:tgtEl>
                                        <p:attrNameLst>
                                          <p:attrName>ppt_x</p:attrName>
                                        </p:attrNameLst>
                                      </p:cBhvr>
                                      <p:tavLst>
                                        <p:tav tm="0">
                                          <p:val>
                                            <p:strVal val="#ppt_x-#ppt_w*1.125000"/>
                                          </p:val>
                                        </p:tav>
                                        <p:tav tm="100000">
                                          <p:val>
                                            <p:strVal val="#ppt_x"/>
                                          </p:val>
                                        </p:tav>
                                      </p:tavLst>
                                    </p:anim>
                                    <p:animEffect transition="in" filter="wipe(right)">
                                      <p:cBhvr>
                                        <p:cTn id="51" dur="500"/>
                                        <p:tgtEl>
                                          <p:spTgt spid="20"/>
                                        </p:tgtEl>
                                      </p:cBhvr>
                                    </p:animEffect>
                                  </p:childTnLst>
                                </p:cTn>
                              </p:par>
                              <p:par>
                                <p:cTn id="52" presetID="12" presetClass="entr" presetSubtype="8" fill="hold" grpId="0" nodeType="withEffect">
                                  <p:stCondLst>
                                    <p:cond delay="60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p:tgtEl>
                                          <p:spTgt spid="21"/>
                                        </p:tgtEl>
                                        <p:attrNameLst>
                                          <p:attrName>ppt_x</p:attrName>
                                        </p:attrNameLst>
                                      </p:cBhvr>
                                      <p:tavLst>
                                        <p:tav tm="0">
                                          <p:val>
                                            <p:strVal val="#ppt_x-#ppt_w*1.125000"/>
                                          </p:val>
                                        </p:tav>
                                        <p:tav tm="100000">
                                          <p:val>
                                            <p:strVal val="#ppt_x"/>
                                          </p:val>
                                        </p:tav>
                                      </p:tavLst>
                                    </p:anim>
                                    <p:animEffect transition="in" filter="wipe(right)">
                                      <p:cBhvr>
                                        <p:cTn id="55" dur="500"/>
                                        <p:tgtEl>
                                          <p:spTgt spid="21"/>
                                        </p:tgtEl>
                                      </p:cBhvr>
                                    </p:animEffect>
                                  </p:childTnLst>
                                </p:cTn>
                              </p:par>
                              <p:par>
                                <p:cTn id="56" presetID="12" presetClass="entr" presetSubtype="8" fill="hold" grpId="0" nodeType="withEffect">
                                  <p:stCondLst>
                                    <p:cond delay="600"/>
                                  </p:stCondLst>
                                  <p:childTnLst>
                                    <p:set>
                                      <p:cBhvr>
                                        <p:cTn id="57" dur="1" fill="hold">
                                          <p:stCondLst>
                                            <p:cond delay="0"/>
                                          </p:stCondLst>
                                        </p:cTn>
                                        <p:tgtEl>
                                          <p:spTgt spid="22"/>
                                        </p:tgtEl>
                                        <p:attrNameLst>
                                          <p:attrName>style.visibility</p:attrName>
                                        </p:attrNameLst>
                                      </p:cBhvr>
                                      <p:to>
                                        <p:strVal val="visible"/>
                                      </p:to>
                                    </p:set>
                                    <p:anim calcmode="lin" valueType="num">
                                      <p:cBhvr additive="base">
                                        <p:cTn id="58" dur="500"/>
                                        <p:tgtEl>
                                          <p:spTgt spid="22"/>
                                        </p:tgtEl>
                                        <p:attrNameLst>
                                          <p:attrName>ppt_x</p:attrName>
                                        </p:attrNameLst>
                                      </p:cBhvr>
                                      <p:tavLst>
                                        <p:tav tm="0">
                                          <p:val>
                                            <p:strVal val="#ppt_x-#ppt_w*1.125000"/>
                                          </p:val>
                                        </p:tav>
                                        <p:tav tm="100000">
                                          <p:val>
                                            <p:strVal val="#ppt_x"/>
                                          </p:val>
                                        </p:tav>
                                      </p:tavLst>
                                    </p:anim>
                                    <p:animEffect transition="in" filter="wipe(right)">
                                      <p:cBhvr>
                                        <p:cTn id="5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13" grpId="0"/>
      <p:bldP spid="16" grpId="0"/>
      <p:bldP spid="17" grpId="0"/>
      <p:bldP spid="18" grpId="0"/>
      <p:bldP spid="20" grpId="0"/>
      <p:bldP spid="21" grpId="0"/>
      <p:bldP spid="22" grpId="0"/>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21657" y="160393"/>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白盒测试</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443971" y="208980"/>
            <a:ext cx="1768433"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WHITE BOX TEST</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25871" y="274011"/>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4" name="TextBox 3"/>
          <p:cNvSpPr txBox="1"/>
          <p:nvPr/>
        </p:nvSpPr>
        <p:spPr>
          <a:xfrm>
            <a:off x="1741445" y="1694025"/>
            <a:ext cx="1683202" cy="338554"/>
          </a:xfrm>
          <a:prstGeom prst="rect">
            <a:avLst/>
          </a:prstGeom>
          <a:noFill/>
        </p:spPr>
        <p:txBody>
          <a:bodyPr wrap="square" rtlCol="0">
            <a:spAutoFit/>
          </a:bodyPr>
          <a:lstStyle/>
          <a:p>
            <a:r>
              <a:rPr lang="zh-CN" altLang="en-US" sz="1600" b="1" dirty="0" smtClean="0">
                <a:solidFill>
                  <a:srgbClr val="C00000"/>
                </a:solidFill>
              </a:rPr>
              <a:t>白盒测试：</a:t>
            </a:r>
            <a:endParaRPr lang="zh-CN" altLang="en-US" sz="1600" b="1" dirty="0">
              <a:solidFill>
                <a:srgbClr val="C00000"/>
              </a:solidFill>
            </a:endParaRPr>
          </a:p>
        </p:txBody>
      </p:sp>
      <p:sp>
        <p:nvSpPr>
          <p:cNvPr id="5" name="TextBox 4"/>
          <p:cNvSpPr txBox="1"/>
          <p:nvPr/>
        </p:nvSpPr>
        <p:spPr>
          <a:xfrm>
            <a:off x="805500" y="2096191"/>
            <a:ext cx="3214688" cy="1269258"/>
          </a:xfrm>
          <a:prstGeom prst="rect">
            <a:avLst/>
          </a:prstGeom>
          <a:noFill/>
        </p:spPr>
        <p:txBody>
          <a:bodyPr wrap="square" rtlCol="0">
            <a:spAutoFit/>
          </a:bodyPr>
          <a:lstStyle/>
          <a:p>
            <a:pPr>
              <a:lnSpc>
                <a:spcPct val="130000"/>
              </a:lnSpc>
            </a:pPr>
            <a:r>
              <a:rPr lang="zh-CN" altLang="en-US" sz="1200" dirty="0">
                <a:solidFill>
                  <a:schemeClr val="tx1">
                    <a:lumMod val="65000"/>
                    <a:lumOff val="35000"/>
                  </a:schemeClr>
                </a:solidFill>
                <a:latin typeface="微软雅黑" pitchFamily="34" charset="-122"/>
                <a:ea typeface="微软雅黑" pitchFamily="34" charset="-122"/>
              </a:rPr>
              <a:t>白盒测试时基于程序结构的逻辑驱动测试，白盒覆盖中最常见的是逻辑覆盖（也叫代码覆盖或结构化覆盖），逻辑覆盖包括：</a:t>
            </a:r>
            <a:r>
              <a:rPr lang="zh-CN" altLang="en-US" sz="1200" b="1" dirty="0">
                <a:solidFill>
                  <a:schemeClr val="tx1">
                    <a:lumMod val="65000"/>
                    <a:lumOff val="35000"/>
                  </a:schemeClr>
                </a:solidFill>
                <a:latin typeface="微软雅黑" pitchFamily="34" charset="-122"/>
                <a:ea typeface="微软雅黑" pitchFamily="34" charset="-122"/>
              </a:rPr>
              <a:t>语句覆盖、判定覆盖、条件覆盖、判定条件覆盖、条件组合覆盖、路径</a:t>
            </a:r>
            <a:r>
              <a:rPr lang="zh-CN" altLang="en-US" sz="1200" b="1" dirty="0" smtClean="0">
                <a:solidFill>
                  <a:schemeClr val="tx1">
                    <a:lumMod val="65000"/>
                    <a:lumOff val="35000"/>
                  </a:schemeClr>
                </a:solidFill>
                <a:latin typeface="微软雅黑" pitchFamily="34" charset="-122"/>
                <a:ea typeface="微软雅黑" pitchFamily="34" charset="-122"/>
              </a:rPr>
              <a:t>覆盖、其他覆盖。</a:t>
            </a:r>
            <a:endParaRPr lang="en-US" altLang="zh-CN" sz="1600" b="1" dirty="0">
              <a:latin typeface="微软雅黑" pitchFamily="34" charset="-122"/>
              <a:ea typeface="微软雅黑" pitchFamily="34" charset="-122"/>
            </a:endParaRPr>
          </a:p>
        </p:txBody>
      </p:sp>
      <p:pic>
        <p:nvPicPr>
          <p:cNvPr id="1026" name="Picture 2" descr="https://images2015.cnblogs.com/blog/914576/201604/914576-20160418152243320-18424268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7757" y="1208538"/>
            <a:ext cx="3248025" cy="27813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1409104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2" presetClass="entr" presetSubtype="1"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par>
                          <p:cTn id="32" fill="hold">
                            <p:stCondLst>
                              <p:cond delay="1600"/>
                            </p:stCondLst>
                            <p:childTnLst>
                              <p:par>
                                <p:cTn id="33" presetID="10" presetClass="entr" presetSubtype="0" fill="hold" grpId="0" nodeType="after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fade">
                                      <p:cBhvr>
                                        <p:cTn id="35"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87"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21657" y="160393"/>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白盒测试</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443971" y="208980"/>
            <a:ext cx="1242648"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a:t>
            </a:r>
            <a:r>
              <a:rPr lang="zh-CN" altLang="en-US" sz="1600" dirty="0" smtClean="0">
                <a:solidFill>
                  <a:srgbClr val="C00000"/>
                </a:solidFill>
                <a:latin typeface="Kozuka Gothic Pro R" pitchFamily="34" charset="-128"/>
                <a:ea typeface="Kozuka Gothic Pro R" pitchFamily="34" charset="-128"/>
              </a:rPr>
              <a:t>语句覆盖</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25871" y="274011"/>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5" name="TextBox 4"/>
          <p:cNvSpPr txBox="1"/>
          <p:nvPr/>
        </p:nvSpPr>
        <p:spPr>
          <a:xfrm>
            <a:off x="526461" y="1207257"/>
            <a:ext cx="3214688" cy="1642757"/>
          </a:xfrm>
          <a:prstGeom prst="rect">
            <a:avLst/>
          </a:prstGeom>
          <a:noFill/>
        </p:spPr>
        <p:txBody>
          <a:bodyPr wrap="square" rtlCol="0">
            <a:spAutoFit/>
          </a:bodyPr>
          <a:lstStyle/>
          <a:p>
            <a:pPr>
              <a:lnSpc>
                <a:spcPct val="130000"/>
              </a:lnSpc>
            </a:pPr>
            <a:r>
              <a:rPr lang="zh-CN" altLang="en-US" sz="1050" dirty="0" smtClean="0">
                <a:solidFill>
                  <a:schemeClr val="tx1">
                    <a:lumMod val="65000"/>
                    <a:lumOff val="35000"/>
                  </a:schemeClr>
                </a:solidFill>
                <a:latin typeface="微软雅黑" pitchFamily="34" charset="-122"/>
                <a:ea typeface="微软雅黑" pitchFamily="34" charset="-122"/>
              </a:rPr>
              <a:t>指</a:t>
            </a:r>
            <a:r>
              <a:rPr lang="zh-CN" altLang="en-US" sz="1050" dirty="0">
                <a:solidFill>
                  <a:schemeClr val="tx1">
                    <a:lumMod val="65000"/>
                    <a:lumOff val="35000"/>
                  </a:schemeClr>
                </a:solidFill>
                <a:latin typeface="微软雅黑" pitchFamily="34" charset="-122"/>
                <a:ea typeface="微软雅黑" pitchFamily="34" charset="-122"/>
              </a:rPr>
              <a:t>在</a:t>
            </a:r>
            <a:r>
              <a:rPr lang="zh-CN" altLang="en-US" sz="1050" dirty="0" smtClean="0">
                <a:solidFill>
                  <a:schemeClr val="tx1">
                    <a:lumMod val="65000"/>
                    <a:lumOff val="35000"/>
                  </a:schemeClr>
                </a:solidFill>
                <a:latin typeface="微软雅黑" pitchFamily="34" charset="-122"/>
                <a:ea typeface="微软雅黑" pitchFamily="34" charset="-122"/>
              </a:rPr>
              <a:t>测试运行</a:t>
            </a:r>
            <a:r>
              <a:rPr lang="zh-CN" altLang="en-US" sz="1050" dirty="0">
                <a:solidFill>
                  <a:schemeClr val="tx1">
                    <a:lumMod val="65000"/>
                    <a:lumOff val="35000"/>
                  </a:schemeClr>
                </a:solidFill>
                <a:latin typeface="微软雅黑" pitchFamily="34" charset="-122"/>
                <a:ea typeface="微软雅黑" pitchFamily="34" charset="-122"/>
              </a:rPr>
              <a:t>被测程序后，程序中被执行到的可执行语句的比率</a:t>
            </a:r>
            <a:r>
              <a:rPr lang="zh-CN" altLang="en-US" sz="1050" dirty="0" smtClean="0">
                <a:solidFill>
                  <a:schemeClr val="tx1">
                    <a:lumMod val="65000"/>
                    <a:lumOff val="35000"/>
                  </a:schemeClr>
                </a:solidFill>
                <a:latin typeface="微软雅黑" pitchFamily="34" charset="-122"/>
                <a:ea typeface="微软雅黑" pitchFamily="34" charset="-122"/>
              </a:rPr>
              <a:t>：</a:t>
            </a:r>
            <a:endParaRPr lang="en-US" altLang="zh-CN" sz="1050" dirty="0" smtClean="0">
              <a:solidFill>
                <a:schemeClr val="tx1">
                  <a:lumMod val="65000"/>
                  <a:lumOff val="35000"/>
                </a:schemeClr>
              </a:solidFill>
              <a:latin typeface="微软雅黑" pitchFamily="34" charset="-122"/>
              <a:ea typeface="微软雅黑" pitchFamily="34" charset="-122"/>
            </a:endParaRPr>
          </a:p>
          <a:p>
            <a:pPr>
              <a:lnSpc>
                <a:spcPct val="130000"/>
              </a:lnSpc>
            </a:pPr>
            <a:endParaRPr lang="zh-CN" altLang="en-US" sz="1050" b="1" dirty="0">
              <a:solidFill>
                <a:schemeClr val="tx1">
                  <a:lumMod val="65000"/>
                  <a:lumOff val="35000"/>
                </a:schemeClr>
              </a:solidFill>
              <a:latin typeface="微软雅黑" pitchFamily="34" charset="-122"/>
              <a:ea typeface="微软雅黑" pitchFamily="34" charset="-122"/>
            </a:endParaRPr>
          </a:p>
          <a:p>
            <a:pPr>
              <a:lnSpc>
                <a:spcPct val="130000"/>
              </a:lnSpc>
            </a:pPr>
            <a:r>
              <a:rPr lang="zh-CN" altLang="en-US" sz="1050" b="1" dirty="0">
                <a:solidFill>
                  <a:schemeClr val="tx1">
                    <a:lumMod val="65000"/>
                    <a:lumOff val="35000"/>
                  </a:schemeClr>
                </a:solidFill>
                <a:latin typeface="微软雅黑" pitchFamily="34" charset="-122"/>
                <a:ea typeface="微软雅黑" pitchFamily="34" charset="-122"/>
              </a:rPr>
              <a:t>语句覆盖率</a:t>
            </a:r>
            <a:r>
              <a:rPr lang="en-US" altLang="zh-CN" sz="1050" b="1" dirty="0">
                <a:solidFill>
                  <a:schemeClr val="tx1">
                    <a:lumMod val="65000"/>
                    <a:lumOff val="35000"/>
                  </a:schemeClr>
                </a:solidFill>
                <a:latin typeface="微软雅黑" pitchFamily="34" charset="-122"/>
                <a:ea typeface="微软雅黑" pitchFamily="34" charset="-122"/>
              </a:rPr>
              <a:t>=</a:t>
            </a:r>
            <a:r>
              <a:rPr lang="zh-CN" altLang="en-US" sz="1050" b="1" dirty="0">
                <a:solidFill>
                  <a:schemeClr val="tx1">
                    <a:lumMod val="65000"/>
                    <a:lumOff val="35000"/>
                  </a:schemeClr>
                </a:solidFill>
                <a:latin typeface="微软雅黑" pitchFamily="34" charset="-122"/>
                <a:ea typeface="微软雅黑" pitchFamily="34" charset="-122"/>
              </a:rPr>
              <a:t>（至少被执行一次的语句数量）</a:t>
            </a:r>
            <a:r>
              <a:rPr lang="en-US" altLang="zh-CN" sz="1050" b="1" dirty="0">
                <a:solidFill>
                  <a:schemeClr val="tx1">
                    <a:lumMod val="65000"/>
                    <a:lumOff val="35000"/>
                  </a:schemeClr>
                </a:solidFill>
                <a:latin typeface="微软雅黑" pitchFamily="34" charset="-122"/>
                <a:ea typeface="微软雅黑" pitchFamily="34" charset="-122"/>
              </a:rPr>
              <a:t>/</a:t>
            </a:r>
            <a:r>
              <a:rPr lang="zh-CN" altLang="en-US" sz="1050" b="1" dirty="0">
                <a:solidFill>
                  <a:schemeClr val="tx1">
                    <a:lumMod val="65000"/>
                    <a:lumOff val="35000"/>
                  </a:schemeClr>
                </a:solidFill>
                <a:latin typeface="微软雅黑" pitchFamily="34" charset="-122"/>
                <a:ea typeface="微软雅黑" pitchFamily="34" charset="-122"/>
              </a:rPr>
              <a:t>（可执行的语句总数</a:t>
            </a:r>
            <a:r>
              <a:rPr lang="zh-CN" altLang="en-US" sz="1050" b="1" dirty="0" smtClean="0">
                <a:solidFill>
                  <a:schemeClr val="tx1">
                    <a:lumMod val="65000"/>
                    <a:lumOff val="35000"/>
                  </a:schemeClr>
                </a:solidFill>
                <a:latin typeface="微软雅黑" pitchFamily="34" charset="-122"/>
                <a:ea typeface="微软雅黑" pitchFamily="34" charset="-122"/>
              </a:rPr>
              <a:t>）</a:t>
            </a:r>
            <a:endParaRPr lang="en-US" altLang="zh-CN" sz="1050" b="1" dirty="0" smtClean="0">
              <a:solidFill>
                <a:schemeClr val="tx1">
                  <a:lumMod val="65000"/>
                  <a:lumOff val="35000"/>
                </a:schemeClr>
              </a:solidFill>
              <a:latin typeface="微软雅黑" pitchFamily="34" charset="-122"/>
              <a:ea typeface="微软雅黑" pitchFamily="34" charset="-122"/>
            </a:endParaRPr>
          </a:p>
          <a:p>
            <a:pPr>
              <a:lnSpc>
                <a:spcPct val="130000"/>
              </a:lnSpc>
            </a:pPr>
            <a:endParaRPr lang="en-US" altLang="zh-CN" sz="1100" b="1" dirty="0">
              <a:solidFill>
                <a:schemeClr val="tx1">
                  <a:lumMod val="65000"/>
                  <a:lumOff val="35000"/>
                </a:schemeClr>
              </a:solidFill>
              <a:latin typeface="微软雅黑" pitchFamily="34" charset="-122"/>
              <a:ea typeface="微软雅黑" pitchFamily="34" charset="-122"/>
            </a:endParaRPr>
          </a:p>
          <a:p>
            <a:pPr>
              <a:lnSpc>
                <a:spcPct val="130000"/>
              </a:lnSpc>
            </a:pPr>
            <a:endParaRPr lang="en-US" altLang="zh-CN" sz="1400" b="1" dirty="0">
              <a:latin typeface="微软雅黑" pitchFamily="34" charset="-122"/>
              <a:ea typeface="微软雅黑" pitchFamily="34" charset="-122"/>
            </a:endParaRPr>
          </a:p>
        </p:txBody>
      </p:sp>
      <p:pic>
        <p:nvPicPr>
          <p:cNvPr id="1026" name="Picture 2" descr="https://images2015.cnblogs.com/blog/914576/201604/914576-20160418152243320-18424268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3387" y="1021663"/>
            <a:ext cx="3759797" cy="32195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21"/>
          <p:cNvSpPr txBox="1"/>
          <p:nvPr/>
        </p:nvSpPr>
        <p:spPr>
          <a:xfrm>
            <a:off x="591528" y="2548425"/>
            <a:ext cx="3084553" cy="1692771"/>
          </a:xfrm>
          <a:prstGeom prst="rect">
            <a:avLst/>
          </a:prstGeom>
          <a:noFill/>
        </p:spPr>
        <p:txBody>
          <a:bodyPr wrap="square" lIns="0" tIns="0" rIns="0" bIns="0" rtlCol="0">
            <a:spAutoFit/>
          </a:bodyPr>
          <a:lstStyle/>
          <a:p>
            <a:pPr algn="just"/>
            <a:r>
              <a:rPr lang="zh-CN" altLang="en-US" sz="1000" dirty="0" smtClean="0">
                <a:solidFill>
                  <a:schemeClr val="tx1">
                    <a:lumMod val="85000"/>
                    <a:lumOff val="15000"/>
                  </a:schemeClr>
                </a:solidFill>
                <a:latin typeface="微软雅黑" pitchFamily="34" charset="-122"/>
                <a:ea typeface="微软雅黑" pitchFamily="34" charset="-122"/>
              </a:rPr>
              <a:t>例</a:t>
            </a:r>
            <a:r>
              <a:rPr lang="zh-CN" altLang="en-US" sz="1000" dirty="0">
                <a:solidFill>
                  <a:schemeClr val="tx1">
                    <a:lumMod val="85000"/>
                    <a:lumOff val="15000"/>
                  </a:schemeClr>
                </a:solidFill>
                <a:latin typeface="微软雅黑" pitchFamily="34" charset="-122"/>
                <a:ea typeface="微软雅黑" pitchFamily="34" charset="-122"/>
              </a:rPr>
              <a:t>：</a:t>
            </a:r>
          </a:p>
          <a:p>
            <a:pPr algn="just"/>
            <a:endParaRPr lang="zh-CN" altLang="en-US" sz="1000" dirty="0">
              <a:solidFill>
                <a:schemeClr val="tx1">
                  <a:lumMod val="85000"/>
                  <a:lumOff val="15000"/>
                </a:schemeClr>
              </a:solidFill>
              <a:latin typeface="微软雅黑" pitchFamily="34" charset="-122"/>
              <a:ea typeface="微软雅黑" pitchFamily="34" charset="-122"/>
            </a:endParaRPr>
          </a:p>
          <a:p>
            <a:pPr algn="just"/>
            <a:r>
              <a:rPr lang="en-US" altLang="zh-CN" sz="1000" dirty="0">
                <a:solidFill>
                  <a:schemeClr val="tx1">
                    <a:lumMod val="85000"/>
                    <a:lumOff val="15000"/>
                  </a:schemeClr>
                </a:solidFill>
                <a:latin typeface="微软雅黑" pitchFamily="34" charset="-122"/>
                <a:ea typeface="微软雅黑" pitchFamily="34" charset="-122"/>
              </a:rPr>
              <a:t>case1</a:t>
            </a:r>
            <a:r>
              <a:rPr lang="zh-CN" altLang="en-US" sz="1000" dirty="0">
                <a:solidFill>
                  <a:schemeClr val="tx1">
                    <a:lumMod val="85000"/>
                    <a:lumOff val="15000"/>
                  </a:schemeClr>
                </a:solidFill>
                <a:latin typeface="微软雅黑" pitchFamily="34" charset="-122"/>
                <a:ea typeface="微软雅黑" pitchFamily="34" charset="-122"/>
              </a:rPr>
              <a:t>：（</a:t>
            </a:r>
            <a:r>
              <a:rPr lang="en-US" altLang="zh-CN" sz="1000" dirty="0">
                <a:solidFill>
                  <a:schemeClr val="tx1">
                    <a:lumMod val="85000"/>
                    <a:lumOff val="15000"/>
                  </a:schemeClr>
                </a:solidFill>
                <a:latin typeface="微软雅黑" pitchFamily="34" charset="-122"/>
                <a:ea typeface="微软雅黑" pitchFamily="34" charset="-122"/>
              </a:rPr>
              <a:t>2</a:t>
            </a:r>
            <a:r>
              <a:rPr lang="zh-CN" altLang="en-US" sz="1000" dirty="0">
                <a:solidFill>
                  <a:schemeClr val="tx1">
                    <a:lumMod val="85000"/>
                    <a:lumOff val="15000"/>
                  </a:schemeClr>
                </a:solidFill>
                <a:latin typeface="微软雅黑" pitchFamily="34" charset="-122"/>
                <a:ea typeface="微软雅黑" pitchFamily="34" charset="-122"/>
              </a:rPr>
              <a:t>，</a:t>
            </a:r>
            <a:r>
              <a:rPr lang="en-US" altLang="zh-CN" sz="1000" dirty="0">
                <a:solidFill>
                  <a:schemeClr val="tx1">
                    <a:lumMod val="85000"/>
                    <a:lumOff val="15000"/>
                  </a:schemeClr>
                </a:solidFill>
                <a:latin typeface="微软雅黑" pitchFamily="34" charset="-122"/>
                <a:ea typeface="微软雅黑" pitchFamily="34" charset="-122"/>
              </a:rPr>
              <a:t>0</a:t>
            </a:r>
            <a:r>
              <a:rPr lang="zh-CN" altLang="en-US" sz="1000" dirty="0">
                <a:solidFill>
                  <a:schemeClr val="tx1">
                    <a:lumMod val="85000"/>
                    <a:lumOff val="15000"/>
                  </a:schemeClr>
                </a:solidFill>
                <a:latin typeface="微软雅黑" pitchFamily="34" charset="-122"/>
                <a:ea typeface="微软雅黑" pitchFamily="34" charset="-122"/>
              </a:rPr>
              <a:t>，</a:t>
            </a:r>
            <a:r>
              <a:rPr lang="en-US" altLang="zh-CN" sz="1000" dirty="0">
                <a:solidFill>
                  <a:schemeClr val="tx1">
                    <a:lumMod val="85000"/>
                    <a:lumOff val="15000"/>
                  </a:schemeClr>
                </a:solidFill>
                <a:latin typeface="微软雅黑" pitchFamily="34" charset="-122"/>
                <a:ea typeface="微软雅黑" pitchFamily="34" charset="-122"/>
              </a:rPr>
              <a:t>3</a:t>
            </a:r>
            <a:r>
              <a:rPr lang="zh-CN" altLang="en-US" sz="1000" dirty="0">
                <a:solidFill>
                  <a:schemeClr val="tx1">
                    <a:lumMod val="85000"/>
                    <a:lumOff val="15000"/>
                  </a:schemeClr>
                </a:solidFill>
                <a:latin typeface="微软雅黑" pitchFamily="34" charset="-122"/>
                <a:ea typeface="微软雅黑" pitchFamily="34" charset="-122"/>
              </a:rPr>
              <a:t>）   语句覆盖率</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a:t>
            </a:r>
          </a:p>
          <a:p>
            <a:pPr algn="just"/>
            <a:r>
              <a:rPr lang="en-US" altLang="zh-CN" sz="1000" dirty="0">
                <a:solidFill>
                  <a:schemeClr val="tx1">
                    <a:lumMod val="85000"/>
                    <a:lumOff val="15000"/>
                  </a:schemeClr>
                </a:solidFill>
                <a:latin typeface="微软雅黑" pitchFamily="34" charset="-122"/>
                <a:ea typeface="微软雅黑" pitchFamily="34" charset="-122"/>
              </a:rPr>
              <a:t>case2</a:t>
            </a:r>
            <a:r>
              <a:rPr lang="zh-CN" altLang="en-US" sz="1000" dirty="0">
                <a:solidFill>
                  <a:schemeClr val="tx1">
                    <a:lumMod val="85000"/>
                    <a:lumOff val="15000"/>
                  </a:schemeClr>
                </a:solidFill>
                <a:latin typeface="微软雅黑" pitchFamily="34" charset="-122"/>
                <a:ea typeface="微软雅黑" pitchFamily="34" charset="-122"/>
              </a:rPr>
              <a:t>：（</a:t>
            </a:r>
            <a:r>
              <a:rPr lang="en-US" altLang="zh-CN" sz="1000" dirty="0">
                <a:solidFill>
                  <a:schemeClr val="tx1">
                    <a:lumMod val="85000"/>
                    <a:lumOff val="15000"/>
                  </a:schemeClr>
                </a:solidFill>
                <a:latin typeface="微软雅黑" pitchFamily="34" charset="-122"/>
                <a:ea typeface="微软雅黑" pitchFamily="34" charset="-122"/>
              </a:rPr>
              <a:t>2</a:t>
            </a:r>
            <a:r>
              <a:rPr lang="zh-CN" altLang="en-US" sz="1000" dirty="0">
                <a:solidFill>
                  <a:schemeClr val="tx1">
                    <a:lumMod val="85000"/>
                    <a:lumOff val="15000"/>
                  </a:schemeClr>
                </a:solidFill>
                <a:latin typeface="微软雅黑" pitchFamily="34" charset="-122"/>
                <a:ea typeface="微软雅黑" pitchFamily="34" charset="-122"/>
              </a:rPr>
              <a:t>，</a:t>
            </a:r>
            <a:r>
              <a:rPr lang="en-US" altLang="zh-CN" sz="1000" dirty="0">
                <a:solidFill>
                  <a:schemeClr val="tx1">
                    <a:lumMod val="85000"/>
                    <a:lumOff val="15000"/>
                  </a:schemeClr>
                </a:solidFill>
                <a:latin typeface="微软雅黑" pitchFamily="34" charset="-122"/>
                <a:ea typeface="微软雅黑" pitchFamily="34" charset="-122"/>
              </a:rPr>
              <a:t>1</a:t>
            </a:r>
            <a:r>
              <a:rPr lang="zh-CN" altLang="en-US" sz="1000" dirty="0">
                <a:solidFill>
                  <a:schemeClr val="tx1">
                    <a:lumMod val="85000"/>
                    <a:lumOff val="15000"/>
                  </a:schemeClr>
                </a:solidFill>
                <a:latin typeface="微软雅黑" pitchFamily="34" charset="-122"/>
                <a:ea typeface="微软雅黑" pitchFamily="34" charset="-122"/>
              </a:rPr>
              <a:t>，</a:t>
            </a:r>
            <a:r>
              <a:rPr lang="en-US" altLang="zh-CN" sz="1000" dirty="0">
                <a:solidFill>
                  <a:schemeClr val="tx1">
                    <a:lumMod val="85000"/>
                    <a:lumOff val="15000"/>
                  </a:schemeClr>
                </a:solidFill>
                <a:latin typeface="微软雅黑" pitchFamily="34" charset="-122"/>
                <a:ea typeface="微软雅黑" pitchFamily="34" charset="-122"/>
              </a:rPr>
              <a:t>3</a:t>
            </a:r>
            <a:r>
              <a:rPr lang="zh-CN" altLang="en-US" sz="1000" dirty="0">
                <a:solidFill>
                  <a:schemeClr val="tx1">
                    <a:lumMod val="85000"/>
                    <a:lumOff val="15000"/>
                  </a:schemeClr>
                </a:solidFill>
                <a:latin typeface="微软雅黑" pitchFamily="34" charset="-122"/>
                <a:ea typeface="微软雅黑" pitchFamily="34" charset="-122"/>
              </a:rPr>
              <a:t>）   语句覆盖率</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a:t>
            </a:r>
          </a:p>
          <a:p>
            <a:pPr algn="just"/>
            <a:endParaRPr lang="zh-CN" altLang="en-US" sz="1000" dirty="0">
              <a:solidFill>
                <a:schemeClr val="tx1">
                  <a:lumMod val="85000"/>
                  <a:lumOff val="15000"/>
                </a:schemeClr>
              </a:solidFill>
              <a:latin typeface="微软雅黑" pitchFamily="34" charset="-122"/>
              <a:ea typeface="微软雅黑" pitchFamily="34" charset="-122"/>
            </a:endParaRPr>
          </a:p>
          <a:p>
            <a:pPr algn="just"/>
            <a:r>
              <a:rPr lang="zh-CN" altLang="en-US" sz="1000" dirty="0">
                <a:solidFill>
                  <a:schemeClr val="tx1">
                    <a:lumMod val="85000"/>
                    <a:lumOff val="15000"/>
                  </a:schemeClr>
                </a:solidFill>
                <a:latin typeface="微软雅黑" pitchFamily="34" charset="-122"/>
                <a:ea typeface="微软雅黑" pitchFamily="34" charset="-122"/>
              </a:rPr>
              <a:t>分析：案例中可执行的语句总数有</a:t>
            </a:r>
            <a:r>
              <a:rPr lang="en-US" altLang="zh-CN" sz="1000" dirty="0">
                <a:solidFill>
                  <a:schemeClr val="tx1">
                    <a:lumMod val="85000"/>
                    <a:lumOff val="15000"/>
                  </a:schemeClr>
                </a:solidFill>
                <a:latin typeface="微软雅黑" pitchFamily="34" charset="-122"/>
                <a:ea typeface="微软雅黑" pitchFamily="34" charset="-122"/>
              </a:rPr>
              <a:t>2</a:t>
            </a:r>
            <a:r>
              <a:rPr lang="zh-CN" altLang="en-US" sz="1000" dirty="0">
                <a:solidFill>
                  <a:schemeClr val="tx1">
                    <a:lumMod val="85000"/>
                    <a:lumOff val="15000"/>
                  </a:schemeClr>
                </a:solidFill>
                <a:latin typeface="微软雅黑" pitchFamily="34" charset="-122"/>
                <a:ea typeface="微软雅黑" pitchFamily="34" charset="-122"/>
              </a:rPr>
              <a:t>条：</a:t>
            </a:r>
            <a:r>
              <a:rPr lang="en-US" altLang="zh-CN" sz="1000" dirty="0">
                <a:solidFill>
                  <a:schemeClr val="tx1">
                    <a:lumMod val="85000"/>
                    <a:lumOff val="15000"/>
                  </a:schemeClr>
                </a:solidFill>
                <a:latin typeface="微软雅黑" pitchFamily="34" charset="-122"/>
                <a:ea typeface="微软雅黑" pitchFamily="34" charset="-122"/>
              </a:rPr>
              <a:t>X=X/A</a:t>
            </a:r>
            <a:r>
              <a:rPr lang="zh-CN" altLang="en-US" sz="1000" dirty="0">
                <a:solidFill>
                  <a:schemeClr val="tx1">
                    <a:lumMod val="85000"/>
                    <a:lumOff val="15000"/>
                  </a:schemeClr>
                </a:solidFill>
                <a:latin typeface="微软雅黑" pitchFamily="34" charset="-122"/>
                <a:ea typeface="微软雅黑" pitchFamily="34" charset="-122"/>
              </a:rPr>
              <a:t>和</a:t>
            </a:r>
            <a:r>
              <a:rPr lang="en-US" altLang="zh-CN" sz="1000" dirty="0">
                <a:solidFill>
                  <a:schemeClr val="tx1">
                    <a:lumMod val="85000"/>
                    <a:lumOff val="15000"/>
                  </a:schemeClr>
                </a:solidFill>
                <a:latin typeface="微软雅黑" pitchFamily="34" charset="-122"/>
                <a:ea typeface="微软雅黑" pitchFamily="34" charset="-122"/>
              </a:rPr>
              <a:t>X=X+1;</a:t>
            </a:r>
          </a:p>
          <a:p>
            <a:pPr algn="just"/>
            <a:r>
              <a:rPr lang="en-US" altLang="zh-CN" sz="1000" dirty="0">
                <a:solidFill>
                  <a:schemeClr val="tx1">
                    <a:lumMod val="85000"/>
                    <a:lumOff val="15000"/>
                  </a:schemeClr>
                </a:solidFill>
                <a:latin typeface="微软雅黑" pitchFamily="34" charset="-122"/>
                <a:ea typeface="微软雅黑" pitchFamily="34" charset="-122"/>
              </a:rPr>
              <a:t>        case1</a:t>
            </a:r>
            <a:r>
              <a:rPr lang="zh-CN" altLang="en-US" sz="1000" dirty="0">
                <a:solidFill>
                  <a:schemeClr val="tx1">
                    <a:lumMod val="85000"/>
                    <a:lumOff val="15000"/>
                  </a:schemeClr>
                </a:solidFill>
                <a:latin typeface="微软雅黑" pitchFamily="34" charset="-122"/>
                <a:ea typeface="微软雅黑" pitchFamily="34" charset="-122"/>
              </a:rPr>
              <a:t>走</a:t>
            </a:r>
            <a:r>
              <a:rPr lang="en-US" altLang="zh-CN" sz="1000" dirty="0">
                <a:solidFill>
                  <a:schemeClr val="tx1">
                    <a:lumMod val="85000"/>
                    <a:lumOff val="15000"/>
                  </a:schemeClr>
                </a:solidFill>
                <a:latin typeface="微软雅黑" pitchFamily="34" charset="-122"/>
                <a:ea typeface="微软雅黑" pitchFamily="34" charset="-122"/>
              </a:rPr>
              <a:t>ace</a:t>
            </a:r>
            <a:r>
              <a:rPr lang="zh-CN" altLang="en-US" sz="1000" dirty="0">
                <a:solidFill>
                  <a:schemeClr val="tx1">
                    <a:lumMod val="85000"/>
                    <a:lumOff val="15000"/>
                  </a:schemeClr>
                </a:solidFill>
                <a:latin typeface="微软雅黑" pitchFamily="34" charset="-122"/>
                <a:ea typeface="微软雅黑" pitchFamily="34" charset="-122"/>
              </a:rPr>
              <a:t>路线，</a:t>
            </a:r>
            <a:r>
              <a:rPr lang="en-US" altLang="zh-CN" sz="1000" dirty="0">
                <a:solidFill>
                  <a:schemeClr val="tx1">
                    <a:lumMod val="85000"/>
                    <a:lumOff val="15000"/>
                  </a:schemeClr>
                </a:solidFill>
                <a:latin typeface="微软雅黑" pitchFamily="34" charset="-122"/>
                <a:ea typeface="微软雅黑" pitchFamily="34" charset="-122"/>
              </a:rPr>
              <a:t>2</a:t>
            </a:r>
            <a:r>
              <a:rPr lang="zh-CN" altLang="en-US" sz="1000" dirty="0">
                <a:solidFill>
                  <a:schemeClr val="tx1">
                    <a:lumMod val="85000"/>
                    <a:lumOff val="15000"/>
                  </a:schemeClr>
                </a:solidFill>
                <a:latin typeface="微软雅黑" pitchFamily="34" charset="-122"/>
                <a:ea typeface="微软雅黑" pitchFamily="34" charset="-122"/>
              </a:rPr>
              <a:t>条语句都被执行了，所以语句覆盖率为</a:t>
            </a:r>
            <a:r>
              <a:rPr lang="en-US" altLang="zh-CN" sz="1000" dirty="0">
                <a:solidFill>
                  <a:schemeClr val="tx1">
                    <a:lumMod val="85000"/>
                    <a:lumOff val="15000"/>
                  </a:schemeClr>
                </a:solidFill>
                <a:latin typeface="微软雅黑" pitchFamily="34" charset="-122"/>
                <a:ea typeface="微软雅黑" pitchFamily="34" charset="-122"/>
              </a:rPr>
              <a:t>2/2</a:t>
            </a:r>
            <a:r>
              <a:rPr lang="zh-CN" altLang="en-US" sz="1000" dirty="0">
                <a:solidFill>
                  <a:schemeClr val="tx1">
                    <a:lumMod val="85000"/>
                    <a:lumOff val="15000"/>
                  </a:schemeClr>
                </a:solidFill>
                <a:latin typeface="微软雅黑" pitchFamily="34" charset="-122"/>
                <a:ea typeface="微软雅黑" pitchFamily="34" charset="-122"/>
              </a:rPr>
              <a:t>，即</a:t>
            </a:r>
            <a:r>
              <a:rPr lang="en-US" altLang="zh-CN" sz="1000" dirty="0">
                <a:solidFill>
                  <a:schemeClr val="tx1">
                    <a:lumMod val="85000"/>
                    <a:lumOff val="15000"/>
                  </a:schemeClr>
                </a:solidFill>
                <a:latin typeface="微软雅黑" pitchFamily="34" charset="-122"/>
                <a:ea typeface="微软雅黑" pitchFamily="34" charset="-122"/>
              </a:rPr>
              <a:t>100%</a:t>
            </a:r>
            <a:r>
              <a:rPr lang="zh-CN" altLang="en-US" sz="1000" dirty="0">
                <a:solidFill>
                  <a:schemeClr val="tx1">
                    <a:lumMod val="85000"/>
                    <a:lumOff val="15000"/>
                  </a:schemeClr>
                </a:solidFill>
                <a:latin typeface="微软雅黑" pitchFamily="34" charset="-122"/>
                <a:ea typeface="微软雅黑" pitchFamily="34" charset="-122"/>
              </a:rPr>
              <a:t>；</a:t>
            </a:r>
          </a:p>
          <a:p>
            <a:pPr algn="just"/>
            <a:r>
              <a:rPr lang="zh-CN" altLang="en-US" sz="1000" dirty="0">
                <a:solidFill>
                  <a:schemeClr val="tx1">
                    <a:lumMod val="85000"/>
                    <a:lumOff val="15000"/>
                  </a:schemeClr>
                </a:solidFill>
                <a:latin typeface="微软雅黑" pitchFamily="34" charset="-122"/>
                <a:ea typeface="微软雅黑" pitchFamily="34" charset="-122"/>
              </a:rPr>
              <a:t>        </a:t>
            </a:r>
            <a:r>
              <a:rPr lang="en-US" altLang="zh-CN" sz="1000" dirty="0">
                <a:solidFill>
                  <a:schemeClr val="tx1">
                    <a:lumMod val="85000"/>
                    <a:lumOff val="15000"/>
                  </a:schemeClr>
                </a:solidFill>
                <a:latin typeface="微软雅黑" pitchFamily="34" charset="-122"/>
                <a:ea typeface="微软雅黑" pitchFamily="34" charset="-122"/>
              </a:rPr>
              <a:t>case1</a:t>
            </a:r>
            <a:r>
              <a:rPr lang="zh-CN" altLang="en-US" sz="1000" dirty="0">
                <a:solidFill>
                  <a:schemeClr val="tx1">
                    <a:lumMod val="85000"/>
                    <a:lumOff val="15000"/>
                  </a:schemeClr>
                </a:solidFill>
                <a:latin typeface="微软雅黑" pitchFamily="34" charset="-122"/>
                <a:ea typeface="微软雅黑" pitchFamily="34" charset="-122"/>
              </a:rPr>
              <a:t>走</a:t>
            </a:r>
            <a:r>
              <a:rPr lang="en-US" altLang="zh-CN" sz="1000" dirty="0" err="1">
                <a:solidFill>
                  <a:schemeClr val="tx1">
                    <a:lumMod val="85000"/>
                    <a:lumOff val="15000"/>
                  </a:schemeClr>
                </a:solidFill>
                <a:latin typeface="微软雅黑" pitchFamily="34" charset="-122"/>
                <a:ea typeface="微软雅黑" pitchFamily="34" charset="-122"/>
              </a:rPr>
              <a:t>abe</a:t>
            </a:r>
            <a:r>
              <a:rPr lang="zh-CN" altLang="en-US" sz="1000" dirty="0">
                <a:solidFill>
                  <a:schemeClr val="tx1">
                    <a:lumMod val="85000"/>
                    <a:lumOff val="15000"/>
                  </a:schemeClr>
                </a:solidFill>
                <a:latin typeface="微软雅黑" pitchFamily="34" charset="-122"/>
                <a:ea typeface="微软雅黑" pitchFamily="34" charset="-122"/>
              </a:rPr>
              <a:t>路线，只执行了</a:t>
            </a:r>
            <a:r>
              <a:rPr lang="en-US" altLang="zh-CN" sz="1000" dirty="0">
                <a:solidFill>
                  <a:schemeClr val="tx1">
                    <a:lumMod val="85000"/>
                    <a:lumOff val="15000"/>
                  </a:schemeClr>
                </a:solidFill>
                <a:latin typeface="微软雅黑" pitchFamily="34" charset="-122"/>
                <a:ea typeface="微软雅黑" pitchFamily="34" charset="-122"/>
              </a:rPr>
              <a:t>1</a:t>
            </a:r>
            <a:r>
              <a:rPr lang="zh-CN" altLang="en-US" sz="1000" dirty="0">
                <a:solidFill>
                  <a:schemeClr val="tx1">
                    <a:lumMod val="85000"/>
                    <a:lumOff val="15000"/>
                  </a:schemeClr>
                </a:solidFill>
                <a:latin typeface="微软雅黑" pitchFamily="34" charset="-122"/>
                <a:ea typeface="微软雅黑" pitchFamily="34" charset="-122"/>
              </a:rPr>
              <a:t>条语句，所以语句覆盖率为</a:t>
            </a:r>
            <a:r>
              <a:rPr lang="en-US" altLang="zh-CN" sz="1000" dirty="0">
                <a:solidFill>
                  <a:schemeClr val="tx1">
                    <a:lumMod val="85000"/>
                    <a:lumOff val="15000"/>
                  </a:schemeClr>
                </a:solidFill>
                <a:latin typeface="微软雅黑" pitchFamily="34" charset="-122"/>
                <a:ea typeface="微软雅黑" pitchFamily="34" charset="-122"/>
              </a:rPr>
              <a:t>1/2</a:t>
            </a:r>
            <a:r>
              <a:rPr lang="zh-CN" altLang="en-US" sz="1000" dirty="0">
                <a:solidFill>
                  <a:schemeClr val="tx1">
                    <a:lumMod val="85000"/>
                    <a:lumOff val="15000"/>
                  </a:schemeClr>
                </a:solidFill>
                <a:latin typeface="微软雅黑" pitchFamily="34" charset="-122"/>
                <a:ea typeface="微软雅黑" pitchFamily="34" charset="-122"/>
              </a:rPr>
              <a:t>，即</a:t>
            </a:r>
            <a:r>
              <a:rPr lang="en-US" altLang="zh-CN" sz="1000" dirty="0">
                <a:solidFill>
                  <a:schemeClr val="tx1">
                    <a:lumMod val="85000"/>
                    <a:lumOff val="15000"/>
                  </a:schemeClr>
                </a:solidFill>
                <a:latin typeface="微软雅黑" pitchFamily="34" charset="-122"/>
                <a:ea typeface="微软雅黑" pitchFamily="34" charset="-122"/>
              </a:rPr>
              <a:t>50%</a:t>
            </a:r>
            <a:r>
              <a:rPr lang="zh-CN" altLang="en-US" sz="1000" dirty="0">
                <a:solidFill>
                  <a:schemeClr val="tx1">
                    <a:lumMod val="85000"/>
                    <a:lumOff val="15000"/>
                  </a:schemeClr>
                </a:solidFill>
                <a:latin typeface="微软雅黑" pitchFamily="34" charset="-122"/>
                <a:ea typeface="微软雅黑" pitchFamily="34" charset="-122"/>
              </a:rPr>
              <a:t>；</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12" name="TextBox 3"/>
          <p:cNvSpPr txBox="1"/>
          <p:nvPr/>
        </p:nvSpPr>
        <p:spPr>
          <a:xfrm>
            <a:off x="646880" y="852386"/>
            <a:ext cx="3202030" cy="338554"/>
          </a:xfrm>
          <a:prstGeom prst="rect">
            <a:avLst/>
          </a:prstGeom>
          <a:noFill/>
        </p:spPr>
        <p:txBody>
          <a:bodyPr wrap="square" rtlCol="0">
            <a:spAutoFit/>
          </a:bodyPr>
          <a:lstStyle/>
          <a:p>
            <a:r>
              <a:rPr lang="zh-CN" altLang="en-US" sz="1600" b="1" dirty="0" smtClean="0">
                <a:solidFill>
                  <a:srgbClr val="C00000"/>
                </a:solidFill>
              </a:rPr>
              <a:t>语句覆盖</a:t>
            </a:r>
            <a:r>
              <a:rPr lang="en-US" altLang="zh-CN" sz="1600" b="1" dirty="0">
                <a:solidFill>
                  <a:srgbClr val="C00000"/>
                </a:solidFill>
              </a:rPr>
              <a:t>(Statement Coverage)</a:t>
            </a:r>
            <a:r>
              <a:rPr lang="zh-CN" altLang="en-US" sz="1600" b="1" dirty="0" smtClean="0">
                <a:solidFill>
                  <a:srgbClr val="C00000"/>
                </a:solidFill>
              </a:rPr>
              <a:t>：</a:t>
            </a:r>
            <a:endParaRPr lang="zh-CN" altLang="en-US" sz="1600" b="1" dirty="0">
              <a:solidFill>
                <a:srgbClr val="C00000"/>
              </a:solidFill>
            </a:endParaRPr>
          </a:p>
        </p:txBody>
      </p:sp>
    </p:spTree>
    <p:custDataLst>
      <p:tags r:id="rId1"/>
    </p:custDataLst>
    <p:extLst>
      <p:ext uri="{BB962C8B-B14F-4D97-AF65-F5344CB8AC3E}">
        <p14:creationId xmlns:p14="http://schemas.microsoft.com/office/powerpoint/2010/main" val="247967858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par>
                          <p:cTn id="28" fill="hold">
                            <p:stCondLst>
                              <p:cond delay="1100"/>
                            </p:stCondLst>
                            <p:childTnLst>
                              <p:par>
                                <p:cTn id="29" presetID="10" presetClass="entr" presetSubtype="0" fill="hold" grpId="0" nodeType="after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fade">
                                      <p:cBhvr>
                                        <p:cTn id="31" dur="2000"/>
                                        <p:tgtEl>
                                          <p:spTgt spid="87"/>
                                        </p:tgtEl>
                                      </p:cBhvr>
                                    </p:animEffect>
                                  </p:childTnLst>
                                </p:cTn>
                              </p:par>
                            </p:childTnLst>
                          </p:cTn>
                        </p:par>
                        <p:par>
                          <p:cTn id="32" fill="hold">
                            <p:stCondLst>
                              <p:cond delay="31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par>
                          <p:cTn id="36" fill="hold">
                            <p:stCondLst>
                              <p:cond delay="3600"/>
                            </p:stCondLst>
                            <p:childTnLst>
                              <p:par>
                                <p:cTn id="37" presetID="22" presetClass="entr" presetSubtype="1"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87" grpId="0"/>
      <p:bldP spid="5"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21657" y="160393"/>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白盒测试</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443971" y="208980"/>
            <a:ext cx="1242648"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a:t>
            </a:r>
            <a:r>
              <a:rPr lang="zh-CN" altLang="en-US" sz="1600" dirty="0" smtClean="0">
                <a:solidFill>
                  <a:srgbClr val="C00000"/>
                </a:solidFill>
                <a:latin typeface="Kozuka Gothic Pro R" pitchFamily="34" charset="-128"/>
                <a:ea typeface="Kozuka Gothic Pro R" pitchFamily="34" charset="-128"/>
              </a:rPr>
              <a:t>语句覆盖</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25871" y="274011"/>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4" name="TextBox 3"/>
          <p:cNvSpPr txBox="1"/>
          <p:nvPr/>
        </p:nvSpPr>
        <p:spPr>
          <a:xfrm>
            <a:off x="685118" y="872057"/>
            <a:ext cx="3202030" cy="338554"/>
          </a:xfrm>
          <a:prstGeom prst="rect">
            <a:avLst/>
          </a:prstGeom>
          <a:noFill/>
        </p:spPr>
        <p:txBody>
          <a:bodyPr wrap="square" rtlCol="0">
            <a:spAutoFit/>
          </a:bodyPr>
          <a:lstStyle/>
          <a:p>
            <a:r>
              <a:rPr lang="zh-CN" altLang="en-US" sz="1600" b="1" dirty="0" smtClean="0">
                <a:solidFill>
                  <a:srgbClr val="C00000"/>
                </a:solidFill>
              </a:rPr>
              <a:t>语句覆盖</a:t>
            </a:r>
            <a:r>
              <a:rPr lang="en-US" altLang="zh-CN" sz="1600" b="1" dirty="0">
                <a:solidFill>
                  <a:srgbClr val="C00000"/>
                </a:solidFill>
              </a:rPr>
              <a:t>(Statement Coverage)</a:t>
            </a:r>
            <a:r>
              <a:rPr lang="zh-CN" altLang="en-US" sz="1600" b="1" dirty="0" smtClean="0">
                <a:solidFill>
                  <a:srgbClr val="C00000"/>
                </a:solidFill>
              </a:rPr>
              <a:t>：</a:t>
            </a:r>
            <a:endParaRPr lang="zh-CN" altLang="en-US" sz="1600" b="1" dirty="0">
              <a:solidFill>
                <a:srgbClr val="C00000"/>
              </a:solidFill>
            </a:endParaRPr>
          </a:p>
        </p:txBody>
      </p:sp>
      <p:sp>
        <p:nvSpPr>
          <p:cNvPr id="5" name="TextBox 4"/>
          <p:cNvSpPr txBox="1"/>
          <p:nvPr/>
        </p:nvSpPr>
        <p:spPr>
          <a:xfrm>
            <a:off x="526419" y="1221544"/>
            <a:ext cx="3214688" cy="1032590"/>
          </a:xfrm>
          <a:prstGeom prst="rect">
            <a:avLst/>
          </a:prstGeom>
          <a:noFill/>
        </p:spPr>
        <p:txBody>
          <a:bodyPr wrap="square" rtlCol="0">
            <a:spAutoFit/>
          </a:bodyPr>
          <a:lstStyle/>
          <a:p>
            <a:pPr>
              <a:lnSpc>
                <a:spcPct val="130000"/>
              </a:lnSpc>
            </a:pPr>
            <a:r>
              <a:rPr lang="en-US" altLang="zh-CN" sz="1100" dirty="0">
                <a:solidFill>
                  <a:schemeClr val="tx1">
                    <a:lumMod val="65000"/>
                    <a:lumOff val="35000"/>
                  </a:schemeClr>
                </a:solidFill>
                <a:latin typeface="微软雅黑" pitchFamily="34" charset="-122"/>
                <a:ea typeface="微软雅黑" pitchFamily="34" charset="-122"/>
              </a:rPr>
              <a:t>case1</a:t>
            </a:r>
            <a:r>
              <a:rPr lang="zh-CN" altLang="en-US" sz="1100" dirty="0">
                <a:solidFill>
                  <a:schemeClr val="tx1">
                    <a:lumMod val="65000"/>
                    <a:lumOff val="35000"/>
                  </a:schemeClr>
                </a:solidFill>
                <a:latin typeface="微软雅黑" pitchFamily="34" charset="-122"/>
                <a:ea typeface="微软雅黑" pitchFamily="34" charset="-122"/>
              </a:rPr>
              <a:t>中语句覆盖率达到了</a:t>
            </a:r>
            <a:r>
              <a:rPr lang="en-US" altLang="zh-CN" sz="1100" dirty="0">
                <a:solidFill>
                  <a:schemeClr val="tx1">
                    <a:lumMod val="65000"/>
                    <a:lumOff val="35000"/>
                  </a:schemeClr>
                </a:solidFill>
                <a:latin typeface="微软雅黑" pitchFamily="34" charset="-122"/>
                <a:ea typeface="微软雅黑" pitchFamily="34" charset="-122"/>
              </a:rPr>
              <a:t>100%</a:t>
            </a:r>
            <a:r>
              <a:rPr lang="zh-CN" altLang="en-US" sz="1100" dirty="0">
                <a:solidFill>
                  <a:schemeClr val="tx1">
                    <a:lumMod val="65000"/>
                    <a:lumOff val="35000"/>
                  </a:schemeClr>
                </a:solidFill>
                <a:latin typeface="微软雅黑" pitchFamily="34" charset="-122"/>
                <a:ea typeface="微软雅黑" pitchFamily="34" charset="-122"/>
              </a:rPr>
              <a:t>，看似很完美，但是并不能百分百的发现</a:t>
            </a:r>
            <a:r>
              <a:rPr lang="en-US" altLang="zh-CN" sz="1100" dirty="0">
                <a:solidFill>
                  <a:schemeClr val="tx1">
                    <a:lumMod val="65000"/>
                    <a:lumOff val="35000"/>
                  </a:schemeClr>
                </a:solidFill>
                <a:latin typeface="微软雅黑" pitchFamily="34" charset="-122"/>
                <a:ea typeface="微软雅黑" pitchFamily="34" charset="-122"/>
              </a:rPr>
              <a:t>bug</a:t>
            </a:r>
            <a:r>
              <a:rPr lang="zh-CN" altLang="en-US" sz="1100" dirty="0">
                <a:solidFill>
                  <a:schemeClr val="tx1">
                    <a:lumMod val="65000"/>
                    <a:lumOff val="35000"/>
                  </a:schemeClr>
                </a:solidFill>
                <a:latin typeface="微软雅黑" pitchFamily="34" charset="-122"/>
                <a:ea typeface="微软雅黑" pitchFamily="34" charset="-122"/>
              </a:rPr>
              <a:t>，若上例中两个被测程序段逻辑有问题，条件语句写成</a:t>
            </a:r>
            <a:r>
              <a:rPr lang="en-US" altLang="zh-CN" sz="1100" dirty="0">
                <a:solidFill>
                  <a:schemeClr val="tx1">
                    <a:lumMod val="65000"/>
                    <a:lumOff val="35000"/>
                  </a:schemeClr>
                </a:solidFill>
                <a:latin typeface="微软雅黑" pitchFamily="34" charset="-122"/>
                <a:ea typeface="微软雅黑" pitchFamily="34" charset="-122"/>
              </a:rPr>
              <a:t>:</a:t>
            </a:r>
            <a:endParaRPr lang="en-US" altLang="zh-CN" sz="1200" b="1" dirty="0">
              <a:solidFill>
                <a:schemeClr val="tx1">
                  <a:lumMod val="65000"/>
                  <a:lumOff val="35000"/>
                </a:schemeClr>
              </a:solidFill>
              <a:latin typeface="微软雅黑" pitchFamily="34" charset="-122"/>
              <a:ea typeface="微软雅黑" pitchFamily="34" charset="-122"/>
            </a:endParaRPr>
          </a:p>
          <a:p>
            <a:pPr>
              <a:lnSpc>
                <a:spcPct val="130000"/>
              </a:lnSpc>
            </a:pPr>
            <a:endParaRPr lang="en-US" altLang="zh-CN" sz="1400" b="1" dirty="0">
              <a:latin typeface="微软雅黑" pitchFamily="34" charset="-122"/>
              <a:ea typeface="微软雅黑" pitchFamily="34" charset="-122"/>
            </a:endParaRPr>
          </a:p>
        </p:txBody>
      </p:sp>
      <p:pic>
        <p:nvPicPr>
          <p:cNvPr id="1026" name="Picture 2" descr="https://images2015.cnblogs.com/blog/914576/201604/914576-20160418152243320-18424268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5" y="997453"/>
            <a:ext cx="3759797" cy="32195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21"/>
          <p:cNvSpPr txBox="1"/>
          <p:nvPr/>
        </p:nvSpPr>
        <p:spPr>
          <a:xfrm>
            <a:off x="610044" y="3641418"/>
            <a:ext cx="3084553" cy="677108"/>
          </a:xfrm>
          <a:prstGeom prst="rect">
            <a:avLst/>
          </a:prstGeom>
          <a:noFill/>
        </p:spPr>
        <p:txBody>
          <a:bodyPr wrap="square" lIns="0" tIns="0" rIns="0" bIns="0" rtlCol="0">
            <a:spAutoFit/>
          </a:bodyPr>
          <a:lstStyle/>
          <a:p>
            <a:pPr algn="just"/>
            <a:r>
              <a:rPr lang="zh-CN" altLang="en-US" sz="1100" dirty="0">
                <a:solidFill>
                  <a:schemeClr val="tx1">
                    <a:lumMod val="85000"/>
                    <a:lumOff val="15000"/>
                  </a:schemeClr>
                </a:solidFill>
                <a:latin typeface="微软雅黑" pitchFamily="34" charset="-122"/>
                <a:ea typeface="微软雅黑" pitchFamily="34" charset="-122"/>
              </a:rPr>
              <a:t>会发现语句覆盖率依然为</a:t>
            </a:r>
            <a:r>
              <a:rPr lang="en-US" altLang="zh-CN" sz="1100" dirty="0">
                <a:solidFill>
                  <a:schemeClr val="tx1">
                    <a:lumMod val="85000"/>
                    <a:lumOff val="15000"/>
                  </a:schemeClr>
                </a:solidFill>
                <a:latin typeface="微软雅黑" pitchFamily="34" charset="-122"/>
                <a:ea typeface="微软雅黑" pitchFamily="34" charset="-122"/>
              </a:rPr>
              <a:t>100%</a:t>
            </a:r>
            <a:r>
              <a:rPr lang="zh-CN" altLang="en-US" sz="1100" dirty="0">
                <a:solidFill>
                  <a:schemeClr val="tx1">
                    <a:lumMod val="85000"/>
                    <a:lumOff val="15000"/>
                  </a:schemeClr>
                </a:solidFill>
                <a:latin typeface="微软雅黑" pitchFamily="34" charset="-122"/>
                <a:ea typeface="微软雅黑" pitchFamily="34" charset="-122"/>
              </a:rPr>
              <a:t>，但是发现不了逻辑运算中出现的错误；即使语句覆盖率达到百分百也有缺陷发现不了，所以覆盖率只是我们度量的手段。</a:t>
            </a:r>
            <a:endParaRPr lang="en-US" altLang="zh-CN" sz="1100" dirty="0">
              <a:solidFill>
                <a:schemeClr val="tx1">
                  <a:lumMod val="85000"/>
                  <a:lumOff val="15000"/>
                </a:schemeClr>
              </a:solidFill>
              <a:latin typeface="微软雅黑" pitchFamily="34" charset="-122"/>
              <a:ea typeface="微软雅黑" pitchFamily="34" charset="-122"/>
            </a:endParaRPr>
          </a:p>
        </p:txBody>
      </p:sp>
      <p:pic>
        <p:nvPicPr>
          <p:cNvPr id="2" name="图片 1"/>
          <p:cNvPicPr>
            <a:picLocks noChangeAspect="1"/>
          </p:cNvPicPr>
          <p:nvPr/>
        </p:nvPicPr>
        <p:blipFill>
          <a:blip r:embed="rId5"/>
          <a:stretch>
            <a:fillRect/>
          </a:stretch>
        </p:blipFill>
        <p:spPr>
          <a:xfrm>
            <a:off x="610044" y="2005012"/>
            <a:ext cx="3076575" cy="1362075"/>
          </a:xfrm>
          <a:prstGeom prst="rect">
            <a:avLst/>
          </a:prstGeom>
        </p:spPr>
      </p:pic>
    </p:spTree>
    <p:custDataLst>
      <p:tags r:id="rId1"/>
    </p:custDataLst>
    <p:extLst>
      <p:ext uri="{BB962C8B-B14F-4D97-AF65-F5344CB8AC3E}">
        <p14:creationId xmlns:p14="http://schemas.microsoft.com/office/powerpoint/2010/main" val="173413646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2" presetClass="entr" presetSubtype="1"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par>
                          <p:cTn id="32" fill="hold">
                            <p:stCondLst>
                              <p:cond delay="1600"/>
                            </p:stCondLst>
                            <p:childTnLst>
                              <p:par>
                                <p:cTn id="33" presetID="10" presetClass="entr" presetSubtype="0" fill="hold" grpId="0" nodeType="after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fade">
                                      <p:cBhvr>
                                        <p:cTn id="35" dur="2000"/>
                                        <p:tgtEl>
                                          <p:spTgt spid="87"/>
                                        </p:tgtEl>
                                      </p:cBhvr>
                                    </p:animEffect>
                                  </p:childTnLst>
                                </p:cTn>
                              </p:par>
                            </p:childTnLst>
                          </p:cTn>
                        </p:par>
                        <p:par>
                          <p:cTn id="36" fill="hold">
                            <p:stCondLst>
                              <p:cond delay="3600"/>
                            </p:stCondLst>
                            <p:childTnLst>
                              <p:par>
                                <p:cTn id="37" presetID="22" presetClass="entr" presetSubtype="8"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87" grpId="0"/>
      <p:bldP spid="4" grpId="0"/>
      <p:bldP spid="5" grpId="0"/>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111111111"/>
</p:tagLst>
</file>

<file path=ppt/tags/tag10.xml><?xml version="1.0" encoding="utf-8"?>
<p:tagLst xmlns:a="http://schemas.openxmlformats.org/drawingml/2006/main" xmlns:r="http://schemas.openxmlformats.org/officeDocument/2006/relationships" xmlns:p="http://schemas.openxmlformats.org/presentationml/2006/main">
  <p:tag name="SELECTED" val="True"/>
</p:tagLst>
</file>

<file path=ppt/tags/tag11.xml><?xml version="1.0" encoding="utf-8"?>
<p:tagLst xmlns:a="http://schemas.openxmlformats.org/drawingml/2006/main" xmlns:r="http://schemas.openxmlformats.org/officeDocument/2006/relationships" xmlns:p="http://schemas.openxmlformats.org/presentationml/2006/main">
  <p:tag name="SELECTED" val="True"/>
</p:tagLst>
</file>

<file path=ppt/tags/tag12.xml><?xml version="1.0" encoding="utf-8"?>
<p:tagLst xmlns:a="http://schemas.openxmlformats.org/drawingml/2006/main" xmlns:r="http://schemas.openxmlformats.org/officeDocument/2006/relationships" xmlns:p="http://schemas.openxmlformats.org/presentationml/2006/main">
  <p:tag name="SELECTED" val="True"/>
</p:tagLst>
</file>

<file path=ppt/tags/tag13.xml><?xml version="1.0" encoding="utf-8"?>
<p:tagLst xmlns:a="http://schemas.openxmlformats.org/drawingml/2006/main" xmlns:r="http://schemas.openxmlformats.org/officeDocument/2006/relationships" xmlns:p="http://schemas.openxmlformats.org/presentationml/2006/main">
  <p:tag name="SELECTED" val="True"/>
</p:tagLst>
</file>

<file path=ppt/tags/tag14.xml><?xml version="1.0" encoding="utf-8"?>
<p:tagLst xmlns:a="http://schemas.openxmlformats.org/drawingml/2006/main" xmlns:r="http://schemas.openxmlformats.org/officeDocument/2006/relationships" xmlns:p="http://schemas.openxmlformats.org/presentationml/2006/main">
  <p:tag name="SELECTED" val="True"/>
</p:tagLst>
</file>

<file path=ppt/tags/tag15.xml><?xml version="1.0" encoding="utf-8"?>
<p:tagLst xmlns:a="http://schemas.openxmlformats.org/drawingml/2006/main" xmlns:r="http://schemas.openxmlformats.org/officeDocument/2006/relationships" xmlns:p="http://schemas.openxmlformats.org/presentationml/2006/main">
  <p:tag name="SELECTED" val="True"/>
</p:tagLst>
</file>

<file path=ppt/tags/tag16.xml><?xml version="1.0" encoding="utf-8"?>
<p:tagLst xmlns:a="http://schemas.openxmlformats.org/drawingml/2006/main" xmlns:r="http://schemas.openxmlformats.org/officeDocument/2006/relationships" xmlns:p="http://schemas.openxmlformats.org/presentationml/2006/main">
  <p:tag name="SELECTED" val="True"/>
</p:tagLst>
</file>

<file path=ppt/tags/tag17.xml><?xml version="1.0" encoding="utf-8"?>
<p:tagLst xmlns:a="http://schemas.openxmlformats.org/drawingml/2006/main" xmlns:r="http://schemas.openxmlformats.org/officeDocument/2006/relationships" xmlns:p="http://schemas.openxmlformats.org/presentationml/2006/main">
  <p:tag name="SELECTED" val="True"/>
</p:tagLst>
</file>

<file path=ppt/tags/tag18.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ags/tag7.xml><?xml version="1.0" encoding="utf-8"?>
<p:tagLst xmlns:a="http://schemas.openxmlformats.org/drawingml/2006/main" xmlns:r="http://schemas.openxmlformats.org/officeDocument/2006/relationships" xmlns:p="http://schemas.openxmlformats.org/presentationml/2006/main">
  <p:tag name="SELECTED" val="True"/>
</p:tagLst>
</file>

<file path=ppt/tags/tag8.xml><?xml version="1.0" encoding="utf-8"?>
<p:tagLst xmlns:a="http://schemas.openxmlformats.org/drawingml/2006/main" xmlns:r="http://schemas.openxmlformats.org/officeDocument/2006/relationships" xmlns:p="http://schemas.openxmlformats.org/presentationml/2006/main">
  <p:tag name="SELECTED" val="True"/>
</p:tagLst>
</file>

<file path=ppt/tags/tag9.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TotalTime>
  <Words>2478</Words>
  <Application>Microsoft Office PowerPoint</Application>
  <PresentationFormat>全屏显示(16:9)</PresentationFormat>
  <Paragraphs>265</Paragraphs>
  <Slides>27</Slides>
  <Notes>27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Kozuka Gothic Pro R</vt:lpstr>
      <vt:lpstr>Watford DB</vt:lpstr>
      <vt:lpstr>方正超粗黑简体</vt:lpstr>
      <vt:lpstr>方正兰亭粗黑_GBK</vt:lpstr>
      <vt:lpstr>方正兰亭细黑_GBK</vt:lpstr>
      <vt:lpstr>宋体</vt:lpstr>
      <vt:lpstr>微软雅黑</vt:lpstr>
      <vt:lpstr>造字工房劲黑（非商用）常规体</vt:lpstr>
      <vt:lpstr>造字工房俊雅锐宋体验版常规体</vt:lpstr>
      <vt:lpstr>Arial</vt:lpstr>
      <vt:lpstr>Calibri</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优品PPT</dc:creator>
  <cp:keywords>http:/www.ypppt.com</cp:keywords>
  <dc:description/>
  <cp:lastModifiedBy>Administrator</cp:lastModifiedBy>
  <cp:revision>78</cp:revision>
  <dcterms:created xsi:type="dcterms:W3CDTF">2015-01-23T04:02:45Z</dcterms:created>
  <dcterms:modified xsi:type="dcterms:W3CDTF">2022-12-21T16:48:38Z</dcterms:modified>
  <cp:category/>
  <cp:contentStatus>12sc.taobao.com</cp:contentStatus>
</cp:coreProperties>
</file>