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82" r:id="rId4"/>
    <p:sldId id="284" r:id="rId5"/>
    <p:sldId id="258" r:id="rId6"/>
    <p:sldId id="285" r:id="rId7"/>
    <p:sldId id="259" r:id="rId8"/>
    <p:sldId id="257" r:id="rId9"/>
    <p:sldId id="262" r:id="rId10"/>
    <p:sldId id="263" r:id="rId11"/>
    <p:sldId id="272" r:id="rId12"/>
    <p:sldId id="273" r:id="rId13"/>
    <p:sldId id="274" r:id="rId14"/>
    <p:sldId id="275" r:id="rId15"/>
    <p:sldId id="276" r:id="rId16"/>
    <p:sldId id="260" r:id="rId17"/>
    <p:sldId id="265" r:id="rId18"/>
    <p:sldId id="266" r:id="rId19"/>
    <p:sldId id="277" r:id="rId20"/>
    <p:sldId id="278" r:id="rId21"/>
    <p:sldId id="268" r:id="rId22"/>
    <p:sldId id="279" r:id="rId23"/>
    <p:sldId id="280" r:id="rId24"/>
    <p:sldId id="281" r:id="rId25"/>
    <p:sldId id="28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5341" autoAdjust="0"/>
  </p:normalViewPr>
  <p:slideViewPr>
    <p:cSldViewPr snapToGrid="0">
      <p:cViewPr varScale="1">
        <p:scale>
          <a:sx n="86" d="100"/>
          <a:sy n="86" d="100"/>
        </p:scale>
        <p:origin x="247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73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A189-1B63-4994-A095-841F424E36E1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B58E-0AD6-4F97-BE73-3E098E4C07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B58E-0AD6-4F97-BE73-3E098E4C07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B58E-0AD6-4F97-BE73-3E098E4C07F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虽然虚拟机也可以装 </a:t>
            </a:r>
            <a:r>
              <a:rPr kumimoji="1" lang="en-US" altLang="zh-CN" dirty="0"/>
              <a:t>Guest Service </a:t>
            </a:r>
            <a:r>
              <a:rPr kumimoji="1" lang="zh-CN" altLang="en-US" dirty="0"/>
              <a:t>之类的做到，但是容器不需要那种东西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B58E-0AD6-4F97-BE73-3E098E4C07F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那它和 </a:t>
            </a:r>
            <a:r>
              <a:rPr kumimoji="1" lang="en-US" altLang="zh-CN" dirty="0"/>
              <a:t>Docker </a:t>
            </a:r>
            <a:r>
              <a:rPr kumimoji="1" lang="zh-CN" altLang="en-US" dirty="0"/>
              <a:t>又有什么区别呢，</a:t>
            </a:r>
            <a:r>
              <a:rPr kumimoji="1" lang="en-US" altLang="zh-CN" dirty="0"/>
              <a:t>Docker </a:t>
            </a:r>
            <a:r>
              <a:rPr kumimoji="1" lang="zh-CN" altLang="en-US" dirty="0"/>
              <a:t>只在本地计算机管理和运行容器，它管理多台计算机上的容器</a:t>
            </a:r>
            <a:r>
              <a:rPr kumimoji="1" lang="en-US" altLang="zh-CN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B58E-0AD6-4F97-BE73-3E098E4C07F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7E546-DD87-4623-8AEC-59F409350C29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3A55CF-EC52-4B82-A4FC-973753C8F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K8s 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集群架构初探索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汇报人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：林敬淞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5"/>
    </mc:Choice>
    <mc:Fallback xmlns="">
      <p:transition spd="slow" advTm="106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不同类型节点运行服务比较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控制平面节点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管理集群的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API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服务器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存储集群信息的服务器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Consolas" panose="020B0609020204030204" pitchFamily="49" charset="0"/>
                <a:ea typeface="DengXian" panose="02010600030101010101" pitchFamily="2" charset="-122"/>
              </a:rPr>
              <a:t>为容器集安排运行节点</a:t>
            </a:r>
            <a:endParaRPr kumimoji="1" lang="en-US" altLang="zh-CN" dirty="0">
              <a:latin typeface="Consolas" panose="020B0609020204030204" pitchFamily="49" charset="0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Consolas" panose="020B0609020204030204" pitchFamily="49" charset="0"/>
                <a:ea typeface="DengXian" panose="02010600030101010101" pitchFamily="2" charset="-122"/>
              </a:rPr>
              <a:t>节点和任务信息管理</a:t>
            </a:r>
            <a:endParaRPr kumimoji="1" lang="en-US" altLang="zh-CN" dirty="0">
              <a:latin typeface="Consolas" panose="020B0609020204030204" pitchFamily="49" charset="0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Consolas" panose="020B0609020204030204" pitchFamily="49" charset="0"/>
                <a:ea typeface="DengXian" panose="02010600030101010101" pitchFamily="2" charset="-122"/>
              </a:rPr>
              <a:t>供应商管理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API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（可选）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一般节点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确保所有容器运行在容器集中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Consolas" panose="020B0609020204030204" pitchFamily="49" charset="0"/>
                <a:ea typeface="DengXian" panose="02010600030101010101" pitchFamily="2" charset="-122"/>
              </a:rPr>
              <a:t>控制容器集提供服务的访问</a:t>
            </a:r>
            <a:endParaRPr kumimoji="1" lang="en-US" altLang="zh-CN" dirty="0">
              <a:latin typeface="Consolas" panose="020B0609020204030204" pitchFamily="49" charset="0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Consolas" panose="020B0609020204030204" pitchFamily="49" charset="0"/>
                <a:ea typeface="DengXian" panose="02010600030101010101" pitchFamily="2" charset="-122"/>
              </a:rPr>
              <a:t>容器的运行环境</a:t>
            </a:r>
            <a:endParaRPr kumimoji="1" lang="ja-JP" altLang="en-US" dirty="0">
              <a:latin typeface="Consolas" panose="020B0609020204030204" pitchFamily="49" charset="0"/>
              <a:ea typeface="DengXian" panose="02010600030101010101" pitchFamily="2" charset="-122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506039" y="4055055"/>
            <a:ext cx="1510250" cy="2218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623490" y="4416002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623490" y="4894366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623490" y="5355834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21622" y="5738615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348610" y="5741476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25173" y="5328047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14754" y="405095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947561" y="3837386"/>
            <a:ext cx="2178919" cy="24667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12013" y="3882395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 Plane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30551" y="4296736"/>
            <a:ext cx="1812938" cy="3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管理接口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130550" y="4785292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集群信息存储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130550" y="5265945"/>
            <a:ext cx="1812941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管理节点和任务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130548" y="5746598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kumimoji="1" lang="en-US" altLang="ja-JP" dirty="0">
                <a:ea typeface="DengXian" panose="02010600030101010101" pitchFamily="2" charset="-122"/>
              </a:rPr>
              <a:t>Pod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安排节点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37"/>
    </mc:Choice>
    <mc:Fallback xmlns="">
      <p:transition spd="slow" advTm="836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的发行版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文档里的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Getting started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部分。区分了学习环境和生产环境两种应用场景。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学习环境下，通常是要快速搭建起可以运行的集群，且规模通常局限在单个计算机上。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生产环境下，需要对多个节点进行管理，规模也不仅仅局限于单个计算机。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有许多发行版可以快速在计算机上搭建学习环境，也可以使用 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kubeadm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手动配置。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19"/>
    </mc:Choice>
    <mc:Fallback xmlns="">
      <p:transition spd="slow" advTm="458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97280" y="2715074"/>
            <a:ext cx="4377088" cy="3360873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的发行版 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Minikube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097280" y="1849781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Minikube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在虚拟机里运行一个单节点的集群，那个节点既是控制平面节点，又是运行任务的节点。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92" y="3650300"/>
            <a:ext cx="1612732" cy="156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97280" y="271507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虚拟机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(VM)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212970" y="3174279"/>
            <a:ext cx="4068512" cy="279824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36136" y="3625874"/>
            <a:ext cx="3568015" cy="2247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935718" y="4974991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33850" y="5357772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660838" y="5360633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37401" y="4947204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39818" y="4986488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537950" y="5369269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64938" y="5372130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41501" y="4958701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12161" y="4056717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615920" y="4515668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763417" y="4044057"/>
            <a:ext cx="1675751" cy="3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管理接口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763417" y="4505209"/>
            <a:ext cx="1675751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集群信息存储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29654" y="3650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212970" y="3209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40"/>
    </mc:Choice>
    <mc:Fallback xmlns="">
      <p:transition spd="slow" advTm="384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44605" y="2763201"/>
            <a:ext cx="6339038" cy="3360873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的发行版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Kind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Kind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使用容器运行节点，使用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Kind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搭建的集群中可以有单个或多个节点。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05564" y="27632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Docker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321192" y="3152760"/>
            <a:ext cx="6072214" cy="28930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27207" y="31354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10" y="3413298"/>
            <a:ext cx="3067795" cy="185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1572052" y="3501865"/>
            <a:ext cx="2178919" cy="2466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36502" y="3549249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 Plane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755042" y="3961215"/>
            <a:ext cx="1812938" cy="3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管理接口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55041" y="4449771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集群信息存储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55041" y="4930424"/>
            <a:ext cx="1812941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管理节点和任务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55039" y="5411077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kumimoji="1" lang="en-US" altLang="ja-JP" dirty="0">
                <a:ea typeface="DengXian" panose="02010600030101010101" pitchFamily="2" charset="-122"/>
              </a:rPr>
              <a:t>Pod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安排节点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67850" y="3726833"/>
            <a:ext cx="1510250" cy="2218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085301" y="4087780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085301" y="4566144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085301" y="5027612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183433" y="5410393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4810421" y="5413254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86984" y="4999825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253" y="371741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Node 1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662331" y="3722737"/>
            <a:ext cx="1510250" cy="2218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779782" y="4083684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779782" y="4562048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779782" y="5023516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877914" y="5406297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504902" y="5409158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81465" y="4995729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66144" y="37268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Node 2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"/>
    </mc:Choice>
    <mc:Fallback xmlns="">
      <p:transition spd="slow" advTm="15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98226" y="3128127"/>
            <a:ext cx="2312189" cy="2960572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的发行版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K3s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K3s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在一个虚拟机或容器内只运行一个节点，如果需要运行多个节点的集群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，需要添加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K3s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的虚拟机或容器。集群中可以有单个或多个节点。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71691" y="2693848"/>
            <a:ext cx="4639561" cy="351440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1691" y="2733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453572" y="3548055"/>
            <a:ext cx="2178919" cy="2466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18022" y="3595439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 Plane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636562" y="4007405"/>
            <a:ext cx="1812938" cy="3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管理接口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636561" y="4495961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集群信息存储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636561" y="4976614"/>
            <a:ext cx="1812941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管理节点和任务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636559" y="5457267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kumimoji="1" lang="en-US" altLang="ja-JP" dirty="0">
                <a:ea typeface="DengXian" panose="02010600030101010101" pitchFamily="2" charset="-122"/>
              </a:rPr>
              <a:t>Pod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安排节点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04975" y="31703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虚拟机或容器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016372" y="3381961"/>
            <a:ext cx="1677799" cy="2715609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23121" y="34242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虚拟机或容器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095691" y="3818785"/>
            <a:ext cx="1510250" cy="2218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213142" y="4179732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13142" y="4658096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13142" y="5119564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311274" y="5502345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4938262" y="5505206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14825" y="5091777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507988" y="380497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70" y="3488747"/>
            <a:ext cx="3671977" cy="14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"/>
    </mc:Choice>
    <mc:Fallback xmlns="">
      <p:transition spd="slow" advTm="12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98227" y="3128127"/>
            <a:ext cx="6368158" cy="2960572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搭建的集群示意图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演示的环境使用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K3s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搭建，是一个三节点的集群，其中控制平面节点运行在本地计算机上，另外两个节点分别运行在本地计算机的虚拟机和容器内。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71692" y="2693848"/>
            <a:ext cx="6751103" cy="351440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1691" y="2733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453572" y="3548055"/>
            <a:ext cx="2178919" cy="2466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636562" y="4007405"/>
            <a:ext cx="1812938" cy="3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管理接口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636561" y="4495961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集群信息存储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636561" y="4976614"/>
            <a:ext cx="1812941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管理节点和任务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636559" y="5457267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kumimoji="1" lang="en-US" altLang="ja-JP" dirty="0">
                <a:ea typeface="DengXian" panose="02010600030101010101" pitchFamily="2" charset="-122"/>
              </a:rPr>
              <a:t>Pod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安排节点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04975" y="3170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本地计算机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32150" y="3282852"/>
            <a:ext cx="1677799" cy="2715609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38899" y="33251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虚拟机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011469" y="3719676"/>
            <a:ext cx="1510250" cy="2218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128920" y="4080623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128920" y="4558987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128920" y="5020455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27052" y="5403236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4854040" y="5406097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30603" y="499266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82466" y="374843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openeuler-riscv64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881011" y="3282852"/>
            <a:ext cx="1677799" cy="2715609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87760" y="33251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960330" y="3719676"/>
            <a:ext cx="1510250" cy="2218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77781" y="4080623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077781" y="4558987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077781" y="5020455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75913" y="5403236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02901" y="5406097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79464" y="499266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58772" y="376519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8872883cc876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6"/>
    </mc:Choice>
    <mc:Fallback xmlns="">
      <p:transition spd="slow" advTm="153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6388" cy="1450757"/>
          </a:xfrm>
        </p:spPr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使用虚拟机搭建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openEuler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RISC-V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Docker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作为容器的运行环境，安装并启动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Docker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容器运行环境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ja-JP" sz="1600" dirty="0">
                <a:latin typeface="Consolas" panose="020B0609020204030204" pitchFamily="49" charset="0"/>
                <a:ea typeface="DengXian" panose="02010600030101010101" pitchFamily="2" charset="-122"/>
              </a:rPr>
              <a:t># </a:t>
            </a:r>
            <a:r>
              <a:rPr lang="en-US" altLang="ja-JP" sz="1600" dirty="0" err="1">
                <a:latin typeface="Consolas" panose="020B0609020204030204" pitchFamily="49" charset="0"/>
                <a:ea typeface="DengXian" panose="02010600030101010101" pitchFamily="2" charset="-122"/>
              </a:rPr>
              <a:t>dnf</a:t>
            </a:r>
            <a:r>
              <a:rPr lang="en-US" altLang="ja-JP" sz="1600" dirty="0">
                <a:latin typeface="Consolas" panose="020B0609020204030204" pitchFamily="49" charset="0"/>
                <a:ea typeface="DengXian" panose="02010600030101010101" pitchFamily="2" charset="-122"/>
              </a:rPr>
              <a:t> install docker &amp;&amp; </a:t>
            </a:r>
            <a:r>
              <a:rPr lang="en-US" altLang="ja-JP" sz="1600" dirty="0" err="1">
                <a:latin typeface="Consolas" panose="020B0609020204030204" pitchFamily="49" charset="0"/>
                <a:ea typeface="DengXian" panose="02010600030101010101" pitchFamily="2" charset="-122"/>
              </a:rPr>
              <a:t>systemctl</a:t>
            </a:r>
            <a:r>
              <a:rPr lang="en-US" altLang="ja-JP" sz="1600" dirty="0">
                <a:latin typeface="Consolas" panose="020B0609020204030204" pitchFamily="49" charset="0"/>
                <a:ea typeface="DengXian" panose="02010600030101010101" pitchFamily="2" charset="-122"/>
              </a:rPr>
              <a:t> start docker</a:t>
            </a:r>
          </a:p>
          <a:p>
            <a:pPr marL="0" indent="0">
              <a:buNone/>
            </a:pPr>
            <a:endParaRPr kumimoji="1" lang="en-US" altLang="ja-JP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下载安装 </a:t>
            </a:r>
            <a:r>
              <a:rPr kumimoji="1"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carlosedp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预构建的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k3s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可执行文件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66"/>
    </mc:Choice>
    <mc:Fallback xmlns="">
      <p:transition spd="slow" advTm="289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84594" cy="1450757"/>
          </a:xfrm>
        </p:spPr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使用虚拟机搭建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openEuler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RISC-V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  <a:ea typeface="DengXian" panose="02010600030101010101" pitchFamily="2" charset="-122"/>
              </a:rPr>
              <a:t>在控制平面节点获得加入 </a:t>
            </a: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</a:rPr>
              <a:t>k3s </a:t>
            </a:r>
            <a:r>
              <a:rPr lang="zh-CN" altLang="en-US" sz="1800" dirty="0">
                <a:latin typeface="Consolas" panose="020B0609020204030204" pitchFamily="49" charset="0"/>
                <a:ea typeface="DengXian" panose="02010600030101010101" pitchFamily="2" charset="-122"/>
              </a:rPr>
              <a:t>集群的</a:t>
            </a: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</a:rPr>
              <a:t> node-token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strike="sngStrike" dirty="0">
                <a:latin typeface="Consolas" panose="020B0609020204030204" pitchFamily="49" charset="0"/>
                <a:ea typeface="DengXian" panose="02010600030101010101" pitchFamily="2" charset="-122"/>
              </a:rPr>
              <a:t>在加入集群的时候 </a:t>
            </a:r>
            <a:r>
              <a:rPr lang="en-US" altLang="zh-CN" sz="1800" strike="sngStrike" dirty="0">
                <a:latin typeface="Consolas" panose="020B0609020204030204" pitchFamily="49" charset="0"/>
                <a:ea typeface="DengXian" panose="02010600030101010101" pitchFamily="2" charset="-122"/>
              </a:rPr>
              <a:t>iptables </a:t>
            </a:r>
            <a:r>
              <a:rPr lang="zh-CN" altLang="en-US" sz="1800" strike="sngStrike" dirty="0">
                <a:latin typeface="Consolas" panose="020B0609020204030204" pitchFamily="49" charset="0"/>
                <a:ea typeface="DengXian" panose="02010600030101010101" pitchFamily="2" charset="-122"/>
              </a:rPr>
              <a:t>报错了，所以节点没能上线</a:t>
            </a:r>
            <a:endParaRPr lang="en-US" altLang="zh-CN" sz="1800" strike="sngStrike" dirty="0">
              <a:latin typeface="Consolas" panose="020B0609020204030204" pitchFamily="49" charset="0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2291080"/>
            <a:ext cx="9989820" cy="472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" y="3536315"/>
            <a:ext cx="9516110" cy="269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5"/>
    </mc:Choice>
    <mc:Fallback xmlns="">
      <p:transition spd="slow" advTm="867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使用容器搭建节点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コンテンツ プレースホルダー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zh-CN" sz="1800" dirty="0">
              <a:latin typeface="Consolas" panose="020B0609020204030204" pitchFamily="49" charset="0"/>
              <a:ea typeface="DengXian" panose="02010600030101010101" pitchFamily="2" charset="-122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65DE7B9-71CD-6641-A9A6-4D065D0C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87940"/>
            <a:ext cx="9616811" cy="4023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04"/>
    </mc:Choice>
    <mc:Fallback xmlns="">
      <p:transition spd="slow" advTm="4550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32461"/>
            <a:ext cx="10058400" cy="1450757"/>
          </a:xfrm>
        </p:spPr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图形界面管理集群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Dashboard 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是基于网页的 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用户界面。 可以使用 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Dashboard 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将容器应用部署到 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集群中，也可以对容器应用排错，还能管理集群资源。</a:t>
            </a:r>
            <a:endParaRPr kumimoji="1"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Dashboard 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可以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获取运行在集群中的应用的概览信息，也可以创建或者修改 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资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源。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例如，实现弹性伸缩、发起滚动升级、重启 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Pod </a:t>
            </a:r>
            <a:r>
              <a:rPr kumimoji="1" lang="ja-JP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或者使用向导创建新的应用。</a:t>
            </a:r>
            <a:endParaRPr kumimoji="1"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7280" y="3518860"/>
            <a:ext cx="10429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https://kubernetes.io/zh-cn/docs/tasks/access-application-cluster/web-ui-dashboard/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56"/>
    </mc:Choice>
    <mc:Fallback xmlns="">
      <p:transition spd="slow" advTm="607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 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部署服务的三个阶段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以集群的方式调度任务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Kubernetes 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的发行版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集群运行服务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61"/>
    </mc:Choice>
    <mc:Fallback xmlns="">
      <p:transition spd="slow" advTm="779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32461"/>
            <a:ext cx="10058400" cy="1450757"/>
          </a:xfrm>
        </p:spPr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图形界面管理集群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075" y="5786812"/>
            <a:ext cx="10429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https://kubernetes.io/zh-cn/docs/tasks/access-application-cluster/web-ui-dashboard/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Kubernetes Dashboard U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9" y="-429083"/>
            <a:ext cx="10801584" cy="64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1"/>
    </mc:Choice>
    <mc:Fallback xmlns="">
      <p:transition spd="slow" advTm="1822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DengXian" panose="02010600030101010101" pitchFamily="2" charset="-122"/>
                <a:ea typeface="DengXian" panose="02010600030101010101" pitchFamily="2" charset="-122"/>
              </a:rPr>
              <a:t>在集群运行服务：</a:t>
            </a:r>
            <a:r>
              <a:rPr kumimoji="1" lang="en-US" altLang="zh-CN" sz="4400" dirty="0">
                <a:latin typeface="DengXian" panose="02010600030101010101" pitchFamily="2" charset="-122"/>
                <a:ea typeface="DengXian" panose="02010600030101010101" pitchFamily="2" charset="-122"/>
              </a:rPr>
              <a:t>Kubernetes</a:t>
            </a:r>
            <a:r>
              <a:rPr kumimoji="1" lang="zh-CN" altLang="en-US" sz="4400" dirty="0">
                <a:latin typeface="DengXian" panose="02010600030101010101" pitchFamily="2" charset="-122"/>
                <a:ea typeface="DengXian" panose="02010600030101010101" pitchFamily="2" charset="-122"/>
              </a:rPr>
              <a:t>仪表板</a:t>
            </a:r>
            <a:endParaRPr kumimoji="1" lang="ja-JP" altLang="en-US" sz="4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集群在默认情况下没有部署 </a:t>
            </a:r>
            <a:r>
              <a:rPr kumimoji="1"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Dashboard</a:t>
            </a:r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，可以把部署 </a:t>
            </a:r>
            <a:r>
              <a:rPr kumimoji="1"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Dashboard </a:t>
            </a:r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当作是集群的 </a:t>
            </a:r>
            <a:r>
              <a:rPr kumimoji="1"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Hello, World </a:t>
            </a:r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任务</a:t>
            </a:r>
            <a:endParaRPr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在控制平面节点运行以下命令部署仪表板</a:t>
            </a:r>
            <a:endParaRPr lang="en-US" altLang="ja-JP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#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kubectl</a:t>
            </a:r>
            <a:r>
              <a:rPr kumimoji="1" lang="en-US" altLang="ja-JP" sz="1600" dirty="0">
                <a:latin typeface="Consolas" panose="020B0609020204030204" pitchFamily="49" charset="0"/>
              </a:rPr>
              <a:t> apply -f https://raw.githubusercontent.com/kubernetes/dashboard/v2.7.0/aio/deploy/recommended.yaml</a:t>
            </a:r>
            <a:endParaRPr lang="en-US" altLang="ja-JP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启用仪表板访问</a:t>
            </a:r>
            <a:endParaRPr kumimoji="1"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ja-JP" sz="1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ja-JP" sz="1600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altLang="ja-JP" sz="1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proxy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4"/>
    </mc:Choice>
    <mc:Fallback xmlns="">
      <p:transition spd="slow" advTm="144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DengXian" panose="02010600030101010101" pitchFamily="2" charset="-122"/>
                <a:ea typeface="DengXian" panose="02010600030101010101" pitchFamily="2" charset="-122"/>
              </a:rPr>
              <a:t>在集群运行服务：</a:t>
            </a:r>
            <a:r>
              <a:rPr kumimoji="1" lang="en-US" altLang="zh-CN" sz="4400" dirty="0">
                <a:latin typeface="DengXian" panose="02010600030101010101" pitchFamily="2" charset="-122"/>
                <a:ea typeface="DengXian" panose="02010600030101010101" pitchFamily="2" charset="-122"/>
              </a:rPr>
              <a:t>Kubernetes</a:t>
            </a:r>
            <a:r>
              <a:rPr kumimoji="1" lang="zh-CN" altLang="en-US" sz="4400" dirty="0">
                <a:latin typeface="DengXian" panose="02010600030101010101" pitchFamily="2" charset="-122"/>
                <a:ea typeface="DengXian" panose="02010600030101010101" pitchFamily="2" charset="-122"/>
              </a:rPr>
              <a:t>仪表板</a:t>
            </a:r>
            <a:endParaRPr kumimoji="1" lang="ja-JP" altLang="en-US" sz="4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b="0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4632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"/>
    </mc:Choice>
    <mc:Fallback xmlns="">
      <p:transition spd="slow" advTm="45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800" dirty="0">
                <a:latin typeface="DengXian" panose="02010600030101010101" pitchFamily="2" charset="-122"/>
                <a:ea typeface="DengXian" panose="02010600030101010101" pitchFamily="2" charset="-122"/>
              </a:rPr>
              <a:t>使用仪表板管理集群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702441" cy="4228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91"/>
    </mc:Choice>
    <mc:Fallback xmlns="">
      <p:transition spd="slow" advTm="271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以集群的方式调度任务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部署仪表板的任务由控制平面节点下发，在控制节点平面以外的节点运行。以集群的方式调度任务关心的是服务的可用性，而不是服务究竟运行在何处。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98227" y="3128127"/>
            <a:ext cx="6368158" cy="2960572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71692" y="2693848"/>
            <a:ext cx="6751103" cy="351440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71691" y="2733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53572" y="3548055"/>
            <a:ext cx="2178919" cy="2466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636562" y="4007405"/>
            <a:ext cx="1812938" cy="3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管理接口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36561" y="4495961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集群信息存储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36561" y="4976614"/>
            <a:ext cx="1812941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管理节点和任务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36559" y="5457267"/>
            <a:ext cx="1812939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kumimoji="1" lang="en-US" altLang="ja-JP" dirty="0">
                <a:ea typeface="DengXian" panose="02010600030101010101" pitchFamily="2" charset="-122"/>
              </a:rPr>
              <a:t>Pod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安排节点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04975" y="3170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本地计算机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32150" y="3282852"/>
            <a:ext cx="1677799" cy="2715609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38899" y="33251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虚拟机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011469" y="3719676"/>
            <a:ext cx="1510250" cy="2218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128920" y="4080623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128920" y="4558987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28920" y="5020455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227052" y="5403236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854040" y="5406097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30603" y="499266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82466" y="374843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openeuler-riscv64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881011" y="3282852"/>
            <a:ext cx="1677799" cy="2715609"/>
          </a:xfrm>
          <a:prstGeom prst="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87760" y="33251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960330" y="3719676"/>
            <a:ext cx="1510250" cy="2218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077781" y="4080623"/>
            <a:ext cx="1275347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Kubelet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077781" y="4558987"/>
            <a:ext cx="1275348" cy="3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</a:t>
            </a:r>
            <a:r>
              <a:rPr kumimoji="1" lang="en-US" altLang="zh-CN" dirty="0" err="1"/>
              <a:t>ube</a:t>
            </a:r>
            <a:r>
              <a:rPr kumimoji="1" lang="en-US" altLang="ja-JP" dirty="0"/>
              <a:t>-Proxy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077781" y="5020455"/>
            <a:ext cx="1275347" cy="84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175913" y="5403236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802901" y="5406097"/>
            <a:ext cx="484270" cy="369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79464" y="499266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ea typeface="DengXian" panose="02010600030101010101" pitchFamily="2" charset="-122"/>
              </a:rPr>
              <a:t>Pods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a typeface="DengXian" panose="02010600030101010101" pitchFamily="2" charset="-122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58772" y="376519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8872883cc876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27"/>
    </mc:Choice>
    <mc:Fallback xmlns="">
      <p:transition spd="slow" advTm="7272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总结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集群可以方便地管理多个节点和节点上运行的服务。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如果只是在单个节点上运行服务，集群的架构优势就显得可有可无。但是如果要管理运行在多个不同节点上的服务，集群架构带来的优势就显得尤为重要。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是不是需要使用集群的方式管理服务，要根据节点规模和服务的扩张需求进行决定。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感谢聆听！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汇报人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：林敬淞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5"/>
    </mc:Choice>
    <mc:Fallback xmlns="">
      <p:transition spd="slow" advTm="106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部署服务的三个不同阶段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14001"/>
            <a:ext cx="10104120" cy="388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"/>
    </mc:Choice>
    <mc:Fallback xmlns="">
      <p:transition spd="slow" advTm="6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传统部署阶段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传统部署阶段，程序直接运行在物理服务器上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存在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资源分配问题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一个程序占用大部分资源，其他程序性能下降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一种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解决方案：每个应用程序运行在不同的物理服务器上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当某个程序资源利用率不高时，剩余资源无法被分配给其它程序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789" y="1845734"/>
            <a:ext cx="3129217" cy="2484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23"/>
    </mc:Choice>
    <mc:Fallback xmlns="">
      <p:transition spd="slow" advTm="5362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虚拟化部署阶段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虚拟化部署阶段，服务器上运行多个虚拟机，程序运行在虚拟机内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能够更好地利用物理服务器的资源，具有更高的可扩缩性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可以将一组物理资源呈现为可丢弃的虚拟机集群</a:t>
            </a: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虚拟化使程序在不同虚拟机之间彼此隔离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每个虚拟机在虚拟化硬件之上运行所有组件，包括其自己的操作系统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304" y="2239506"/>
            <a:ext cx="2911416" cy="2973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04"/>
    </mc:Choice>
    <mc:Fallback xmlns="">
      <p:transition spd="slow" advTm="749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容器部署阶段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容器部署阶段，服务器上运行容器运行时，程序运行在容器内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能够更好地利用物理服务器的资源，具有更高的可扩缩性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可以显示应用程序的运行状况和其他指标信号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与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VM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类似，可以为程序提供容器间隔离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容器使用运行容器的操作系统内核，不需要运行完整操作系统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38" y="2203416"/>
            <a:ext cx="3660256" cy="3035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19"/>
    </mc:Choice>
    <mc:Fallback xmlns="">
      <p:transition spd="slow" advTm="727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虚拟化部署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既然虚拟化已经在物理服务器上提供了隔离和可扩展性，为什么还要使用容器呢？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不需要运行完整的操作系统，占用资源更小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可以显示应用程序的运行状况和其它指标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280" y="5757499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使用虚拟机，主机可以看到的信息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95647" y="570160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使用容器，主机可以看到的信息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13" y="2823722"/>
            <a:ext cx="2008467" cy="293377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47" y="3429000"/>
            <a:ext cx="4719081" cy="1926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41"/>
    </mc:Choice>
    <mc:Fallback xmlns="">
      <p:transition spd="slow" advTm="797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以集群的方式调度任务</a:t>
            </a:r>
            <a:endParaRPr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调度任务实际上就是部署虚拟机或容器。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在单个计算机（节点）的情况下，虚拟机或容器只在一个节点上运行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在多个计算机（节点）的情况下，虚拟机或容器可以运行在任意一个节点上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是管理是容器集群的工具，它以容器集的概念管理任务。</a:t>
            </a: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集群的三个组成部分：</a:t>
            </a: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控制平面（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Control Plane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）：控制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集群的节点。所有任务分配都来自于此。</a:t>
            </a: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节点（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Node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）：执行由控制平面分配的请求任务。</a:t>
            </a: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容器集（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Pod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）：部署在节点上，包含一个或多个容器的容器组。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88"/>
    </mc:Choice>
    <mc:Fallback xmlns="">
      <p:transition spd="slow" advTm="987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Kubernetes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集群示意图</a:t>
            </a:r>
            <a:endParaRPr kumimoji="1" lang="ja-JP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503" y="1846263"/>
            <a:ext cx="8609319" cy="402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4"/>
    </mc:Choice>
    <mc:Fallback xmlns="">
      <p:transition spd="slow" advTm="18524"/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816</Words>
  <Application>Microsoft Office PowerPoint</Application>
  <PresentationFormat>ワイド画面</PresentationFormat>
  <Paragraphs>199</Paragraphs>
  <Slides>26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DengXian</vt:lpstr>
      <vt:lpstr>游ゴシック</vt:lpstr>
      <vt:lpstr>Calibri</vt:lpstr>
      <vt:lpstr>Calibri Light</vt:lpstr>
      <vt:lpstr>Consolas</vt:lpstr>
      <vt:lpstr>Courier New</vt:lpstr>
      <vt:lpstr>Wingdings</vt:lpstr>
      <vt:lpstr>レトロスペクト</vt:lpstr>
      <vt:lpstr>K8s 集群架构初探索</vt:lpstr>
      <vt:lpstr>目录</vt:lpstr>
      <vt:lpstr>部署服务的三个不同阶段</vt:lpstr>
      <vt:lpstr>传统部署阶段</vt:lpstr>
      <vt:lpstr>虚拟化部署阶段</vt:lpstr>
      <vt:lpstr>容器部署阶段</vt:lpstr>
      <vt:lpstr>虚拟化部署 vs 容器</vt:lpstr>
      <vt:lpstr>以集群的方式调度任务</vt:lpstr>
      <vt:lpstr>Kubernetes 集群示意图</vt:lpstr>
      <vt:lpstr>不同类型节点运行服务比较</vt:lpstr>
      <vt:lpstr>Kubernetes 的发行版</vt:lpstr>
      <vt:lpstr>Kubernetes 的发行版 Minikube</vt:lpstr>
      <vt:lpstr>Kubernetes 的发行版 Kind</vt:lpstr>
      <vt:lpstr>Kubernetes 的发行版 K3s</vt:lpstr>
      <vt:lpstr>搭建的集群示意图</vt:lpstr>
      <vt:lpstr>使用虚拟机搭建openEuler RISC-V节点</vt:lpstr>
      <vt:lpstr>使用虚拟机搭建openEuler RISC-V节点</vt:lpstr>
      <vt:lpstr>使用容器搭建节点</vt:lpstr>
      <vt:lpstr>使用图形界面管理集群</vt:lpstr>
      <vt:lpstr>使用图形界面管理集群</vt:lpstr>
      <vt:lpstr>在集群运行服务：Kubernetes仪表板</vt:lpstr>
      <vt:lpstr>在集群运行服务：Kubernetes仪表板</vt:lpstr>
      <vt:lpstr>使用仪表板管理集群</vt:lpstr>
      <vt:lpstr>以集群的方式调度任务</vt:lpstr>
      <vt:lpstr>总结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对集群架构的初探索</dc:title>
  <dc:creator>良子 吉田</dc:creator>
  <cp:lastModifiedBy>良子 吉田</cp:lastModifiedBy>
  <cp:revision>88</cp:revision>
  <dcterms:created xsi:type="dcterms:W3CDTF">2023-02-02T01:53:04Z</dcterms:created>
  <dcterms:modified xsi:type="dcterms:W3CDTF">2023-02-02T03:15:40Z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