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64" r:id="rId5"/>
    <p:sldId id="284" r:id="rId6"/>
    <p:sldId id="285" r:id="rId7"/>
    <p:sldId id="286" r:id="rId8"/>
    <p:sldId id="287" r:id="rId9"/>
    <p:sldId id="289" r:id="rId10"/>
    <p:sldId id="288" r:id="rId11"/>
    <p:sldId id="290" r:id="rId12"/>
    <p:sldId id="291" r:id="rId13"/>
    <p:sldId id="293" r:id="rId14"/>
    <p:sldId id="294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wei" initials="j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 panose="02010600030101010101" charset="-122"/>
              </a:rPr>
              <a:t>Click to move the slide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 panose="020B0604020202020204"/>
              </a:rPr>
              <a:t>Click to edit the notes' format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1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1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1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B542CC7-48A1-4B7F-947A-43EA9009474F}" type="slidenum">
              <a:rPr lang="en-GB" sz="1400" b="0" strike="noStrike" spc="-1">
                <a:latin typeface="Times New Roman" panose="02020603050405020304"/>
              </a:rPr>
              <a:t>‹#›</a:t>
            </a:fld>
            <a:endParaRPr lang="en-GB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latin typeface="Arial" panose="020B0604020202020204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52CBEB8-EE3D-477B-8AD0-2E6A891C1900}" type="slidenum">
              <a:rPr lang="en-GB" sz="1200" b="0" strike="noStrike" spc="-1">
                <a:latin typeface="Times New Roman" panose="02020603050405020304"/>
              </a:rPr>
              <a:t>1</a:t>
            </a:fld>
            <a:endParaRPr lang="en-GB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844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810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51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把一种程序转换成另一种程序，尤其是将人们便于阅读，开发，学习的高级语言程序转换成难以理解，复杂的机器语言程序。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AB542CC7-48A1-4B7F-947A-43EA9009474F}" type="slidenum">
              <a:rPr lang="en-GB" sz="1400" b="0" strike="noStrike" spc="-1" smtClean="0">
                <a:latin typeface="Times New Roman" panose="02020603050405020304"/>
              </a:rPr>
              <a:t>2</a:t>
            </a:fld>
            <a:endParaRPr lang="en-GB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52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17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22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7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35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1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631840" y="266040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01680" y="266040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62360" y="302436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631840" y="302436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01680" y="302436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662360" y="2552760"/>
            <a:ext cx="286704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662360" y="2552760"/>
            <a:ext cx="286704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631840" y="266040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601680" y="266040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62360" y="302436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5631840" y="302436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601680" y="302436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662360" y="2552760"/>
            <a:ext cx="2867040" cy="911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631840" y="266040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601680" y="266040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662360" y="302436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5631840" y="302436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601680" y="3024360"/>
            <a:ext cx="923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/>
          <p:cNvPicPr/>
          <p:nvPr/>
        </p:nvPicPr>
        <p:blipFill>
          <a:blip r:embed="rId14"/>
          <a:stretch>
            <a:fillRect/>
          </a:stretch>
        </p:blipFill>
        <p:spPr>
          <a:xfrm>
            <a:off x="7810920" y="111960"/>
            <a:ext cx="4263120" cy="253440"/>
          </a:xfrm>
          <a:prstGeom prst="rect">
            <a:avLst/>
          </a:prstGeom>
          <a:ln>
            <a:noFill/>
          </a:ln>
        </p:spPr>
      </p:pic>
      <p:pic>
        <p:nvPicPr>
          <p:cNvPr id="8" name="图片 6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30852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2" name="图片 7"/>
          <p:cNvPicPr/>
          <p:nvPr/>
        </p:nvPicPr>
        <p:blipFill>
          <a:blip r:embed="rId14"/>
          <a:stretch>
            <a:fillRect/>
          </a:stretch>
        </p:blipFill>
        <p:spPr>
          <a:xfrm>
            <a:off x="254160" y="168840"/>
            <a:ext cx="4482720" cy="26640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254160" y="4984560"/>
            <a:ext cx="11685240" cy="474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sz="2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智能软件研究中心</a:t>
            </a:r>
            <a:endParaRPr lang="zh-CN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782440" y="5816160"/>
            <a:ext cx="6603480" cy="285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sz="18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软件所智能软件中心PLCT实验室 XXX 实习生</a:t>
            </a:r>
            <a:endParaRPr lang="zh-CN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321160" y="6458760"/>
            <a:ext cx="1549080" cy="285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sz="1200" b="0" strike="noStrike" spc="-1">
                <a:solidFill>
                  <a:srgbClr val="FFFFFF"/>
                </a:solidFill>
                <a:latin typeface="Arial" panose="020B0604020202020204"/>
              </a:rPr>
              <a:t>2019/02/25</a:t>
            </a:r>
            <a:endParaRPr lang="zh-CN" sz="12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 panose="02010600030101010101" charset="-122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7"/>
          <p:cNvPicPr/>
          <p:nvPr/>
        </p:nvPicPr>
        <p:blipFill>
          <a:blip r:embed="rId14"/>
          <a:stretch>
            <a:fillRect/>
          </a:stretch>
        </p:blipFill>
        <p:spPr>
          <a:xfrm>
            <a:off x="7810920" y="111960"/>
            <a:ext cx="4263120" cy="253440"/>
          </a:xfrm>
          <a:prstGeom prst="rect">
            <a:avLst/>
          </a:prstGeom>
          <a:ln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 panose="02010600030101010101" charset="-122"/>
              </a:rPr>
              <a:t>Click to edit the title text format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 panose="02010600030101010101" charset="-122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 panose="02010600030101010101" charset="-122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 panose="02010600030101010101" charset="-122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 panose="02010600030101010101" charset="-122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 panose="02010600030101010101" charset="-122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 panose="02010600030101010101" charset="-122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 panose="02010600030101010101" charset="-122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图片 7"/>
          <p:cNvPicPr/>
          <p:nvPr/>
        </p:nvPicPr>
        <p:blipFill>
          <a:blip r:embed="rId14"/>
          <a:stretch>
            <a:fillRect/>
          </a:stretch>
        </p:blipFill>
        <p:spPr>
          <a:xfrm>
            <a:off x="7810920" y="111960"/>
            <a:ext cx="4263120" cy="253440"/>
          </a:xfrm>
          <a:prstGeom prst="rect">
            <a:avLst/>
          </a:prstGeom>
          <a:ln>
            <a:noFill/>
          </a:ln>
        </p:spPr>
      </p:pic>
      <p:pic>
        <p:nvPicPr>
          <p:cNvPr id="169" name="图片 2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70" name="图片 3"/>
          <p:cNvPicPr/>
          <p:nvPr/>
        </p:nvPicPr>
        <p:blipFill>
          <a:blip r:embed="rId14"/>
          <a:stretch>
            <a:fillRect/>
          </a:stretch>
        </p:blipFill>
        <p:spPr>
          <a:xfrm>
            <a:off x="254160" y="168840"/>
            <a:ext cx="4482720" cy="266400"/>
          </a:xfrm>
          <a:prstGeom prst="rect">
            <a:avLst/>
          </a:prstGeom>
          <a:ln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6962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sz="4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sz="4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193360" y="3715920"/>
            <a:ext cx="1804680" cy="3578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sz="16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欢迎交流合作</a:t>
            </a:r>
            <a:endParaRPr lang="zh-CN" sz="16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93360" y="4074120"/>
            <a:ext cx="1804680" cy="3578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sz="1200" b="0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2019/2/25</a:t>
            </a:r>
            <a:endParaRPr lang="zh-CN" sz="12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 panose="02010600030101010101" charset="-122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ee.com/lvxiaoqian/avocado-vt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ocs.qq.com/sheet/DZXlxd2txWk9abldE?tab=BB08J2" TargetMode="External"/><Relationship Id="rId5" Type="http://schemas.openxmlformats.org/officeDocument/2006/relationships/hyperlink" Target="https://gitee.com/lvxiaoqian/memo/blob/master/avocado-vt%20test%20on%20openEuler-riscv.md" TargetMode="External"/><Relationship Id="rId4" Type="http://schemas.openxmlformats.org/officeDocument/2006/relationships/hyperlink" Target="https://gitee.com/lvxiaoqian/tp-libvir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vocado-framework.readthedocs.io/en/latest/guides/user/chapters/installing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avocado-vt.readthedocs.org/en/latest/GetStartedGuide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e.com/openeuler/avocado-vt" TargetMode="External"/><Relationship Id="rId3" Type="http://schemas.openxmlformats.org/officeDocument/2006/relationships/hyperlink" Target="https://github.com/avocado-framework/avocado-vt" TargetMode="External"/><Relationship Id="rId7" Type="http://schemas.openxmlformats.org/officeDocument/2006/relationships/hyperlink" Target="https://gitee.com/src-openeuler/avoca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autotest/tp-qemu" TargetMode="External"/><Relationship Id="rId5" Type="http://schemas.openxmlformats.org/officeDocument/2006/relationships/hyperlink" Target="https://github.com/autotest/tp-libvirt" TargetMode="External"/><Relationship Id="rId10" Type="http://schemas.openxmlformats.org/officeDocument/2006/relationships/hyperlink" Target="https://gitee.com/openeuler/tp-qemu" TargetMode="External"/><Relationship Id="rId4" Type="http://schemas.openxmlformats.org/officeDocument/2006/relationships/hyperlink" Target="https://github.com/avocado-framework/avocado" TargetMode="External"/><Relationship Id="rId9" Type="http://schemas.openxmlformats.org/officeDocument/2006/relationships/hyperlink" Target="https://gitee.com/openeuler/tp-libvir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54160" y="4885157"/>
            <a:ext cx="11685240" cy="11019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b="1" strike="noStrike" spc="-1" dirty="0">
                <a:solidFill>
                  <a:srgbClr val="FFFFFF"/>
                </a:solidFill>
                <a:latin typeface="Arial" panose="020B0604020202020204"/>
                <a:ea typeface="微软雅黑 Light" panose="020B0502040204020203" charset="-122"/>
              </a:rPr>
              <a:t> </a:t>
            </a:r>
            <a:r>
              <a:rPr lang="en-US" altLang="zh-CN" sz="3200" b="1" strike="noStrike" spc="-1" dirty="0">
                <a:solidFill>
                  <a:srgbClr val="FFFFFF"/>
                </a:solidFill>
                <a:latin typeface="Arial" panose="020B0604020202020204"/>
                <a:ea typeface="微软雅黑 Light" panose="020B0502040204020203" charset="-122"/>
              </a:rPr>
              <a:t>Avocado-VT </a:t>
            </a:r>
            <a:r>
              <a:rPr lang="zh-CN" altLang="en-US" sz="3200" b="1" strike="noStrike" spc="-1" dirty="0">
                <a:solidFill>
                  <a:srgbClr val="FFFFFF"/>
                </a:solidFill>
                <a:latin typeface="Arial" panose="020B0604020202020204"/>
                <a:ea typeface="微软雅黑 Light" panose="020B0502040204020203" charset="-122"/>
              </a:rPr>
              <a:t>在 </a:t>
            </a:r>
            <a:r>
              <a:rPr lang="en-US" altLang="zh-CN" sz="3200" b="1" strike="noStrike" spc="-1" dirty="0" err="1">
                <a:solidFill>
                  <a:srgbClr val="FFFFFF"/>
                </a:solidFill>
                <a:latin typeface="Arial" panose="020B0604020202020204"/>
                <a:ea typeface="微软雅黑 Light" panose="020B0502040204020203" charset="-122"/>
              </a:rPr>
              <a:t>openeuler</a:t>
            </a:r>
            <a:r>
              <a:rPr lang="en-US" altLang="zh-CN" sz="3200" b="1" strike="noStrike" spc="-1" dirty="0">
                <a:solidFill>
                  <a:srgbClr val="FFFFFF"/>
                </a:solidFill>
                <a:latin typeface="Arial" panose="020B0604020202020204"/>
                <a:ea typeface="微软雅黑 Light" panose="020B0502040204020203" charset="-122"/>
              </a:rPr>
              <a:t> </a:t>
            </a:r>
            <a:r>
              <a:rPr lang="en-US" altLang="zh-CN" sz="3200" b="1" strike="noStrike" spc="-1" dirty="0" err="1">
                <a:solidFill>
                  <a:srgbClr val="FFFFFF"/>
                </a:solidFill>
                <a:latin typeface="Arial" panose="020B0604020202020204"/>
                <a:ea typeface="微软雅黑 Light" panose="020B0502040204020203" charset="-122"/>
              </a:rPr>
              <a:t>riscv</a:t>
            </a:r>
            <a:r>
              <a:rPr lang="en-US" altLang="zh-CN" sz="3200" b="1" strike="noStrike" spc="-1" dirty="0">
                <a:solidFill>
                  <a:srgbClr val="FFFFFF"/>
                </a:solidFill>
                <a:latin typeface="Arial" panose="020B0604020202020204"/>
                <a:ea typeface="微软雅黑 Light" panose="020B0502040204020203" charset="-122"/>
              </a:rPr>
              <a:t> </a:t>
            </a:r>
            <a:r>
              <a:rPr lang="zh-CN" altLang="en-US" sz="3200" b="1" strike="noStrike" spc="-1" dirty="0">
                <a:solidFill>
                  <a:srgbClr val="FFFFFF"/>
                </a:solidFill>
                <a:latin typeface="Arial" panose="020B0604020202020204"/>
                <a:ea typeface="微软雅黑 Light" panose="020B0502040204020203" charset="-122"/>
              </a:rPr>
              <a:t>上的使用</a:t>
            </a:r>
            <a:endParaRPr lang="zh-CN" sz="3200" b="0" strike="noStrike" spc="-1" dirty="0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516490" y="5648324"/>
            <a:ext cx="3675510" cy="6423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b="1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PLCT</a:t>
            </a:r>
            <a:r>
              <a:rPr lang="zh-CN" altLang="en-US" sz="1600" b="1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实验室 </a:t>
            </a:r>
            <a:endParaRPr lang="zh-CN" sz="1600" b="0" strike="noStrike" spc="-1" dirty="0">
              <a:solidFill>
                <a:srgbClr val="000000"/>
              </a:solidFill>
              <a:latin typeface="等线" panose="02010600030101010101" charset="-122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b="1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吕晓倩</a:t>
            </a:r>
            <a:endParaRPr lang="zh-CN" sz="1600" b="0" strike="noStrike" spc="-1" dirty="0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9702660" y="6363510"/>
            <a:ext cx="1549080" cy="28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sz="1600" b="0" strike="noStrike" spc="-1" dirty="0">
                <a:solidFill>
                  <a:srgbClr val="FFFFFF"/>
                </a:solidFill>
                <a:latin typeface="Arial" panose="020B0604020202020204"/>
              </a:rPr>
              <a:t>202</a:t>
            </a:r>
            <a:r>
              <a:rPr lang="en-US" altLang="zh-CN" sz="1600" b="0" strike="noStrike" spc="-1" dirty="0">
                <a:solidFill>
                  <a:srgbClr val="FFFFFF"/>
                </a:solidFill>
                <a:latin typeface="Arial" panose="020B0604020202020204"/>
              </a:rPr>
              <a:t>2</a:t>
            </a:r>
            <a:r>
              <a:rPr lang="zh-CN" sz="1600" b="0" strike="noStrike" spc="-1" dirty="0">
                <a:solidFill>
                  <a:srgbClr val="FFFFFF"/>
                </a:solidFill>
                <a:latin typeface="Arial" panose="020B0604020202020204"/>
              </a:rPr>
              <a:t>/</a:t>
            </a:r>
            <a:r>
              <a:rPr lang="en-US" altLang="zh-CN" sz="1600" b="0" strike="noStrike" spc="-1" dirty="0">
                <a:solidFill>
                  <a:srgbClr val="FFFFFF"/>
                </a:solidFill>
                <a:latin typeface="Arial" panose="020B0604020202020204"/>
              </a:rPr>
              <a:t>11</a:t>
            </a:r>
            <a:r>
              <a:rPr lang="zh-CN" sz="1600" b="0" strike="noStrike" spc="-1" dirty="0">
                <a:solidFill>
                  <a:srgbClr val="FFFFFF"/>
                </a:solidFill>
                <a:latin typeface="Arial" panose="020B0604020202020204"/>
              </a:rPr>
              <a:t>/</a:t>
            </a:r>
            <a:r>
              <a:rPr lang="en-US" altLang="zh-CN" sz="1600" b="0" strike="noStrike" spc="-1" dirty="0">
                <a:solidFill>
                  <a:srgbClr val="FFFFFF"/>
                </a:solidFill>
                <a:latin typeface="Arial" panose="020B0604020202020204"/>
              </a:rPr>
              <a:t>30</a:t>
            </a:r>
            <a:endParaRPr lang="zh-CN" sz="1600" b="0" strike="noStrike" spc="-1" dirty="0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254160" y="1365840"/>
            <a:ext cx="11528640" cy="14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BD05246-92D7-4A42-9A46-25CE31A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335245"/>
            <a:ext cx="10972440" cy="538058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Avocado-VT </a:t>
            </a:r>
            <a:r>
              <a:rPr lang="zh-CN" altLang="en-US" sz="3200" dirty="0">
                <a:solidFill>
                  <a:srgbClr val="0070C0"/>
                </a:solidFill>
              </a:rPr>
              <a:t>在</a:t>
            </a:r>
            <a:r>
              <a:rPr lang="en-US" altLang="zh-CN" sz="3200" dirty="0" err="1">
                <a:solidFill>
                  <a:srgbClr val="0070C0"/>
                </a:solidFill>
              </a:rPr>
              <a:t>openEuler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 err="1">
                <a:solidFill>
                  <a:srgbClr val="0070C0"/>
                </a:solidFill>
              </a:rPr>
              <a:t>riscv</a:t>
            </a:r>
            <a:r>
              <a:rPr lang="zh-CN" altLang="en-US" sz="3200" dirty="0">
                <a:solidFill>
                  <a:srgbClr val="0070C0"/>
                </a:solidFill>
              </a:rPr>
              <a:t>上的使用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1EA534-4050-4A9C-9807-B5BF98B41B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15355" y="1158411"/>
            <a:ext cx="11250202" cy="4541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7. </a:t>
            </a:r>
            <a:r>
              <a:rPr lang="zh-CN" altLang="en-US" sz="1800" dirty="0"/>
              <a:t>常见问题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删除历史日志以后</a:t>
            </a:r>
            <a:r>
              <a:rPr lang="en-US" altLang="zh-CN" sz="1800" dirty="0" err="1"/>
              <a:t>Libvirtd</a:t>
            </a:r>
            <a:r>
              <a:rPr lang="zh-CN" altLang="en-US" sz="1800" dirty="0"/>
              <a:t>无法启动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     - </a:t>
            </a:r>
            <a:r>
              <a:rPr lang="zh-CN" altLang="en-US" sz="1800" dirty="0"/>
              <a:t>需修改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libvirt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libvirtd.conf</a:t>
            </a:r>
            <a:r>
              <a:rPr lang="zh-CN" altLang="en-US" sz="1800" dirty="0"/>
              <a:t>中日志地址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修改</a:t>
            </a:r>
            <a:r>
              <a:rPr lang="en-US" altLang="zh-CN" sz="1800" dirty="0" err="1"/>
              <a:t>cfg</a:t>
            </a:r>
            <a:r>
              <a:rPr lang="zh-CN" altLang="en-US" sz="1800" dirty="0"/>
              <a:t>文件以后测试中没有生效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     - </a:t>
            </a:r>
            <a:r>
              <a:rPr lang="zh-CN" altLang="en-US" sz="1800" dirty="0"/>
              <a:t>需从新引导用例集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对虚拟机做了配置以后下一次拉起测试无效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     - </a:t>
            </a:r>
            <a:r>
              <a:rPr lang="zh-CN" altLang="en-US" sz="1800" dirty="0"/>
              <a:t>删除</a:t>
            </a:r>
            <a:r>
              <a:rPr lang="pt-BR" altLang="zh-CN" sz="1800" dirty="0"/>
              <a:t>/var/lib/avocado/data/avocado-vt/images/</a:t>
            </a:r>
            <a:r>
              <a:rPr lang="zh-CN" altLang="en-US" sz="1800" dirty="0"/>
              <a:t>下的</a:t>
            </a:r>
            <a:r>
              <a:rPr lang="en-US" altLang="zh-CN" sz="1800" dirty="0"/>
              <a:t>backup</a:t>
            </a:r>
            <a:r>
              <a:rPr lang="zh-CN" altLang="en-US" sz="1800" dirty="0"/>
              <a:t>镜像</a:t>
            </a:r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D6CA0C-E78E-1FDA-0E03-112B00E5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17" y="2834275"/>
            <a:ext cx="7334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2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BD05246-92D7-4A42-9A46-25CE31A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335245"/>
            <a:ext cx="10972440" cy="538058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Avocado-VT </a:t>
            </a:r>
            <a:r>
              <a:rPr lang="zh-CN" altLang="en-US" sz="3200" dirty="0">
                <a:solidFill>
                  <a:srgbClr val="0070C0"/>
                </a:solidFill>
              </a:rPr>
              <a:t>在</a:t>
            </a:r>
            <a:r>
              <a:rPr lang="en-US" altLang="zh-CN" sz="3200" dirty="0" err="1">
                <a:solidFill>
                  <a:srgbClr val="0070C0"/>
                </a:solidFill>
              </a:rPr>
              <a:t>openEuler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 err="1">
                <a:solidFill>
                  <a:srgbClr val="0070C0"/>
                </a:solidFill>
              </a:rPr>
              <a:t>riscv</a:t>
            </a:r>
            <a:r>
              <a:rPr lang="zh-CN" altLang="en-US" sz="3200" dirty="0">
                <a:solidFill>
                  <a:srgbClr val="0070C0"/>
                </a:solidFill>
              </a:rPr>
              <a:t>上的使用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1EA534-4050-4A9C-9807-B5BF98B41B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31515" y="1068512"/>
            <a:ext cx="11250202" cy="4541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7. </a:t>
            </a:r>
            <a:r>
              <a:rPr lang="zh-CN" altLang="en-US" sz="1800" dirty="0"/>
              <a:t>现状及未来工作计划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目前</a:t>
            </a:r>
            <a:r>
              <a:rPr lang="en-US" altLang="zh-CN" sz="1800" dirty="0" err="1"/>
              <a:t>oE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rv</a:t>
            </a:r>
            <a:r>
              <a:rPr lang="zh-CN" altLang="en-US" sz="1800" dirty="0"/>
              <a:t>相关代码：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3"/>
              </a:rPr>
              <a:t>https://gitee.com/lvxiaoqian/avocado-vt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4"/>
              </a:rPr>
              <a:t>https://gitee.com/lvxiaoqian/tp-libvirt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搭建使用文档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5"/>
              </a:rPr>
              <a:t>https://gitee.com/lvxiaoqian/memo/blob/master/avocado-vt%20test%20on%20openEuler-riscv.md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工作进展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libvirt</a:t>
            </a:r>
            <a:r>
              <a:rPr lang="zh-CN" altLang="en-US" sz="1800" dirty="0"/>
              <a:t>详见：</a:t>
            </a:r>
            <a:r>
              <a:rPr lang="en-US" altLang="zh-CN" sz="1800" dirty="0">
                <a:hlinkClick r:id="rId6"/>
              </a:rPr>
              <a:t>https://docs.qq.com/sheet/DZXlxd2txWk9abldE?tab=BB08J2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qemu</a:t>
            </a:r>
            <a:r>
              <a:rPr lang="zh-CN" altLang="en-US" sz="1800" dirty="0"/>
              <a:t>还没开始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DDA3E1-FA47-B922-9133-77E4CA5BE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487" y="3948112"/>
            <a:ext cx="2552700" cy="1552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42B90D-94C4-7748-BC1D-C5AD56C26F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2487" y="5500687"/>
            <a:ext cx="20574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BD05246-92D7-4A42-9A46-25CE31A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335245"/>
            <a:ext cx="10972440" cy="538058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Avocado-VT </a:t>
            </a:r>
            <a:r>
              <a:rPr lang="zh-CN" altLang="en-US" sz="3200" dirty="0">
                <a:solidFill>
                  <a:srgbClr val="0070C0"/>
                </a:solidFill>
              </a:rPr>
              <a:t>在</a:t>
            </a:r>
            <a:r>
              <a:rPr lang="en-US" altLang="zh-CN" sz="3200" dirty="0" err="1">
                <a:solidFill>
                  <a:srgbClr val="0070C0"/>
                </a:solidFill>
              </a:rPr>
              <a:t>openEuler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 err="1">
                <a:solidFill>
                  <a:srgbClr val="0070C0"/>
                </a:solidFill>
              </a:rPr>
              <a:t>riscv</a:t>
            </a:r>
            <a:r>
              <a:rPr lang="zh-CN" altLang="en-US" sz="3200" dirty="0">
                <a:solidFill>
                  <a:srgbClr val="0070C0"/>
                </a:solidFill>
              </a:rPr>
              <a:t>上的使用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1EA534-4050-4A9C-9807-B5BF98B41B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31515" y="1068512"/>
            <a:ext cx="11250202" cy="454117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下一步工作计划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     </a:t>
            </a:r>
            <a:r>
              <a:rPr lang="en-US" altLang="zh-CN" sz="1800" dirty="0"/>
              <a:t>- </a:t>
            </a:r>
            <a:r>
              <a:rPr lang="zh-CN" altLang="en-US" sz="1800" dirty="0"/>
              <a:t>继续调试用例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     </a:t>
            </a:r>
            <a:r>
              <a:rPr lang="en-US" altLang="zh-CN" sz="1800" dirty="0"/>
              <a:t>- </a:t>
            </a:r>
            <a:r>
              <a:rPr lang="en-US" altLang="zh-CN" sz="1800" dirty="0" err="1"/>
              <a:t>openEuler</a:t>
            </a:r>
            <a:r>
              <a:rPr lang="zh-CN" altLang="en-US" sz="1800" dirty="0"/>
              <a:t>移植的版本比较老，上游有很多更新，可以考虑在上游最新版本上调试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     </a:t>
            </a:r>
            <a:r>
              <a:rPr lang="en-US" altLang="zh-CN" sz="1800" dirty="0"/>
              <a:t>- </a:t>
            </a:r>
            <a:r>
              <a:rPr lang="zh-CN" altLang="en-US" sz="1800" dirty="0"/>
              <a:t>考虑如何与镜像构建连接起来，自动触发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9804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662360" y="2660400"/>
            <a:ext cx="2867040" cy="696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sz="4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sz="4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5193360" y="3716280"/>
            <a:ext cx="1804680" cy="35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zh-CN" sz="1600" b="0" strike="noStrike" spc="-1" dirty="0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0767" y="263951"/>
            <a:ext cx="224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Content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9584" y="1575413"/>
            <a:ext cx="10123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1. Avocado-VT </a:t>
            </a:r>
            <a:r>
              <a:rPr lang="zh-CN" altLang="en-US" sz="2400" dirty="0">
                <a:solidFill>
                  <a:srgbClr val="0070C0"/>
                </a:solidFill>
              </a:rPr>
              <a:t>简介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2. Avocado-VT </a:t>
            </a:r>
            <a:r>
              <a:rPr lang="zh-CN" altLang="en-US" sz="2400" dirty="0">
                <a:solidFill>
                  <a:srgbClr val="0070C0"/>
                </a:solidFill>
              </a:rPr>
              <a:t>的安装部署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3. Avocado-VT </a:t>
            </a:r>
            <a:r>
              <a:rPr lang="zh-CN" altLang="en-US" sz="2400" dirty="0">
                <a:solidFill>
                  <a:srgbClr val="0070C0"/>
                </a:solidFill>
              </a:rPr>
              <a:t>在</a:t>
            </a:r>
            <a:r>
              <a:rPr lang="en-US" altLang="zh-CN" sz="2400" dirty="0" err="1">
                <a:solidFill>
                  <a:srgbClr val="0070C0"/>
                </a:solidFill>
              </a:rPr>
              <a:t>openEuler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riscv</a:t>
            </a:r>
            <a:r>
              <a:rPr lang="zh-CN" altLang="en-US" sz="2400" dirty="0">
                <a:solidFill>
                  <a:srgbClr val="0070C0"/>
                </a:solidFill>
              </a:rPr>
              <a:t>上的使用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BD05246-92D7-4A42-9A46-25CE31A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335245"/>
            <a:ext cx="10972440" cy="538058"/>
          </a:xfrm>
        </p:spPr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Avocado-VT</a:t>
            </a:r>
            <a:r>
              <a:rPr lang="zh-CN" altLang="en-US" sz="3200" dirty="0">
                <a:solidFill>
                  <a:srgbClr val="7030A0"/>
                </a:solidFill>
              </a:rPr>
              <a:t>简介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1EA534-4050-4A9C-9807-B5BF98B41B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31515" y="1068512"/>
            <a:ext cx="11250202" cy="4541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lt"/>
              </a:rPr>
              <a:t>Avocado</a:t>
            </a:r>
            <a:r>
              <a:rPr lang="zh-CN" altLang="en-US" sz="2000" dirty="0">
                <a:latin typeface="+mn-lt"/>
              </a:rPr>
              <a:t>是一个自动化测试框架，原生的测试是使用</a:t>
            </a:r>
            <a:r>
              <a:rPr lang="en-US" altLang="zh-CN" sz="2000" dirty="0">
                <a:latin typeface="+mn-lt"/>
              </a:rPr>
              <a:t>python</a:t>
            </a:r>
            <a:r>
              <a:rPr lang="zh-CN" altLang="en-US" sz="2000" dirty="0">
                <a:latin typeface="+mn-lt"/>
              </a:rPr>
              <a:t>编写的，它可以：</a:t>
            </a:r>
            <a:endParaRPr lang="en-US" altLang="zh-CN" sz="20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</a:rPr>
              <a:t>运行测试，这些测试可以用其他语言编写，也可以用</a:t>
            </a:r>
            <a:r>
              <a:rPr lang="en-US" altLang="zh-CN" sz="2000" dirty="0">
                <a:latin typeface="+mn-lt"/>
              </a:rPr>
              <a:t>Python</a:t>
            </a:r>
            <a:r>
              <a:rPr lang="zh-CN" altLang="en-US" sz="2000" dirty="0">
                <a:latin typeface="+mn-lt"/>
              </a:rPr>
              <a:t>编写并使用可用的库</a:t>
            </a:r>
            <a:endParaRPr lang="en-US" altLang="zh-CN" sz="20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</a:rPr>
              <a:t>提供很多成熟的库函数</a:t>
            </a:r>
            <a:endParaRPr lang="en-US" altLang="zh-CN" sz="20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</a:rPr>
              <a:t>插件，拓展添加新的功能</a:t>
            </a:r>
            <a:endParaRPr lang="en-US" altLang="zh-CN" sz="20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</a:rPr>
              <a:t>一个</a:t>
            </a:r>
            <a:r>
              <a:rPr lang="en-US" altLang="zh-CN" sz="2000" dirty="0">
                <a:latin typeface="+mn-lt"/>
              </a:rPr>
              <a:t>Python API</a:t>
            </a:r>
            <a:r>
              <a:rPr lang="zh-CN" altLang="en-US" sz="2000" dirty="0">
                <a:latin typeface="+mn-lt"/>
              </a:rPr>
              <a:t>，用于为更高级的用户创建自定义作业和测试套件</a:t>
            </a:r>
            <a:endParaRPr lang="en-US" altLang="zh-CN" sz="2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i="0" u="none" strike="noStrike" dirty="0">
                <a:effectLst/>
                <a:latin typeface="-apple-system"/>
                <a:hlinkClick r:id="rId3"/>
              </a:rPr>
              <a:t> https://avocado-framework.readthedocs.io/en/latest/guides/user/chapters/installing.html</a:t>
            </a:r>
            <a:endParaRPr lang="en-US" altLang="zh-CN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lt"/>
              </a:rPr>
              <a:t>Avocado-</a:t>
            </a:r>
            <a:r>
              <a:rPr lang="en-US" altLang="zh-CN" sz="2000" dirty="0" err="1">
                <a:latin typeface="+mn-lt"/>
              </a:rPr>
              <a:t>vt</a:t>
            </a:r>
            <a:r>
              <a:rPr lang="zh-CN" altLang="en-US" sz="2000" dirty="0">
                <a:latin typeface="+mn-lt"/>
              </a:rPr>
              <a:t>是</a:t>
            </a:r>
            <a:r>
              <a:rPr lang="en-US" altLang="zh-CN" sz="2000" dirty="0">
                <a:latin typeface="+mn-lt"/>
              </a:rPr>
              <a:t>avocado</a:t>
            </a:r>
            <a:r>
              <a:rPr lang="zh-CN" altLang="en-US" sz="2000" dirty="0">
                <a:latin typeface="+mn-lt"/>
              </a:rPr>
              <a:t>的一个兼容性插件，可以执行虚拟化测试（</a:t>
            </a:r>
            <a:r>
              <a:rPr lang="en-US" altLang="zh-CN" sz="2000" dirty="0" err="1">
                <a:latin typeface="+mn-lt"/>
              </a:rPr>
              <a:t>virt</a:t>
            </a:r>
            <a:r>
              <a:rPr lang="en-US" altLang="zh-CN" sz="2000" dirty="0">
                <a:latin typeface="+mn-lt"/>
              </a:rPr>
              <a:t>-test</a:t>
            </a:r>
            <a:r>
              <a:rPr lang="zh-CN" altLang="en-US" sz="2000" dirty="0">
                <a:latin typeface="+mn-lt"/>
              </a:rPr>
              <a:t>）</a:t>
            </a:r>
            <a:endParaRPr lang="en-US" altLang="zh-CN" sz="20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i="0" strike="noStrike" dirty="0">
                <a:effectLst/>
                <a:latin typeface="-apple-system"/>
                <a:hlinkClick r:id="rId4"/>
              </a:rPr>
              <a:t> </a:t>
            </a:r>
            <a:r>
              <a:rPr lang="en-US" altLang="zh-CN" sz="1800" b="0" i="0" u="none" strike="noStrike" dirty="0">
                <a:effectLst/>
                <a:latin typeface="-apple-system"/>
                <a:hlinkClick r:id="rId4"/>
              </a:rPr>
              <a:t>http://avocado-vt.readthedocs.org/en/latest/GetStartedGuide.html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BD05246-92D7-4A42-9A46-25CE31A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335245"/>
            <a:ext cx="10972440" cy="538058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Avocado-VT </a:t>
            </a:r>
            <a:r>
              <a:rPr lang="zh-CN" altLang="en-US" sz="3200" dirty="0">
                <a:solidFill>
                  <a:srgbClr val="0070C0"/>
                </a:solidFill>
              </a:rPr>
              <a:t>的安装部署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1EA534-4050-4A9C-9807-B5BF98B41B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31515" y="1068512"/>
            <a:ext cx="11250202" cy="4541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上游源码仓：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3"/>
              </a:rPr>
              <a:t>https://github.com/avocado-framework/avocado-vt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4"/>
              </a:rPr>
              <a:t>https://github.com/avocado-framework/avocado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5"/>
              </a:rPr>
              <a:t>https://github.com/autotest/tp-libvirt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6"/>
              </a:rPr>
              <a:t>https://github.com/autotest/tp-qemu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openEuler</a:t>
            </a:r>
            <a:r>
              <a:rPr lang="zh-CN" altLang="en-US" sz="1800" dirty="0"/>
              <a:t>源码仓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7"/>
              </a:rPr>
              <a:t>https://gitee.com/src-openeuler/avocado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8"/>
              </a:rPr>
              <a:t>https://gitee.com/openeuler/avocado-vt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9"/>
              </a:rPr>
              <a:t>https://gitee.com/openeuler/tp-libvirt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>
                <a:hlinkClick r:id="rId10"/>
              </a:rPr>
              <a:t>https://gitee.com/openeuler/tp-qemu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63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BD05246-92D7-4A42-9A46-25CE31A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335245"/>
            <a:ext cx="10972440" cy="538058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Avocado-VT </a:t>
            </a:r>
            <a:r>
              <a:rPr lang="zh-CN" altLang="en-US" sz="3200" dirty="0">
                <a:solidFill>
                  <a:srgbClr val="0070C0"/>
                </a:solidFill>
              </a:rPr>
              <a:t>的安装部署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1EA534-4050-4A9C-9807-B5BF98B41B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31515" y="984239"/>
            <a:ext cx="11250202" cy="5364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1. </a:t>
            </a:r>
            <a:r>
              <a:rPr lang="zh-CN" altLang="en-US" sz="1800" dirty="0"/>
              <a:t>由于使用</a:t>
            </a:r>
            <a:r>
              <a:rPr lang="en-US" altLang="zh-CN" sz="1800" dirty="0"/>
              <a:t>avocado-77.0</a:t>
            </a:r>
            <a:r>
              <a:rPr lang="zh-CN" altLang="en-US" sz="1800" dirty="0"/>
              <a:t>，需确保</a:t>
            </a:r>
            <a:r>
              <a:rPr lang="en-US" altLang="zh-CN" sz="1800" dirty="0"/>
              <a:t>python</a:t>
            </a:r>
            <a:r>
              <a:rPr lang="zh-CN" altLang="en-US" sz="1800" dirty="0"/>
              <a:t>版本</a:t>
            </a:r>
            <a:r>
              <a:rPr lang="en-US" altLang="zh-CN" sz="1800" dirty="0"/>
              <a:t>&lt;3.10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2. </a:t>
            </a:r>
            <a:r>
              <a:rPr lang="zh-CN" altLang="en-US" sz="1800" dirty="0"/>
              <a:t>安装</a:t>
            </a:r>
            <a:r>
              <a:rPr lang="en-US" altLang="zh-CN" sz="1800" dirty="0"/>
              <a:t>avocado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3. </a:t>
            </a:r>
            <a:r>
              <a:rPr lang="zh-CN" altLang="en-US" sz="1800" dirty="0"/>
              <a:t>安装</a:t>
            </a:r>
            <a:r>
              <a:rPr lang="en-US" altLang="zh-CN" sz="1800" dirty="0"/>
              <a:t>avocado-</a:t>
            </a:r>
            <a:r>
              <a:rPr lang="en-US" altLang="zh-CN" sz="1800" dirty="0" err="1"/>
              <a:t>vt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修改</a:t>
            </a:r>
            <a:r>
              <a:rPr lang="en-US" altLang="zh-CN" sz="1200" dirty="0"/>
              <a:t>test-</a:t>
            </a:r>
            <a:r>
              <a:rPr lang="en-US" altLang="zh-CN" sz="1200" dirty="0" err="1"/>
              <a:t>providers.d</a:t>
            </a:r>
            <a:r>
              <a:rPr lang="zh-CN" altLang="en-US" sz="1200" dirty="0"/>
              <a:t>目录下的</a:t>
            </a:r>
            <a:r>
              <a:rPr lang="en-US" altLang="zh-CN" sz="1200" dirty="0"/>
              <a:t>io-github-autotest-libvirt.ini</a:t>
            </a:r>
            <a:r>
              <a:rPr lang="zh-CN" altLang="en-US" sz="1200" dirty="0"/>
              <a:t>和</a:t>
            </a:r>
            <a:r>
              <a:rPr lang="en-US" altLang="zh-CN" sz="1200" dirty="0"/>
              <a:t>io-github-autotest-qemu.ini</a:t>
            </a:r>
            <a:r>
              <a:rPr lang="zh-CN" altLang="en-US" sz="1200" dirty="0"/>
              <a:t>，配置</a:t>
            </a:r>
            <a:r>
              <a:rPr lang="en-US" altLang="zh-CN" sz="1200" dirty="0" err="1"/>
              <a:t>tp-libvirt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tp-qemu</a:t>
            </a:r>
            <a:r>
              <a:rPr lang="zh-CN" altLang="en-US" sz="1200" dirty="0"/>
              <a:t>源码地址和</a:t>
            </a:r>
            <a:r>
              <a:rPr lang="en-US" altLang="zh-CN" sz="1200" dirty="0"/>
              <a:t>branch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在</a:t>
            </a:r>
            <a:r>
              <a:rPr lang="en-US" altLang="zh-CN" sz="1200" dirty="0"/>
              <a:t>shared/</a:t>
            </a:r>
            <a:r>
              <a:rPr lang="en-US" altLang="zh-CN" sz="1200" dirty="0" err="1"/>
              <a:t>cfg</a:t>
            </a:r>
            <a:r>
              <a:rPr lang="en-US" altLang="zh-CN" sz="1200" dirty="0"/>
              <a:t>/guest-</a:t>
            </a:r>
            <a:r>
              <a:rPr lang="en-US" altLang="zh-CN" sz="1200" dirty="0" err="1"/>
              <a:t>os</a:t>
            </a:r>
            <a:r>
              <a:rPr lang="en-US" altLang="zh-CN" sz="1200" dirty="0"/>
              <a:t>/Linux/</a:t>
            </a:r>
            <a:r>
              <a:rPr lang="en-US" altLang="zh-CN" sz="1200" dirty="0" err="1"/>
              <a:t>openEuler</a:t>
            </a:r>
            <a:r>
              <a:rPr lang="zh-CN" altLang="en-US" sz="1200" dirty="0"/>
              <a:t>下增加</a:t>
            </a:r>
            <a:r>
              <a:rPr lang="en-US" altLang="zh-CN" sz="1200" dirty="0" err="1"/>
              <a:t>riscv</a:t>
            </a:r>
            <a:r>
              <a:rPr lang="zh-CN" altLang="en-US" sz="1200" dirty="0"/>
              <a:t>的配置</a:t>
            </a:r>
            <a:r>
              <a:rPr lang="en-US" altLang="zh-CN" sz="1200" dirty="0" err="1"/>
              <a:t>riscv.cfg</a:t>
            </a:r>
            <a:r>
              <a:rPr lang="zh-CN" altLang="en-US" sz="1200" dirty="0"/>
              <a:t>（后续如果修改此文件需要重新安装</a:t>
            </a:r>
            <a:r>
              <a:rPr lang="en-US" altLang="zh-CN" sz="1200" dirty="0"/>
              <a:t>avocado-</a:t>
            </a:r>
            <a:r>
              <a:rPr lang="en-US" altLang="zh-CN" sz="1200" dirty="0" err="1"/>
              <a:t>vt</a:t>
            </a:r>
            <a:r>
              <a:rPr lang="zh-CN" altLang="en-US" sz="1200" dirty="0"/>
              <a:t>并且重新引导用例集）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4. </a:t>
            </a:r>
            <a:r>
              <a:rPr lang="zh-CN" altLang="en-US" sz="1800" dirty="0"/>
              <a:t>用例集引导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avocado 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-bootstrap --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-type </a:t>
            </a:r>
            <a:r>
              <a:rPr lang="en-US" altLang="zh-CN" sz="1200" dirty="0" err="1"/>
              <a:t>qemu</a:t>
            </a:r>
            <a:r>
              <a:rPr lang="en-US" altLang="zh-CN" sz="1200" dirty="0"/>
              <a:t> --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-skip-verify-download-assets --yes-to-all --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-guest-</a:t>
            </a:r>
            <a:r>
              <a:rPr lang="en-US" altLang="zh-CN" sz="1200" dirty="0" err="1"/>
              <a:t>os</a:t>
            </a:r>
            <a:r>
              <a:rPr lang="en-US" altLang="zh-CN" sz="1200" dirty="0"/>
              <a:t> Guest.Linux.openEuler.riscv64.riscv64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avocado 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-bootstrap --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-type </a:t>
            </a:r>
            <a:r>
              <a:rPr lang="en-US" altLang="zh-CN" sz="1200" dirty="0" err="1"/>
              <a:t>libvirt</a:t>
            </a:r>
            <a:r>
              <a:rPr lang="en-US" altLang="zh-CN" sz="1200" dirty="0"/>
              <a:t> --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-skip-verify-download-assets --yes-to-all --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-guest-</a:t>
            </a:r>
            <a:r>
              <a:rPr lang="en-US" altLang="zh-CN" sz="1200" dirty="0" err="1"/>
              <a:t>os</a:t>
            </a:r>
            <a:r>
              <a:rPr lang="en-US" altLang="zh-CN" sz="1200" dirty="0"/>
              <a:t> Guest.Linux.openEuler.riscv64.riscv64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    - /var/lib/avocado/data/avocado-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/backends/</a:t>
            </a:r>
            <a:r>
              <a:rPr lang="en-US" altLang="zh-CN" sz="1200" dirty="0" err="1"/>
              <a:t>libvirt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cfg</a:t>
            </a:r>
            <a:r>
              <a:rPr lang="en-US" altLang="zh-CN" sz="1200" dirty="0"/>
              <a:t>/guest-</a:t>
            </a:r>
            <a:r>
              <a:rPr lang="en-US" altLang="zh-CN" sz="1200" dirty="0" err="1"/>
              <a:t>os.cfg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      - /var/lib/avocado/data/avocado-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/backends/</a:t>
            </a:r>
            <a:r>
              <a:rPr lang="en-US" altLang="zh-CN" sz="1200" dirty="0" err="1"/>
              <a:t>qemu</a:t>
            </a:r>
            <a:r>
              <a:rPr lang="en-US" altLang="zh-CN" sz="1200" dirty="0"/>
              <a:t>/</a:t>
            </a:r>
            <a:r>
              <a:rPr lang="en-US" altLang="zh-CN" sz="1200" dirty="0" err="1"/>
              <a:t>cfg</a:t>
            </a:r>
            <a:r>
              <a:rPr lang="en-US" altLang="zh-CN" sz="1200" dirty="0"/>
              <a:t>/guest-</a:t>
            </a:r>
            <a:r>
              <a:rPr lang="en-US" altLang="zh-CN" sz="1200" dirty="0" err="1"/>
              <a:t>os.cfg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      - /var/lib/avocado/data/avocado-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/backends/</a:t>
            </a:r>
            <a:r>
              <a:rPr lang="en-US" altLang="zh-CN" sz="1200" dirty="0" err="1"/>
              <a:t>libvirt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cfg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subtests.cfg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      - /var/lib/avocado/data/avocado-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/backends/</a:t>
            </a:r>
            <a:r>
              <a:rPr lang="en-US" altLang="zh-CN" sz="1200" dirty="0" err="1"/>
              <a:t>qemu</a:t>
            </a:r>
            <a:r>
              <a:rPr lang="en-US" altLang="zh-CN" sz="1200" dirty="0"/>
              <a:t>/</a:t>
            </a:r>
            <a:r>
              <a:rPr lang="en-US" altLang="zh-CN" sz="1200" dirty="0" err="1"/>
              <a:t>cfg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subtests.cfg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5. </a:t>
            </a:r>
            <a:r>
              <a:rPr lang="zh-CN" altLang="en-US" sz="1800" dirty="0"/>
              <a:t>检查用例是否引导成功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avocado -V list --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-type </a:t>
            </a:r>
            <a:r>
              <a:rPr lang="en-US" altLang="zh-CN" sz="1200" dirty="0" err="1"/>
              <a:t>qemu</a:t>
            </a:r>
            <a:r>
              <a:rPr lang="en-US" altLang="zh-CN" sz="1200" dirty="0"/>
              <a:t>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avocado -V list --</a:t>
            </a:r>
            <a:r>
              <a:rPr lang="en-US" altLang="zh-CN" sz="1200" dirty="0" err="1"/>
              <a:t>vt</a:t>
            </a:r>
            <a:r>
              <a:rPr lang="en-US" altLang="zh-CN" sz="1200" dirty="0"/>
              <a:t>-type </a:t>
            </a:r>
            <a:r>
              <a:rPr lang="en-US" altLang="zh-CN" sz="1200" dirty="0" err="1"/>
              <a:t>libvirt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4000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BD05246-92D7-4A42-9A46-25CE31A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335245"/>
            <a:ext cx="10972440" cy="538058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Avocado-VT </a:t>
            </a:r>
            <a:r>
              <a:rPr lang="zh-CN" altLang="en-US" sz="3200" dirty="0">
                <a:solidFill>
                  <a:srgbClr val="0070C0"/>
                </a:solidFill>
              </a:rPr>
              <a:t>在</a:t>
            </a:r>
            <a:r>
              <a:rPr lang="en-US" altLang="zh-CN" sz="3200" dirty="0" err="1">
                <a:solidFill>
                  <a:srgbClr val="0070C0"/>
                </a:solidFill>
              </a:rPr>
              <a:t>openEuler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 err="1">
                <a:solidFill>
                  <a:srgbClr val="0070C0"/>
                </a:solidFill>
              </a:rPr>
              <a:t>riscv</a:t>
            </a:r>
            <a:r>
              <a:rPr lang="zh-CN" altLang="en-US" sz="3200" dirty="0">
                <a:solidFill>
                  <a:srgbClr val="0070C0"/>
                </a:solidFill>
              </a:rPr>
              <a:t>上的使用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1EA534-4050-4A9C-9807-B5BF98B41B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31515" y="2405918"/>
            <a:ext cx="10198385" cy="2046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1. </a:t>
            </a:r>
            <a:r>
              <a:rPr lang="zh-CN" altLang="en-US" sz="1800" dirty="0"/>
              <a:t>增加</a:t>
            </a:r>
            <a:r>
              <a:rPr lang="en-US" altLang="zh-CN" sz="1800" dirty="0"/>
              <a:t>guest-</a:t>
            </a:r>
            <a:r>
              <a:rPr lang="en-US" altLang="zh-CN" sz="1800" dirty="0" err="1"/>
              <a:t>os</a:t>
            </a:r>
            <a:r>
              <a:rPr lang="en-US" altLang="zh-CN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shared/</a:t>
            </a:r>
            <a:r>
              <a:rPr lang="en-US" altLang="zh-CN" sz="1800" dirty="0" err="1"/>
              <a:t>cfg</a:t>
            </a:r>
            <a:r>
              <a:rPr lang="en-US" altLang="zh-CN" sz="1800" dirty="0"/>
              <a:t>/guest-</a:t>
            </a:r>
            <a:r>
              <a:rPr lang="en-US" altLang="zh-CN" sz="1800" dirty="0" err="1"/>
              <a:t>os</a:t>
            </a:r>
            <a:r>
              <a:rPr lang="en-US" altLang="zh-CN" sz="1800" dirty="0"/>
              <a:t>/Linux/</a:t>
            </a:r>
            <a:r>
              <a:rPr lang="en-US" altLang="zh-CN" sz="1800" dirty="0" err="1"/>
              <a:t>openEuler.cfg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2. </a:t>
            </a:r>
            <a:r>
              <a:rPr lang="zh-CN" altLang="en-US" sz="1800" dirty="0"/>
              <a:t>增加</a:t>
            </a:r>
            <a:r>
              <a:rPr lang="en-US" altLang="zh-CN" sz="1800" dirty="0" err="1"/>
              <a:t>riscv</a:t>
            </a:r>
            <a:r>
              <a:rPr lang="zh-CN" altLang="en-US" sz="1800" dirty="0"/>
              <a:t>配置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shared/</a:t>
            </a:r>
            <a:r>
              <a:rPr lang="en-US" altLang="zh-CN" sz="1800" dirty="0" err="1"/>
              <a:t>cfg</a:t>
            </a:r>
            <a:r>
              <a:rPr lang="en-US" altLang="zh-CN" sz="1800" dirty="0"/>
              <a:t>/guest-</a:t>
            </a:r>
            <a:r>
              <a:rPr lang="en-US" altLang="zh-CN" sz="1800" dirty="0" err="1"/>
              <a:t>os</a:t>
            </a:r>
            <a:r>
              <a:rPr lang="en-US" altLang="zh-CN" sz="1800" dirty="0"/>
              <a:t>/Linux/</a:t>
            </a:r>
            <a:r>
              <a:rPr lang="en-US" altLang="zh-CN" sz="1800" dirty="0" err="1"/>
              <a:t>openEuler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riscv.cfg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6EAB6D-DC2E-4154-76D1-0BC73F22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405918"/>
            <a:ext cx="7581900" cy="1857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DE6457-0D7F-F93A-B7D7-F925C86CF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37" y="3995737"/>
            <a:ext cx="59150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BD05246-92D7-4A42-9A46-25CE31A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335245"/>
            <a:ext cx="10972440" cy="538058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Avocado-VT </a:t>
            </a:r>
            <a:r>
              <a:rPr lang="zh-CN" altLang="en-US" sz="3200" dirty="0">
                <a:solidFill>
                  <a:srgbClr val="0070C0"/>
                </a:solidFill>
              </a:rPr>
              <a:t>在</a:t>
            </a:r>
            <a:r>
              <a:rPr lang="en-US" altLang="zh-CN" sz="3200" dirty="0" err="1">
                <a:solidFill>
                  <a:srgbClr val="0070C0"/>
                </a:solidFill>
              </a:rPr>
              <a:t>openEuler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 err="1">
                <a:solidFill>
                  <a:srgbClr val="0070C0"/>
                </a:solidFill>
              </a:rPr>
              <a:t>riscv</a:t>
            </a:r>
            <a:r>
              <a:rPr lang="zh-CN" altLang="en-US" sz="3200" dirty="0">
                <a:solidFill>
                  <a:srgbClr val="0070C0"/>
                </a:solidFill>
              </a:rPr>
              <a:t>上的使用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1EA534-4050-4A9C-9807-B5BF98B41B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31515" y="1068512"/>
            <a:ext cx="11250202" cy="4541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3. </a:t>
            </a:r>
            <a:r>
              <a:rPr lang="zh-CN" altLang="en-US" sz="1800" dirty="0"/>
              <a:t>创建</a:t>
            </a:r>
            <a:r>
              <a:rPr lang="en-US" altLang="zh-CN" sz="1800" dirty="0" err="1"/>
              <a:t>riscv</a:t>
            </a:r>
            <a:r>
              <a:rPr lang="zh-CN" altLang="en-US" sz="1800" dirty="0"/>
              <a:t>虚拟机（</a:t>
            </a:r>
            <a:r>
              <a:rPr lang="en-US" altLang="zh-CN" sz="1800" dirty="0" err="1"/>
              <a:t>libvirt</a:t>
            </a:r>
            <a:r>
              <a:rPr lang="zh-CN" altLang="en-US" sz="1800" dirty="0"/>
              <a:t>需要）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使用</a:t>
            </a:r>
            <a:r>
              <a:rPr lang="en-US" altLang="zh-CN" sz="1800" dirty="0" err="1"/>
              <a:t>virt</a:t>
            </a:r>
            <a:r>
              <a:rPr lang="en-US" altLang="zh-CN" sz="1800" dirty="0"/>
              <a:t>-install</a:t>
            </a:r>
            <a:r>
              <a:rPr lang="zh-CN" altLang="en-US" sz="1800" dirty="0"/>
              <a:t>命令创建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镜像需为</a:t>
            </a:r>
            <a:r>
              <a:rPr lang="en-US" altLang="zh-CN" sz="1800" dirty="0"/>
              <a:t>qcow2</a:t>
            </a:r>
            <a:r>
              <a:rPr lang="zh-CN" altLang="en-US" sz="1800" dirty="0"/>
              <a:t>格式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Virsh</a:t>
            </a:r>
            <a:r>
              <a:rPr lang="zh-CN" altLang="en-US" sz="1800" dirty="0"/>
              <a:t>常用命令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5885B6-4D14-624E-D637-D7F2B3A7D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506" y="1017315"/>
            <a:ext cx="5733564" cy="24116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481A2C-F6E5-9B22-B30B-09A6FD459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670" y="3980914"/>
            <a:ext cx="6629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1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BD05246-92D7-4A42-9A46-25CE31A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335245"/>
            <a:ext cx="10972440" cy="538058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Avocado-VT </a:t>
            </a:r>
            <a:r>
              <a:rPr lang="zh-CN" altLang="en-US" sz="3200" dirty="0">
                <a:solidFill>
                  <a:srgbClr val="0070C0"/>
                </a:solidFill>
              </a:rPr>
              <a:t>在</a:t>
            </a:r>
            <a:r>
              <a:rPr lang="en-US" altLang="zh-CN" sz="3200" dirty="0" err="1">
                <a:solidFill>
                  <a:srgbClr val="0070C0"/>
                </a:solidFill>
              </a:rPr>
              <a:t>openEuler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 err="1">
                <a:solidFill>
                  <a:srgbClr val="0070C0"/>
                </a:solidFill>
              </a:rPr>
              <a:t>riscv</a:t>
            </a:r>
            <a:r>
              <a:rPr lang="zh-CN" altLang="en-US" sz="3200" dirty="0">
                <a:solidFill>
                  <a:srgbClr val="0070C0"/>
                </a:solidFill>
              </a:rPr>
              <a:t>上的使用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1EA534-4050-4A9C-9807-B5BF98B41B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31515" y="1068512"/>
            <a:ext cx="11250202" cy="4541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4. </a:t>
            </a:r>
            <a:r>
              <a:rPr lang="zh-CN" altLang="en-US" sz="1800" dirty="0"/>
              <a:t>用例配置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800" dirty="0"/>
              <a:t>/var/lib/avocado/data/avocado-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/test-</a:t>
            </a:r>
            <a:r>
              <a:rPr lang="en-US" altLang="zh-CN" sz="1800" dirty="0" err="1"/>
              <a:t>providers.d</a:t>
            </a:r>
            <a:r>
              <a:rPr lang="en-US" altLang="zh-CN" sz="1800" dirty="0"/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downloads/io-</a:t>
            </a:r>
            <a:r>
              <a:rPr lang="en-US" altLang="zh-CN" sz="1800" dirty="0" err="1"/>
              <a:t>github</a:t>
            </a:r>
            <a:r>
              <a:rPr lang="en-US" altLang="zh-CN" sz="1800" dirty="0"/>
              <a:t>-</a:t>
            </a:r>
            <a:r>
              <a:rPr lang="en-US" altLang="zh-CN" sz="1800" dirty="0" err="1"/>
              <a:t>autotest-qemu</a:t>
            </a:r>
            <a:r>
              <a:rPr lang="en-US" altLang="zh-CN" sz="1800" dirty="0"/>
              <a:t>/</a:t>
            </a:r>
            <a:r>
              <a:rPr lang="en-US" altLang="zh-CN" sz="1800" dirty="0" err="1"/>
              <a:t>qemu</a:t>
            </a:r>
            <a:r>
              <a:rPr lang="en-US" altLang="zh-CN" sz="1800" dirty="0"/>
              <a:t>/tests/</a:t>
            </a:r>
            <a:r>
              <a:rPr lang="en-US" altLang="zh-CN" sz="1800" dirty="0" err="1"/>
              <a:t>cfg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 - /var/lib/avocado/data/avocado-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/test-</a:t>
            </a:r>
            <a:r>
              <a:rPr lang="en-US" altLang="zh-CN" sz="1800" dirty="0" err="1"/>
              <a:t>providers.d</a:t>
            </a:r>
            <a:r>
              <a:rPr lang="en-US" altLang="zh-CN" sz="1800" dirty="0"/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downloads/io-</a:t>
            </a:r>
            <a:r>
              <a:rPr lang="en-US" altLang="zh-CN" sz="1800" dirty="0" err="1"/>
              <a:t>github</a:t>
            </a:r>
            <a:r>
              <a:rPr lang="en-US" altLang="zh-CN" sz="1800" dirty="0"/>
              <a:t>-</a:t>
            </a:r>
            <a:r>
              <a:rPr lang="en-US" altLang="zh-CN" sz="1800" dirty="0" err="1"/>
              <a:t>autotest-libvirt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libvirt</a:t>
            </a:r>
            <a:r>
              <a:rPr lang="en-US" altLang="zh-CN" sz="1800" dirty="0"/>
              <a:t>/tests/</a:t>
            </a:r>
            <a:r>
              <a:rPr lang="en-US" altLang="zh-CN" sz="1800" dirty="0" err="1"/>
              <a:t>cfg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EB1D0A-EDD0-8CF8-C705-5870B104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96" y="1537833"/>
            <a:ext cx="57721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2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BD05246-92D7-4A42-9A46-25CE31A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335245"/>
            <a:ext cx="10972440" cy="538058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Avocado-VT </a:t>
            </a:r>
            <a:r>
              <a:rPr lang="zh-CN" altLang="en-US" sz="3200" dirty="0">
                <a:solidFill>
                  <a:srgbClr val="0070C0"/>
                </a:solidFill>
              </a:rPr>
              <a:t>在</a:t>
            </a:r>
            <a:r>
              <a:rPr lang="en-US" altLang="zh-CN" sz="3200" dirty="0" err="1">
                <a:solidFill>
                  <a:srgbClr val="0070C0"/>
                </a:solidFill>
              </a:rPr>
              <a:t>openEuler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 err="1">
                <a:solidFill>
                  <a:srgbClr val="0070C0"/>
                </a:solidFill>
              </a:rPr>
              <a:t>riscv</a:t>
            </a:r>
            <a:r>
              <a:rPr lang="zh-CN" altLang="en-US" sz="3200" dirty="0">
                <a:solidFill>
                  <a:srgbClr val="0070C0"/>
                </a:solidFill>
              </a:rPr>
              <a:t>上的使用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1EA534-4050-4A9C-9807-B5BF98B41B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31515" y="1068512"/>
            <a:ext cx="11250202" cy="4541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5. </a:t>
            </a:r>
            <a:r>
              <a:rPr lang="zh-CN" altLang="en-US" sz="1800" dirty="0"/>
              <a:t>触发测试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avocado run type_specific.io-github-autotest-qemu.qemu_img.create.preallocated.cluster_size_default --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-type </a:t>
            </a:r>
            <a:r>
              <a:rPr lang="en-US" altLang="zh-CN" sz="1800" dirty="0" err="1"/>
              <a:t>qemu</a:t>
            </a:r>
            <a:r>
              <a:rPr lang="en-US" altLang="zh-CN" sz="1800" dirty="0"/>
              <a:t> --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-guest-</a:t>
            </a:r>
            <a:r>
              <a:rPr lang="en-US" altLang="zh-CN" sz="1800" dirty="0" err="1"/>
              <a:t>os</a:t>
            </a:r>
            <a:r>
              <a:rPr lang="en-US" altLang="zh-CN" sz="1800" dirty="0"/>
              <a:t> Guest.Linux.openEuler.riscv64.riscv64 --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-machine-type riscv64-mmio --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-arch riscv64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avocado run </a:t>
            </a:r>
            <a:r>
              <a:rPr lang="en-US" altLang="zh-CN" sz="1800" dirty="0" err="1"/>
              <a:t>virsh.reset</a:t>
            </a:r>
            <a:r>
              <a:rPr lang="en-US" altLang="zh-CN" sz="1800" dirty="0"/>
              <a:t> --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-type </a:t>
            </a:r>
            <a:r>
              <a:rPr lang="en-US" altLang="zh-CN" sz="1800" dirty="0" err="1"/>
              <a:t>libvirt</a:t>
            </a:r>
            <a:r>
              <a:rPr lang="en-US" altLang="zh-CN" sz="1800" dirty="0"/>
              <a:t> --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-no-filter </a:t>
            </a:r>
            <a:r>
              <a:rPr lang="en-US" altLang="zh-CN" sz="1800" dirty="0" err="1"/>
              <a:t>acl_test</a:t>
            </a:r>
            <a:r>
              <a:rPr lang="en-US" altLang="zh-CN" sz="1800" dirty="0"/>
              <a:t> --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-only-filter </a:t>
            </a:r>
            <a:r>
              <a:rPr lang="en-US" altLang="zh-CN" sz="1800" dirty="0" err="1"/>
              <a:t>uuid_options</a:t>
            </a:r>
            <a:r>
              <a:rPr lang="en-US" altLang="zh-CN" sz="1800" dirty="0"/>
              <a:t> --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-guest-</a:t>
            </a:r>
            <a:r>
              <a:rPr lang="en-US" altLang="zh-CN" sz="1800" dirty="0" err="1"/>
              <a:t>os</a:t>
            </a:r>
            <a:r>
              <a:rPr lang="en-US" altLang="zh-CN" sz="1800" dirty="0"/>
              <a:t> Guest.Linux.openEuler.riscv64.riscv64 --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-machine-type riscv64-mmio --</a:t>
            </a:r>
            <a:r>
              <a:rPr lang="en-US" altLang="zh-CN" sz="1800" dirty="0" err="1"/>
              <a:t>vt</a:t>
            </a:r>
            <a:r>
              <a:rPr lang="en-US" altLang="zh-CN" sz="1800" dirty="0"/>
              <a:t>-arch riscv64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6. </a:t>
            </a:r>
            <a:r>
              <a:rPr lang="zh-CN" altLang="en-US" sz="1800" dirty="0"/>
              <a:t>日志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/root/avocado/job-results</a:t>
            </a:r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219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959</Words>
  <Application>Microsoft Office PowerPoint</Application>
  <PresentationFormat>宽屏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-apple-system</vt:lpstr>
      <vt:lpstr>等线</vt:lpstr>
      <vt:lpstr>微软雅黑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Avocado-VT简介</vt:lpstr>
      <vt:lpstr>Avocado-VT 的安装部署</vt:lpstr>
      <vt:lpstr>Avocado-VT 的安装部署</vt:lpstr>
      <vt:lpstr>Avocado-VT 在openEuler riscv上的使用</vt:lpstr>
      <vt:lpstr>Avocado-VT 在openEuler riscv上的使用</vt:lpstr>
      <vt:lpstr>Avocado-VT 在openEuler riscv上的使用</vt:lpstr>
      <vt:lpstr>Avocado-VT 在openEuler riscv上的使用</vt:lpstr>
      <vt:lpstr>Avocado-VT 在openEuler riscv上的使用</vt:lpstr>
      <vt:lpstr>Avocado-VT 在openEuler riscv上的使用</vt:lpstr>
      <vt:lpstr>Avocado-VT 在openEuler riscv上的使用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xiaoqian@nj.iscas.ac.cn</cp:lastModifiedBy>
  <cp:revision>189</cp:revision>
  <cp:lastPrinted>2020-02-17T17:02:00Z</cp:lastPrinted>
  <dcterms:created xsi:type="dcterms:W3CDTF">2019-02-09T09:05:00Z</dcterms:created>
  <dcterms:modified xsi:type="dcterms:W3CDTF">2022-12-01T02:57:26Z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  <property fmtid="{D5CDD505-2E9C-101B-9397-08002B2CF9AE}" pid="12" name="ICV">
    <vt:lpwstr>660F1836F0B3400986597BAB3EF57315</vt:lpwstr>
  </property>
  <property fmtid="{D5CDD505-2E9C-101B-9397-08002B2CF9AE}" pid="13" name="KSOProductBuildVer">
    <vt:lpwstr>2052-11.1.0.10700</vt:lpwstr>
  </property>
</Properties>
</file>