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8" r:id="rId3"/>
    <p:sldId id="528" r:id="rId5"/>
    <p:sldId id="620" r:id="rId6"/>
    <p:sldId id="551" r:id="rId7"/>
    <p:sldId id="623" r:id="rId8"/>
    <p:sldId id="577" r:id="rId9"/>
    <p:sldId id="440" r:id="rId10"/>
    <p:sldId id="619" r:id="rId11"/>
    <p:sldId id="594" r:id="rId12"/>
    <p:sldId id="621" r:id="rId13"/>
    <p:sldId id="622" r:id="rId14"/>
    <p:sldId id="595" r:id="rId15"/>
    <p:sldId id="624" r:id="rId16"/>
    <p:sldId id="625" r:id="rId17"/>
    <p:sldId id="626" r:id="rId18"/>
    <p:sldId id="627" r:id="rId19"/>
    <p:sldId id="628" r:id="rId20"/>
    <p:sldId id="629" r:id="rId21"/>
    <p:sldId id="630" r:id="rId22"/>
    <p:sldId id="631" r:id="rId23"/>
    <p:sldId id="632" r:id="rId24"/>
    <p:sldId id="633" r:id="rId25"/>
    <p:sldId id="634" r:id="rId26"/>
    <p:sldId id="635" r:id="rId27"/>
    <p:sldId id="605" r:id="rId28"/>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00B5AD"/>
    <a:srgbClr val="B0AFB1"/>
    <a:srgbClr val="FFFFFF"/>
    <a:srgbClr val="012FA8"/>
    <a:srgbClr val="0EA8C5"/>
    <a:srgbClr val="807F80"/>
    <a:srgbClr val="021F3E"/>
    <a:srgbClr val="5FD3AA"/>
    <a:srgbClr val="7F7E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84"/>
    <p:restoredTop sz="92445" autoAdjust="0"/>
  </p:normalViewPr>
  <p:slideViewPr>
    <p:cSldViewPr snapToGrid="0" snapToObjects="1" showGuides="1">
      <p:cViewPr>
        <p:scale>
          <a:sx n="73" d="100"/>
          <a:sy n="73" d="100"/>
        </p:scale>
        <p:origin x="46" y="41"/>
      </p:cViewPr>
      <p:guideLst>
        <p:guide orient="horz" pos="218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gs" Target="tags/tag8.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2E583C-AE25-46AD-9C07-2F5A00249A2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B3196B-1809-4D3C-80F6-53266EDFEEF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3196B-1809-4D3C-80F6-53266EDFEEF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9BBB2D07-0273-A340-95C7-A572F515369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84AE4A7-2A3D-3441-8978-6D89994C1D6C}"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hasCustomPrompt="1"/>
          </p:nvPr>
        </p:nvSpPr>
        <p:spPr/>
        <p:txBody>
          <a:bodyPr vert="eaVert"/>
          <a:lstStyle/>
          <a:p>
            <a:r>
              <a:rPr kumimoji="1" lang="zh-CN" altLang="en-US"/>
              <a:t>编辑母版文本样式
第二级
第三级
第四级
第五级</a:t>
            </a:r>
            <a:endParaRPr kumimoji="1" lang="zh-CN" altLang="en-US"/>
          </a:p>
        </p:txBody>
      </p:sp>
      <p:sp>
        <p:nvSpPr>
          <p:cNvPr id="4" name="日期占位符 3"/>
          <p:cNvSpPr>
            <a:spLocks noGrp="1"/>
          </p:cNvSpPr>
          <p:nvPr>
            <p:ph type="dt" sz="half" idx="10"/>
          </p:nvPr>
        </p:nvSpPr>
        <p:spPr/>
        <p:txBody>
          <a:bodyPr/>
          <a:lstStyle/>
          <a:p>
            <a:fld id="{9BBB2D07-0273-A340-95C7-A572F515369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84AE4A7-2A3D-3441-8978-6D89994C1D6C}"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r>
              <a:rPr kumimoji="1" lang="zh-CN" altLang="en-US"/>
              <a:t>编辑母版文本样式
第二级
第三级
第四级
第五级</a:t>
            </a:r>
            <a:endParaRPr kumimoji="1" lang="zh-CN" altLang="en-US"/>
          </a:p>
        </p:txBody>
      </p:sp>
      <p:sp>
        <p:nvSpPr>
          <p:cNvPr id="4" name="日期占位符 3"/>
          <p:cNvSpPr>
            <a:spLocks noGrp="1"/>
          </p:cNvSpPr>
          <p:nvPr>
            <p:ph type="dt" sz="half" idx="10"/>
          </p:nvPr>
        </p:nvSpPr>
        <p:spPr/>
        <p:txBody>
          <a:bodyPr/>
          <a:lstStyle/>
          <a:p>
            <a:fld id="{9BBB2D07-0273-A340-95C7-A572F515369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84AE4A7-2A3D-3441-8978-6D89994C1D6C}"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hasCustomPrompt="1"/>
          </p:nvPr>
        </p:nvSpPr>
        <p:spPr/>
        <p:txBody>
          <a:bodyPr/>
          <a:lstStyle/>
          <a:p>
            <a:r>
              <a:rPr kumimoji="1" lang="zh-CN" altLang="en-US"/>
              <a:t>编辑母版文本样式
第二级
第三级
第四级
第五级</a:t>
            </a:r>
            <a:endParaRPr kumimoji="1" lang="zh-CN" altLang="en-US"/>
          </a:p>
        </p:txBody>
      </p:sp>
      <p:sp>
        <p:nvSpPr>
          <p:cNvPr id="4" name="日期占位符 3"/>
          <p:cNvSpPr>
            <a:spLocks noGrp="1"/>
          </p:cNvSpPr>
          <p:nvPr>
            <p:ph type="dt" sz="half" idx="10"/>
          </p:nvPr>
        </p:nvSpPr>
        <p:spPr/>
        <p:txBody>
          <a:bodyPr/>
          <a:lstStyle/>
          <a:p>
            <a:fld id="{9BBB2D07-0273-A340-95C7-A572F515369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84AE4A7-2A3D-3441-8978-6D89994C1D6C}"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endParaRPr kumimoji="1" lang="zh-CN" altLang="en-US"/>
          </a:p>
        </p:txBody>
      </p:sp>
      <p:sp>
        <p:nvSpPr>
          <p:cNvPr id="4" name="日期占位符 3"/>
          <p:cNvSpPr>
            <a:spLocks noGrp="1"/>
          </p:cNvSpPr>
          <p:nvPr>
            <p:ph type="dt" sz="half" idx="10"/>
          </p:nvPr>
        </p:nvSpPr>
        <p:spPr/>
        <p:txBody>
          <a:bodyPr/>
          <a:lstStyle/>
          <a:p>
            <a:fld id="{9BBB2D07-0273-A340-95C7-A572F515369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84AE4A7-2A3D-3441-8978-6D89994C1D6C}"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hasCustomPrompt="1"/>
          </p:nvPr>
        </p:nvSpPr>
        <p:spPr>
          <a:xfrm>
            <a:off x="838200" y="1825625"/>
            <a:ext cx="5181600" cy="4351338"/>
          </a:xfrm>
        </p:spPr>
        <p:txBody>
          <a:bodyPr/>
          <a:lstStyle/>
          <a:p>
            <a:r>
              <a:rPr kumimoji="1" lang="zh-CN" altLang="en-US"/>
              <a:t>编辑母版文本样式
第二级
第三级
第四级
第五级</a:t>
            </a:r>
            <a:endParaRPr kumimoji="1" lang="zh-CN" altLang="en-US"/>
          </a:p>
        </p:txBody>
      </p:sp>
      <p:sp>
        <p:nvSpPr>
          <p:cNvPr id="4" name="内容占位符 3"/>
          <p:cNvSpPr>
            <a:spLocks noGrp="1"/>
          </p:cNvSpPr>
          <p:nvPr>
            <p:ph sz="half" idx="2" hasCustomPrompt="1"/>
          </p:nvPr>
        </p:nvSpPr>
        <p:spPr>
          <a:xfrm>
            <a:off x="6172200" y="1825625"/>
            <a:ext cx="5181600" cy="4351338"/>
          </a:xfrm>
        </p:spPr>
        <p:txBody>
          <a:bodyPr/>
          <a:lstStyle/>
          <a:p>
            <a:r>
              <a:rPr kumimoji="1" lang="zh-CN" altLang="en-US"/>
              <a:t>编辑母版文本样式
第二级
第三级
第四级
第五级</a:t>
            </a:r>
            <a:endParaRPr kumimoji="1" lang="zh-CN" altLang="en-US"/>
          </a:p>
        </p:txBody>
      </p:sp>
      <p:sp>
        <p:nvSpPr>
          <p:cNvPr id="5" name="日期占位符 4"/>
          <p:cNvSpPr>
            <a:spLocks noGrp="1"/>
          </p:cNvSpPr>
          <p:nvPr>
            <p:ph type="dt" sz="half" idx="10"/>
          </p:nvPr>
        </p:nvSpPr>
        <p:spPr/>
        <p:txBody>
          <a:bodyPr/>
          <a:lstStyle/>
          <a:p>
            <a:fld id="{9BBB2D07-0273-A340-95C7-A572F515369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A84AE4A7-2A3D-3441-8978-6D89994C1D6C}"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endParaRPr kumimoji="1" lang="zh-CN" altLang="en-US"/>
          </a:p>
        </p:txBody>
      </p:sp>
      <p:sp>
        <p:nvSpPr>
          <p:cNvPr id="4" name="内容占位符 3"/>
          <p:cNvSpPr>
            <a:spLocks noGrp="1"/>
          </p:cNvSpPr>
          <p:nvPr>
            <p:ph sz="half" idx="2" hasCustomPrompt="1"/>
          </p:nvPr>
        </p:nvSpPr>
        <p:spPr>
          <a:xfrm>
            <a:off x="839788" y="2505075"/>
            <a:ext cx="5157787" cy="3684588"/>
          </a:xfrm>
        </p:spPr>
        <p:txBody>
          <a:bodyPr/>
          <a:lstStyle/>
          <a:p>
            <a:r>
              <a:rPr kumimoji="1" lang="zh-CN" altLang="en-US"/>
              <a:t>编辑母版文本样式
第二级
第三级
第四级
第五级</a:t>
            </a:r>
            <a:endParaRPr kumimoji="1"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endParaRPr kumimoji="1" lang="zh-CN" altLang="en-US"/>
          </a:p>
        </p:txBody>
      </p:sp>
      <p:sp>
        <p:nvSpPr>
          <p:cNvPr id="6" name="内容占位符 5"/>
          <p:cNvSpPr>
            <a:spLocks noGrp="1"/>
          </p:cNvSpPr>
          <p:nvPr>
            <p:ph sz="quarter" idx="4" hasCustomPrompt="1"/>
          </p:nvPr>
        </p:nvSpPr>
        <p:spPr>
          <a:xfrm>
            <a:off x="6172200" y="2505075"/>
            <a:ext cx="5183188" cy="3684588"/>
          </a:xfrm>
        </p:spPr>
        <p:txBody>
          <a:bodyPr/>
          <a:lstStyle/>
          <a:p>
            <a:r>
              <a:rPr kumimoji="1" lang="zh-CN" altLang="en-US"/>
              <a:t>编辑母版文本样式
第二级
第三级
第四级
第五级</a:t>
            </a:r>
            <a:endParaRPr kumimoji="1" lang="zh-CN" altLang="en-US"/>
          </a:p>
        </p:txBody>
      </p:sp>
      <p:sp>
        <p:nvSpPr>
          <p:cNvPr id="7" name="日期占位符 6"/>
          <p:cNvSpPr>
            <a:spLocks noGrp="1"/>
          </p:cNvSpPr>
          <p:nvPr>
            <p:ph type="dt" sz="half" idx="10"/>
          </p:nvPr>
        </p:nvSpPr>
        <p:spPr/>
        <p:txBody>
          <a:bodyPr/>
          <a:lstStyle/>
          <a:p>
            <a:fld id="{9BBB2D07-0273-A340-95C7-A572F5153691}"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A84AE4A7-2A3D-3441-8978-6D89994C1D6C}"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9BBB2D07-0273-A340-95C7-A572F5153691}"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A84AE4A7-2A3D-3441-8978-6D89994C1D6C}"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BBB2D07-0273-A340-95C7-A572F5153691}"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A84AE4A7-2A3D-3441-8978-6D89994C1D6C}"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endParaRPr kumimoji="1"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endParaRPr kumimoji="1" lang="zh-CN" altLang="en-US"/>
          </a:p>
        </p:txBody>
      </p:sp>
      <p:sp>
        <p:nvSpPr>
          <p:cNvPr id="5" name="日期占位符 4"/>
          <p:cNvSpPr>
            <a:spLocks noGrp="1"/>
          </p:cNvSpPr>
          <p:nvPr>
            <p:ph type="dt" sz="half" idx="10"/>
          </p:nvPr>
        </p:nvSpPr>
        <p:spPr/>
        <p:txBody>
          <a:bodyPr/>
          <a:lstStyle/>
          <a:p>
            <a:fld id="{9BBB2D07-0273-A340-95C7-A572F515369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A84AE4A7-2A3D-3441-8978-6D89994C1D6C}"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endParaRPr kumimoji="1" lang="zh-CN" altLang="en-US"/>
          </a:p>
        </p:txBody>
      </p:sp>
      <p:sp>
        <p:nvSpPr>
          <p:cNvPr id="5" name="日期占位符 4"/>
          <p:cNvSpPr>
            <a:spLocks noGrp="1"/>
          </p:cNvSpPr>
          <p:nvPr>
            <p:ph type="dt" sz="half" idx="10"/>
          </p:nvPr>
        </p:nvSpPr>
        <p:spPr/>
        <p:txBody>
          <a:bodyPr/>
          <a:lstStyle/>
          <a:p>
            <a:fld id="{9BBB2D07-0273-A340-95C7-A572F515369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A84AE4A7-2A3D-3441-8978-6D89994C1D6C}"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BB2D07-0273-A340-95C7-A572F5153691}"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4AE4A7-2A3D-3441-8978-6D89994C1D6C}"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hyperlink" Target="https://gitee.com/yunxiangluo/openeuler-riscv-2203-v2-test/tree/master/Manual_Testing/System_Dependency" TargetMode="External"/><Relationship Id="rId2" Type="http://schemas.openxmlformats.org/officeDocument/2006/relationships/hyperlink" Target="https://gitee.com/yunxiangluo/openeuler-riscv-2203-v2-test/tree/master/Auto_Testing/openEuler-RISC-V-22.03-Preview-V2" TargetMode="External"/><Relationship Id="rId1" Type="http://schemas.openxmlformats.org/officeDocument/2006/relationships/hyperlink" Target="https://gitee.com/yunxiangluo/openeuler-riscv-2203-v2-test/tree/master/Manual_Testing"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hyperlink" Target="https://gitee.com/yunxiangluo/openeuler-riscv-2203-v2-test/tree/master/Manual_Testing" TargetMode="External"/><Relationship Id="rId2" Type="http://schemas.openxmlformats.org/officeDocument/2006/relationships/hyperlink" Target="https://gitee.com/yunxiangluo/openeuler-riscv-2203-v2-test/tree/master#%E9%87%8D%E7%82%B9%E7%BB%84%E4%BB%B6%E6%B5%8B%E8%AF%95&#13;" TargetMode="External"/><Relationship Id="rId1" Type="http://schemas.openxmlformats.org/officeDocument/2006/relationships/tags" Target="../tags/tag7.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openxmlformats.org/officeDocument/2006/relationships/hyperlink" Target="https://gitee.com/yunxiangluo/openeuler-riscv-2203-v2-test/tree/master/Auto_Testing/openEuler-RISC-V-22.03-Preview-V2" TargetMode="External"/><Relationship Id="rId3" Type="http://schemas.openxmlformats.org/officeDocument/2006/relationships/hyperlink" Target="https://gitee.com/yunxiangluo/openeuler-riscv-2203-v2-test/blob/master/Auto_Testing/openEuler-RISC-V-22.03-Preview-V2/logs_failed/logs_failed.md" TargetMode="External"/><Relationship Id="rId2" Type="http://schemas.openxmlformats.org/officeDocument/2006/relationships/hyperlink" Target="https://gitee.com/yunxiangluo/openeuler-riscv-2203-v2-test/blob/master/Auto_Testing/openEuler-RISC-V-22.03-Preview-V2/logs/logs.md" TargetMode="External"/><Relationship Id="rId1" Type="http://schemas.openxmlformats.org/officeDocument/2006/relationships/hyperlink" Target="https://github.com/brsf11/mugen-riscv" TargetMode="Externa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hyperlink" Target="https://gitee.com/yunxiangluo/openeuler-riscv-2203-v2-test/tree/master/Manual_Testing/System_Dependency" TargetMode="External"/><Relationship Id="rId1" Type="http://schemas.openxmlformats.org/officeDocument/2006/relationships/hyperlink" Target="https://gitee.com/yunxiangluo/openeuler-riscv-2203-v2-test/tree/master#/yunxiangluo/openeuler-riscv-2203-v2-test" TargetMode="Externa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hyperlink" Target="https://gitee.com/yunxiangluo/openeuler-riscv-2203-v2-test/tree/master/Manual_Testing/System_Dependency" TargetMode="External"/><Relationship Id="rId1" Type="http://schemas.openxmlformats.org/officeDocument/2006/relationships/hyperlink" Target="https://gitee.com/yunxiangluo/openeuler-riscv-2203-v2-test/tree/master#/yunxiangluo/openeuler-riscv-2203-v2-test"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gitee.com/yunxiangluo/openeuler-riscv-2203-v2-test" TargetMode="External"/><Relationship Id="rId3" Type="http://schemas.openxmlformats.org/officeDocument/2006/relationships/hyperlink" Target="https://github.com/YunxiangLuo/oe2203_20220930" TargetMode="External"/><Relationship Id="rId2" Type="http://schemas.openxmlformats.org/officeDocument/2006/relationships/tags" Target="../tags/tag1.xml"/><Relationship Id="rId1" Type="http://schemas.openxmlformats.org/officeDocument/2006/relationships/hyperlink" Target="https://gitee.com/openeuler/RISC-V/blob/master/proposal/ORSP004.m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4441371"/>
            <a:ext cx="12192000" cy="2416628"/>
          </a:xfrm>
          <a:prstGeom prst="rect">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2023.1.12</a:t>
            </a:r>
            <a:endParaRPr kumimoji="1" lang="en-US" altLang="zh-CN" dirty="0"/>
          </a:p>
        </p:txBody>
      </p:sp>
      <p:pic>
        <p:nvPicPr>
          <p:cNvPr id="24" name="Picture 2" descr="C:\Users\cz\Downloads\vertical-left.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8091" y="129178"/>
            <a:ext cx="1142191" cy="844442"/>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1"/>
          <p:cNvSpPr txBox="1"/>
          <p:nvPr/>
        </p:nvSpPr>
        <p:spPr>
          <a:xfrm>
            <a:off x="724088" y="2374731"/>
            <a:ext cx="10781399" cy="977265"/>
          </a:xfrm>
          <a:prstGeom prst="rect">
            <a:avLst/>
          </a:prstGeom>
          <a:noFill/>
        </p:spPr>
        <p:txBody>
          <a:bodyPr wrap="square" rtlCol="0">
            <a:spAutoFit/>
          </a:bodyPr>
          <a:lstStyle/>
          <a:p>
            <a:pPr algn="ctr">
              <a:lnSpc>
                <a:spcPct val="120000"/>
              </a:lnSpc>
            </a:pPr>
            <a:r>
              <a:rPr sz="4800" b="1">
                <a:solidFill>
                  <a:srgbClr val="080808"/>
                </a:solidFill>
                <a:latin typeface="黑体" panose="02010609060101010101" pitchFamily="49" charset="-122"/>
                <a:ea typeface="黑体" panose="02010609060101010101" pitchFamily="49" charset="-122"/>
                <a:cs typeface="+mj-cs"/>
                <a:sym typeface="微软雅黑" panose="020B0503020204020204" pitchFamily="34" charset="-122"/>
              </a:rPr>
              <a:t>openEuler 22.03-V</a:t>
            </a:r>
            <a:r>
              <a:rPr lang="en-US" sz="4800" b="1">
                <a:solidFill>
                  <a:srgbClr val="080808"/>
                </a:solidFill>
                <a:latin typeface="黑体" panose="02010609060101010101" pitchFamily="49" charset="-122"/>
                <a:ea typeface="黑体" panose="02010609060101010101" pitchFamily="49" charset="-122"/>
                <a:cs typeface="+mj-cs"/>
                <a:sym typeface="微软雅黑" panose="020B0503020204020204" pitchFamily="34" charset="-122"/>
              </a:rPr>
              <a:t>2</a:t>
            </a:r>
            <a:r>
              <a:rPr sz="4800" b="1">
                <a:solidFill>
                  <a:srgbClr val="080808"/>
                </a:solidFill>
                <a:latin typeface="黑体" panose="02010609060101010101" pitchFamily="49" charset="-122"/>
                <a:ea typeface="黑体" panose="02010609060101010101" pitchFamily="49" charset="-122"/>
                <a:cs typeface="+mj-cs"/>
                <a:sym typeface="微软雅黑" panose="020B0503020204020204" pitchFamily="34" charset="-122"/>
              </a:rPr>
              <a:t> RISC-V测试</a:t>
            </a:r>
            <a:endParaRPr sz="4800" b="1">
              <a:solidFill>
                <a:srgbClr val="080808"/>
              </a:solidFill>
              <a:latin typeface="黑体" panose="02010609060101010101" pitchFamily="49" charset="-122"/>
              <a:ea typeface="黑体" panose="02010609060101010101" pitchFamily="49" charset="-122"/>
              <a:cs typeface="+mj-cs"/>
              <a:sym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7"/>
          <p:cNvSpPr txBox="1"/>
          <p:nvPr/>
        </p:nvSpPr>
        <p:spPr>
          <a:xfrm>
            <a:off x="259036" y="446116"/>
            <a:ext cx="7327314"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latin typeface="黑体" panose="02010609060101010101" pitchFamily="49" charset="-122"/>
                <a:ea typeface="黑体" panose="02010609060101010101" pitchFamily="49" charset="-122"/>
                <a:cs typeface="Lantinghei SC Demibold" panose="02000000000000000000" charset="-122"/>
              </a:rPr>
              <a:t>测试</a:t>
            </a:r>
            <a:r>
              <a:rPr lang="zh-CN" altLang="en-US" sz="2400" b="1" dirty="0">
                <a:latin typeface="黑体" panose="02010609060101010101" pitchFamily="49" charset="-122"/>
                <a:ea typeface="黑体" panose="02010609060101010101" pitchFamily="49" charset="-122"/>
                <a:cs typeface="Lantinghei SC Demibold" panose="02000000000000000000" charset="-122"/>
              </a:rPr>
              <a:t>环境</a:t>
            </a:r>
            <a:endParaRPr lang="zh-CN" altLang="en-US" sz="2400" b="1" dirty="0">
              <a:latin typeface="黑体" panose="02010609060101010101" pitchFamily="49" charset="-122"/>
              <a:ea typeface="黑体" panose="02010609060101010101" pitchFamily="49" charset="-122"/>
              <a:cs typeface="Lantinghei SC Demibold" panose="02000000000000000000" charset="-122"/>
            </a:endParaRPr>
          </a:p>
        </p:txBody>
      </p:sp>
      <p:sp>
        <p:nvSpPr>
          <p:cNvPr id="5" name="文本框 3"/>
          <p:cNvSpPr txBox="1"/>
          <p:nvPr/>
        </p:nvSpPr>
        <p:spPr>
          <a:xfrm>
            <a:off x="8514545" y="-1558741"/>
            <a:ext cx="184731"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1" lang="zh-CN" altLang="en-US" dirty="0"/>
          </a:p>
        </p:txBody>
      </p:sp>
      <p:sp>
        <p:nvSpPr>
          <p:cNvPr id="6" name="梯形 5"/>
          <p:cNvSpPr/>
          <p:nvPr/>
        </p:nvSpPr>
        <p:spPr>
          <a:xfrm rot="5400000">
            <a:off x="-204030" y="593037"/>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graphicFrame>
        <p:nvGraphicFramePr>
          <p:cNvPr id="2" name="表格 1"/>
          <p:cNvGraphicFramePr/>
          <p:nvPr>
            <p:custDataLst>
              <p:tags r:id="rId1"/>
            </p:custDataLst>
          </p:nvPr>
        </p:nvGraphicFramePr>
        <p:xfrm>
          <a:off x="1155700" y="1358900"/>
          <a:ext cx="9880600" cy="5143500"/>
        </p:xfrm>
        <a:graphic>
          <a:graphicData uri="http://schemas.openxmlformats.org/drawingml/2006/table">
            <a:tbl>
              <a:tblPr>
                <a:tableStyleId>{0505E3EF-67EA-436B-97B2-0124C06EBD24}</a:tableStyleId>
              </a:tblPr>
              <a:tblGrid>
                <a:gridCol w="3503295"/>
                <a:gridCol w="6377305"/>
              </a:tblGrid>
              <a:tr h="285115">
                <a:tc>
                  <a:txBody>
                    <a:bodyPr/>
                    <a:p>
                      <a:pPr algn="ctr">
                        <a:lnSpc>
                          <a:spcPct val="120000"/>
                        </a:lnSpc>
                        <a:spcBef>
                          <a:spcPts val="0"/>
                        </a:spcBef>
                        <a:spcAft>
                          <a:spcPts val="0"/>
                        </a:spcAft>
                        <a:buClrTx/>
                        <a:buSzTx/>
                        <a:buFontTx/>
                        <a:buNone/>
                      </a:pPr>
                      <a:r>
                        <a:rPr lang="en-US" altLang="zh-CN" sz="1400" spc="120">
                          <a:latin typeface="微软雅黑" panose="020B0503020204020204" pitchFamily="34" charset="-122"/>
                          <a:ea typeface="微软雅黑" panose="020B0503020204020204" pitchFamily="34" charset="-122"/>
                          <a:cs typeface="微软雅黑" panose="020B0503020204020204" pitchFamily="34" charset="-122"/>
                        </a:rPr>
                        <a:t>硬件/QEMU</a:t>
                      </a:r>
                      <a:endParaRPr lang="en-US" altLang="zh-CN" sz="1400" spc="120">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6350" marB="6350" vert="horz" anchor="ctr" anchorCtr="0"/>
                </a:tc>
                <a:tc>
                  <a:txBody>
                    <a:bodyPr/>
                    <a:p>
                      <a:pPr algn="ctr">
                        <a:lnSpc>
                          <a:spcPct val="120000"/>
                        </a:lnSpc>
                        <a:spcBef>
                          <a:spcPts val="0"/>
                        </a:spcBef>
                        <a:spcAft>
                          <a:spcPts val="0"/>
                        </a:spcAft>
                        <a:buClrTx/>
                        <a:buSzTx/>
                        <a:buFontTx/>
                        <a:buNone/>
                      </a:pPr>
                      <a:r>
                        <a:rPr lang="en-US" altLang="zh-CN" sz="1400" spc="120">
                          <a:latin typeface="微软雅黑" panose="020B0503020204020204" pitchFamily="34" charset="-122"/>
                          <a:ea typeface="微软雅黑" panose="020B0503020204020204" pitchFamily="34" charset="-122"/>
                        </a:rPr>
                        <a:t>硬件配置信息</a:t>
                      </a:r>
                      <a:endParaRPr lang="en-US" altLang="zh-CN" sz="1400" spc="120">
                        <a:latin typeface="微软雅黑" panose="020B0503020204020204" pitchFamily="34" charset="-122"/>
                        <a:ea typeface="微软雅黑" panose="020B0503020204020204" pitchFamily="34" charset="-122"/>
                      </a:endParaRPr>
                    </a:p>
                  </a:txBody>
                  <a:tcPr marL="177800" marR="177800" marT="6350" marB="6350" vert="horz" anchor="ctr" anchorCtr="0"/>
                </a:tc>
              </a:tr>
              <a:tr h="247015">
                <a:tc rowSpan="3">
                  <a:txBody>
                    <a:bodyPr/>
                    <a:p>
                      <a:pPr algn="ctr">
                        <a:lnSpc>
                          <a:spcPct val="120000"/>
                        </a:lnSpc>
                        <a:spcBef>
                          <a:spcPts val="0"/>
                        </a:spcBef>
                        <a:spcAft>
                          <a:spcPts val="0"/>
                        </a:spcAft>
                        <a:buClrTx/>
                        <a:buSzTx/>
                        <a:buFontTx/>
                        <a:buNone/>
                      </a:pPr>
                      <a:r>
                        <a:rPr lang="en-US" altLang="zh-CN" sz="1200" spc="120">
                          <a:latin typeface="微软雅黑" panose="020B0503020204020204" pitchFamily="34" charset="-122"/>
                          <a:ea typeface="微软雅黑" panose="020B0503020204020204" pitchFamily="34" charset="-122"/>
                        </a:rPr>
                        <a:t>HiFive Unmatched</a:t>
                      </a:r>
                      <a:endParaRPr lang="en-US" altLang="zh-CN" sz="1200" spc="120">
                        <a:latin typeface="微软雅黑" panose="020B0503020204020204" pitchFamily="34" charset="-122"/>
                        <a:ea typeface="微软雅黑" panose="020B0503020204020204" pitchFamily="34" charset="-122"/>
                      </a:endParaRPr>
                    </a:p>
                  </a:txBody>
                  <a:tcPr marL="177800" marR="177800" marT="6350" marB="6350" vert="horz" anchor="ctr" anchorCtr="0"/>
                </a:tc>
                <a:tc>
                  <a:txBody>
                    <a:bodyPr/>
                    <a:p>
                      <a:pPr algn="l">
                        <a:lnSpc>
                          <a:spcPct val="120000"/>
                        </a:lnSpc>
                        <a:spcBef>
                          <a:spcPts val="0"/>
                        </a:spcBef>
                        <a:spcAft>
                          <a:spcPts val="0"/>
                        </a:spcAft>
                        <a:buClrTx/>
                        <a:buSzTx/>
                        <a:buFontTx/>
                        <a:buNone/>
                      </a:pPr>
                      <a:r>
                        <a:rPr lang="en-US" altLang="zh-CN" sz="1200" spc="120">
                          <a:latin typeface="微软雅黑" panose="020B0503020204020204" pitchFamily="34" charset="-122"/>
                          <a:ea typeface="微软雅黑" panose="020B0503020204020204" pitchFamily="34" charset="-122"/>
                        </a:rPr>
                        <a:t>CPU: SiFive Freedom U740 SoC</a:t>
                      </a:r>
                      <a:endParaRPr lang="en-US" altLang="zh-CN" sz="1200" spc="120">
                        <a:latin typeface="微软雅黑" panose="020B0503020204020204" pitchFamily="34" charset="-122"/>
                        <a:ea typeface="微软雅黑" panose="020B0503020204020204" pitchFamily="34" charset="-122"/>
                      </a:endParaRPr>
                    </a:p>
                  </a:txBody>
                  <a:tcPr marL="177800" marR="177800" marT="6350" marB="6350" vert="horz" anchor="ctr" anchorCtr="0"/>
                </a:tc>
              </a:tr>
              <a:tr h="245745">
                <a:tc vMerge="1">
                  <a:tcPr/>
                </a:tc>
                <a:tc>
                  <a:txBody>
                    <a:bodyPr/>
                    <a:p>
                      <a:pPr algn="l">
                        <a:lnSpc>
                          <a:spcPct val="120000"/>
                        </a:lnSpc>
                        <a:spcBef>
                          <a:spcPts val="0"/>
                        </a:spcBef>
                        <a:spcAft>
                          <a:spcPts val="0"/>
                        </a:spcAft>
                        <a:buClrTx/>
                        <a:buSzTx/>
                        <a:buFontTx/>
                        <a:buNone/>
                      </a:pPr>
                      <a:r>
                        <a:rPr lang="en-US" altLang="zh-CN" sz="1200" spc="120">
                          <a:latin typeface="微软雅黑" panose="020B0503020204020204" pitchFamily="34" charset="-122"/>
                          <a:ea typeface="微软雅黑" panose="020B0503020204020204" pitchFamily="34" charset="-122"/>
                          <a:cs typeface="微软雅黑" panose="020B0503020204020204" pitchFamily="34" charset="-122"/>
                        </a:rPr>
                        <a:t>内存：16GB DDR4</a:t>
                      </a:r>
                      <a:endParaRPr lang="en-US" altLang="zh-CN" sz="1200" spc="120">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6350" marB="6350" vert="horz" anchor="ctr" anchorCtr="0"/>
                </a:tc>
              </a:tr>
              <a:tr h="478790">
                <a:tc vMerge="1">
                  <a:tcPr/>
                </a:tc>
                <a:tc>
                  <a:txBody>
                    <a:bodyPr/>
                    <a:p>
                      <a:pPr algn="l">
                        <a:lnSpc>
                          <a:spcPct val="120000"/>
                        </a:lnSpc>
                        <a:spcBef>
                          <a:spcPts val="0"/>
                        </a:spcBef>
                        <a:spcAft>
                          <a:spcPts val="0"/>
                        </a:spcAft>
                        <a:buClrTx/>
                        <a:buSzTx/>
                        <a:buFontTx/>
                        <a:buNone/>
                      </a:pPr>
                      <a:r>
                        <a:rPr lang="en-US" altLang="zh-CN" sz="1200" spc="120">
                          <a:latin typeface="微软雅黑" panose="020B0503020204020204" pitchFamily="34" charset="-122"/>
                          <a:ea typeface="微软雅黑" panose="020B0503020204020204" pitchFamily="34" charset="-122"/>
                          <a:cs typeface="微软雅黑" panose="020B0503020204020204" pitchFamily="34" charset="-122"/>
                        </a:rPr>
                        <a:t>存储设备：SanDisk Ultra 32GB micro SD</a:t>
                      </a:r>
                      <a:endParaRPr lang="en-US" altLang="zh-CN" sz="1200" spc="120">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6350" marB="6350" vert="horz" anchor="ctr" anchorCtr="0"/>
                </a:tc>
              </a:tr>
              <a:tr h="247015">
                <a:tc rowSpan="3">
                  <a:txBody>
                    <a:bodyPr/>
                    <a:p>
                      <a:pPr algn="ctr">
                        <a:lnSpc>
                          <a:spcPct val="120000"/>
                        </a:lnSpc>
                        <a:spcBef>
                          <a:spcPts val="0"/>
                        </a:spcBef>
                        <a:spcAft>
                          <a:spcPts val="0"/>
                        </a:spcAft>
                        <a:buClrTx/>
                        <a:buSzTx/>
                        <a:buFontTx/>
                        <a:buNone/>
                      </a:pPr>
                      <a:r>
                        <a:rPr lang="en-US" altLang="zh-CN" sz="1200" spc="120">
                          <a:latin typeface="微软雅黑" panose="020B0503020204020204" pitchFamily="34" charset="-122"/>
                          <a:ea typeface="微软雅黑" panose="020B0503020204020204" pitchFamily="34" charset="-122"/>
                        </a:rPr>
                        <a:t>VisionFive</a:t>
                      </a:r>
                      <a:endParaRPr lang="en-US" altLang="zh-CN" sz="1200" spc="120">
                        <a:latin typeface="微软雅黑" panose="020B0503020204020204" pitchFamily="34" charset="-122"/>
                        <a:ea typeface="微软雅黑" panose="020B0503020204020204" pitchFamily="34" charset="-122"/>
                      </a:endParaRPr>
                    </a:p>
                  </a:txBody>
                  <a:tcPr marL="177800" marR="177800" marT="6350" marB="6350" vert="horz" anchor="ctr" anchorCtr="0"/>
                </a:tc>
                <a:tc>
                  <a:txBody>
                    <a:bodyPr/>
                    <a:p>
                      <a:pPr algn="l">
                        <a:lnSpc>
                          <a:spcPct val="120000"/>
                        </a:lnSpc>
                        <a:spcBef>
                          <a:spcPts val="0"/>
                        </a:spcBef>
                        <a:spcAft>
                          <a:spcPts val="0"/>
                        </a:spcAft>
                        <a:buClrTx/>
                        <a:buSzTx/>
                        <a:buFontTx/>
                        <a:buNone/>
                      </a:pPr>
                      <a:r>
                        <a:rPr lang="en-US" altLang="zh-CN" sz="1200" spc="120">
                          <a:latin typeface="微软雅黑" panose="020B0503020204020204" pitchFamily="34" charset="-122"/>
                          <a:ea typeface="微软雅黑" panose="020B0503020204020204" pitchFamily="34" charset="-122"/>
                        </a:rPr>
                        <a:t>CPU: JH7100</a:t>
                      </a:r>
                      <a:endParaRPr lang="en-US" altLang="zh-CN" sz="1200" spc="120">
                        <a:latin typeface="微软雅黑" panose="020B0503020204020204" pitchFamily="34" charset="-122"/>
                        <a:ea typeface="微软雅黑" panose="020B0503020204020204" pitchFamily="34" charset="-122"/>
                      </a:endParaRPr>
                    </a:p>
                  </a:txBody>
                  <a:tcPr marL="177800" marR="177800" marT="6350" marB="6350" vert="horz" anchor="ctr" anchorCtr="0"/>
                </a:tc>
              </a:tr>
              <a:tr h="245745">
                <a:tc vMerge="1">
                  <a:tcPr/>
                </a:tc>
                <a:tc>
                  <a:txBody>
                    <a:bodyPr/>
                    <a:p>
                      <a:pPr algn="l">
                        <a:lnSpc>
                          <a:spcPct val="120000"/>
                        </a:lnSpc>
                        <a:spcBef>
                          <a:spcPts val="0"/>
                        </a:spcBef>
                        <a:spcAft>
                          <a:spcPts val="0"/>
                        </a:spcAft>
                        <a:buClrTx/>
                        <a:buSzTx/>
                        <a:buFontTx/>
                        <a:buNone/>
                      </a:pPr>
                      <a:r>
                        <a:rPr lang="en-US" altLang="zh-CN" sz="1200" spc="120">
                          <a:latin typeface="微软雅黑" panose="020B0503020204020204" pitchFamily="34" charset="-122"/>
                          <a:ea typeface="微软雅黑" panose="020B0503020204020204" pitchFamily="34" charset="-122"/>
                          <a:cs typeface="微软雅黑" panose="020B0503020204020204" pitchFamily="34" charset="-122"/>
                        </a:rPr>
                        <a:t>内存：8GB DDR4</a:t>
                      </a:r>
                      <a:endParaRPr lang="en-US" altLang="zh-CN" sz="1200" spc="120">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6350" marB="6350" vert="horz" anchor="ctr" anchorCtr="0"/>
                </a:tc>
              </a:tr>
              <a:tr h="479425">
                <a:tc vMerge="1">
                  <a:tcPr/>
                </a:tc>
                <a:tc>
                  <a:txBody>
                    <a:bodyPr/>
                    <a:p>
                      <a:pPr algn="l">
                        <a:lnSpc>
                          <a:spcPct val="120000"/>
                        </a:lnSpc>
                        <a:spcBef>
                          <a:spcPts val="0"/>
                        </a:spcBef>
                        <a:spcAft>
                          <a:spcPts val="0"/>
                        </a:spcAft>
                        <a:buClrTx/>
                        <a:buSzTx/>
                        <a:buFontTx/>
                        <a:buNone/>
                      </a:pPr>
                      <a:r>
                        <a:rPr lang="en-US" altLang="zh-CN" sz="1200" spc="120">
                          <a:latin typeface="微软雅黑" panose="020B0503020204020204" pitchFamily="34" charset="-122"/>
                          <a:ea typeface="微软雅黑" panose="020B0503020204020204" pitchFamily="34" charset="-122"/>
                          <a:cs typeface="微软雅黑" panose="020B0503020204020204" pitchFamily="34" charset="-122"/>
                        </a:rPr>
                        <a:t>存储设备：SanDisk Ultra 32GB micro SD</a:t>
                      </a:r>
                      <a:endParaRPr lang="en-US" altLang="zh-CN" sz="1200" spc="120">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6350" marB="6350" vert="horz" anchor="ctr" anchorCtr="0"/>
                </a:tc>
              </a:tr>
              <a:tr h="246380">
                <a:tc rowSpan="3">
                  <a:txBody>
                    <a:bodyPr/>
                    <a:p>
                      <a:pPr algn="ctr">
                        <a:lnSpc>
                          <a:spcPct val="120000"/>
                        </a:lnSpc>
                        <a:spcBef>
                          <a:spcPts val="0"/>
                        </a:spcBef>
                        <a:spcAft>
                          <a:spcPts val="0"/>
                        </a:spcAft>
                        <a:buClrTx/>
                        <a:buSzTx/>
                        <a:buFontTx/>
                        <a:buNone/>
                      </a:pPr>
                      <a:r>
                        <a:rPr lang="en-US" altLang="zh-CN" sz="1200" spc="120">
                          <a:latin typeface="微软雅黑" panose="020B0503020204020204" pitchFamily="34" charset="-122"/>
                          <a:ea typeface="微软雅黑" panose="020B0503020204020204" pitchFamily="34" charset="-122"/>
                        </a:rPr>
                        <a:t>D1</a:t>
                      </a:r>
                      <a:endParaRPr lang="en-US" altLang="zh-CN" sz="1200" spc="120">
                        <a:latin typeface="微软雅黑" panose="020B0503020204020204" pitchFamily="34" charset="-122"/>
                        <a:ea typeface="微软雅黑" panose="020B0503020204020204" pitchFamily="34" charset="-122"/>
                      </a:endParaRPr>
                    </a:p>
                  </a:txBody>
                  <a:tcPr marL="177800" marR="177800" marT="6350" marB="6350" vert="horz" anchor="ctr" anchorCtr="0"/>
                </a:tc>
                <a:tc>
                  <a:txBody>
                    <a:bodyPr/>
                    <a:p>
                      <a:pPr algn="l">
                        <a:lnSpc>
                          <a:spcPct val="120000"/>
                        </a:lnSpc>
                        <a:spcBef>
                          <a:spcPts val="0"/>
                        </a:spcBef>
                        <a:spcAft>
                          <a:spcPts val="0"/>
                        </a:spcAft>
                        <a:buClrTx/>
                        <a:buSzTx/>
                        <a:buFontTx/>
                        <a:buNone/>
                      </a:pPr>
                      <a:r>
                        <a:rPr lang="en-US" altLang="zh-CN" sz="1200" spc="120">
                          <a:latin typeface="微软雅黑" panose="020B0503020204020204" pitchFamily="34" charset="-122"/>
                          <a:ea typeface="微软雅黑" panose="020B0503020204020204" pitchFamily="34" charset="-122"/>
                        </a:rPr>
                        <a:t>CPU: C906</a:t>
                      </a:r>
                      <a:endParaRPr lang="en-US" altLang="zh-CN" sz="1200" spc="120">
                        <a:latin typeface="微软雅黑" panose="020B0503020204020204" pitchFamily="34" charset="-122"/>
                        <a:ea typeface="微软雅黑" panose="020B0503020204020204" pitchFamily="34" charset="-122"/>
                      </a:endParaRPr>
                    </a:p>
                  </a:txBody>
                  <a:tcPr marL="177800" marR="177800" marT="6350" marB="6350" vert="horz" anchor="ctr" anchorCtr="0"/>
                </a:tc>
              </a:tr>
              <a:tr h="245745">
                <a:tc vMerge="1">
                  <a:tcPr/>
                </a:tc>
                <a:tc>
                  <a:txBody>
                    <a:bodyPr/>
                    <a:p>
                      <a:pPr algn="l">
                        <a:lnSpc>
                          <a:spcPct val="120000"/>
                        </a:lnSpc>
                        <a:spcBef>
                          <a:spcPts val="0"/>
                        </a:spcBef>
                        <a:spcAft>
                          <a:spcPts val="0"/>
                        </a:spcAft>
                        <a:buClrTx/>
                        <a:buSzTx/>
                        <a:buFontTx/>
                        <a:buNone/>
                      </a:pPr>
                      <a:r>
                        <a:rPr lang="en-US" altLang="zh-CN" sz="1200" spc="120">
                          <a:latin typeface="微软雅黑" panose="020B0503020204020204" pitchFamily="34" charset="-122"/>
                          <a:ea typeface="微软雅黑" panose="020B0503020204020204" pitchFamily="34" charset="-122"/>
                          <a:cs typeface="微软雅黑" panose="020B0503020204020204" pitchFamily="34" charset="-122"/>
                        </a:rPr>
                        <a:t>内存：2GB DDR4</a:t>
                      </a:r>
                      <a:endParaRPr lang="en-US" altLang="zh-CN" sz="1200" spc="120">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6350" marB="6350" vert="horz" anchor="ctr" anchorCtr="0"/>
                </a:tc>
              </a:tr>
              <a:tr h="479425">
                <a:tc vMerge="1">
                  <a:tcPr/>
                </a:tc>
                <a:tc>
                  <a:txBody>
                    <a:bodyPr/>
                    <a:p>
                      <a:pPr algn="l">
                        <a:lnSpc>
                          <a:spcPct val="120000"/>
                        </a:lnSpc>
                        <a:spcBef>
                          <a:spcPts val="0"/>
                        </a:spcBef>
                        <a:spcAft>
                          <a:spcPts val="0"/>
                        </a:spcAft>
                        <a:buClrTx/>
                        <a:buSzTx/>
                        <a:buFontTx/>
                        <a:buNone/>
                      </a:pPr>
                      <a:r>
                        <a:rPr lang="en-US" altLang="zh-CN" sz="1200" spc="120">
                          <a:latin typeface="微软雅黑" panose="020B0503020204020204" pitchFamily="34" charset="-122"/>
                          <a:ea typeface="微软雅黑" panose="020B0503020204020204" pitchFamily="34" charset="-122"/>
                          <a:cs typeface="微软雅黑" panose="020B0503020204020204" pitchFamily="34" charset="-122"/>
                        </a:rPr>
                        <a:t>存储设备：SanDisk Ultra 32GB micro SD</a:t>
                      </a:r>
                      <a:endParaRPr lang="en-US" altLang="zh-CN" sz="1200" spc="120">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6350" marB="6350" vert="horz" anchor="ctr" anchorCtr="0"/>
                </a:tc>
              </a:tr>
              <a:tr h="245745">
                <a:tc rowSpan="3">
                  <a:txBody>
                    <a:bodyPr/>
                    <a:p>
                      <a:pPr algn="ctr">
                        <a:lnSpc>
                          <a:spcPct val="120000"/>
                        </a:lnSpc>
                        <a:spcBef>
                          <a:spcPts val="0"/>
                        </a:spcBef>
                        <a:spcAft>
                          <a:spcPts val="0"/>
                        </a:spcAft>
                        <a:buClrTx/>
                        <a:buSzTx/>
                        <a:buFontTx/>
                        <a:buNone/>
                      </a:pPr>
                      <a:r>
                        <a:rPr lang="en-US" altLang="zh-CN" sz="1200" spc="120">
                          <a:latin typeface="微软雅黑" panose="020B0503020204020204" pitchFamily="34" charset="-122"/>
                          <a:ea typeface="微软雅黑" panose="020B0503020204020204" pitchFamily="34" charset="-122"/>
                        </a:rPr>
                        <a:t>Qemu 7.2</a:t>
                      </a:r>
                      <a:endParaRPr lang="en-US" altLang="zh-CN" sz="1200" spc="120">
                        <a:latin typeface="微软雅黑" panose="020B0503020204020204" pitchFamily="34" charset="-122"/>
                        <a:ea typeface="微软雅黑" panose="020B0503020204020204" pitchFamily="34" charset="-122"/>
                      </a:endParaRPr>
                    </a:p>
                  </a:txBody>
                  <a:tcPr marL="177800" marR="177800" marT="6350" marB="6350" vert="horz" anchor="ctr" anchorCtr="0"/>
                </a:tc>
                <a:tc>
                  <a:txBody>
                    <a:bodyPr/>
                    <a:p>
                      <a:pPr algn="l">
                        <a:lnSpc>
                          <a:spcPct val="120000"/>
                        </a:lnSpc>
                        <a:spcBef>
                          <a:spcPts val="0"/>
                        </a:spcBef>
                        <a:spcAft>
                          <a:spcPts val="0"/>
                        </a:spcAft>
                        <a:buClrTx/>
                        <a:buSzTx/>
                        <a:buFontTx/>
                        <a:buNone/>
                      </a:pPr>
                      <a:r>
                        <a:rPr lang="en-US" altLang="zh-CN" sz="1200" spc="120">
                          <a:latin typeface="微软雅黑" panose="020B0503020204020204" pitchFamily="34" charset="-122"/>
                          <a:ea typeface="微软雅黑" panose="020B0503020204020204" pitchFamily="34" charset="-122"/>
                        </a:rPr>
                        <a:t>CPU: 8</a:t>
                      </a:r>
                      <a:endParaRPr lang="en-US" altLang="zh-CN" sz="1200" spc="120">
                        <a:latin typeface="微软雅黑" panose="020B0503020204020204" pitchFamily="34" charset="-122"/>
                        <a:ea typeface="微软雅黑" panose="020B0503020204020204" pitchFamily="34" charset="-122"/>
                      </a:endParaRPr>
                    </a:p>
                  </a:txBody>
                  <a:tcPr marL="177800" marR="177800" marT="6350" marB="6350" vert="horz" anchor="ctr" anchorCtr="0"/>
                </a:tc>
              </a:tr>
              <a:tr h="247015">
                <a:tc vMerge="1">
                  <a:tcPr/>
                </a:tc>
                <a:tc>
                  <a:txBody>
                    <a:bodyPr/>
                    <a:p>
                      <a:pPr algn="l">
                        <a:lnSpc>
                          <a:spcPct val="120000"/>
                        </a:lnSpc>
                        <a:spcBef>
                          <a:spcPts val="0"/>
                        </a:spcBef>
                        <a:spcAft>
                          <a:spcPts val="0"/>
                        </a:spcAft>
                        <a:buClrTx/>
                        <a:buSzTx/>
                        <a:buFontTx/>
                        <a:buNone/>
                      </a:pPr>
                      <a:r>
                        <a:rPr lang="en-US" altLang="zh-CN" sz="1200" spc="120">
                          <a:latin typeface="微软雅黑" panose="020B0503020204020204" pitchFamily="34" charset="-122"/>
                          <a:ea typeface="微软雅黑" panose="020B0503020204020204" pitchFamily="34" charset="-122"/>
                          <a:cs typeface="微软雅黑" panose="020B0503020204020204" pitchFamily="34" charset="-122"/>
                        </a:rPr>
                        <a:t>内存：8GB</a:t>
                      </a:r>
                      <a:endParaRPr lang="en-US" altLang="zh-CN" sz="1200" spc="120">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6350" marB="6350" vert="horz" anchor="ctr" anchorCtr="0"/>
                </a:tc>
              </a:tr>
              <a:tr h="245745">
                <a:tc vMerge="1">
                  <a:tcPr/>
                </a:tc>
                <a:tc>
                  <a:txBody>
                    <a:bodyPr/>
                    <a:p>
                      <a:pPr algn="l">
                        <a:lnSpc>
                          <a:spcPct val="120000"/>
                        </a:lnSpc>
                        <a:spcBef>
                          <a:spcPts val="0"/>
                        </a:spcBef>
                        <a:spcAft>
                          <a:spcPts val="0"/>
                        </a:spcAft>
                        <a:buClrTx/>
                        <a:buSzTx/>
                        <a:buFontTx/>
                        <a:buNone/>
                      </a:pPr>
                      <a:r>
                        <a:rPr lang="en-US" altLang="zh-CN" sz="1200" spc="120">
                          <a:latin typeface="微软雅黑" panose="020B0503020204020204" pitchFamily="34" charset="-122"/>
                          <a:ea typeface="微软雅黑" panose="020B0503020204020204" pitchFamily="34" charset="-122"/>
                        </a:rPr>
                        <a:t>存储设备：文件</a:t>
                      </a:r>
                      <a:endParaRPr lang="en-US" altLang="zh-CN" sz="1200" spc="120">
                        <a:latin typeface="微软雅黑" panose="020B0503020204020204" pitchFamily="34" charset="-122"/>
                        <a:ea typeface="微软雅黑" panose="020B0503020204020204" pitchFamily="34" charset="-122"/>
                      </a:endParaRPr>
                    </a:p>
                  </a:txBody>
                  <a:tcPr marL="177800" marR="177800" marT="6350" marB="6350" vert="horz" anchor="ctr" anchorCtr="0"/>
                </a:tc>
              </a:tr>
              <a:tr h="478790">
                <a:tc rowSpan="3">
                  <a:txBody>
                    <a:bodyPr/>
                    <a:p>
                      <a:pPr algn="ctr">
                        <a:lnSpc>
                          <a:spcPct val="120000"/>
                        </a:lnSpc>
                        <a:spcBef>
                          <a:spcPts val="0"/>
                        </a:spcBef>
                        <a:spcAft>
                          <a:spcPts val="0"/>
                        </a:spcAft>
                        <a:buClrTx/>
                        <a:buSzTx/>
                        <a:buFontTx/>
                        <a:buNone/>
                      </a:pPr>
                      <a:r>
                        <a:rPr lang="en-US" altLang="zh-CN" sz="1200" spc="120">
                          <a:latin typeface="微软雅黑" panose="020B0503020204020204" pitchFamily="34" charset="-122"/>
                          <a:ea typeface="微软雅黑" panose="020B0503020204020204" pitchFamily="34" charset="-122"/>
                        </a:rPr>
                        <a:t>Licheerv</a:t>
                      </a:r>
                      <a:endParaRPr lang="en-US" altLang="zh-CN" sz="1200" spc="120">
                        <a:latin typeface="微软雅黑" panose="020B0503020204020204" pitchFamily="34" charset="-122"/>
                        <a:ea typeface="微软雅黑" panose="020B0503020204020204" pitchFamily="34" charset="-122"/>
                      </a:endParaRPr>
                    </a:p>
                  </a:txBody>
                  <a:tcPr marL="177800" marR="177800" marT="6350" marB="6350" vert="horz" anchor="ctr" anchorCtr="0"/>
                </a:tc>
                <a:tc>
                  <a:txBody>
                    <a:bodyPr/>
                    <a:p>
                      <a:pPr algn="l">
                        <a:lnSpc>
                          <a:spcPct val="120000"/>
                        </a:lnSpc>
                        <a:spcBef>
                          <a:spcPts val="0"/>
                        </a:spcBef>
                        <a:spcAft>
                          <a:spcPts val="0"/>
                        </a:spcAft>
                        <a:buClrTx/>
                        <a:buSzTx/>
                        <a:buFontTx/>
                        <a:buNone/>
                      </a:pPr>
                      <a:r>
                        <a:rPr lang="en-US" altLang="zh-CN" sz="1200" spc="120">
                          <a:latin typeface="微软雅黑" panose="020B0503020204020204" pitchFamily="34" charset="-122"/>
                          <a:ea typeface="微软雅黑" panose="020B0503020204020204" pitchFamily="34" charset="-122"/>
                          <a:cs typeface="微软雅黑" panose="020B0503020204020204" pitchFamily="34" charset="-122"/>
                        </a:rPr>
                        <a:t>CPU： 全志 D1 阿里平头哥 玄铁 C906 内核</a:t>
                      </a:r>
                      <a:endParaRPr lang="en-US" altLang="zh-CN" sz="1200" spc="120">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6350" marB="6350" vert="horz" anchor="ctr" anchorCtr="0"/>
                </a:tc>
              </a:tr>
              <a:tr h="247015">
                <a:tc vMerge="1">
                  <a:tcPr/>
                </a:tc>
                <a:tc>
                  <a:txBody>
                    <a:bodyPr/>
                    <a:p>
                      <a:pPr indent="0" algn="l">
                        <a:lnSpc>
                          <a:spcPct val="120000"/>
                        </a:lnSpc>
                        <a:spcBef>
                          <a:spcPts val="0"/>
                        </a:spcBef>
                        <a:spcAft>
                          <a:spcPts val="0"/>
                        </a:spcAft>
                        <a:buNone/>
                      </a:pPr>
                      <a:r>
                        <a:rPr lang="zh-CN" sz="1200" spc="120">
                          <a:latin typeface="微软雅黑" panose="020B0503020204020204" pitchFamily="34" charset="-122"/>
                          <a:ea typeface="微软雅黑" panose="020B0503020204020204" pitchFamily="34" charset="-122"/>
                          <a:cs typeface="微软雅黑" panose="020B0503020204020204" pitchFamily="34" charset="-122"/>
                        </a:rPr>
                        <a:t>内存： 16bit 512MB DDR3</a:t>
                      </a:r>
                      <a:endParaRPr lang="zh-CN" altLang="en-US" sz="1200" spc="120">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6350" marB="6350" vert="horz" anchor="ctr" anchorCtr="0"/>
                </a:tc>
              </a:tr>
              <a:tr h="478790">
                <a:tc vMerge="1">
                  <a:tcPr/>
                </a:tc>
                <a:tc>
                  <a:txBody>
                    <a:bodyPr/>
                    <a:p>
                      <a:pPr indent="0" algn="l">
                        <a:lnSpc>
                          <a:spcPct val="120000"/>
                        </a:lnSpc>
                        <a:spcBef>
                          <a:spcPts val="0"/>
                        </a:spcBef>
                        <a:spcAft>
                          <a:spcPts val="0"/>
                        </a:spcAft>
                        <a:buNone/>
                      </a:pPr>
                      <a:r>
                        <a:rPr lang="zh-CN" sz="1200" spc="120">
                          <a:latin typeface="微软雅黑" panose="020B0503020204020204" pitchFamily="34" charset="-122"/>
                          <a:ea typeface="微软雅黑" panose="020B0503020204020204" pitchFamily="34" charset="-122"/>
                          <a:cs typeface="微软雅黑" panose="020B0503020204020204" pitchFamily="34" charset="-122"/>
                        </a:rPr>
                        <a:t>存储设备：SanDisk Ultra 32GB micro SD</a:t>
                      </a:r>
                      <a:endParaRPr lang="zh-CN" altLang="en-US" sz="1200" spc="120">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6350" marB="6350" vert="horz" anchor="ctr" anchorCtr="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6291367" y="1540792"/>
            <a:ext cx="4009080" cy="460375"/>
          </a:xfrm>
          <a:prstGeom prst="rect">
            <a:avLst/>
          </a:prstGeom>
        </p:spPr>
        <p:txBody>
          <a:bodyPr wrap="square">
            <a:spAutoFit/>
          </a:bodyPr>
          <a:lstStyle/>
          <a:p>
            <a:r>
              <a:rPr lang="zh-CN" altLang="en-US" sz="2400" dirty="0" err="1">
                <a:solidFill>
                  <a:schemeClr val="tx1"/>
                </a:solidFill>
                <a:latin typeface="黑体" panose="02010609060101010101" pitchFamily="49" charset="-122"/>
                <a:ea typeface="黑体" panose="02010609060101010101" pitchFamily="49" charset="-122"/>
                <a:sym typeface="微软雅黑" panose="020B0503020204020204" pitchFamily="34" charset="-122"/>
              </a:rPr>
              <a:t>概述</a:t>
            </a:r>
            <a:endParaRPr lang="zh-CN" altLang="en-US" sz="2400" dirty="0" err="1">
              <a:solidFill>
                <a:schemeClr val="tx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22" name="矩形 21"/>
          <p:cNvSpPr/>
          <p:nvPr/>
        </p:nvSpPr>
        <p:spPr>
          <a:xfrm>
            <a:off x="6291367" y="2534138"/>
            <a:ext cx="3701705" cy="460375"/>
          </a:xfrm>
          <a:prstGeom prst="rect">
            <a:avLst/>
          </a:prstGeom>
        </p:spPr>
        <p:txBody>
          <a:bodyPr wrap="square">
            <a:spAutoFit/>
          </a:bodyPr>
          <a:lstStyle/>
          <a:p>
            <a:pPr algn="l">
              <a:buClrTx/>
              <a:buSzTx/>
              <a:buFontTx/>
            </a:pPr>
            <a:r>
              <a:rPr lang="zh-CN" altLang="en-US" sz="2400" dirty="0" err="1">
                <a:solidFill>
                  <a:schemeClr val="tx1"/>
                </a:solidFill>
                <a:latin typeface="黑体" panose="02010609060101010101" pitchFamily="49" charset="-122"/>
                <a:ea typeface="黑体" panose="02010609060101010101" pitchFamily="49" charset="-122"/>
                <a:sym typeface="微软雅黑" panose="020B0503020204020204" pitchFamily="34" charset="-122"/>
              </a:rPr>
              <a:t>测试版本说明</a:t>
            </a:r>
            <a:endParaRPr lang="zh-CN" altLang="en-US" sz="2400" dirty="0" err="1">
              <a:solidFill>
                <a:schemeClr val="tx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24" name="矩形 23"/>
          <p:cNvSpPr/>
          <p:nvPr/>
        </p:nvSpPr>
        <p:spPr>
          <a:xfrm>
            <a:off x="6291367" y="3513230"/>
            <a:ext cx="3701705" cy="460375"/>
          </a:xfrm>
          <a:prstGeom prst="rect">
            <a:avLst/>
          </a:prstGeom>
        </p:spPr>
        <p:txBody>
          <a:bodyPr wrap="square">
            <a:spAutoFit/>
          </a:bodyPr>
          <a:lstStyle/>
          <a:p>
            <a:r>
              <a:rPr lang="zh-CN" altLang="en-US" sz="2400" dirty="0">
                <a:solidFill>
                  <a:srgbClr val="FF0000"/>
                </a:solidFill>
                <a:latin typeface="黑体" panose="02010609060101010101" pitchFamily="49" charset="-122"/>
                <a:ea typeface="黑体" panose="02010609060101010101" pitchFamily="49" charset="-122"/>
                <a:sym typeface="微软雅黑" panose="020B0503020204020204" pitchFamily="34" charset="-122"/>
              </a:rPr>
              <a:t>测试策略和缺陷分级</a:t>
            </a:r>
            <a:endParaRPr lang="zh-CN" altLang="en-US" sz="2400"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25" name="文本框 24"/>
          <p:cNvSpPr txBox="1"/>
          <p:nvPr/>
        </p:nvSpPr>
        <p:spPr>
          <a:xfrm>
            <a:off x="1358645" y="1374258"/>
            <a:ext cx="1797287" cy="861774"/>
          </a:xfrm>
          <a:prstGeom prst="rect">
            <a:avLst/>
          </a:prstGeom>
          <a:noFill/>
        </p:spPr>
        <p:txBody>
          <a:bodyPr wrap="none" rtlCol="0">
            <a:spAutoFit/>
          </a:bodyPr>
          <a:lstStyle/>
          <a:p>
            <a:r>
              <a:rPr lang="zh-CN" altLang="en-US" sz="5000" b="1" dirty="0">
                <a:solidFill>
                  <a:srgbClr val="061E3F"/>
                </a:solidFill>
                <a:latin typeface="黑体" panose="02010609060101010101" pitchFamily="49" charset="-122"/>
                <a:ea typeface="黑体" panose="02010609060101010101" pitchFamily="49" charset="-122"/>
                <a:cs typeface="+mn-ea"/>
                <a:sym typeface="+mn-lt"/>
              </a:rPr>
              <a:t>目 录</a:t>
            </a:r>
            <a:endParaRPr lang="zh-CN" altLang="en-US" sz="5000" b="1" dirty="0">
              <a:solidFill>
                <a:srgbClr val="061E3F"/>
              </a:solidFill>
              <a:latin typeface="黑体" panose="02010609060101010101" pitchFamily="49" charset="-122"/>
              <a:ea typeface="黑体" panose="02010609060101010101" pitchFamily="49" charset="-122"/>
              <a:cs typeface="+mn-ea"/>
              <a:sym typeface="+mn-lt"/>
            </a:endParaRPr>
          </a:p>
        </p:txBody>
      </p:sp>
      <p:sp>
        <p:nvSpPr>
          <p:cNvPr id="27" name="文本框 26"/>
          <p:cNvSpPr txBox="1"/>
          <p:nvPr/>
        </p:nvSpPr>
        <p:spPr>
          <a:xfrm>
            <a:off x="4270034" y="3342819"/>
            <a:ext cx="1657387" cy="830997"/>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03</a:t>
            </a:r>
            <a:endParaRPr lang="zh-CN" altLang="en-US" sz="4800" dirty="0">
              <a:solidFill>
                <a:srgbClr val="012FA8"/>
              </a:solidFill>
              <a:latin typeface="Impact" panose="020B0806030902050204" pitchFamily="34" charset="0"/>
              <a:ea typeface="SF Pro" pitchFamily="2" charset="0"/>
              <a:cs typeface="SF Pro" pitchFamily="2" charset="0"/>
              <a:sym typeface="+mn-lt"/>
            </a:endParaRPr>
          </a:p>
        </p:txBody>
      </p:sp>
      <p:sp>
        <p:nvSpPr>
          <p:cNvPr id="29" name="文本框 28"/>
          <p:cNvSpPr txBox="1"/>
          <p:nvPr/>
        </p:nvSpPr>
        <p:spPr>
          <a:xfrm>
            <a:off x="4270034" y="2349473"/>
            <a:ext cx="1657387" cy="830997"/>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02</a:t>
            </a:r>
            <a:endParaRPr lang="zh-CN" altLang="en-US" sz="4800" dirty="0">
              <a:solidFill>
                <a:srgbClr val="012FA8"/>
              </a:solidFill>
              <a:latin typeface="Impact" panose="020B0806030902050204" pitchFamily="34" charset="0"/>
              <a:ea typeface="SF Pro" pitchFamily="2" charset="0"/>
              <a:cs typeface="SF Pro" pitchFamily="2" charset="0"/>
              <a:sym typeface="+mn-lt"/>
            </a:endParaRPr>
          </a:p>
        </p:txBody>
      </p:sp>
      <p:sp>
        <p:nvSpPr>
          <p:cNvPr id="30" name="文本框 29"/>
          <p:cNvSpPr txBox="1"/>
          <p:nvPr/>
        </p:nvSpPr>
        <p:spPr>
          <a:xfrm>
            <a:off x="4270034" y="1356127"/>
            <a:ext cx="1657387" cy="830997"/>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01</a:t>
            </a:r>
            <a:endParaRPr lang="zh-CN" altLang="en-US" sz="4800" dirty="0">
              <a:solidFill>
                <a:srgbClr val="012FA8"/>
              </a:solidFill>
              <a:latin typeface="Impact" panose="020B0806030902050204" pitchFamily="34" charset="0"/>
              <a:ea typeface="SF Pro" pitchFamily="2" charset="0"/>
              <a:cs typeface="SF Pro" pitchFamily="2" charset="0"/>
              <a:sym typeface="+mn-lt"/>
            </a:endParaRPr>
          </a:p>
        </p:txBody>
      </p:sp>
      <p:cxnSp>
        <p:nvCxnSpPr>
          <p:cNvPr id="14" name="直接连接符 20"/>
          <p:cNvCxnSpPr/>
          <p:nvPr/>
        </p:nvCxnSpPr>
        <p:spPr>
          <a:xfrm>
            <a:off x="3685074" y="1204412"/>
            <a:ext cx="0" cy="3762696"/>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6291367" y="4495519"/>
            <a:ext cx="3701705" cy="460375"/>
          </a:xfrm>
          <a:prstGeom prst="rect">
            <a:avLst/>
          </a:prstGeom>
        </p:spPr>
        <p:txBody>
          <a:bodyPr wrap="square">
            <a:spAutoFit/>
          </a:bodyPr>
          <a:lstStyle/>
          <a:p>
            <a:r>
              <a:rPr lang="zh-CN" altLang="en-US" sz="2400" dirty="0">
                <a:solidFill>
                  <a:srgbClr val="031E3F"/>
                </a:solidFill>
                <a:latin typeface="黑体" panose="02010609060101010101" pitchFamily="49" charset="-122"/>
                <a:ea typeface="黑体" panose="02010609060101010101" pitchFamily="49" charset="-122"/>
                <a:sym typeface="微软雅黑" panose="020B0503020204020204" pitchFamily="34" charset="-122"/>
              </a:rPr>
              <a:t>测试</a:t>
            </a:r>
            <a:r>
              <a:rPr lang="zh-CN" altLang="en-US" sz="2400" dirty="0">
                <a:solidFill>
                  <a:srgbClr val="031E3F"/>
                </a:solidFill>
                <a:latin typeface="黑体" panose="02010609060101010101" pitchFamily="49" charset="-122"/>
                <a:ea typeface="黑体" panose="02010609060101010101" pitchFamily="49" charset="-122"/>
                <a:sym typeface="微软雅黑" panose="020B0503020204020204" pitchFamily="34" charset="-122"/>
              </a:rPr>
              <a:t>结论</a:t>
            </a:r>
            <a:endParaRPr lang="zh-CN" altLang="en-US" sz="2400" dirty="0">
              <a:solidFill>
                <a:srgbClr val="031E3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3" name="文本框 26"/>
          <p:cNvSpPr txBox="1"/>
          <p:nvPr/>
        </p:nvSpPr>
        <p:spPr>
          <a:xfrm>
            <a:off x="4270034" y="4336165"/>
            <a:ext cx="1657387" cy="830997"/>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04</a:t>
            </a:r>
            <a:endParaRPr lang="zh-CN" altLang="en-US" sz="4800" dirty="0">
              <a:solidFill>
                <a:srgbClr val="012FA8"/>
              </a:solidFill>
              <a:latin typeface="Impact" panose="020B0806030902050204" pitchFamily="34" charset="0"/>
              <a:ea typeface="SF Pro" pitchFamily="2" charset="0"/>
              <a:cs typeface="SF Pro" pitchFamily="2" charset="0"/>
              <a:sym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73636" y="381009"/>
            <a:ext cx="7327314" cy="460375"/>
          </a:xfrm>
          <a:prstGeom prst="rect">
            <a:avLst/>
          </a:prstGeom>
          <a:noFill/>
        </p:spPr>
        <p:txBody>
          <a:bodyPr wrap="square" rtlCol="0">
            <a:spAutoFit/>
          </a:bodyPr>
          <a:lstStyle/>
          <a:p>
            <a:r>
              <a:rPr lang="zh-CN" altLang="en-US" sz="2400" b="1" dirty="0">
                <a:latin typeface="黑体" panose="02010609060101010101" pitchFamily="49" charset="-122"/>
                <a:ea typeface="黑体" panose="02010609060101010101" pitchFamily="49" charset="-122"/>
                <a:cs typeface="Lantinghei SC Demibold" panose="02000000000000000000" charset="-122"/>
              </a:rPr>
              <a:t>缺陷</a:t>
            </a:r>
            <a:r>
              <a:rPr lang="zh-CN" altLang="en-US" sz="2400" b="1" dirty="0">
                <a:latin typeface="黑体" panose="02010609060101010101" pitchFamily="49" charset="-122"/>
                <a:ea typeface="黑体" panose="02010609060101010101" pitchFamily="49" charset="-122"/>
                <a:cs typeface="Lantinghei SC Demibold" panose="02000000000000000000" charset="-122"/>
              </a:rPr>
              <a:t>分级</a:t>
            </a:r>
            <a:endParaRPr lang="zh-CN" altLang="en-US" sz="2400" b="1" dirty="0">
              <a:latin typeface="黑体" panose="02010609060101010101" pitchFamily="49" charset="-122"/>
              <a:ea typeface="黑体" panose="02010609060101010101" pitchFamily="49" charset="-122"/>
              <a:cs typeface="Lantinghei SC Demibold" panose="02000000000000000000" charset="-122"/>
            </a:endParaRPr>
          </a:p>
        </p:txBody>
      </p:sp>
      <p:sp>
        <p:nvSpPr>
          <p:cNvPr id="4" name="文本框 3"/>
          <p:cNvSpPr txBox="1"/>
          <p:nvPr/>
        </p:nvSpPr>
        <p:spPr>
          <a:xfrm>
            <a:off x="8529145" y="-1623848"/>
            <a:ext cx="184731" cy="369332"/>
          </a:xfrm>
          <a:prstGeom prst="rect">
            <a:avLst/>
          </a:prstGeom>
          <a:noFill/>
        </p:spPr>
        <p:txBody>
          <a:bodyPr wrap="none" rtlCol="0">
            <a:spAutoFit/>
          </a:bodyPr>
          <a:lstStyle/>
          <a:p>
            <a:endParaRPr kumimoji="1" lang="zh-CN" altLang="en-US" dirty="0"/>
          </a:p>
        </p:txBody>
      </p:sp>
      <p:sp>
        <p:nvSpPr>
          <p:cNvPr id="29" name="梯形 28"/>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矩形 48"/>
          <p:cNvSpPr/>
          <p:nvPr/>
        </p:nvSpPr>
        <p:spPr>
          <a:xfrm>
            <a:off x="522470" y="979575"/>
            <a:ext cx="10880651" cy="2353310"/>
          </a:xfrm>
          <a:prstGeom prst="rect">
            <a:avLst/>
          </a:prstGeom>
        </p:spPr>
        <p:txBody>
          <a:bodyPr wrap="square">
            <a:spAutoFit/>
          </a:bodyPr>
          <a:lstStyle/>
          <a:p>
            <a:pPr marL="257175" indent="-257175" algn="just">
              <a:lnSpc>
                <a:spcPct val="150000"/>
              </a:lnSpc>
              <a:spcBef>
                <a:spcPts val="0"/>
              </a:spcBef>
              <a:buClr>
                <a:srgbClr val="FF0000"/>
              </a:buClr>
              <a:buSzTx/>
              <a:buFont typeface="Wingdings" panose="05000000000000000000" pitchFamily="2" charset="2"/>
              <a:buChar char="n"/>
              <a:defRPr/>
            </a:pPr>
            <a:r>
              <a:rPr sz="1400" dirty="0">
                <a:solidFill>
                  <a:srgbClr val="000000"/>
                </a:solidFill>
                <a:latin typeface="宋体" panose="02010600030101010101" pitchFamily="2" charset="-122"/>
                <a:ea typeface="宋体" panose="02010600030101010101" pitchFamily="2" charset="-122"/>
              </a:rPr>
              <a:t>P1 / blocking 指阻塞性bug修复之前什么都不能干。例如用户数据丢失可能列为P1</a:t>
            </a:r>
            <a:endParaRPr sz="1400"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SzTx/>
              <a:buFont typeface="Wingdings" panose="05000000000000000000" pitchFamily="2" charset="2"/>
              <a:buChar char="n"/>
              <a:defRPr/>
            </a:pPr>
            <a:r>
              <a:rPr sz="1400" dirty="0">
                <a:solidFill>
                  <a:srgbClr val="000000"/>
                </a:solidFill>
                <a:latin typeface="宋体" panose="02010600030101010101" pitchFamily="2" charset="-122"/>
                <a:ea typeface="宋体" panose="02010600030101010101" pitchFamily="2" charset="-122"/>
              </a:rPr>
              <a:t>P2 / important 指用户几乎总会遇到并影响使用，例如常用用例中程序崩溃、关键功能无法使用等</a:t>
            </a:r>
            <a:endParaRPr sz="1400"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SzTx/>
              <a:buFont typeface="Wingdings" panose="05000000000000000000" pitchFamily="2" charset="2"/>
              <a:buChar char="n"/>
              <a:defRPr/>
            </a:pPr>
            <a:r>
              <a:rPr sz="1400" dirty="0">
                <a:solidFill>
                  <a:srgbClr val="000000"/>
                </a:solidFill>
                <a:latin typeface="宋体" panose="02010600030101010101" pitchFamily="2" charset="-122"/>
                <a:ea typeface="宋体" panose="02010600030101010101" pitchFamily="2" charset="-122"/>
              </a:rPr>
              <a:t>P3 / normal 指用户经常遇到并且影响使用体验的bug</a:t>
            </a:r>
            <a:endParaRPr sz="1400"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SzTx/>
              <a:buFont typeface="Wingdings" panose="05000000000000000000" pitchFamily="2" charset="2"/>
              <a:buChar char="n"/>
              <a:defRPr/>
            </a:pPr>
            <a:r>
              <a:rPr sz="1400" dirty="0">
                <a:solidFill>
                  <a:srgbClr val="000000"/>
                </a:solidFill>
                <a:latin typeface="宋体" panose="02010600030101010101" pitchFamily="2" charset="-122"/>
                <a:ea typeface="宋体" panose="02010600030101010101" pitchFamily="2" charset="-122"/>
              </a:rPr>
              <a:t>P4 / improvement 不紧急的bug</a:t>
            </a:r>
            <a:endParaRPr sz="1400"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SzTx/>
              <a:buFont typeface="Wingdings" panose="05000000000000000000" pitchFamily="2" charset="2"/>
              <a:buChar char="n"/>
              <a:defRPr/>
            </a:pPr>
            <a:r>
              <a:rPr sz="1400" dirty="0">
                <a:solidFill>
                  <a:srgbClr val="000000"/>
                </a:solidFill>
                <a:latin typeface="宋体" panose="02010600030101010101" pitchFamily="2" charset="-122"/>
                <a:ea typeface="宋体" panose="02010600030101010101" pitchFamily="2" charset="-122"/>
              </a:rPr>
              <a:t>P5 / wishlist 期望实现的功能等</a:t>
            </a:r>
            <a:endParaRPr sz="1400" dirty="0">
              <a:solidFill>
                <a:srgbClr val="000000"/>
              </a:solidFill>
              <a:latin typeface="宋体" panose="02010600030101010101" pitchFamily="2" charset="-122"/>
              <a:ea typeface="宋体" panose="02010600030101010101" pitchFamily="2" charset="-122"/>
            </a:endParaRPr>
          </a:p>
          <a:p>
            <a:pPr indent="0" algn="just">
              <a:lnSpc>
                <a:spcPct val="150000"/>
              </a:lnSpc>
              <a:spcBef>
                <a:spcPts val="0"/>
              </a:spcBef>
              <a:buClr>
                <a:srgbClr val="FF0000"/>
              </a:buClr>
              <a:buSzTx/>
              <a:buFont typeface="Wingdings" panose="05000000000000000000" pitchFamily="2" charset="2"/>
              <a:buNone/>
              <a:defRPr/>
            </a:pPr>
            <a:endParaRPr lang="zh-CN" sz="1400" dirty="0">
              <a:solidFill>
                <a:srgbClr val="000000"/>
              </a:solidFill>
              <a:latin typeface="宋体" panose="02010600030101010101" pitchFamily="2" charset="-122"/>
              <a:ea typeface="宋体" panose="02010600030101010101" pitchFamily="2" charset="-122"/>
            </a:endParaRPr>
          </a:p>
          <a:p>
            <a:pPr indent="0" algn="just">
              <a:lnSpc>
                <a:spcPct val="150000"/>
              </a:lnSpc>
              <a:spcBef>
                <a:spcPts val="0"/>
              </a:spcBef>
              <a:buClr>
                <a:srgbClr val="FF0000"/>
              </a:buClr>
              <a:buSzTx/>
              <a:buFont typeface="Wingdings" panose="05000000000000000000" pitchFamily="2" charset="2"/>
              <a:buNone/>
              <a:defRPr/>
            </a:pPr>
            <a:r>
              <a:rPr lang="zh-CN" sz="1400" dirty="0">
                <a:solidFill>
                  <a:srgbClr val="000000"/>
                </a:solidFill>
                <a:latin typeface="宋体" panose="02010600030101010101" pitchFamily="2" charset="-122"/>
                <a:ea typeface="宋体" panose="02010600030101010101" pitchFamily="2" charset="-122"/>
              </a:rPr>
              <a:t>系统存在</a:t>
            </a:r>
            <a:r>
              <a:rPr lang="en-US" altLang="zh-CN" sz="1400" dirty="0">
                <a:solidFill>
                  <a:srgbClr val="000000"/>
                </a:solidFill>
                <a:latin typeface="宋体" panose="02010600030101010101" pitchFamily="2" charset="-122"/>
                <a:ea typeface="宋体" panose="02010600030101010101" pitchFamily="2" charset="-122"/>
              </a:rPr>
              <a:t>P1</a:t>
            </a:r>
            <a:r>
              <a:rPr lang="zh-CN" altLang="en-US" sz="1400" dirty="0">
                <a:solidFill>
                  <a:srgbClr val="000000"/>
                </a:solidFill>
                <a:latin typeface="宋体" panose="02010600030101010101" pitchFamily="2" charset="-122"/>
                <a:ea typeface="宋体" panose="02010600030101010101" pitchFamily="2" charset="-122"/>
              </a:rPr>
              <a:t>缺陷应修复后允许发布，</a:t>
            </a:r>
            <a:r>
              <a:rPr lang="en-US" altLang="zh-CN" sz="1400" dirty="0">
                <a:solidFill>
                  <a:srgbClr val="000000"/>
                </a:solidFill>
                <a:latin typeface="宋体" panose="02010600030101010101" pitchFamily="2" charset="-122"/>
                <a:ea typeface="宋体" panose="02010600030101010101" pitchFamily="2" charset="-122"/>
              </a:rPr>
              <a:t>P2</a:t>
            </a:r>
            <a:r>
              <a:rPr lang="zh-CN" altLang="en-US" sz="1400" dirty="0">
                <a:solidFill>
                  <a:srgbClr val="000000"/>
                </a:solidFill>
                <a:latin typeface="宋体" panose="02010600030101010101" pitchFamily="2" charset="-122"/>
                <a:ea typeface="宋体" panose="02010600030101010101" pitchFamily="2" charset="-122"/>
              </a:rPr>
              <a:t>缺陷应尽量修复不影响发布，</a:t>
            </a:r>
            <a:r>
              <a:rPr lang="en-US" altLang="zh-CN" sz="1400" dirty="0">
                <a:solidFill>
                  <a:srgbClr val="000000"/>
                </a:solidFill>
                <a:latin typeface="宋体" panose="02010600030101010101" pitchFamily="2" charset="-122"/>
                <a:ea typeface="宋体" panose="02010600030101010101" pitchFamily="2" charset="-122"/>
              </a:rPr>
              <a:t>P3-P5</a:t>
            </a:r>
            <a:r>
              <a:rPr lang="zh-CN" altLang="en-US" sz="1400" dirty="0">
                <a:solidFill>
                  <a:srgbClr val="000000"/>
                </a:solidFill>
                <a:latin typeface="宋体" panose="02010600030101010101" pitchFamily="2" charset="-122"/>
                <a:ea typeface="宋体" panose="02010600030101010101" pitchFamily="2" charset="-122"/>
              </a:rPr>
              <a:t>缺陷提交缺陷不影响</a:t>
            </a:r>
            <a:r>
              <a:rPr lang="zh-CN" altLang="en-US" sz="1400" dirty="0">
                <a:solidFill>
                  <a:srgbClr val="000000"/>
                </a:solidFill>
                <a:latin typeface="宋体" panose="02010600030101010101" pitchFamily="2" charset="-122"/>
                <a:ea typeface="宋体" panose="02010600030101010101" pitchFamily="2" charset="-122"/>
              </a:rPr>
              <a:t>发布</a:t>
            </a:r>
            <a:endParaRPr lang="zh-CN" altLang="en-US" sz="1400" dirty="0">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6291367" y="1540792"/>
            <a:ext cx="4009080" cy="460375"/>
          </a:xfrm>
          <a:prstGeom prst="rect">
            <a:avLst/>
          </a:prstGeom>
        </p:spPr>
        <p:txBody>
          <a:bodyPr wrap="square">
            <a:spAutoFit/>
          </a:bodyPr>
          <a:lstStyle/>
          <a:p>
            <a:r>
              <a:rPr lang="zh-CN" altLang="en-US" sz="2400" dirty="0" err="1">
                <a:solidFill>
                  <a:schemeClr val="tx1"/>
                </a:solidFill>
                <a:latin typeface="黑体" panose="02010609060101010101" pitchFamily="49" charset="-122"/>
                <a:ea typeface="黑体" panose="02010609060101010101" pitchFamily="49" charset="-122"/>
                <a:sym typeface="微软雅黑" panose="020B0503020204020204" pitchFamily="34" charset="-122"/>
              </a:rPr>
              <a:t>概述</a:t>
            </a:r>
            <a:endParaRPr lang="zh-CN" altLang="en-US" sz="2400" dirty="0" err="1">
              <a:solidFill>
                <a:schemeClr val="tx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22" name="矩形 21"/>
          <p:cNvSpPr/>
          <p:nvPr/>
        </p:nvSpPr>
        <p:spPr>
          <a:xfrm>
            <a:off x="6291367" y="2534138"/>
            <a:ext cx="3701705" cy="460375"/>
          </a:xfrm>
          <a:prstGeom prst="rect">
            <a:avLst/>
          </a:prstGeom>
        </p:spPr>
        <p:txBody>
          <a:bodyPr wrap="square">
            <a:spAutoFit/>
          </a:bodyPr>
          <a:lstStyle/>
          <a:p>
            <a:pPr algn="l">
              <a:buClrTx/>
              <a:buSzTx/>
              <a:buFontTx/>
            </a:pPr>
            <a:r>
              <a:rPr lang="zh-CN" altLang="en-US" sz="2400" dirty="0" err="1">
                <a:solidFill>
                  <a:schemeClr val="tx1"/>
                </a:solidFill>
                <a:latin typeface="黑体" panose="02010609060101010101" pitchFamily="49" charset="-122"/>
                <a:ea typeface="黑体" panose="02010609060101010101" pitchFamily="49" charset="-122"/>
                <a:sym typeface="微软雅黑" panose="020B0503020204020204" pitchFamily="34" charset="-122"/>
              </a:rPr>
              <a:t>测试版本说明</a:t>
            </a:r>
            <a:endParaRPr lang="zh-CN" altLang="en-US" sz="2400" dirty="0" err="1">
              <a:solidFill>
                <a:schemeClr val="tx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24" name="矩形 23"/>
          <p:cNvSpPr/>
          <p:nvPr/>
        </p:nvSpPr>
        <p:spPr>
          <a:xfrm>
            <a:off x="6291367" y="3513230"/>
            <a:ext cx="3701705" cy="460375"/>
          </a:xfrm>
          <a:prstGeom prst="rect">
            <a:avLst/>
          </a:prstGeom>
        </p:spPr>
        <p:txBody>
          <a:bodyPr wrap="square">
            <a:spAutoFit/>
          </a:bodyPr>
          <a:lstStyle/>
          <a:p>
            <a:r>
              <a:rPr lang="zh-CN" altLang="en-US" sz="2400" dirty="0">
                <a:solidFill>
                  <a:schemeClr val="tx1"/>
                </a:solidFill>
                <a:latin typeface="黑体" panose="02010609060101010101" pitchFamily="49" charset="-122"/>
                <a:ea typeface="黑体" panose="02010609060101010101" pitchFamily="49" charset="-122"/>
                <a:sym typeface="微软雅黑" panose="020B0503020204020204" pitchFamily="34" charset="-122"/>
              </a:rPr>
              <a:t>测试策略和缺陷分级</a:t>
            </a:r>
            <a:endParaRPr lang="zh-CN" altLang="en-US" sz="2400" dirty="0">
              <a:solidFill>
                <a:schemeClr val="tx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25" name="文本框 24"/>
          <p:cNvSpPr txBox="1"/>
          <p:nvPr/>
        </p:nvSpPr>
        <p:spPr>
          <a:xfrm>
            <a:off x="1358645" y="1374258"/>
            <a:ext cx="1797287" cy="861774"/>
          </a:xfrm>
          <a:prstGeom prst="rect">
            <a:avLst/>
          </a:prstGeom>
          <a:noFill/>
        </p:spPr>
        <p:txBody>
          <a:bodyPr wrap="none" rtlCol="0">
            <a:spAutoFit/>
          </a:bodyPr>
          <a:lstStyle/>
          <a:p>
            <a:r>
              <a:rPr lang="zh-CN" altLang="en-US" sz="5000" b="1" dirty="0">
                <a:solidFill>
                  <a:srgbClr val="061E3F"/>
                </a:solidFill>
                <a:latin typeface="黑体" panose="02010609060101010101" pitchFamily="49" charset="-122"/>
                <a:ea typeface="黑体" panose="02010609060101010101" pitchFamily="49" charset="-122"/>
                <a:cs typeface="+mn-ea"/>
                <a:sym typeface="+mn-lt"/>
              </a:rPr>
              <a:t>目 录</a:t>
            </a:r>
            <a:endParaRPr lang="zh-CN" altLang="en-US" sz="5000" b="1" dirty="0">
              <a:solidFill>
                <a:srgbClr val="061E3F"/>
              </a:solidFill>
              <a:latin typeface="黑体" panose="02010609060101010101" pitchFamily="49" charset="-122"/>
              <a:ea typeface="黑体" panose="02010609060101010101" pitchFamily="49" charset="-122"/>
              <a:cs typeface="+mn-ea"/>
              <a:sym typeface="+mn-lt"/>
            </a:endParaRPr>
          </a:p>
        </p:txBody>
      </p:sp>
      <p:sp>
        <p:nvSpPr>
          <p:cNvPr id="27" name="文本框 26"/>
          <p:cNvSpPr txBox="1"/>
          <p:nvPr/>
        </p:nvSpPr>
        <p:spPr>
          <a:xfrm>
            <a:off x="4270034" y="3342819"/>
            <a:ext cx="1657387" cy="830997"/>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03</a:t>
            </a:r>
            <a:endParaRPr lang="zh-CN" altLang="en-US" sz="4800" dirty="0">
              <a:solidFill>
                <a:srgbClr val="012FA8"/>
              </a:solidFill>
              <a:latin typeface="Impact" panose="020B0806030902050204" pitchFamily="34" charset="0"/>
              <a:ea typeface="SF Pro" pitchFamily="2" charset="0"/>
              <a:cs typeface="SF Pro" pitchFamily="2" charset="0"/>
              <a:sym typeface="+mn-lt"/>
            </a:endParaRPr>
          </a:p>
        </p:txBody>
      </p:sp>
      <p:sp>
        <p:nvSpPr>
          <p:cNvPr id="29" name="文本框 28"/>
          <p:cNvSpPr txBox="1"/>
          <p:nvPr/>
        </p:nvSpPr>
        <p:spPr>
          <a:xfrm>
            <a:off x="4270034" y="2349473"/>
            <a:ext cx="1657387" cy="830997"/>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02</a:t>
            </a:r>
            <a:endParaRPr lang="zh-CN" altLang="en-US" sz="4800" dirty="0">
              <a:solidFill>
                <a:srgbClr val="012FA8"/>
              </a:solidFill>
              <a:latin typeface="Impact" panose="020B0806030902050204" pitchFamily="34" charset="0"/>
              <a:ea typeface="SF Pro" pitchFamily="2" charset="0"/>
              <a:cs typeface="SF Pro" pitchFamily="2" charset="0"/>
              <a:sym typeface="+mn-lt"/>
            </a:endParaRPr>
          </a:p>
        </p:txBody>
      </p:sp>
      <p:sp>
        <p:nvSpPr>
          <p:cNvPr id="30" name="文本框 29"/>
          <p:cNvSpPr txBox="1"/>
          <p:nvPr/>
        </p:nvSpPr>
        <p:spPr>
          <a:xfrm>
            <a:off x="4270034" y="1356127"/>
            <a:ext cx="1657387" cy="830997"/>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01</a:t>
            </a:r>
            <a:endParaRPr lang="zh-CN" altLang="en-US" sz="4800" dirty="0">
              <a:solidFill>
                <a:srgbClr val="012FA8"/>
              </a:solidFill>
              <a:latin typeface="Impact" panose="020B0806030902050204" pitchFamily="34" charset="0"/>
              <a:ea typeface="SF Pro" pitchFamily="2" charset="0"/>
              <a:cs typeface="SF Pro" pitchFamily="2" charset="0"/>
              <a:sym typeface="+mn-lt"/>
            </a:endParaRPr>
          </a:p>
        </p:txBody>
      </p:sp>
      <p:cxnSp>
        <p:nvCxnSpPr>
          <p:cNvPr id="14" name="直接连接符 20"/>
          <p:cNvCxnSpPr/>
          <p:nvPr/>
        </p:nvCxnSpPr>
        <p:spPr>
          <a:xfrm>
            <a:off x="3685074" y="1204412"/>
            <a:ext cx="0" cy="3762696"/>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6291367" y="4495519"/>
            <a:ext cx="3701705" cy="460375"/>
          </a:xfrm>
          <a:prstGeom prst="rect">
            <a:avLst/>
          </a:prstGeom>
        </p:spPr>
        <p:txBody>
          <a:bodyPr wrap="square">
            <a:spAutoFit/>
          </a:bodyPr>
          <a:lstStyle/>
          <a:p>
            <a:r>
              <a:rPr lang="zh-CN" altLang="en-US" sz="2400" dirty="0">
                <a:solidFill>
                  <a:srgbClr val="FF0000"/>
                </a:solidFill>
                <a:latin typeface="黑体" panose="02010609060101010101" pitchFamily="49" charset="-122"/>
                <a:ea typeface="黑体" panose="02010609060101010101" pitchFamily="49" charset="-122"/>
                <a:sym typeface="微软雅黑" panose="020B0503020204020204" pitchFamily="34" charset="-122"/>
              </a:rPr>
              <a:t>测试结论</a:t>
            </a:r>
            <a:endParaRPr lang="zh-CN" altLang="en-US" sz="2400"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3" name="文本框 26"/>
          <p:cNvSpPr txBox="1"/>
          <p:nvPr/>
        </p:nvSpPr>
        <p:spPr>
          <a:xfrm>
            <a:off x="4270034" y="4336165"/>
            <a:ext cx="1657387" cy="830997"/>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04</a:t>
            </a:r>
            <a:endParaRPr lang="zh-CN" altLang="en-US" sz="4800" dirty="0">
              <a:solidFill>
                <a:srgbClr val="012FA8"/>
              </a:solidFill>
              <a:latin typeface="Impact" panose="020B0806030902050204" pitchFamily="34" charset="0"/>
              <a:ea typeface="SF Pro" pitchFamily="2" charset="0"/>
              <a:cs typeface="SF Pro" pitchFamily="2" charset="0"/>
              <a:sym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7"/>
          <p:cNvSpPr txBox="1"/>
          <p:nvPr/>
        </p:nvSpPr>
        <p:spPr>
          <a:xfrm>
            <a:off x="259036" y="446116"/>
            <a:ext cx="7327314"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latin typeface="黑体" panose="02010609060101010101" pitchFamily="49" charset="-122"/>
                <a:ea typeface="黑体" panose="02010609060101010101" pitchFamily="49" charset="-122"/>
                <a:cs typeface="Lantinghei SC Demibold" panose="02000000000000000000" charset="-122"/>
              </a:rPr>
              <a:t>概要</a:t>
            </a:r>
            <a:endParaRPr lang="zh-CN" altLang="en-US" sz="2400" b="1" dirty="0">
              <a:latin typeface="黑体" panose="02010609060101010101" pitchFamily="49" charset="-122"/>
              <a:ea typeface="黑体" panose="02010609060101010101" pitchFamily="49" charset="-122"/>
              <a:cs typeface="Lantinghei SC Demibold" panose="02000000000000000000" charset="-122"/>
            </a:endParaRPr>
          </a:p>
        </p:txBody>
      </p:sp>
      <p:sp>
        <p:nvSpPr>
          <p:cNvPr id="5" name="文本框 3"/>
          <p:cNvSpPr txBox="1"/>
          <p:nvPr/>
        </p:nvSpPr>
        <p:spPr>
          <a:xfrm>
            <a:off x="8514545" y="-1558741"/>
            <a:ext cx="184731"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1" lang="zh-CN" altLang="en-US" dirty="0"/>
          </a:p>
        </p:txBody>
      </p:sp>
      <p:sp>
        <p:nvSpPr>
          <p:cNvPr id="6" name="梯形 5"/>
          <p:cNvSpPr/>
          <p:nvPr/>
        </p:nvSpPr>
        <p:spPr>
          <a:xfrm rot="5400000">
            <a:off x="-204030" y="593037"/>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graphicFrame>
        <p:nvGraphicFramePr>
          <p:cNvPr id="2" name="表格 1"/>
          <p:cNvGraphicFramePr/>
          <p:nvPr>
            <p:custDataLst>
              <p:tags r:id="rId1"/>
            </p:custDataLst>
          </p:nvPr>
        </p:nvGraphicFramePr>
        <p:xfrm>
          <a:off x="1290320" y="1433830"/>
          <a:ext cx="9611360" cy="4716780"/>
        </p:xfrm>
        <a:graphic>
          <a:graphicData uri="http://schemas.openxmlformats.org/drawingml/2006/table">
            <a:tbl>
              <a:tblPr>
                <a:tableStyleId>{0505E3EF-67EA-436B-97B2-0124C06EBD24}</a:tableStyleId>
              </a:tblPr>
              <a:tblGrid>
                <a:gridCol w="3633470"/>
                <a:gridCol w="5977890"/>
              </a:tblGrid>
              <a:tr h="380365">
                <a:tc>
                  <a:txBody>
                    <a:bodyPr/>
                    <a:p>
                      <a:pPr algn="ctr">
                        <a:buClrTx/>
                        <a:buSzTx/>
                        <a:buFontTx/>
                        <a:buNone/>
                      </a:pPr>
                      <a:r>
                        <a:rPr lang="en-US" altLang="zh-CN" sz="1600"/>
                        <a:t>硬件/QEMU</a:t>
                      </a:r>
                      <a:endParaRPr lang="en-US" altLang="zh-CN" sz="1600"/>
                    </a:p>
                  </a:txBody>
                  <a:tcPr marL="12700" marR="12700" marT="12700" vert="horz" anchor="ctr" anchorCtr="0"/>
                </a:tc>
                <a:tc>
                  <a:txBody>
                    <a:bodyPr/>
                    <a:p>
                      <a:pPr algn="ctr">
                        <a:buClrTx/>
                        <a:buSzTx/>
                        <a:buFontTx/>
                        <a:buNone/>
                      </a:pPr>
                      <a:r>
                        <a:rPr lang="en-US" altLang="zh-CN" sz="1600"/>
                        <a:t>测试结果</a:t>
                      </a:r>
                      <a:endParaRPr lang="en-US" altLang="zh-CN" sz="1600"/>
                    </a:p>
                  </a:txBody>
                  <a:tcPr marL="12700" marR="12700" marT="12700" vert="horz" anchor="ctr" anchorCtr="0"/>
                </a:tc>
              </a:tr>
              <a:tr h="911225">
                <a:tc>
                  <a:txBody>
                    <a:bodyPr/>
                    <a:p>
                      <a:pPr algn="ctr">
                        <a:buClrTx/>
                        <a:buSzTx/>
                        <a:buFontTx/>
                        <a:buNone/>
                      </a:pPr>
                      <a:r>
                        <a:rPr lang="en-US" altLang="zh-CN" sz="1600"/>
                        <a:t>HiFive Unmatched</a:t>
                      </a:r>
                      <a:endParaRPr lang="en-US" altLang="zh-CN" sz="1600"/>
                    </a:p>
                  </a:txBody>
                  <a:tcPr marL="12700" marR="12700" marT="12700" vert="horz" anchor="ctr" anchorCtr="0"/>
                </a:tc>
                <a:tc>
                  <a:txBody>
                    <a:bodyPr/>
                    <a:p>
                      <a:pPr algn="ctr">
                        <a:buClrTx/>
                        <a:buSzTx/>
                        <a:buFontTx/>
                        <a:buNone/>
                      </a:pPr>
                      <a:r>
                        <a:rPr lang="en-US" altLang="zh-CN" sz="1600"/>
                        <a:t>通过</a:t>
                      </a:r>
                      <a:endParaRPr lang="en-US" altLang="zh-CN" sz="1600"/>
                    </a:p>
                  </a:txBody>
                  <a:tcPr marL="12700" marR="12700" marT="12700" vert="horz" anchor="ctr" anchorCtr="0"/>
                </a:tc>
              </a:tr>
              <a:tr h="886460">
                <a:tc>
                  <a:txBody>
                    <a:bodyPr/>
                    <a:p>
                      <a:pPr algn="ctr">
                        <a:buClrTx/>
                        <a:buSzTx/>
                        <a:buFontTx/>
                        <a:buNone/>
                      </a:pPr>
                      <a:r>
                        <a:rPr lang="en-US" altLang="zh-CN" sz="1600"/>
                        <a:t>VisionFive</a:t>
                      </a:r>
                      <a:endParaRPr lang="en-US" altLang="zh-CN" sz="1600"/>
                    </a:p>
                  </a:txBody>
                  <a:tcPr marL="12700" marR="12700" marT="12700" vert="horz" anchor="ctr" anchorCtr="0"/>
                </a:tc>
                <a:tc>
                  <a:txBody>
                    <a:bodyPr/>
                    <a:p>
                      <a:pPr algn="ctr">
                        <a:buClrTx/>
                        <a:buSzTx/>
                        <a:buFontTx/>
                        <a:buNone/>
                      </a:pPr>
                      <a:r>
                        <a:rPr lang="en-US" altLang="zh-CN" sz="1600"/>
                        <a:t>通过</a:t>
                      </a:r>
                      <a:endParaRPr lang="en-US" altLang="zh-CN" sz="1600"/>
                    </a:p>
                  </a:txBody>
                  <a:tcPr marL="12700" marR="12700" marT="12700" vert="horz" anchor="ctr" anchorCtr="0"/>
                </a:tc>
              </a:tr>
              <a:tr h="1005840">
                <a:tc>
                  <a:txBody>
                    <a:bodyPr/>
                    <a:p>
                      <a:pPr algn="ctr">
                        <a:buClrTx/>
                        <a:buSzTx/>
                        <a:buFontTx/>
                        <a:buNone/>
                      </a:pPr>
                      <a:r>
                        <a:rPr lang="en-US" altLang="zh-CN" sz="1600"/>
                        <a:t>D1</a:t>
                      </a:r>
                      <a:endParaRPr lang="en-US" altLang="zh-CN" sz="1600"/>
                    </a:p>
                  </a:txBody>
                  <a:tcPr marL="12700" marR="12700" marT="12700" vert="horz" anchor="ctr" anchorCtr="0"/>
                </a:tc>
                <a:tc>
                  <a:txBody>
                    <a:bodyPr/>
                    <a:p>
                      <a:pPr algn="ctr">
                        <a:buClrTx/>
                        <a:buSzTx/>
                        <a:buFontTx/>
                        <a:buNone/>
                      </a:pPr>
                      <a:r>
                        <a:rPr lang="en-US" altLang="zh-CN" sz="1600"/>
                        <a:t>基本通过，存在部分缺陷</a:t>
                      </a:r>
                      <a:endParaRPr lang="en-US" altLang="zh-CN" sz="1600"/>
                    </a:p>
                  </a:txBody>
                  <a:tcPr marL="12700" marR="12700" marT="12700" vert="horz" anchor="ctr" anchorCtr="0"/>
                </a:tc>
              </a:tr>
              <a:tr h="588645">
                <a:tc>
                  <a:txBody>
                    <a:bodyPr/>
                    <a:p>
                      <a:pPr algn="ctr">
                        <a:buClrTx/>
                        <a:buSzTx/>
                        <a:buFontTx/>
                        <a:buNone/>
                      </a:pPr>
                      <a:r>
                        <a:rPr lang="en-US" altLang="zh-CN" sz="1600"/>
                        <a:t>Qemu 7.2</a:t>
                      </a:r>
                      <a:endParaRPr lang="en-US" altLang="zh-CN" sz="1600"/>
                    </a:p>
                  </a:txBody>
                  <a:tcPr marL="12700" marR="12700" marT="12700" vert="horz" anchor="ctr" anchorCtr="0"/>
                </a:tc>
                <a:tc>
                  <a:txBody>
                    <a:bodyPr/>
                    <a:p>
                      <a:pPr algn="ctr">
                        <a:buClrTx/>
                        <a:buSzTx/>
                        <a:buFontTx/>
                        <a:buNone/>
                      </a:pPr>
                      <a:r>
                        <a:rPr lang="en-US" altLang="zh-CN" sz="1600"/>
                        <a:t>通过</a:t>
                      </a:r>
                      <a:endParaRPr lang="en-US" altLang="zh-CN" sz="1600"/>
                    </a:p>
                  </a:txBody>
                  <a:tcPr marL="12700" marR="12700" marT="12700" vert="horz" anchor="ctr" anchorCtr="0"/>
                </a:tc>
              </a:tr>
              <a:tr h="944245">
                <a:tc>
                  <a:txBody>
                    <a:bodyPr/>
                    <a:p>
                      <a:pPr algn="ctr">
                        <a:buClrTx/>
                        <a:buSzTx/>
                        <a:buFontTx/>
                        <a:buNone/>
                      </a:pPr>
                      <a:r>
                        <a:rPr lang="en-US" altLang="zh-CN" sz="1600"/>
                        <a:t>Licheerv</a:t>
                      </a:r>
                      <a:endParaRPr lang="en-US" altLang="zh-CN" sz="1600"/>
                    </a:p>
                  </a:txBody>
                  <a:tcPr marL="12700" marR="12700" marT="12700" vert="horz" anchor="ctr" anchorCtr="0"/>
                </a:tc>
                <a:tc>
                  <a:txBody>
                    <a:bodyPr/>
                    <a:p>
                      <a:pPr algn="ctr">
                        <a:buClrTx/>
                        <a:buSzTx/>
                        <a:buFontTx/>
                        <a:buNone/>
                      </a:pPr>
                      <a:r>
                        <a:rPr lang="en-US" altLang="zh-CN" sz="1600"/>
                        <a:t>基本通过，存在部分缺陷</a:t>
                      </a:r>
                      <a:endParaRPr lang="en-US" altLang="zh-CN" sz="1600"/>
                    </a:p>
                  </a:txBody>
                  <a:tcPr marL="12700" marR="12700" marT="12700" vert="horz" anchor="ctr" anchorCtr="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73636" y="381009"/>
            <a:ext cx="9410114" cy="460375"/>
          </a:xfrm>
          <a:prstGeom prst="rect">
            <a:avLst/>
          </a:prstGeom>
          <a:noFill/>
        </p:spPr>
        <p:txBody>
          <a:bodyPr wrap="square" rtlCol="0">
            <a:spAutoFit/>
          </a:bodyPr>
          <a:lstStyle/>
          <a:p>
            <a:r>
              <a:rPr lang="zh-CN" altLang="en-US" sz="2400" b="1" dirty="0">
                <a:latin typeface="黑体" panose="02010609060101010101" pitchFamily="49" charset="-122"/>
                <a:ea typeface="黑体" panose="02010609060101010101" pitchFamily="49" charset="-122"/>
                <a:cs typeface="Lantinghei SC Demibold" panose="02000000000000000000" charset="-122"/>
                <a:sym typeface="+mn-ea"/>
              </a:rPr>
              <a:t>测试过程</a:t>
            </a:r>
            <a:endParaRPr lang="zh-CN" altLang="en-US" sz="2400" b="1" dirty="0">
              <a:latin typeface="黑体" panose="02010609060101010101" pitchFamily="49" charset="-122"/>
              <a:ea typeface="黑体" panose="02010609060101010101" pitchFamily="49" charset="-122"/>
              <a:cs typeface="Lantinghei SC Demibold" panose="02000000000000000000" charset="-122"/>
            </a:endParaRPr>
          </a:p>
        </p:txBody>
      </p:sp>
      <p:sp>
        <p:nvSpPr>
          <p:cNvPr id="4" name="文本框 3"/>
          <p:cNvSpPr txBox="1"/>
          <p:nvPr/>
        </p:nvSpPr>
        <p:spPr>
          <a:xfrm>
            <a:off x="8529145" y="-1623848"/>
            <a:ext cx="184731" cy="369332"/>
          </a:xfrm>
          <a:prstGeom prst="rect">
            <a:avLst/>
          </a:prstGeom>
          <a:noFill/>
        </p:spPr>
        <p:txBody>
          <a:bodyPr wrap="none" rtlCol="0">
            <a:spAutoFit/>
          </a:bodyPr>
          <a:lstStyle/>
          <a:p>
            <a:endParaRPr kumimoji="1" lang="zh-CN" altLang="en-US" dirty="0"/>
          </a:p>
        </p:txBody>
      </p:sp>
      <p:sp>
        <p:nvSpPr>
          <p:cNvPr id="29" name="梯形 28"/>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335360" y="885324"/>
            <a:ext cx="11737304" cy="3784600"/>
          </a:xfrm>
          <a:prstGeom prst="rect">
            <a:avLst/>
          </a:prstGeom>
        </p:spPr>
        <p:txBody>
          <a:bodyPr wrap="square">
            <a:spAutoFit/>
          </a:bodyPr>
          <a:lstStyle/>
          <a:p>
            <a:pPr algn="just">
              <a:lnSpc>
                <a:spcPct val="150000"/>
              </a:lnSpc>
              <a:spcBef>
                <a:spcPts val="0"/>
              </a:spcBef>
              <a:buClr>
                <a:srgbClr val="FF0000"/>
              </a:buClr>
              <a:defRPr/>
            </a:pPr>
            <a:endParaRPr lang="zh-CN" altLang="en-US" sz="1600" b="1"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Font typeface="Wingdings" panose="05000000000000000000" pitchFamily="2" charset="2"/>
              <a:buChar char="n"/>
              <a:defRPr/>
            </a:pPr>
            <a:r>
              <a:rPr lang="zh-CN" altLang="en-US" sz="1600" b="1" dirty="0">
                <a:solidFill>
                  <a:srgbClr val="000000"/>
                </a:solidFill>
                <a:latin typeface="宋体" panose="02010600030101010101" pitchFamily="2" charset="-122"/>
                <a:ea typeface="宋体" panose="02010600030101010101" pitchFamily="2" charset="-122"/>
              </a:rPr>
              <a:t>一轮系统</a:t>
            </a:r>
            <a:r>
              <a:rPr lang="zh-CN" altLang="en-US" sz="1600" b="1" dirty="0">
                <a:solidFill>
                  <a:srgbClr val="000000"/>
                </a:solidFill>
                <a:latin typeface="宋体" panose="02010600030101010101" pitchFamily="2" charset="-122"/>
                <a:ea typeface="宋体" panose="02010600030101010101" pitchFamily="2" charset="-122"/>
              </a:rPr>
              <a:t>和重点特性测试</a:t>
            </a:r>
            <a:endParaRPr lang="zh-CN" altLang="en-US" sz="1600" b="1"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Font typeface="Wingdings" panose="05000000000000000000" pitchFamily="2" charset="2"/>
              <a:buChar char="n"/>
              <a:defRPr/>
            </a:pPr>
            <a:r>
              <a:rPr lang="zh-CN" altLang="en-US" sz="1600" b="1" dirty="0">
                <a:solidFill>
                  <a:srgbClr val="000000"/>
                </a:solidFill>
                <a:latin typeface="宋体" panose="02010600030101010101" pitchFamily="2" charset="-122"/>
                <a:ea typeface="宋体" panose="02010600030101010101" pitchFamily="2" charset="-122"/>
              </a:rPr>
              <a:t>两轮自动化测试（常用软件和系统设置功能）</a:t>
            </a:r>
            <a:endParaRPr lang="zh-CN" altLang="en-US" sz="1600" b="1"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Font typeface="Wingdings" panose="05000000000000000000" pitchFamily="2" charset="2"/>
              <a:buChar char="n"/>
              <a:defRPr/>
            </a:pPr>
            <a:r>
              <a:rPr lang="zh-CN" altLang="en-US" sz="1600" b="1" dirty="0">
                <a:solidFill>
                  <a:srgbClr val="000000"/>
                </a:solidFill>
                <a:latin typeface="宋体" panose="02010600030101010101" pitchFamily="2" charset="-122"/>
                <a:ea typeface="宋体" panose="02010600030101010101" pitchFamily="2" charset="-122"/>
              </a:rPr>
              <a:t>一轮软件源包依赖</a:t>
            </a:r>
            <a:r>
              <a:rPr lang="zh-CN" altLang="en-US" sz="1600" b="1" dirty="0">
                <a:solidFill>
                  <a:srgbClr val="000000"/>
                </a:solidFill>
                <a:latin typeface="宋体" panose="02010600030101010101" pitchFamily="2" charset="-122"/>
                <a:ea typeface="宋体" panose="02010600030101010101" pitchFamily="2" charset="-122"/>
              </a:rPr>
              <a:t>测试</a:t>
            </a:r>
            <a:endParaRPr lang="zh-CN" altLang="en-US" sz="1600" b="1"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Font typeface="Wingdings" panose="05000000000000000000" pitchFamily="2" charset="2"/>
              <a:buChar char="n"/>
              <a:defRPr/>
            </a:pPr>
            <a:r>
              <a:rPr lang="zh-CN" altLang="en-US" sz="1600" b="1" dirty="0">
                <a:solidFill>
                  <a:srgbClr val="000000"/>
                </a:solidFill>
                <a:latin typeface="宋体" panose="02010600030101010101" pitchFamily="2" charset="-122"/>
                <a:ea typeface="宋体" panose="02010600030101010101" pitchFamily="2" charset="-122"/>
              </a:rPr>
              <a:t>一轮缺陷回归测试</a:t>
            </a:r>
            <a:endParaRPr lang="zh-CN" altLang="en-US" sz="1600" b="1" dirty="0">
              <a:solidFill>
                <a:srgbClr val="000000"/>
              </a:solidFill>
              <a:latin typeface="宋体" panose="02010600030101010101" pitchFamily="2" charset="-122"/>
              <a:ea typeface="宋体" panose="02010600030101010101" pitchFamily="2" charset="-122"/>
            </a:endParaRPr>
          </a:p>
          <a:p>
            <a:pPr indent="0" algn="just">
              <a:lnSpc>
                <a:spcPct val="150000"/>
              </a:lnSpc>
              <a:spcBef>
                <a:spcPts val="0"/>
              </a:spcBef>
              <a:buClr>
                <a:srgbClr val="FF0000"/>
              </a:buClr>
              <a:buFont typeface="Wingdings" panose="05000000000000000000" pitchFamily="2" charset="2"/>
              <a:buNone/>
              <a:defRPr/>
            </a:pPr>
            <a:endParaRPr lang="zh-CN" altLang="en-US" sz="1600" b="1" dirty="0">
              <a:solidFill>
                <a:srgbClr val="000000"/>
              </a:solidFill>
              <a:latin typeface="宋体" panose="02010600030101010101" pitchFamily="2" charset="-122"/>
              <a:ea typeface="宋体" panose="02010600030101010101" pitchFamily="2" charset="-122"/>
            </a:endParaRPr>
          </a:p>
          <a:p>
            <a:pPr indent="0" algn="just">
              <a:lnSpc>
                <a:spcPct val="150000"/>
              </a:lnSpc>
              <a:spcBef>
                <a:spcPts val="0"/>
              </a:spcBef>
              <a:buClr>
                <a:srgbClr val="FF0000"/>
              </a:buClr>
              <a:buFont typeface="Wingdings" panose="05000000000000000000" pitchFamily="2" charset="2"/>
              <a:buNone/>
              <a:defRPr/>
            </a:pPr>
            <a:r>
              <a:rPr lang="zh-CN" altLang="en-US" sz="1600" b="1" dirty="0">
                <a:solidFill>
                  <a:srgbClr val="000000"/>
                </a:solidFill>
                <a:latin typeface="宋体" panose="02010600030101010101" pitchFamily="2" charset="-122"/>
                <a:ea typeface="宋体" panose="02010600030101010101" pitchFamily="2" charset="-122"/>
              </a:rPr>
              <a:t>其中第一轮测试聚焦在新移植软件的安装和基础功能测试；两轮自动化测试验证交付版本的常用软件和系统设置功能；一轮软件源包依赖测试验证源中所有包是否可安装</a:t>
            </a:r>
            <a:r>
              <a:rPr lang="zh-CN" altLang="en-US" sz="1600" b="1" dirty="0">
                <a:solidFill>
                  <a:srgbClr val="000000"/>
                </a:solidFill>
                <a:latin typeface="宋体" panose="02010600030101010101" pitchFamily="2" charset="-122"/>
                <a:ea typeface="宋体" panose="02010600030101010101" pitchFamily="2" charset="-122"/>
              </a:rPr>
              <a:t>成功；一轮回归测通过测试第一轮报告的缺陷，验证缺陷的修复和影响程度；版本发布验收测试是在版本正式发布至官网后开展的轻量化验证活动，旨在保证发布件和测试验证过程交付件的一致性。</a:t>
            </a:r>
            <a:endParaRPr lang="zh-CN" altLang="en-US" sz="1600" b="1"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Font typeface="Wingdings" panose="05000000000000000000" pitchFamily="2" charset="2"/>
              <a:buChar char="n"/>
              <a:defRPr/>
            </a:pPr>
            <a:endParaRPr lang="zh-CN" altLang="en-US" sz="1600" b="1" dirty="0">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73636" y="381009"/>
            <a:ext cx="9410114" cy="460375"/>
          </a:xfrm>
          <a:prstGeom prst="rect">
            <a:avLst/>
          </a:prstGeom>
          <a:noFill/>
        </p:spPr>
        <p:txBody>
          <a:bodyPr wrap="square" rtlCol="0">
            <a:spAutoFit/>
          </a:bodyPr>
          <a:lstStyle/>
          <a:p>
            <a:r>
              <a:rPr lang="zh-CN" altLang="en-US" sz="2400" b="1" dirty="0">
                <a:latin typeface="黑体" panose="02010609060101010101" pitchFamily="49" charset="-122"/>
                <a:ea typeface="黑体" panose="02010609060101010101" pitchFamily="49" charset="-122"/>
                <a:cs typeface="Lantinghei SC Demibold" panose="02000000000000000000" charset="-122"/>
                <a:sym typeface="+mn-ea"/>
              </a:rPr>
              <a:t>测试</a:t>
            </a:r>
            <a:r>
              <a:rPr lang="zh-CN" altLang="en-US" sz="2400" b="1" dirty="0">
                <a:latin typeface="黑体" panose="02010609060101010101" pitchFamily="49" charset="-122"/>
                <a:ea typeface="黑体" panose="02010609060101010101" pitchFamily="49" charset="-122"/>
                <a:cs typeface="Lantinghei SC Demibold" panose="02000000000000000000" charset="-122"/>
                <a:sym typeface="+mn-ea"/>
              </a:rPr>
              <a:t>结果</a:t>
            </a:r>
            <a:endParaRPr lang="zh-CN" altLang="en-US" sz="2400" b="1" dirty="0">
              <a:latin typeface="黑体" panose="02010609060101010101" pitchFamily="49" charset="-122"/>
              <a:ea typeface="黑体" panose="02010609060101010101" pitchFamily="49" charset="-122"/>
              <a:cs typeface="Lantinghei SC Demibold" panose="02000000000000000000" charset="-122"/>
              <a:sym typeface="+mn-ea"/>
            </a:endParaRPr>
          </a:p>
        </p:txBody>
      </p:sp>
      <p:sp>
        <p:nvSpPr>
          <p:cNvPr id="4" name="文本框 3"/>
          <p:cNvSpPr txBox="1"/>
          <p:nvPr/>
        </p:nvSpPr>
        <p:spPr>
          <a:xfrm>
            <a:off x="8529145" y="-1623848"/>
            <a:ext cx="184731" cy="369332"/>
          </a:xfrm>
          <a:prstGeom prst="rect">
            <a:avLst/>
          </a:prstGeom>
          <a:noFill/>
        </p:spPr>
        <p:txBody>
          <a:bodyPr wrap="none" rtlCol="0">
            <a:spAutoFit/>
          </a:bodyPr>
          <a:lstStyle/>
          <a:p>
            <a:endParaRPr kumimoji="1" lang="zh-CN" altLang="en-US" dirty="0"/>
          </a:p>
        </p:txBody>
      </p:sp>
      <p:sp>
        <p:nvSpPr>
          <p:cNvPr id="29" name="梯形 28"/>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335360" y="885324"/>
            <a:ext cx="11737304" cy="6000750"/>
          </a:xfrm>
          <a:prstGeom prst="rect">
            <a:avLst/>
          </a:prstGeom>
        </p:spPr>
        <p:txBody>
          <a:bodyPr wrap="square">
            <a:spAutoFit/>
          </a:bodyPr>
          <a:lstStyle/>
          <a:p>
            <a:pPr algn="just">
              <a:lnSpc>
                <a:spcPct val="150000"/>
              </a:lnSpc>
              <a:spcBef>
                <a:spcPts val="0"/>
              </a:spcBef>
              <a:buClr>
                <a:srgbClr val="FF0000"/>
              </a:buClr>
              <a:defRPr/>
            </a:pPr>
            <a:r>
              <a:rPr lang="zh-CN" altLang="en-US" sz="1600" b="1" dirty="0">
                <a:solidFill>
                  <a:srgbClr val="000000"/>
                </a:solidFill>
                <a:latin typeface="宋体" panose="02010600030101010101" pitchFamily="2" charset="-122"/>
                <a:ea typeface="宋体" panose="02010600030101010101" pitchFamily="2" charset="-122"/>
              </a:rPr>
              <a:t>系统</a:t>
            </a:r>
            <a:r>
              <a:rPr lang="en-US" altLang="zh-CN" sz="1600" b="1" dirty="0">
                <a:solidFill>
                  <a:srgbClr val="000000"/>
                </a:solidFill>
                <a:latin typeface="宋体" panose="02010600030101010101" pitchFamily="2" charset="-122"/>
                <a:ea typeface="宋体" panose="02010600030101010101" pitchFamily="2" charset="-122"/>
              </a:rPr>
              <a:t>/</a:t>
            </a:r>
            <a:r>
              <a:rPr lang="zh-CN" altLang="en-US" sz="1600" b="1" dirty="0">
                <a:solidFill>
                  <a:srgbClr val="000000"/>
                </a:solidFill>
                <a:latin typeface="宋体" panose="02010600030101010101" pitchFamily="2" charset="-122"/>
                <a:ea typeface="宋体" panose="02010600030101010101" pitchFamily="2" charset="-122"/>
              </a:rPr>
              <a:t>兼容性</a:t>
            </a:r>
            <a:r>
              <a:rPr lang="en-US" altLang="zh-CN" sz="1600" b="1" dirty="0">
                <a:solidFill>
                  <a:srgbClr val="000000"/>
                </a:solidFill>
                <a:latin typeface="宋体" panose="02010600030101010101" pitchFamily="2" charset="-122"/>
                <a:ea typeface="宋体" panose="02010600030101010101" pitchFamily="2" charset="-122"/>
              </a:rPr>
              <a:t>/</a:t>
            </a:r>
            <a:r>
              <a:rPr lang="zh-CN" altLang="en-US" sz="1600" b="1" dirty="0">
                <a:solidFill>
                  <a:srgbClr val="000000"/>
                </a:solidFill>
                <a:latin typeface="宋体" panose="02010600030101010101" pitchFamily="2" charset="-122"/>
                <a:ea typeface="宋体" panose="02010600030101010101" pitchFamily="2" charset="-122"/>
              </a:rPr>
              <a:t>特性（重要</a:t>
            </a:r>
            <a:r>
              <a:rPr lang="zh-CN" altLang="en-US" sz="1600" b="1" dirty="0">
                <a:solidFill>
                  <a:srgbClr val="000000"/>
                </a:solidFill>
                <a:latin typeface="宋体" panose="02010600030101010101" pitchFamily="2" charset="-122"/>
                <a:ea typeface="宋体" panose="02010600030101010101" pitchFamily="2" charset="-122"/>
              </a:rPr>
              <a:t>组件）</a:t>
            </a:r>
            <a:r>
              <a:rPr lang="zh-CN" altLang="en-US" sz="1600" b="1" dirty="0">
                <a:solidFill>
                  <a:srgbClr val="000000"/>
                </a:solidFill>
                <a:latin typeface="宋体" panose="02010600030101010101" pitchFamily="2" charset="-122"/>
                <a:ea typeface="宋体" panose="02010600030101010101" pitchFamily="2" charset="-122"/>
              </a:rPr>
              <a:t>测试</a:t>
            </a:r>
            <a:endParaRPr lang="zh-CN" altLang="en-US" sz="1600" b="1" dirty="0">
              <a:solidFill>
                <a:srgbClr val="000000"/>
              </a:solidFill>
              <a:latin typeface="宋体" panose="02010600030101010101" pitchFamily="2" charset="-122"/>
              <a:ea typeface="宋体" panose="02010600030101010101" pitchFamily="2" charset="-122"/>
            </a:endParaRPr>
          </a:p>
          <a:p>
            <a:pPr algn="just">
              <a:lnSpc>
                <a:spcPct val="150000"/>
              </a:lnSpc>
              <a:spcBef>
                <a:spcPts val="0"/>
              </a:spcBef>
              <a:buClr>
                <a:srgbClr val="FF0000"/>
              </a:buClr>
              <a:defRPr/>
            </a:pPr>
            <a:r>
              <a:rPr lang="zh-CN" altLang="en-US" sz="1600" b="1" dirty="0">
                <a:solidFill>
                  <a:srgbClr val="000000"/>
                </a:solidFill>
                <a:latin typeface="宋体" panose="02010600030101010101" pitchFamily="2" charset="-122"/>
                <a:ea typeface="宋体" panose="02010600030101010101" pitchFamily="2" charset="-122"/>
                <a:hlinkClick r:id="rId1" action="ppaction://hlinkfile"/>
              </a:rPr>
              <a:t>https://gitee.com/yunxiangluo/openeuler-riscv-2203-v2-test/tree/master/Manual_Testing</a:t>
            </a:r>
            <a:endParaRPr lang="zh-CN" altLang="en-US" sz="1600" b="1"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Font typeface="Wingdings" panose="05000000000000000000" pitchFamily="2" charset="2"/>
              <a:buChar char="n"/>
              <a:defRPr/>
            </a:pPr>
            <a:r>
              <a:rPr lang="zh-CN" altLang="en-US" sz="1600" b="1" dirty="0">
                <a:solidFill>
                  <a:srgbClr val="000000"/>
                </a:solidFill>
                <a:latin typeface="宋体" panose="02010600030101010101" pitchFamily="2" charset="-122"/>
                <a:ea typeface="宋体" panose="02010600030101010101" pitchFamily="2" charset="-122"/>
              </a:rPr>
              <a:t>P1 0 个</a:t>
            </a:r>
            <a:endParaRPr lang="zh-CN" altLang="en-US" sz="1600" b="1"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Font typeface="Wingdings" panose="05000000000000000000" pitchFamily="2" charset="2"/>
              <a:buChar char="n"/>
              <a:defRPr/>
            </a:pPr>
            <a:r>
              <a:rPr lang="zh-CN" altLang="en-US" sz="1600" b="1" dirty="0">
                <a:solidFill>
                  <a:srgbClr val="000000"/>
                </a:solidFill>
                <a:latin typeface="宋体" panose="02010600030101010101" pitchFamily="2" charset="-122"/>
                <a:ea typeface="宋体" panose="02010600030101010101" pitchFamily="2" charset="-122"/>
              </a:rPr>
              <a:t>P2 </a:t>
            </a:r>
            <a:r>
              <a:rPr lang="en-US" altLang="zh-CN" sz="1600" b="1" dirty="0">
                <a:solidFill>
                  <a:srgbClr val="000000"/>
                </a:solidFill>
                <a:latin typeface="宋体" panose="02010600030101010101" pitchFamily="2" charset="-122"/>
                <a:ea typeface="宋体" panose="02010600030101010101" pitchFamily="2" charset="-122"/>
              </a:rPr>
              <a:t>1 </a:t>
            </a:r>
            <a:r>
              <a:rPr lang="zh-CN" altLang="en-US" sz="1600" b="1" dirty="0">
                <a:solidFill>
                  <a:srgbClr val="000000"/>
                </a:solidFill>
                <a:latin typeface="宋体" panose="02010600030101010101" pitchFamily="2" charset="-122"/>
                <a:ea typeface="宋体" panose="02010600030101010101" pitchFamily="2" charset="-122"/>
              </a:rPr>
              <a:t>个（</a:t>
            </a:r>
            <a:r>
              <a:rPr lang="en-US" altLang="zh-CN" sz="1600" b="1" dirty="0">
                <a:solidFill>
                  <a:srgbClr val="000000"/>
                </a:solidFill>
                <a:latin typeface="宋体" panose="02010600030101010101" pitchFamily="2" charset="-122"/>
                <a:ea typeface="宋体" panose="02010600030101010101" pitchFamily="2" charset="-122"/>
              </a:rPr>
              <a:t>D1 WIFI</a:t>
            </a:r>
            <a:r>
              <a:rPr lang="zh-CN" altLang="en-US" sz="1600" b="1" dirty="0">
                <a:solidFill>
                  <a:srgbClr val="000000"/>
                </a:solidFill>
                <a:latin typeface="宋体" panose="02010600030101010101" pitchFamily="2" charset="-122"/>
                <a:ea typeface="宋体" panose="02010600030101010101" pitchFamily="2" charset="-122"/>
              </a:rPr>
              <a:t>）</a:t>
            </a:r>
            <a:endParaRPr lang="zh-CN" altLang="en-US" sz="1600" b="1"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Font typeface="Wingdings" panose="05000000000000000000" pitchFamily="2" charset="2"/>
              <a:buChar char="n"/>
              <a:defRPr/>
            </a:pPr>
            <a:r>
              <a:rPr lang="zh-CN" altLang="en-US" sz="1600" b="1" dirty="0">
                <a:solidFill>
                  <a:srgbClr val="000000"/>
                </a:solidFill>
                <a:latin typeface="宋体" panose="02010600030101010101" pitchFamily="2" charset="-122"/>
                <a:ea typeface="宋体" panose="02010600030101010101" pitchFamily="2" charset="-122"/>
              </a:rPr>
              <a:t>P3 10 个</a:t>
            </a:r>
            <a:endParaRPr lang="zh-CN" altLang="en-US" sz="1600" b="1"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Font typeface="Wingdings" panose="05000000000000000000" pitchFamily="2" charset="2"/>
              <a:buChar char="n"/>
              <a:defRPr/>
            </a:pPr>
            <a:r>
              <a:rPr lang="zh-CN" altLang="en-US" sz="1600" b="1" dirty="0">
                <a:solidFill>
                  <a:srgbClr val="000000"/>
                </a:solidFill>
                <a:latin typeface="宋体" panose="02010600030101010101" pitchFamily="2" charset="-122"/>
                <a:ea typeface="宋体" panose="02010600030101010101" pitchFamily="2" charset="-122"/>
              </a:rPr>
              <a:t>P4 3 个</a:t>
            </a:r>
            <a:endParaRPr lang="zh-CN" altLang="en-US" sz="1600" b="1"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Font typeface="Wingdings" panose="05000000000000000000" pitchFamily="2" charset="2"/>
              <a:buChar char="n"/>
              <a:defRPr/>
            </a:pPr>
            <a:r>
              <a:rPr lang="zh-CN" altLang="en-US" sz="1600" b="1" dirty="0">
                <a:solidFill>
                  <a:srgbClr val="000000"/>
                </a:solidFill>
                <a:latin typeface="宋体" panose="02010600030101010101" pitchFamily="2" charset="-122"/>
                <a:ea typeface="宋体" panose="02010600030101010101" pitchFamily="2" charset="-122"/>
              </a:rPr>
              <a:t>P5 3 个</a:t>
            </a:r>
            <a:endParaRPr lang="zh-CN" altLang="en-US" sz="1600" b="1" dirty="0">
              <a:solidFill>
                <a:srgbClr val="000000"/>
              </a:solidFill>
              <a:latin typeface="宋体" panose="02010600030101010101" pitchFamily="2" charset="-122"/>
              <a:ea typeface="宋体" panose="02010600030101010101" pitchFamily="2" charset="-122"/>
            </a:endParaRPr>
          </a:p>
          <a:p>
            <a:pPr indent="0" algn="just">
              <a:lnSpc>
                <a:spcPct val="150000"/>
              </a:lnSpc>
              <a:spcBef>
                <a:spcPts val="0"/>
              </a:spcBef>
              <a:buClr>
                <a:srgbClr val="FF0000"/>
              </a:buClr>
              <a:buFont typeface="Wingdings" panose="05000000000000000000" pitchFamily="2" charset="2"/>
              <a:buNone/>
              <a:defRPr/>
            </a:pPr>
            <a:r>
              <a:rPr lang="zh-CN" altLang="en-US" sz="1600" b="1" dirty="0">
                <a:solidFill>
                  <a:srgbClr val="000000"/>
                </a:solidFill>
                <a:latin typeface="宋体" panose="02010600030101010101" pitchFamily="2" charset="-122"/>
                <a:ea typeface="宋体" panose="02010600030101010101" pitchFamily="2" charset="-122"/>
              </a:rPr>
              <a:t>自动化</a:t>
            </a:r>
            <a:r>
              <a:rPr lang="zh-CN" altLang="en-US" sz="1600" b="1" dirty="0">
                <a:solidFill>
                  <a:srgbClr val="000000"/>
                </a:solidFill>
                <a:latin typeface="宋体" panose="02010600030101010101" pitchFamily="2" charset="-122"/>
                <a:ea typeface="宋体" panose="02010600030101010101" pitchFamily="2" charset="-122"/>
              </a:rPr>
              <a:t>测试</a:t>
            </a:r>
            <a:endParaRPr lang="zh-CN" altLang="en-US" sz="1600" b="1"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Font typeface="Wingdings" panose="05000000000000000000" pitchFamily="2" charset="2"/>
              <a:buChar char="n"/>
              <a:defRPr/>
            </a:pPr>
            <a:r>
              <a:rPr lang="en-US" altLang="zh-CN" sz="1600" b="1" dirty="0">
                <a:solidFill>
                  <a:srgbClr val="000000"/>
                </a:solidFill>
                <a:latin typeface="宋体" panose="02010600030101010101" pitchFamily="2" charset="-122"/>
                <a:ea typeface="宋体" panose="02010600030101010101" pitchFamily="2" charset="-122"/>
              </a:rPr>
              <a:t>329</a:t>
            </a:r>
            <a:r>
              <a:rPr lang="zh-CN" altLang="en-US" sz="1600" b="1" dirty="0">
                <a:solidFill>
                  <a:srgbClr val="000000"/>
                </a:solidFill>
                <a:latin typeface="宋体" panose="02010600030101010101" pitchFamily="2" charset="-122"/>
                <a:ea typeface="宋体" panose="02010600030101010101" pitchFamily="2" charset="-122"/>
              </a:rPr>
              <a:t>个测试</a:t>
            </a:r>
            <a:r>
              <a:rPr lang="zh-CN" altLang="en-US" sz="1600" b="1" dirty="0">
                <a:solidFill>
                  <a:srgbClr val="000000"/>
                </a:solidFill>
                <a:latin typeface="宋体" panose="02010600030101010101" pitchFamily="2" charset="-122"/>
                <a:ea typeface="宋体" panose="02010600030101010101" pitchFamily="2" charset="-122"/>
              </a:rPr>
              <a:t>套</a:t>
            </a:r>
            <a:endParaRPr lang="zh-CN" altLang="en-US" sz="1600" b="1"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Font typeface="Wingdings" panose="05000000000000000000" pitchFamily="2" charset="2"/>
              <a:buChar char="n"/>
              <a:defRPr/>
            </a:pPr>
            <a:r>
              <a:rPr lang="zh-CN" altLang="en-US" sz="1600" b="1" dirty="0">
                <a:solidFill>
                  <a:srgbClr val="000000"/>
                </a:solidFill>
                <a:latin typeface="宋体" panose="02010600030101010101" pitchFamily="2" charset="-122"/>
                <a:ea typeface="宋体" panose="02010600030101010101" pitchFamily="2" charset="-122"/>
              </a:rPr>
              <a:t>1426个测试用例</a:t>
            </a:r>
            <a:endParaRPr lang="zh-CN" altLang="en-US" sz="1600" b="1"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Font typeface="Wingdings" panose="05000000000000000000" pitchFamily="2" charset="2"/>
              <a:buChar char="n"/>
              <a:defRPr/>
            </a:pPr>
            <a:r>
              <a:rPr lang="zh-CN" altLang="en-US" sz="1600" b="1" dirty="0">
                <a:solidFill>
                  <a:srgbClr val="000000"/>
                </a:solidFill>
                <a:latin typeface="宋体" panose="02010600030101010101" pitchFamily="2" charset="-122"/>
                <a:ea typeface="宋体" panose="02010600030101010101" pitchFamily="2" charset="-122"/>
              </a:rPr>
              <a:t>通过测试用例 1006 个，未通过测试用例 420 个</a:t>
            </a:r>
            <a:endParaRPr lang="zh-CN" altLang="en-US" sz="1600" b="1" dirty="0">
              <a:solidFill>
                <a:srgbClr val="000000"/>
              </a:solidFill>
              <a:latin typeface="宋体" panose="02010600030101010101" pitchFamily="2" charset="-122"/>
              <a:ea typeface="宋体" panose="02010600030101010101" pitchFamily="2" charset="-122"/>
            </a:endParaRPr>
          </a:p>
          <a:p>
            <a:pPr indent="0" algn="just">
              <a:lnSpc>
                <a:spcPct val="150000"/>
              </a:lnSpc>
              <a:spcBef>
                <a:spcPts val="0"/>
              </a:spcBef>
              <a:buClr>
                <a:srgbClr val="FF0000"/>
              </a:buClr>
              <a:buFont typeface="Wingdings" panose="05000000000000000000" pitchFamily="2" charset="2"/>
              <a:buNone/>
              <a:defRPr/>
            </a:pPr>
            <a:r>
              <a:rPr lang="zh-CN" altLang="en-US" sz="1600" b="1" dirty="0">
                <a:solidFill>
                  <a:srgbClr val="000000"/>
                </a:solidFill>
                <a:latin typeface="宋体" panose="02010600030101010101" pitchFamily="2" charset="-122"/>
                <a:ea typeface="宋体" panose="02010600030101010101" pitchFamily="2" charset="-122"/>
                <a:hlinkClick r:id="rId2" action="ppaction://hlinkfile"/>
              </a:rPr>
              <a:t>https://gitee.com/yunxiangluo/openeuler-riscv-2203-v2-test/tree/master/Auto_Testing/openEuler-RISC-V-22.03-Preview-V2</a:t>
            </a:r>
            <a:endParaRPr lang="zh-CN" altLang="en-US" sz="1600" b="1" dirty="0">
              <a:solidFill>
                <a:srgbClr val="000000"/>
              </a:solidFill>
              <a:latin typeface="宋体" panose="02010600030101010101" pitchFamily="2" charset="-122"/>
              <a:ea typeface="宋体" panose="02010600030101010101" pitchFamily="2" charset="-122"/>
            </a:endParaRPr>
          </a:p>
          <a:p>
            <a:pPr indent="0" algn="just">
              <a:lnSpc>
                <a:spcPct val="150000"/>
              </a:lnSpc>
              <a:spcBef>
                <a:spcPts val="0"/>
              </a:spcBef>
              <a:buClr>
                <a:srgbClr val="FF0000"/>
              </a:buClr>
              <a:buFont typeface="Wingdings" panose="05000000000000000000" pitchFamily="2" charset="2"/>
              <a:buNone/>
              <a:defRPr/>
            </a:pPr>
            <a:r>
              <a:rPr lang="zh-CN" altLang="en-US" sz="1600" b="1" dirty="0">
                <a:solidFill>
                  <a:srgbClr val="000000"/>
                </a:solidFill>
                <a:latin typeface="宋体" panose="02010600030101010101" pitchFamily="2" charset="-122"/>
                <a:ea typeface="宋体" panose="02010600030101010101" pitchFamily="2" charset="-122"/>
              </a:rPr>
              <a:t>软件源包（</a:t>
            </a:r>
            <a:r>
              <a:rPr lang="en-US" altLang="zh-CN" sz="1600" b="1" dirty="0">
                <a:solidFill>
                  <a:srgbClr val="000000"/>
                </a:solidFill>
                <a:latin typeface="宋体" panose="02010600030101010101" pitchFamily="2" charset="-122"/>
                <a:ea typeface="宋体" panose="02010600030101010101" pitchFamily="2" charset="-122"/>
              </a:rPr>
              <a:t>22534</a:t>
            </a:r>
            <a:r>
              <a:rPr lang="zh-CN" altLang="en-US" sz="1600" b="1" dirty="0">
                <a:solidFill>
                  <a:srgbClr val="000000"/>
                </a:solidFill>
                <a:latin typeface="宋体" panose="02010600030101010101" pitchFamily="2" charset="-122"/>
                <a:ea typeface="宋体" panose="02010600030101010101" pitchFamily="2" charset="-122"/>
              </a:rPr>
              <a:t>个</a:t>
            </a:r>
            <a:r>
              <a:rPr lang="zh-CN" altLang="en-US" sz="1600" b="1" dirty="0">
                <a:solidFill>
                  <a:srgbClr val="000000"/>
                </a:solidFill>
                <a:latin typeface="宋体" panose="02010600030101010101" pitchFamily="2" charset="-122"/>
                <a:ea typeface="宋体" panose="02010600030101010101" pitchFamily="2" charset="-122"/>
              </a:rPr>
              <a:t>包）依赖测试</a:t>
            </a:r>
            <a:endParaRPr lang="zh-CN" altLang="en-US" sz="1600" b="1"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SzTx/>
              <a:buFont typeface="Wingdings" panose="05000000000000000000" pitchFamily="2" charset="2"/>
              <a:buChar char="n"/>
              <a:defRPr/>
            </a:pPr>
            <a:r>
              <a:rPr lang="zh-CN" altLang="en-US" sz="1600" b="1" dirty="0">
                <a:solidFill>
                  <a:srgbClr val="000000"/>
                </a:solidFill>
                <a:latin typeface="宋体" panose="02010600030101010101" pitchFamily="2" charset="-122"/>
                <a:ea typeface="宋体" panose="02010600030101010101" pitchFamily="2" charset="-122"/>
              </a:rPr>
              <a:t>缺陷 90 个</a:t>
            </a:r>
            <a:endParaRPr lang="zh-CN" altLang="en-US" sz="1600" b="1" dirty="0">
              <a:solidFill>
                <a:srgbClr val="000000"/>
              </a:solidFill>
              <a:latin typeface="宋体" panose="02010600030101010101" pitchFamily="2" charset="-122"/>
              <a:ea typeface="宋体" panose="02010600030101010101" pitchFamily="2" charset="-122"/>
            </a:endParaRPr>
          </a:p>
          <a:p>
            <a:pPr indent="0" algn="just">
              <a:lnSpc>
                <a:spcPct val="150000"/>
              </a:lnSpc>
              <a:spcBef>
                <a:spcPts val="0"/>
              </a:spcBef>
              <a:buClr>
                <a:srgbClr val="FF0000"/>
              </a:buClr>
              <a:buSzTx/>
              <a:buFont typeface="Wingdings" panose="05000000000000000000" pitchFamily="2" charset="2"/>
              <a:buNone/>
              <a:defRPr/>
            </a:pPr>
            <a:r>
              <a:rPr lang="zh-CN" altLang="en-US" sz="1600" b="1" dirty="0">
                <a:solidFill>
                  <a:srgbClr val="000000"/>
                </a:solidFill>
                <a:latin typeface="宋体" panose="02010600030101010101" pitchFamily="2" charset="-122"/>
                <a:ea typeface="宋体" panose="02010600030101010101" pitchFamily="2" charset="-122"/>
                <a:hlinkClick r:id="rId3" action="ppaction://hlinkfile"/>
              </a:rPr>
              <a:t>https://gitee.com/yunxiangluo/openeuler-riscv-2203-v2-test/tree/master/Manual_Testing/System_Dependency</a:t>
            </a:r>
            <a:endParaRPr lang="zh-CN" altLang="en-US" sz="1600" b="1" dirty="0">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73636" y="381009"/>
            <a:ext cx="9219614" cy="460375"/>
          </a:xfrm>
          <a:prstGeom prst="rect">
            <a:avLst/>
          </a:prstGeom>
          <a:noFill/>
        </p:spPr>
        <p:txBody>
          <a:bodyPr wrap="square" rtlCol="0">
            <a:spAutoFit/>
          </a:bodyPr>
          <a:lstStyle/>
          <a:p>
            <a:r>
              <a:rPr lang="zh-CN" altLang="en-US" sz="2400" b="1" dirty="0">
                <a:latin typeface="黑体" panose="02010609060101010101" pitchFamily="49" charset="-122"/>
                <a:ea typeface="黑体" panose="02010609060101010101" pitchFamily="49" charset="-122"/>
                <a:cs typeface="Lantinghei SC Demibold" panose="02000000000000000000" charset="-122"/>
              </a:rPr>
              <a:t>系统</a:t>
            </a:r>
            <a:r>
              <a:rPr lang="en-US" altLang="zh-CN" sz="2400" b="1" dirty="0">
                <a:latin typeface="黑体" panose="02010609060101010101" pitchFamily="49" charset="-122"/>
                <a:ea typeface="黑体" panose="02010609060101010101" pitchFamily="49" charset="-122"/>
                <a:cs typeface="Lantinghei SC Demibold" panose="02000000000000000000" charset="-122"/>
              </a:rPr>
              <a:t>/</a:t>
            </a:r>
            <a:r>
              <a:rPr lang="zh-CN" altLang="en-US" sz="2400" b="1" dirty="0">
                <a:latin typeface="黑体" panose="02010609060101010101" pitchFamily="49" charset="-122"/>
                <a:ea typeface="黑体" panose="02010609060101010101" pitchFamily="49" charset="-122"/>
                <a:cs typeface="Lantinghei SC Demibold" panose="02000000000000000000" charset="-122"/>
              </a:rPr>
              <a:t>兼容性</a:t>
            </a:r>
            <a:r>
              <a:rPr lang="en-US" altLang="zh-CN" sz="2400" b="1" dirty="0">
                <a:latin typeface="黑体" panose="02010609060101010101" pitchFamily="49" charset="-122"/>
                <a:ea typeface="黑体" panose="02010609060101010101" pitchFamily="49" charset="-122"/>
                <a:cs typeface="Lantinghei SC Demibold" panose="02000000000000000000" charset="-122"/>
              </a:rPr>
              <a:t>/</a:t>
            </a:r>
            <a:r>
              <a:rPr lang="zh-CN" altLang="en-US" sz="2400" b="1" dirty="0">
                <a:latin typeface="黑体" panose="02010609060101010101" pitchFamily="49" charset="-122"/>
                <a:ea typeface="黑体" panose="02010609060101010101" pitchFamily="49" charset="-122"/>
                <a:cs typeface="Lantinghei SC Demibold" panose="02000000000000000000" charset="-122"/>
              </a:rPr>
              <a:t>重点组件测试</a:t>
            </a:r>
            <a:endParaRPr lang="zh-CN" altLang="en-US" sz="2400" b="1" dirty="0">
              <a:latin typeface="黑体" panose="02010609060101010101" pitchFamily="49" charset="-122"/>
              <a:ea typeface="黑体" panose="02010609060101010101" pitchFamily="49" charset="-122"/>
              <a:cs typeface="Lantinghei SC Demibold" panose="02000000000000000000" charset="-122"/>
            </a:endParaRPr>
          </a:p>
        </p:txBody>
      </p:sp>
      <p:sp>
        <p:nvSpPr>
          <p:cNvPr id="4" name="文本框 3"/>
          <p:cNvSpPr txBox="1"/>
          <p:nvPr/>
        </p:nvSpPr>
        <p:spPr>
          <a:xfrm>
            <a:off x="8529145" y="-1623848"/>
            <a:ext cx="184731" cy="369332"/>
          </a:xfrm>
          <a:prstGeom prst="rect">
            <a:avLst/>
          </a:prstGeom>
          <a:noFill/>
        </p:spPr>
        <p:txBody>
          <a:bodyPr wrap="none" rtlCol="0">
            <a:spAutoFit/>
          </a:bodyPr>
          <a:lstStyle/>
          <a:p>
            <a:endParaRPr kumimoji="1" lang="zh-CN" altLang="en-US" dirty="0"/>
          </a:p>
        </p:txBody>
      </p:sp>
      <p:sp>
        <p:nvSpPr>
          <p:cNvPr id="29" name="梯形 28"/>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2" name="表格 1"/>
          <p:cNvGraphicFramePr/>
          <p:nvPr>
            <p:custDataLst>
              <p:tags r:id="rId1"/>
            </p:custDataLst>
          </p:nvPr>
        </p:nvGraphicFramePr>
        <p:xfrm>
          <a:off x="843280" y="1156335"/>
          <a:ext cx="10604500" cy="4626610"/>
        </p:xfrm>
        <a:graphic>
          <a:graphicData uri="http://schemas.openxmlformats.org/drawingml/2006/table">
            <a:tbl>
              <a:tblPr>
                <a:tableStyleId>{D7AC3CCA-C797-4891-BE02-D94E43425B78}</a:tableStyleId>
              </a:tblPr>
              <a:tblGrid>
                <a:gridCol w="2651125"/>
                <a:gridCol w="2651125"/>
                <a:gridCol w="2651125"/>
                <a:gridCol w="2651125"/>
              </a:tblGrid>
              <a:tr h="302260">
                <a:tc>
                  <a:txBody>
                    <a:bodyPr/>
                    <a:p>
                      <a:pPr indent="0" algn="ctr">
                        <a:buNone/>
                      </a:pPr>
                      <a:r>
                        <a:rPr lang="zh-CN" sz="1600"/>
                        <a:t>序号</a:t>
                      </a:r>
                      <a:endParaRPr lang="zh-CN" altLang="en-US" sz="1600"/>
                    </a:p>
                  </a:txBody>
                  <a:tcPr marL="12700" marR="12700" marT="12700" vert="horz" anchor="ctr" anchorCtr="0"/>
                </a:tc>
                <a:tc>
                  <a:txBody>
                    <a:bodyPr/>
                    <a:p>
                      <a:pPr indent="0" algn="ctr">
                        <a:buNone/>
                      </a:pPr>
                      <a:r>
                        <a:rPr lang="zh-CN" sz="1600"/>
                        <a:t>组件/特性名称</a:t>
                      </a:r>
                      <a:endParaRPr lang="zh-CN" altLang="en-US" sz="1600"/>
                    </a:p>
                  </a:txBody>
                  <a:tcPr marL="12700" marR="12700" marT="12700" vert="horz" anchor="ctr" anchorCtr="0"/>
                </a:tc>
                <a:tc>
                  <a:txBody>
                    <a:bodyPr/>
                    <a:p>
                      <a:pPr indent="0" algn="ctr">
                        <a:buNone/>
                      </a:pPr>
                      <a:r>
                        <a:rPr lang="zh-CN" sz="1600"/>
                        <a:t>特性质量评估</a:t>
                      </a:r>
                      <a:endParaRPr lang="zh-CN" altLang="en-US" sz="1600"/>
                    </a:p>
                  </a:txBody>
                  <a:tcPr marL="12700" marR="12700" marT="12700" vert="horz" anchor="ctr" anchorCtr="0"/>
                </a:tc>
                <a:tc>
                  <a:txBody>
                    <a:bodyPr/>
                    <a:p>
                      <a:pPr indent="0" algn="ctr">
                        <a:buNone/>
                      </a:pPr>
                      <a:r>
                        <a:rPr lang="zh-CN" sz="1600"/>
                        <a:t>备注</a:t>
                      </a:r>
                      <a:endParaRPr lang="zh-CN" altLang="en-US" sz="1600"/>
                    </a:p>
                  </a:txBody>
                  <a:tcPr marL="12700" marR="12700" marT="12700" vert="horz" anchor="ctr" anchorCtr="0"/>
                </a:tc>
              </a:tr>
              <a:tr h="617220">
                <a:tc>
                  <a:txBody>
                    <a:bodyPr/>
                    <a:p>
                      <a:pPr indent="0" algn="ctr">
                        <a:buNone/>
                      </a:pPr>
                      <a:r>
                        <a:rPr lang="en-US" sz="1600"/>
                        <a:t>1</a:t>
                      </a:r>
                      <a:endParaRPr lang="en-US" altLang="en-US" sz="1600"/>
                    </a:p>
                  </a:txBody>
                  <a:tcPr marL="12700" marR="12700" marT="12700" vert="horz" anchor="ctr" anchorCtr="0"/>
                </a:tc>
                <a:tc>
                  <a:txBody>
                    <a:bodyPr/>
                    <a:p>
                      <a:pPr indent="0" algn="ctr">
                        <a:buNone/>
                      </a:pPr>
                      <a:r>
                        <a:rPr lang="zh-CN" sz="1600"/>
                        <a:t>支持HiFive Unmatched</a:t>
                      </a:r>
                      <a:endParaRPr lang="zh-CN" altLang="en-US" sz="1600"/>
                    </a:p>
                  </a:txBody>
                  <a:tcPr marL="12700" marR="12700" marT="12700" vert="horz" anchor="ctr" anchorCtr="0"/>
                </a:tc>
                <a:tc>
                  <a:txBody>
                    <a:bodyPr/>
                    <a:p>
                      <a:pPr indent="0" algn="ctr">
                        <a:buNone/>
                      </a:pPr>
                      <a:r>
                        <a:rPr lang="en-US" sz="1600"/>
                        <a:t>█</a:t>
                      </a:r>
                      <a:endParaRPr lang="en-US" altLang="en-US" sz="1600"/>
                    </a:p>
                  </a:txBody>
                  <a:tcPr marL="12700" marR="12700" marT="12700" vert="horz" anchor="ctr" anchorCtr="0"/>
                </a:tc>
                <a:tc>
                  <a:txBody>
                    <a:bodyPr/>
                    <a:p>
                      <a:pPr indent="0" algn="ctr">
                        <a:buNone/>
                      </a:pPr>
                      <a:r>
                        <a:rPr lang="zh-CN" sz="1600"/>
                        <a:t>全栈支持Unmatched开发板</a:t>
                      </a:r>
                      <a:endParaRPr lang="zh-CN" altLang="en-US" sz="1600"/>
                    </a:p>
                  </a:txBody>
                  <a:tcPr marL="12700" marR="12700" marT="12700" vert="horz" anchor="ctr" anchorCtr="0"/>
                </a:tc>
              </a:tr>
              <a:tr h="617220">
                <a:tc>
                  <a:txBody>
                    <a:bodyPr/>
                    <a:p>
                      <a:pPr indent="0" algn="ctr">
                        <a:buNone/>
                      </a:pPr>
                      <a:r>
                        <a:rPr lang="en-US" sz="1600"/>
                        <a:t>2</a:t>
                      </a:r>
                      <a:endParaRPr lang="en-US" altLang="en-US" sz="1600"/>
                    </a:p>
                  </a:txBody>
                  <a:tcPr marL="12700" marR="12700" marT="12700" vert="horz" anchor="ctr" anchorCtr="0"/>
                </a:tc>
                <a:tc>
                  <a:txBody>
                    <a:bodyPr/>
                    <a:p>
                      <a:pPr indent="0" algn="ctr">
                        <a:buNone/>
                      </a:pPr>
                      <a:r>
                        <a:rPr lang="zh-CN" sz="1600"/>
                        <a:t>支持VisionFive</a:t>
                      </a:r>
                      <a:endParaRPr lang="zh-CN" altLang="en-US" sz="1600"/>
                    </a:p>
                  </a:txBody>
                  <a:tcPr marL="12700" marR="12700" marT="12700" vert="horz" anchor="ctr" anchorCtr="0"/>
                </a:tc>
                <a:tc>
                  <a:txBody>
                    <a:bodyPr/>
                    <a:p>
                      <a:pPr indent="0" algn="ctr">
                        <a:buNone/>
                      </a:pPr>
                      <a:r>
                        <a:rPr lang="en-US" sz="1600"/>
                        <a:t>█</a:t>
                      </a:r>
                      <a:endParaRPr lang="en-US" altLang="en-US" sz="1600"/>
                    </a:p>
                  </a:txBody>
                  <a:tcPr marL="12700" marR="12700" marT="12700" vert="horz" anchor="ctr" anchorCtr="0"/>
                </a:tc>
                <a:tc>
                  <a:txBody>
                    <a:bodyPr/>
                    <a:p>
                      <a:pPr indent="0" algn="ctr">
                        <a:buNone/>
                      </a:pPr>
                      <a:r>
                        <a:rPr lang="zh-CN" sz="1600"/>
                        <a:t>全栈支持VisionFive开发板</a:t>
                      </a:r>
                      <a:endParaRPr lang="zh-CN" altLang="en-US" sz="1600"/>
                    </a:p>
                  </a:txBody>
                  <a:tcPr marL="12700" marR="12700" marT="12700" vert="horz" anchor="ctr" anchorCtr="0"/>
                </a:tc>
              </a:tr>
              <a:tr h="3089910">
                <a:tc>
                  <a:txBody>
                    <a:bodyPr/>
                    <a:p>
                      <a:pPr indent="0" algn="ctr">
                        <a:buNone/>
                      </a:pPr>
                      <a:r>
                        <a:rPr lang="en-US" sz="1600"/>
                        <a:t>3</a:t>
                      </a:r>
                      <a:endParaRPr lang="en-US" altLang="en-US" sz="1600"/>
                    </a:p>
                  </a:txBody>
                  <a:tcPr marL="12700" marR="12700" marT="12700" vert="horz" anchor="ctr" anchorCtr="0"/>
                </a:tc>
                <a:tc>
                  <a:txBody>
                    <a:bodyPr/>
                    <a:p>
                      <a:pPr indent="0" algn="ctr">
                        <a:buNone/>
                      </a:pPr>
                      <a:r>
                        <a:rPr lang="zh-CN" sz="1600"/>
                        <a:t>支持D1</a:t>
                      </a:r>
                      <a:endParaRPr lang="zh-CN" altLang="en-US" sz="1600"/>
                    </a:p>
                  </a:txBody>
                  <a:tcPr marL="12700" marR="12700" marT="12700" vert="horz" anchor="ctr" anchorCtr="0"/>
                </a:tc>
                <a:tc>
                  <a:txBody>
                    <a:bodyPr/>
                    <a:p>
                      <a:pPr indent="0" algn="ctr">
                        <a:buNone/>
                      </a:pPr>
                      <a:r>
                        <a:rPr lang="en-US" sz="1600"/>
                        <a:t>▲</a:t>
                      </a:r>
                      <a:endParaRPr lang="en-US" altLang="en-US" sz="1600"/>
                    </a:p>
                  </a:txBody>
                  <a:tcPr marL="12700" marR="12700" marT="12700" vert="horz" anchor="ctr" anchorCtr="0"/>
                </a:tc>
                <a:tc>
                  <a:txBody>
                    <a:bodyPr/>
                    <a:p>
                      <a:pPr indent="0" algn="ctr">
                        <a:buNone/>
                      </a:pPr>
                      <a:r>
                        <a:rPr lang="zh-CN" sz="1600"/>
                        <a:t>部分支持D1开发板, 缺陷：WiFi 和蓝牙功能不可用，LibreOffice 启动闪退，修改屏幕分辨率后 Xfce 显示可能出现问题，HDMI 接口热插拔可能不可用, Firefox启动缓慢（3分钟以上），Firefox无法浏览bilibili.com视频</a:t>
                      </a:r>
                      <a:endParaRPr lang="zh-CN" altLang="en-US" sz="1600"/>
                    </a:p>
                  </a:txBody>
                  <a:tcPr marL="12700" marR="12700" marT="12700" vert="horz" anchor="ctr" anchorCtr="0"/>
                </a:tc>
              </a:tr>
            </a:tbl>
          </a:graphicData>
        </a:graphic>
      </p:graphicFrame>
      <p:sp>
        <p:nvSpPr>
          <p:cNvPr id="3" name="文本框 2"/>
          <p:cNvSpPr txBox="1"/>
          <p:nvPr/>
        </p:nvSpPr>
        <p:spPr>
          <a:xfrm>
            <a:off x="209550" y="5659120"/>
            <a:ext cx="6096000" cy="1198880"/>
          </a:xfrm>
          <a:prstGeom prst="rect">
            <a:avLst/>
          </a:prstGeom>
          <a:noFill/>
        </p:spPr>
        <p:txBody>
          <a:bodyPr wrap="square" rtlCol="0" anchor="t">
            <a:spAutoFit/>
          </a:bodyPr>
          <a:p>
            <a:endParaRPr lang="zh-CN" altLang="en-US"/>
          </a:p>
          <a:p>
            <a:r>
              <a:rPr lang="zh-CN" altLang="en-US"/>
              <a:t>    ●： 表示特性不稳定，风险高</a:t>
            </a:r>
            <a:endParaRPr lang="zh-CN" altLang="en-US"/>
          </a:p>
          <a:p>
            <a:r>
              <a:rPr lang="zh-CN" altLang="en-US"/>
              <a:t>    ▲： 表示特性基本可用，遗留少量问题</a:t>
            </a:r>
            <a:endParaRPr lang="zh-CN" altLang="en-US"/>
          </a:p>
          <a:p>
            <a:r>
              <a:rPr lang="zh-CN" altLang="en-US"/>
              <a:t>    █： 表示特性质量良好</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73636" y="381009"/>
            <a:ext cx="9219614" cy="460375"/>
          </a:xfrm>
          <a:prstGeom prst="rect">
            <a:avLst/>
          </a:prstGeom>
          <a:noFill/>
        </p:spPr>
        <p:txBody>
          <a:bodyPr wrap="square" rtlCol="0">
            <a:spAutoFit/>
          </a:bodyPr>
          <a:lstStyle/>
          <a:p>
            <a:r>
              <a:rPr lang="zh-CN" altLang="en-US" sz="2400" b="1" dirty="0">
                <a:latin typeface="黑体" panose="02010609060101010101" pitchFamily="49" charset="-122"/>
                <a:ea typeface="黑体" panose="02010609060101010101" pitchFamily="49" charset="-122"/>
                <a:cs typeface="Lantinghei SC Demibold" panose="02000000000000000000" charset="-122"/>
              </a:rPr>
              <a:t>系统</a:t>
            </a:r>
            <a:r>
              <a:rPr lang="en-US" altLang="zh-CN" sz="2400" b="1" dirty="0">
                <a:latin typeface="黑体" panose="02010609060101010101" pitchFamily="49" charset="-122"/>
                <a:ea typeface="黑体" panose="02010609060101010101" pitchFamily="49" charset="-122"/>
                <a:cs typeface="Lantinghei SC Demibold" panose="02000000000000000000" charset="-122"/>
              </a:rPr>
              <a:t>/</a:t>
            </a:r>
            <a:r>
              <a:rPr lang="zh-CN" altLang="en-US" sz="2400" b="1" dirty="0">
                <a:latin typeface="黑体" panose="02010609060101010101" pitchFamily="49" charset="-122"/>
                <a:ea typeface="黑体" panose="02010609060101010101" pitchFamily="49" charset="-122"/>
                <a:cs typeface="Lantinghei SC Demibold" panose="02000000000000000000" charset="-122"/>
              </a:rPr>
              <a:t>兼容性</a:t>
            </a:r>
            <a:r>
              <a:rPr lang="en-US" altLang="zh-CN" sz="2400" b="1" dirty="0">
                <a:latin typeface="黑体" panose="02010609060101010101" pitchFamily="49" charset="-122"/>
                <a:ea typeface="黑体" panose="02010609060101010101" pitchFamily="49" charset="-122"/>
                <a:cs typeface="Lantinghei SC Demibold" panose="02000000000000000000" charset="-122"/>
              </a:rPr>
              <a:t>/</a:t>
            </a:r>
            <a:r>
              <a:rPr lang="zh-CN" altLang="en-US" sz="2400" b="1" dirty="0">
                <a:latin typeface="黑体" panose="02010609060101010101" pitchFamily="49" charset="-122"/>
                <a:ea typeface="黑体" panose="02010609060101010101" pitchFamily="49" charset="-122"/>
                <a:cs typeface="Lantinghei SC Demibold" panose="02000000000000000000" charset="-122"/>
              </a:rPr>
              <a:t>重点组件测试</a:t>
            </a:r>
            <a:endParaRPr lang="zh-CN" altLang="en-US" sz="2400" b="1" dirty="0">
              <a:latin typeface="黑体" panose="02010609060101010101" pitchFamily="49" charset="-122"/>
              <a:ea typeface="黑体" panose="02010609060101010101" pitchFamily="49" charset="-122"/>
              <a:cs typeface="Lantinghei SC Demibold" panose="02000000000000000000" charset="-122"/>
            </a:endParaRPr>
          </a:p>
        </p:txBody>
      </p:sp>
      <p:sp>
        <p:nvSpPr>
          <p:cNvPr id="4" name="文本框 3"/>
          <p:cNvSpPr txBox="1"/>
          <p:nvPr/>
        </p:nvSpPr>
        <p:spPr>
          <a:xfrm>
            <a:off x="8529145" y="-1623848"/>
            <a:ext cx="184731" cy="369332"/>
          </a:xfrm>
          <a:prstGeom prst="rect">
            <a:avLst/>
          </a:prstGeom>
          <a:noFill/>
        </p:spPr>
        <p:txBody>
          <a:bodyPr wrap="none" rtlCol="0">
            <a:spAutoFit/>
          </a:bodyPr>
          <a:lstStyle/>
          <a:p>
            <a:endParaRPr kumimoji="1" lang="zh-CN" altLang="en-US" dirty="0"/>
          </a:p>
        </p:txBody>
      </p:sp>
      <p:sp>
        <p:nvSpPr>
          <p:cNvPr id="29" name="梯形 28"/>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2" name="表格 1"/>
          <p:cNvGraphicFramePr/>
          <p:nvPr>
            <p:custDataLst>
              <p:tags r:id="rId1"/>
            </p:custDataLst>
          </p:nvPr>
        </p:nvGraphicFramePr>
        <p:xfrm>
          <a:off x="843280" y="1472565"/>
          <a:ext cx="10604500" cy="4600575"/>
        </p:xfrm>
        <a:graphic>
          <a:graphicData uri="http://schemas.openxmlformats.org/drawingml/2006/table">
            <a:tbl>
              <a:tblPr>
                <a:tableStyleId>{D7AC3CCA-C797-4891-BE02-D94E43425B78}</a:tableStyleId>
              </a:tblPr>
              <a:tblGrid>
                <a:gridCol w="2651125"/>
                <a:gridCol w="2651125"/>
                <a:gridCol w="2651125"/>
                <a:gridCol w="2651125"/>
              </a:tblGrid>
              <a:tr h="304165">
                <a:tc>
                  <a:txBody>
                    <a:bodyPr/>
                    <a:p>
                      <a:pPr indent="0" algn="ctr">
                        <a:buNone/>
                      </a:pPr>
                      <a:r>
                        <a:rPr lang="zh-CN" sz="1600"/>
                        <a:t>序号</a:t>
                      </a:r>
                      <a:endParaRPr lang="zh-CN" altLang="en-US" sz="1600"/>
                    </a:p>
                  </a:txBody>
                  <a:tcPr marL="12700" marR="12700" marT="12700" vert="horz" anchor="ctr" anchorCtr="0"/>
                </a:tc>
                <a:tc>
                  <a:txBody>
                    <a:bodyPr/>
                    <a:p>
                      <a:pPr indent="0" algn="ctr">
                        <a:buNone/>
                      </a:pPr>
                      <a:r>
                        <a:rPr lang="zh-CN" sz="1600"/>
                        <a:t>组件/特性名称</a:t>
                      </a:r>
                      <a:endParaRPr lang="zh-CN" altLang="en-US" sz="1600"/>
                    </a:p>
                  </a:txBody>
                  <a:tcPr marL="12700" marR="12700" marT="12700" vert="horz" anchor="ctr" anchorCtr="0"/>
                </a:tc>
                <a:tc>
                  <a:txBody>
                    <a:bodyPr/>
                    <a:p>
                      <a:pPr indent="0" algn="ctr">
                        <a:buNone/>
                      </a:pPr>
                      <a:r>
                        <a:rPr lang="zh-CN" sz="1600"/>
                        <a:t>特性质量评估</a:t>
                      </a:r>
                      <a:endParaRPr lang="zh-CN" altLang="en-US" sz="1600"/>
                    </a:p>
                  </a:txBody>
                  <a:tcPr marL="12700" marR="12700" marT="12700" vert="horz" anchor="ctr" anchorCtr="0"/>
                </a:tc>
                <a:tc>
                  <a:txBody>
                    <a:bodyPr/>
                    <a:p>
                      <a:pPr indent="0" algn="ctr">
                        <a:buNone/>
                      </a:pPr>
                      <a:r>
                        <a:rPr lang="zh-CN" sz="1600"/>
                        <a:t>备注</a:t>
                      </a:r>
                      <a:endParaRPr lang="zh-CN" altLang="en-US" sz="1600"/>
                    </a:p>
                  </a:txBody>
                  <a:tcPr marL="12700" marR="12700" marT="12700" vert="horz" anchor="ctr" anchorCtr="0"/>
                </a:tc>
              </a:tr>
              <a:tr h="2763520">
                <a:tc>
                  <a:txBody>
                    <a:bodyPr/>
                    <a:p>
                      <a:pPr indent="0" algn="ctr">
                        <a:buNone/>
                      </a:pPr>
                      <a:r>
                        <a:rPr lang="en-US" sz="1600"/>
                        <a:t>4</a:t>
                      </a:r>
                      <a:endParaRPr lang="en-US" altLang="en-US" sz="1600"/>
                    </a:p>
                  </a:txBody>
                  <a:tcPr marL="12700" marR="12700" marT="12700" vert="horz" anchor="ctr" anchorCtr="0"/>
                </a:tc>
                <a:tc>
                  <a:txBody>
                    <a:bodyPr/>
                    <a:p>
                      <a:pPr indent="0" algn="ctr">
                        <a:buNone/>
                      </a:pPr>
                      <a:r>
                        <a:rPr lang="zh-CN" sz="1600"/>
                        <a:t>支持Licheerv</a:t>
                      </a:r>
                      <a:endParaRPr lang="zh-CN" altLang="en-US" sz="1600"/>
                    </a:p>
                  </a:txBody>
                  <a:tcPr marL="12700" marR="12700" marT="12700" vert="horz" anchor="ctr" anchorCtr="0"/>
                </a:tc>
                <a:tc>
                  <a:txBody>
                    <a:bodyPr/>
                    <a:p>
                      <a:pPr indent="0" algn="ctr">
                        <a:buNone/>
                      </a:pPr>
                      <a:r>
                        <a:rPr lang="en-US" sz="1600"/>
                        <a:t>█</a:t>
                      </a:r>
                      <a:endParaRPr lang="en-US" altLang="en-US" sz="1600"/>
                    </a:p>
                  </a:txBody>
                  <a:tcPr marL="12700" marR="12700" marT="12700" vert="horz" anchor="ctr" anchorCtr="0"/>
                </a:tc>
                <a:tc>
                  <a:txBody>
                    <a:bodyPr/>
                    <a:p>
                      <a:pPr indent="0" algn="ctr">
                        <a:buNone/>
                      </a:pPr>
                      <a:r>
                        <a:rPr lang="zh-CN" sz="1600"/>
                        <a:t>部分支持Licheerv开发板，缺陷：LibreOffice 启动闪退，修改屏幕分辨率后 Xfce 显示可能出现问题，HDMI 接口热插拔可能不可用，Firefox浏览bilibili.com视频50%左右失败网页报错， Thunderbird无法关闭</a:t>
                      </a:r>
                      <a:endParaRPr lang="zh-CN" altLang="en-US" sz="1600"/>
                    </a:p>
                  </a:txBody>
                  <a:tcPr marL="12700" marR="12700" marT="12700" vert="horz" anchor="ctr" anchorCtr="0"/>
                </a:tc>
              </a:tr>
              <a:tr h="1532890">
                <a:tc>
                  <a:txBody>
                    <a:bodyPr/>
                    <a:p>
                      <a:pPr indent="0" algn="ctr">
                        <a:buNone/>
                      </a:pPr>
                      <a:r>
                        <a:rPr lang="en-US" sz="1600"/>
                        <a:t>5</a:t>
                      </a:r>
                      <a:endParaRPr lang="en-US" altLang="en-US" sz="1600"/>
                    </a:p>
                  </a:txBody>
                  <a:tcPr marL="12700" marR="12700" marT="12700" vert="horz" anchor="ctr" anchorCtr="0"/>
                </a:tc>
                <a:tc>
                  <a:txBody>
                    <a:bodyPr/>
                    <a:p>
                      <a:pPr indent="0" algn="ctr">
                        <a:buNone/>
                      </a:pPr>
                      <a:r>
                        <a:rPr lang="zh-CN" sz="1600"/>
                        <a:t>支持Xfce桌面</a:t>
                      </a:r>
                      <a:endParaRPr lang="zh-CN" altLang="en-US" sz="1600"/>
                    </a:p>
                  </a:txBody>
                  <a:tcPr marL="12700" marR="12700" marT="12700" vert="horz" anchor="ctr" anchorCtr="0"/>
                </a:tc>
                <a:tc>
                  <a:txBody>
                    <a:bodyPr/>
                    <a:p>
                      <a:pPr indent="0" algn="ctr">
                        <a:buNone/>
                      </a:pPr>
                      <a:r>
                        <a:rPr lang="en-US" sz="1600"/>
                        <a:t>█</a:t>
                      </a:r>
                      <a:endParaRPr lang="en-US" altLang="en-US" sz="1600"/>
                    </a:p>
                  </a:txBody>
                  <a:tcPr marL="12700" marR="12700" marT="12700" vert="horz" anchor="ctr" anchorCtr="0"/>
                </a:tc>
                <a:tc>
                  <a:txBody>
                    <a:bodyPr/>
                    <a:p>
                      <a:pPr indent="0" algn="ctr">
                        <a:buNone/>
                      </a:pPr>
                      <a:r>
                        <a:rPr lang="zh-CN" sz="1600"/>
                        <a:t>安装和卸载正常，整体核心功能(重要组件和系统插件)稳定正常，整体质量良好。</a:t>
                      </a:r>
                      <a:endParaRPr lang="zh-CN" altLang="en-US" sz="1600"/>
                    </a:p>
                  </a:txBody>
                  <a:tcPr marL="12700" marR="12700" marT="12700" vert="horz" anchor="ctr" anchorCtr="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73636" y="381009"/>
            <a:ext cx="9219614" cy="460375"/>
          </a:xfrm>
          <a:prstGeom prst="rect">
            <a:avLst/>
          </a:prstGeom>
          <a:noFill/>
        </p:spPr>
        <p:txBody>
          <a:bodyPr wrap="square" rtlCol="0">
            <a:spAutoFit/>
          </a:bodyPr>
          <a:lstStyle/>
          <a:p>
            <a:r>
              <a:rPr lang="zh-CN" altLang="en-US" sz="2400" b="1" dirty="0">
                <a:latin typeface="黑体" panose="02010609060101010101" pitchFamily="49" charset="-122"/>
                <a:ea typeface="黑体" panose="02010609060101010101" pitchFamily="49" charset="-122"/>
                <a:cs typeface="Lantinghei SC Demibold" panose="02000000000000000000" charset="-122"/>
              </a:rPr>
              <a:t>系统</a:t>
            </a:r>
            <a:r>
              <a:rPr lang="en-US" altLang="zh-CN" sz="2400" b="1" dirty="0">
                <a:latin typeface="黑体" panose="02010609060101010101" pitchFamily="49" charset="-122"/>
                <a:ea typeface="黑体" panose="02010609060101010101" pitchFamily="49" charset="-122"/>
                <a:cs typeface="Lantinghei SC Demibold" panose="02000000000000000000" charset="-122"/>
              </a:rPr>
              <a:t>/</a:t>
            </a:r>
            <a:r>
              <a:rPr lang="zh-CN" altLang="en-US" sz="2400" b="1" dirty="0">
                <a:latin typeface="黑体" panose="02010609060101010101" pitchFamily="49" charset="-122"/>
                <a:ea typeface="黑体" panose="02010609060101010101" pitchFamily="49" charset="-122"/>
                <a:cs typeface="Lantinghei SC Demibold" panose="02000000000000000000" charset="-122"/>
              </a:rPr>
              <a:t>兼容性</a:t>
            </a:r>
            <a:r>
              <a:rPr lang="en-US" altLang="zh-CN" sz="2400" b="1" dirty="0">
                <a:latin typeface="黑体" panose="02010609060101010101" pitchFamily="49" charset="-122"/>
                <a:ea typeface="黑体" panose="02010609060101010101" pitchFamily="49" charset="-122"/>
                <a:cs typeface="Lantinghei SC Demibold" panose="02000000000000000000" charset="-122"/>
              </a:rPr>
              <a:t>/</a:t>
            </a:r>
            <a:r>
              <a:rPr lang="zh-CN" altLang="en-US" sz="2400" b="1" dirty="0">
                <a:latin typeface="黑体" panose="02010609060101010101" pitchFamily="49" charset="-122"/>
                <a:ea typeface="黑体" panose="02010609060101010101" pitchFamily="49" charset="-122"/>
                <a:cs typeface="Lantinghei SC Demibold" panose="02000000000000000000" charset="-122"/>
              </a:rPr>
              <a:t>重点组件测试</a:t>
            </a:r>
            <a:endParaRPr lang="zh-CN" altLang="en-US" sz="2400" b="1" dirty="0">
              <a:latin typeface="黑体" panose="02010609060101010101" pitchFamily="49" charset="-122"/>
              <a:ea typeface="黑体" panose="02010609060101010101" pitchFamily="49" charset="-122"/>
              <a:cs typeface="Lantinghei SC Demibold" panose="02000000000000000000" charset="-122"/>
            </a:endParaRPr>
          </a:p>
        </p:txBody>
      </p:sp>
      <p:sp>
        <p:nvSpPr>
          <p:cNvPr id="4" name="文本框 3"/>
          <p:cNvSpPr txBox="1"/>
          <p:nvPr/>
        </p:nvSpPr>
        <p:spPr>
          <a:xfrm>
            <a:off x="8529145" y="-1623848"/>
            <a:ext cx="184731" cy="369332"/>
          </a:xfrm>
          <a:prstGeom prst="rect">
            <a:avLst/>
          </a:prstGeom>
          <a:noFill/>
        </p:spPr>
        <p:txBody>
          <a:bodyPr wrap="none" rtlCol="0">
            <a:spAutoFit/>
          </a:bodyPr>
          <a:lstStyle/>
          <a:p>
            <a:endParaRPr kumimoji="1" lang="zh-CN" altLang="en-US" dirty="0"/>
          </a:p>
        </p:txBody>
      </p:sp>
      <p:sp>
        <p:nvSpPr>
          <p:cNvPr id="29" name="梯形 28"/>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2" name="表格 1"/>
          <p:cNvGraphicFramePr/>
          <p:nvPr>
            <p:custDataLst>
              <p:tags r:id="rId1"/>
            </p:custDataLst>
          </p:nvPr>
        </p:nvGraphicFramePr>
        <p:xfrm>
          <a:off x="843280" y="1323975"/>
          <a:ext cx="10604500" cy="21830030"/>
        </p:xfrm>
        <a:graphic>
          <a:graphicData uri="http://schemas.openxmlformats.org/drawingml/2006/table">
            <a:tbl>
              <a:tblPr>
                <a:tableStyleId>{D7AC3CCA-C797-4891-BE02-D94E43425B78}</a:tableStyleId>
              </a:tblPr>
              <a:tblGrid>
                <a:gridCol w="2651125"/>
                <a:gridCol w="2651125"/>
                <a:gridCol w="2651125"/>
                <a:gridCol w="2651125"/>
              </a:tblGrid>
              <a:tr h="304165">
                <a:tc>
                  <a:txBody>
                    <a:bodyPr/>
                    <a:p>
                      <a:pPr indent="0" algn="ctr">
                        <a:buNone/>
                      </a:pPr>
                      <a:r>
                        <a:rPr lang="zh-CN" sz="1600"/>
                        <a:t>序号</a:t>
                      </a:r>
                      <a:endParaRPr lang="zh-CN" altLang="en-US" sz="1600"/>
                    </a:p>
                  </a:txBody>
                  <a:tcPr marL="12700" marR="12700" marT="12700" vert="horz" anchor="ctr" anchorCtr="0"/>
                </a:tc>
                <a:tc>
                  <a:txBody>
                    <a:bodyPr/>
                    <a:p>
                      <a:pPr indent="0" algn="ctr">
                        <a:buNone/>
                      </a:pPr>
                      <a:r>
                        <a:rPr lang="zh-CN" sz="1600"/>
                        <a:t>组件/特性名称</a:t>
                      </a:r>
                      <a:endParaRPr lang="zh-CN" altLang="en-US" sz="1600"/>
                    </a:p>
                  </a:txBody>
                  <a:tcPr marL="12700" marR="12700" marT="12700" vert="horz" anchor="ctr" anchorCtr="0"/>
                </a:tc>
                <a:tc>
                  <a:txBody>
                    <a:bodyPr/>
                    <a:p>
                      <a:pPr indent="0" algn="ctr">
                        <a:buNone/>
                      </a:pPr>
                      <a:r>
                        <a:rPr lang="zh-CN" sz="1600"/>
                        <a:t>特性质量评估</a:t>
                      </a:r>
                      <a:endParaRPr lang="zh-CN" altLang="en-US" sz="1600"/>
                    </a:p>
                  </a:txBody>
                  <a:tcPr marL="12700" marR="12700" marT="12700" vert="horz" anchor="ctr" anchorCtr="0"/>
                </a:tc>
                <a:tc>
                  <a:txBody>
                    <a:bodyPr/>
                    <a:p>
                      <a:pPr indent="0" algn="ctr">
                        <a:buNone/>
                      </a:pPr>
                      <a:r>
                        <a:rPr lang="zh-CN" sz="1600"/>
                        <a:t>备注</a:t>
                      </a:r>
                      <a:endParaRPr lang="zh-CN" altLang="en-US" sz="1600"/>
                    </a:p>
                  </a:txBody>
                  <a:tcPr marL="12700" marR="12700" marT="12700" vert="horz" anchor="ctr" anchorCtr="0"/>
                </a:tc>
              </a:tr>
              <a:tr h="1778000">
                <a:tc>
                  <a:txBody>
                    <a:bodyPr/>
                    <a:p>
                      <a:pPr indent="0" algn="ctr">
                        <a:buNone/>
                      </a:pPr>
                      <a:r>
                        <a:rPr lang="en-US" sz="1600"/>
                        <a:t>6</a:t>
                      </a:r>
                      <a:endParaRPr lang="en-US" altLang="en-US" sz="1600"/>
                    </a:p>
                  </a:txBody>
                  <a:tcPr marL="12700" marR="12700" marT="12700" vert="horz" anchor="ctr" anchorCtr="0"/>
                </a:tc>
                <a:tc>
                  <a:txBody>
                    <a:bodyPr/>
                    <a:p>
                      <a:pPr indent="0" algn="ctr">
                        <a:buNone/>
                      </a:pPr>
                      <a:r>
                        <a:rPr lang="zh-CN" sz="1600"/>
                        <a:t>支持Chromium浏览器</a:t>
                      </a:r>
                      <a:endParaRPr lang="zh-CN" altLang="en-US" sz="1600"/>
                    </a:p>
                  </a:txBody>
                  <a:tcPr marL="12700" marR="12700" marT="12700" vert="horz" anchor="ctr" anchorCtr="0"/>
                </a:tc>
                <a:tc>
                  <a:txBody>
                    <a:bodyPr/>
                    <a:p>
                      <a:pPr indent="0" algn="ctr">
                        <a:buNone/>
                      </a:pPr>
                      <a:r>
                        <a:rPr lang="en-US" sz="1600"/>
                        <a:t>█</a:t>
                      </a:r>
                      <a:endParaRPr lang="en-US" altLang="en-US" sz="1600"/>
                    </a:p>
                  </a:txBody>
                  <a:tcPr marL="12700" marR="12700" marT="12700" vert="horz" anchor="ctr" anchorCtr="0"/>
                </a:tc>
                <a:tc>
                  <a:txBody>
                    <a:bodyPr/>
                    <a:p>
                      <a:pPr indent="0" algn="ctr">
                        <a:buNone/>
                      </a:pPr>
                      <a:r>
                        <a:rPr lang="zh-CN" sz="1600"/>
                        <a:t>安装和卸载正常，整体核心功能(重要组件和系统插件)稳定正常，整体质量良好，发现缺陷 6 个。</a:t>
                      </a:r>
                      <a:endParaRPr lang="zh-CN" altLang="en-US" sz="1600"/>
                    </a:p>
                  </a:txBody>
                  <a:tcPr marL="12700" marR="12700" marT="12700" vert="horz" anchor="ctr" anchorCtr="0"/>
                </a:tc>
              </a:tr>
              <a:tr h="1532890">
                <a:tc>
                  <a:txBody>
                    <a:bodyPr/>
                    <a:p>
                      <a:pPr indent="0" algn="ctr">
                        <a:buNone/>
                      </a:pPr>
                      <a:r>
                        <a:rPr lang="en-US" sz="1600"/>
                        <a:t>7</a:t>
                      </a:r>
                      <a:endParaRPr lang="en-US" altLang="en-US" sz="1600"/>
                    </a:p>
                  </a:txBody>
                  <a:tcPr marL="12700" marR="12700" marT="12700" vert="horz" anchor="ctr" anchorCtr="0"/>
                </a:tc>
                <a:tc>
                  <a:txBody>
                    <a:bodyPr/>
                    <a:p>
                      <a:pPr indent="0" algn="ctr">
                        <a:buNone/>
                      </a:pPr>
                      <a:r>
                        <a:rPr lang="zh-CN" sz="1600"/>
                        <a:t>支持Firefox浏览器</a:t>
                      </a:r>
                      <a:endParaRPr lang="zh-CN" altLang="en-US" sz="1600"/>
                    </a:p>
                  </a:txBody>
                  <a:tcPr marL="12700" marR="12700" marT="12700" vert="horz" anchor="ctr" anchorCtr="0"/>
                </a:tc>
                <a:tc>
                  <a:txBody>
                    <a:bodyPr/>
                    <a:p>
                      <a:pPr indent="0" algn="ctr">
                        <a:buNone/>
                      </a:pPr>
                      <a:r>
                        <a:rPr lang="en-US" sz="1600"/>
                        <a:t>█</a:t>
                      </a:r>
                      <a:endParaRPr lang="en-US" altLang="en-US" sz="1600"/>
                    </a:p>
                  </a:txBody>
                  <a:tcPr marL="12700" marR="12700" marT="12700" vert="horz" anchor="ctr" anchorCtr="0"/>
                </a:tc>
                <a:tc>
                  <a:txBody>
                    <a:bodyPr/>
                    <a:p>
                      <a:pPr indent="0" algn="ctr">
                        <a:buNone/>
                      </a:pPr>
                      <a:r>
                        <a:rPr lang="zh-CN" sz="1600"/>
                        <a:t>安装和卸载正常，整体核心功能(重要组件和系统插件)稳定正常，整体质量良好。</a:t>
                      </a:r>
                      <a:endParaRPr lang="zh-CN" altLang="en-US" sz="1600"/>
                    </a:p>
                  </a:txBody>
                  <a:tcPr marL="12700" marR="12700" marT="12700" vert="horz" anchor="ctr" anchorCtr="0"/>
                </a:tc>
              </a:tr>
              <a:tr h="1532255">
                <a:tc>
                  <a:txBody>
                    <a:bodyPr/>
                    <a:p>
                      <a:pPr indent="0" algn="ctr">
                        <a:buNone/>
                      </a:pPr>
                      <a:r>
                        <a:rPr lang="en-US" sz="1600"/>
                        <a:t>8</a:t>
                      </a:r>
                      <a:endParaRPr lang="en-US" altLang="en-US" sz="1600"/>
                    </a:p>
                  </a:txBody>
                  <a:tcPr marL="12700" marR="12700" marT="12700" vert="horz" anchor="ctr" anchorCtr="0"/>
                </a:tc>
                <a:tc>
                  <a:txBody>
                    <a:bodyPr/>
                    <a:p>
                      <a:pPr indent="0" algn="ctr">
                        <a:buNone/>
                      </a:pPr>
                      <a:r>
                        <a:rPr lang="zh-CN" sz="1600"/>
                        <a:t>支持Libreoffice浏览器</a:t>
                      </a:r>
                      <a:endParaRPr lang="zh-CN" altLang="en-US" sz="1600"/>
                    </a:p>
                  </a:txBody>
                  <a:tcPr marL="12700" marR="12700" marT="12700" vert="horz" anchor="ctr" anchorCtr="0"/>
                </a:tc>
                <a:tc>
                  <a:txBody>
                    <a:bodyPr/>
                    <a:p>
                      <a:pPr indent="0" algn="ctr">
                        <a:buNone/>
                      </a:pPr>
                      <a:r>
                        <a:rPr lang="en-US" sz="1600"/>
                        <a:t>█</a:t>
                      </a:r>
                      <a:endParaRPr lang="en-US" altLang="en-US" sz="1600"/>
                    </a:p>
                  </a:txBody>
                  <a:tcPr marL="12700" marR="12700" marT="12700" vert="horz" anchor="ctr" anchorCtr="0"/>
                </a:tc>
                <a:tc>
                  <a:txBody>
                    <a:bodyPr/>
                    <a:p>
                      <a:pPr indent="0" algn="ctr">
                        <a:buNone/>
                      </a:pPr>
                      <a:r>
                        <a:rPr lang="zh-CN" sz="1600"/>
                        <a:t>安装正常，卸载失败，整体核心功能(重要组件和系统插件)稳定正常，整体质量良好。</a:t>
                      </a:r>
                      <a:endParaRPr lang="zh-CN" altLang="en-US" sz="1600"/>
                    </a:p>
                  </a:txBody>
                  <a:tcPr marL="12700" marR="12700" marT="12700" vert="horz" anchor="ctr" anchorCtr="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6291367" y="1540792"/>
            <a:ext cx="4009080" cy="460375"/>
          </a:xfrm>
          <a:prstGeom prst="rect">
            <a:avLst/>
          </a:prstGeom>
        </p:spPr>
        <p:txBody>
          <a:bodyPr wrap="square">
            <a:spAutoFit/>
          </a:bodyPr>
          <a:lstStyle/>
          <a:p>
            <a:r>
              <a:rPr lang="zh-CN" altLang="en-US" sz="2400" dirty="0" err="1">
                <a:solidFill>
                  <a:srgbClr val="FF0000"/>
                </a:solidFill>
                <a:latin typeface="黑体" panose="02010609060101010101" pitchFamily="49" charset="-122"/>
                <a:ea typeface="黑体" panose="02010609060101010101" pitchFamily="49" charset="-122"/>
                <a:sym typeface="微软雅黑" panose="020B0503020204020204" pitchFamily="34" charset="-122"/>
              </a:rPr>
              <a:t>概述</a:t>
            </a:r>
            <a:endParaRPr lang="zh-CN" altLang="en-US" sz="2400" dirty="0" err="1">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22" name="矩形 21"/>
          <p:cNvSpPr/>
          <p:nvPr/>
        </p:nvSpPr>
        <p:spPr>
          <a:xfrm>
            <a:off x="6291367" y="2534138"/>
            <a:ext cx="3701705" cy="460375"/>
          </a:xfrm>
          <a:prstGeom prst="rect">
            <a:avLst/>
          </a:prstGeom>
        </p:spPr>
        <p:txBody>
          <a:bodyPr wrap="square">
            <a:spAutoFit/>
          </a:bodyPr>
          <a:lstStyle/>
          <a:p>
            <a:r>
              <a:rPr lang="zh-CN" altLang="en-US" sz="2400" dirty="0">
                <a:solidFill>
                  <a:srgbClr val="031E3F"/>
                </a:solidFill>
                <a:latin typeface="黑体" panose="02010609060101010101" pitchFamily="49" charset="-122"/>
                <a:ea typeface="黑体" panose="02010609060101010101" pitchFamily="49" charset="-122"/>
                <a:sym typeface="微软雅黑" panose="020B0503020204020204" pitchFamily="34" charset="-122"/>
              </a:rPr>
              <a:t>测试版本</a:t>
            </a:r>
            <a:r>
              <a:rPr lang="zh-CN" altLang="en-US" sz="2400" dirty="0">
                <a:solidFill>
                  <a:srgbClr val="031E3F"/>
                </a:solidFill>
                <a:latin typeface="黑体" panose="02010609060101010101" pitchFamily="49" charset="-122"/>
                <a:ea typeface="黑体" panose="02010609060101010101" pitchFamily="49" charset="-122"/>
                <a:sym typeface="微软雅黑" panose="020B0503020204020204" pitchFamily="34" charset="-122"/>
              </a:rPr>
              <a:t>说明</a:t>
            </a:r>
            <a:endParaRPr lang="zh-CN" altLang="en-US" sz="2400" dirty="0">
              <a:solidFill>
                <a:srgbClr val="031E3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24" name="矩形 23"/>
          <p:cNvSpPr/>
          <p:nvPr/>
        </p:nvSpPr>
        <p:spPr>
          <a:xfrm>
            <a:off x="6291367" y="3513230"/>
            <a:ext cx="3701705" cy="460375"/>
          </a:xfrm>
          <a:prstGeom prst="rect">
            <a:avLst/>
          </a:prstGeom>
        </p:spPr>
        <p:txBody>
          <a:bodyPr wrap="square">
            <a:spAutoFit/>
          </a:bodyPr>
          <a:lstStyle/>
          <a:p>
            <a:r>
              <a:rPr lang="zh-CN" altLang="en-US" sz="2400" dirty="0">
                <a:solidFill>
                  <a:srgbClr val="031E3F"/>
                </a:solidFill>
                <a:latin typeface="黑体" panose="02010609060101010101" pitchFamily="49" charset="-122"/>
                <a:ea typeface="黑体" panose="02010609060101010101" pitchFamily="49" charset="-122"/>
                <a:sym typeface="微软雅黑" panose="020B0503020204020204" pitchFamily="34" charset="-122"/>
              </a:rPr>
              <a:t>测试策略和缺陷</a:t>
            </a:r>
            <a:r>
              <a:rPr lang="zh-CN" altLang="en-US" sz="2400" dirty="0">
                <a:solidFill>
                  <a:srgbClr val="031E3F"/>
                </a:solidFill>
                <a:latin typeface="黑体" panose="02010609060101010101" pitchFamily="49" charset="-122"/>
                <a:ea typeface="黑体" panose="02010609060101010101" pitchFamily="49" charset="-122"/>
                <a:sym typeface="微软雅黑" panose="020B0503020204020204" pitchFamily="34" charset="-122"/>
              </a:rPr>
              <a:t>分级</a:t>
            </a:r>
            <a:endParaRPr lang="zh-CN" altLang="en-US" sz="2400" dirty="0">
              <a:solidFill>
                <a:srgbClr val="031E3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25" name="文本框 24"/>
          <p:cNvSpPr txBox="1"/>
          <p:nvPr/>
        </p:nvSpPr>
        <p:spPr>
          <a:xfrm>
            <a:off x="1358645" y="1374258"/>
            <a:ext cx="1797287" cy="861774"/>
          </a:xfrm>
          <a:prstGeom prst="rect">
            <a:avLst/>
          </a:prstGeom>
          <a:noFill/>
        </p:spPr>
        <p:txBody>
          <a:bodyPr wrap="none" rtlCol="0">
            <a:spAutoFit/>
          </a:bodyPr>
          <a:lstStyle/>
          <a:p>
            <a:r>
              <a:rPr lang="zh-CN" altLang="en-US" sz="5000" b="1" dirty="0">
                <a:solidFill>
                  <a:srgbClr val="061E3F"/>
                </a:solidFill>
                <a:latin typeface="黑体" panose="02010609060101010101" pitchFamily="49" charset="-122"/>
                <a:ea typeface="黑体" panose="02010609060101010101" pitchFamily="49" charset="-122"/>
                <a:cs typeface="+mn-ea"/>
                <a:sym typeface="+mn-lt"/>
              </a:rPr>
              <a:t>目 录</a:t>
            </a:r>
            <a:endParaRPr lang="zh-CN" altLang="en-US" sz="5000" b="1" dirty="0">
              <a:solidFill>
                <a:srgbClr val="061E3F"/>
              </a:solidFill>
              <a:latin typeface="黑体" panose="02010609060101010101" pitchFamily="49" charset="-122"/>
              <a:ea typeface="黑体" panose="02010609060101010101" pitchFamily="49" charset="-122"/>
              <a:cs typeface="+mn-ea"/>
              <a:sym typeface="+mn-lt"/>
            </a:endParaRPr>
          </a:p>
        </p:txBody>
      </p:sp>
      <p:sp>
        <p:nvSpPr>
          <p:cNvPr id="27" name="文本框 26"/>
          <p:cNvSpPr txBox="1"/>
          <p:nvPr/>
        </p:nvSpPr>
        <p:spPr>
          <a:xfrm>
            <a:off x="4270034" y="3342819"/>
            <a:ext cx="1657387" cy="830997"/>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03</a:t>
            </a:r>
            <a:endParaRPr lang="zh-CN" altLang="en-US" sz="4800" dirty="0">
              <a:solidFill>
                <a:srgbClr val="012FA8"/>
              </a:solidFill>
              <a:latin typeface="Impact" panose="020B0806030902050204" pitchFamily="34" charset="0"/>
              <a:ea typeface="SF Pro" pitchFamily="2" charset="0"/>
              <a:cs typeface="SF Pro" pitchFamily="2" charset="0"/>
              <a:sym typeface="+mn-lt"/>
            </a:endParaRPr>
          </a:p>
        </p:txBody>
      </p:sp>
      <p:sp>
        <p:nvSpPr>
          <p:cNvPr id="29" name="文本框 28"/>
          <p:cNvSpPr txBox="1"/>
          <p:nvPr/>
        </p:nvSpPr>
        <p:spPr>
          <a:xfrm>
            <a:off x="4270034" y="2349473"/>
            <a:ext cx="1657387" cy="830997"/>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02</a:t>
            </a:r>
            <a:endParaRPr lang="zh-CN" altLang="en-US" sz="4800" dirty="0">
              <a:solidFill>
                <a:srgbClr val="012FA8"/>
              </a:solidFill>
              <a:latin typeface="Impact" panose="020B0806030902050204" pitchFamily="34" charset="0"/>
              <a:ea typeface="SF Pro" pitchFamily="2" charset="0"/>
              <a:cs typeface="SF Pro" pitchFamily="2" charset="0"/>
              <a:sym typeface="+mn-lt"/>
            </a:endParaRPr>
          </a:p>
        </p:txBody>
      </p:sp>
      <p:sp>
        <p:nvSpPr>
          <p:cNvPr id="30" name="文本框 29"/>
          <p:cNvSpPr txBox="1"/>
          <p:nvPr/>
        </p:nvSpPr>
        <p:spPr>
          <a:xfrm>
            <a:off x="4270034" y="1356127"/>
            <a:ext cx="1657387" cy="830997"/>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01</a:t>
            </a:r>
            <a:endParaRPr lang="zh-CN" altLang="en-US" sz="4800" dirty="0">
              <a:solidFill>
                <a:srgbClr val="012FA8"/>
              </a:solidFill>
              <a:latin typeface="Impact" panose="020B0806030902050204" pitchFamily="34" charset="0"/>
              <a:ea typeface="SF Pro" pitchFamily="2" charset="0"/>
              <a:cs typeface="SF Pro" pitchFamily="2" charset="0"/>
              <a:sym typeface="+mn-lt"/>
            </a:endParaRPr>
          </a:p>
        </p:txBody>
      </p:sp>
      <p:cxnSp>
        <p:nvCxnSpPr>
          <p:cNvPr id="14" name="直接连接符 20"/>
          <p:cNvCxnSpPr/>
          <p:nvPr/>
        </p:nvCxnSpPr>
        <p:spPr>
          <a:xfrm>
            <a:off x="3685074" y="1204412"/>
            <a:ext cx="0" cy="3762696"/>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6291367" y="4495519"/>
            <a:ext cx="3701705" cy="460375"/>
          </a:xfrm>
          <a:prstGeom prst="rect">
            <a:avLst/>
          </a:prstGeom>
        </p:spPr>
        <p:txBody>
          <a:bodyPr wrap="square">
            <a:spAutoFit/>
          </a:bodyPr>
          <a:lstStyle/>
          <a:p>
            <a:r>
              <a:rPr lang="zh-CN" altLang="en-US" sz="2400" dirty="0">
                <a:solidFill>
                  <a:srgbClr val="031E3F"/>
                </a:solidFill>
                <a:latin typeface="黑体" panose="02010609060101010101" pitchFamily="49" charset="-122"/>
                <a:ea typeface="黑体" panose="02010609060101010101" pitchFamily="49" charset="-122"/>
                <a:sym typeface="微软雅黑" panose="020B0503020204020204" pitchFamily="34" charset="-122"/>
              </a:rPr>
              <a:t>测试</a:t>
            </a:r>
            <a:r>
              <a:rPr lang="zh-CN" altLang="en-US" sz="2400" dirty="0">
                <a:solidFill>
                  <a:srgbClr val="031E3F"/>
                </a:solidFill>
                <a:latin typeface="黑体" panose="02010609060101010101" pitchFamily="49" charset="-122"/>
                <a:ea typeface="黑体" panose="02010609060101010101" pitchFamily="49" charset="-122"/>
                <a:sym typeface="微软雅黑" panose="020B0503020204020204" pitchFamily="34" charset="-122"/>
              </a:rPr>
              <a:t>结论</a:t>
            </a:r>
            <a:endParaRPr lang="zh-CN" altLang="en-US" sz="2400" dirty="0">
              <a:solidFill>
                <a:srgbClr val="031E3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3" name="文本框 26"/>
          <p:cNvSpPr txBox="1"/>
          <p:nvPr/>
        </p:nvSpPr>
        <p:spPr>
          <a:xfrm>
            <a:off x="4270034" y="4336165"/>
            <a:ext cx="1657387" cy="830997"/>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04</a:t>
            </a:r>
            <a:endParaRPr lang="zh-CN" altLang="en-US" sz="4800" dirty="0">
              <a:solidFill>
                <a:srgbClr val="012FA8"/>
              </a:solidFill>
              <a:latin typeface="Impact" panose="020B0806030902050204" pitchFamily="34" charset="0"/>
              <a:ea typeface="SF Pro" pitchFamily="2" charset="0"/>
              <a:cs typeface="SF Pro" pitchFamily="2" charset="0"/>
              <a:sym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73636" y="381009"/>
            <a:ext cx="9219614" cy="460375"/>
          </a:xfrm>
          <a:prstGeom prst="rect">
            <a:avLst/>
          </a:prstGeom>
          <a:noFill/>
        </p:spPr>
        <p:txBody>
          <a:bodyPr wrap="square" rtlCol="0">
            <a:spAutoFit/>
          </a:bodyPr>
          <a:lstStyle/>
          <a:p>
            <a:r>
              <a:rPr lang="zh-CN" altLang="en-US" sz="2400" b="1" dirty="0">
                <a:latin typeface="黑体" panose="02010609060101010101" pitchFamily="49" charset="-122"/>
                <a:ea typeface="黑体" panose="02010609060101010101" pitchFamily="49" charset="-122"/>
                <a:cs typeface="Lantinghei SC Demibold" panose="02000000000000000000" charset="-122"/>
              </a:rPr>
              <a:t>系统</a:t>
            </a:r>
            <a:r>
              <a:rPr lang="en-US" altLang="zh-CN" sz="2400" b="1" dirty="0">
                <a:latin typeface="黑体" panose="02010609060101010101" pitchFamily="49" charset="-122"/>
                <a:ea typeface="黑体" panose="02010609060101010101" pitchFamily="49" charset="-122"/>
                <a:cs typeface="Lantinghei SC Demibold" panose="02000000000000000000" charset="-122"/>
              </a:rPr>
              <a:t>/</a:t>
            </a:r>
            <a:r>
              <a:rPr lang="zh-CN" altLang="en-US" sz="2400" b="1" dirty="0">
                <a:latin typeface="黑体" panose="02010609060101010101" pitchFamily="49" charset="-122"/>
                <a:ea typeface="黑体" panose="02010609060101010101" pitchFamily="49" charset="-122"/>
                <a:cs typeface="Lantinghei SC Demibold" panose="02000000000000000000" charset="-122"/>
              </a:rPr>
              <a:t>兼容性</a:t>
            </a:r>
            <a:r>
              <a:rPr lang="en-US" altLang="zh-CN" sz="2400" b="1" dirty="0">
                <a:latin typeface="黑体" panose="02010609060101010101" pitchFamily="49" charset="-122"/>
                <a:ea typeface="黑体" panose="02010609060101010101" pitchFamily="49" charset="-122"/>
                <a:cs typeface="Lantinghei SC Demibold" panose="02000000000000000000" charset="-122"/>
              </a:rPr>
              <a:t>/</a:t>
            </a:r>
            <a:r>
              <a:rPr lang="zh-CN" altLang="en-US" sz="2400" b="1" dirty="0">
                <a:latin typeface="黑体" panose="02010609060101010101" pitchFamily="49" charset="-122"/>
                <a:ea typeface="黑体" panose="02010609060101010101" pitchFamily="49" charset="-122"/>
                <a:cs typeface="Lantinghei SC Demibold" panose="02000000000000000000" charset="-122"/>
              </a:rPr>
              <a:t>重点组件测试</a:t>
            </a:r>
            <a:endParaRPr lang="zh-CN" altLang="en-US" sz="2400" b="1" dirty="0">
              <a:latin typeface="黑体" panose="02010609060101010101" pitchFamily="49" charset="-122"/>
              <a:ea typeface="黑体" panose="02010609060101010101" pitchFamily="49" charset="-122"/>
              <a:cs typeface="Lantinghei SC Demibold" panose="02000000000000000000" charset="-122"/>
            </a:endParaRPr>
          </a:p>
        </p:txBody>
      </p:sp>
      <p:sp>
        <p:nvSpPr>
          <p:cNvPr id="4" name="文本框 3"/>
          <p:cNvSpPr txBox="1"/>
          <p:nvPr/>
        </p:nvSpPr>
        <p:spPr>
          <a:xfrm>
            <a:off x="8529145" y="-1623848"/>
            <a:ext cx="184731" cy="369332"/>
          </a:xfrm>
          <a:prstGeom prst="rect">
            <a:avLst/>
          </a:prstGeom>
          <a:noFill/>
        </p:spPr>
        <p:txBody>
          <a:bodyPr wrap="none" rtlCol="0">
            <a:spAutoFit/>
          </a:bodyPr>
          <a:lstStyle/>
          <a:p>
            <a:endParaRPr kumimoji="1" lang="zh-CN" altLang="en-US" dirty="0"/>
          </a:p>
        </p:txBody>
      </p:sp>
      <p:sp>
        <p:nvSpPr>
          <p:cNvPr id="29" name="梯形 28"/>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2" name="表格 1"/>
          <p:cNvGraphicFramePr/>
          <p:nvPr>
            <p:custDataLst>
              <p:tags r:id="rId1"/>
            </p:custDataLst>
          </p:nvPr>
        </p:nvGraphicFramePr>
        <p:xfrm>
          <a:off x="843280" y="1105535"/>
          <a:ext cx="10604500" cy="4129405"/>
        </p:xfrm>
        <a:graphic>
          <a:graphicData uri="http://schemas.openxmlformats.org/drawingml/2006/table">
            <a:tbl>
              <a:tblPr>
                <a:tableStyleId>{D7AC3CCA-C797-4891-BE02-D94E43425B78}</a:tableStyleId>
              </a:tblPr>
              <a:tblGrid>
                <a:gridCol w="2651125"/>
                <a:gridCol w="2651125"/>
                <a:gridCol w="2651125"/>
                <a:gridCol w="2651125"/>
              </a:tblGrid>
              <a:tr h="304165">
                <a:tc>
                  <a:txBody>
                    <a:bodyPr/>
                    <a:p>
                      <a:pPr indent="0" algn="ctr">
                        <a:buNone/>
                      </a:pPr>
                      <a:r>
                        <a:rPr lang="zh-CN" sz="1600"/>
                        <a:t>序号</a:t>
                      </a:r>
                      <a:endParaRPr lang="zh-CN" altLang="en-US" sz="1600"/>
                    </a:p>
                  </a:txBody>
                  <a:tcPr marL="12700" marR="12700" marT="12700" vert="horz" anchor="ctr" anchorCtr="0"/>
                </a:tc>
                <a:tc>
                  <a:txBody>
                    <a:bodyPr/>
                    <a:p>
                      <a:pPr indent="0" algn="ctr">
                        <a:buNone/>
                      </a:pPr>
                      <a:r>
                        <a:rPr lang="zh-CN" sz="1600"/>
                        <a:t>组件/特性名称</a:t>
                      </a:r>
                      <a:endParaRPr lang="zh-CN" altLang="en-US" sz="1600"/>
                    </a:p>
                  </a:txBody>
                  <a:tcPr marL="12700" marR="12700" marT="12700" vert="horz" anchor="ctr" anchorCtr="0"/>
                </a:tc>
                <a:tc>
                  <a:txBody>
                    <a:bodyPr/>
                    <a:p>
                      <a:pPr indent="0" algn="ctr">
                        <a:buNone/>
                      </a:pPr>
                      <a:r>
                        <a:rPr lang="zh-CN" sz="1600"/>
                        <a:t>特性质量评估</a:t>
                      </a:r>
                      <a:endParaRPr lang="zh-CN" altLang="en-US" sz="1600"/>
                    </a:p>
                  </a:txBody>
                  <a:tcPr marL="12700" marR="12700" marT="12700" vert="horz" anchor="ctr" anchorCtr="0"/>
                </a:tc>
                <a:tc>
                  <a:txBody>
                    <a:bodyPr/>
                    <a:p>
                      <a:pPr indent="0" algn="ctr">
                        <a:buNone/>
                      </a:pPr>
                      <a:r>
                        <a:rPr lang="zh-CN" sz="1600"/>
                        <a:t>备注</a:t>
                      </a:r>
                      <a:endParaRPr lang="zh-CN" altLang="en-US" sz="1600"/>
                    </a:p>
                  </a:txBody>
                  <a:tcPr marL="12700" marR="12700" marT="12700" vert="horz" anchor="ctr" anchorCtr="0"/>
                </a:tc>
              </a:tr>
              <a:tr h="1630045">
                <a:tc>
                  <a:txBody>
                    <a:bodyPr/>
                    <a:p>
                      <a:pPr indent="0" algn="ctr">
                        <a:buNone/>
                      </a:pPr>
                      <a:r>
                        <a:rPr lang="en-US" sz="1600"/>
                        <a:t>9</a:t>
                      </a:r>
                      <a:endParaRPr lang="en-US" altLang="en-US" sz="1600"/>
                    </a:p>
                  </a:txBody>
                  <a:tcPr marL="12700" marR="12700" marT="12700" vert="horz" anchor="ctr" anchorCtr="0"/>
                </a:tc>
                <a:tc>
                  <a:txBody>
                    <a:bodyPr/>
                    <a:p>
                      <a:pPr indent="0" algn="ctr">
                        <a:buNone/>
                      </a:pPr>
                      <a:r>
                        <a:rPr lang="zh-CN" sz="1600"/>
                        <a:t>支持Tunderbird</a:t>
                      </a:r>
                      <a:endParaRPr lang="zh-CN" altLang="en-US" sz="1600"/>
                    </a:p>
                  </a:txBody>
                  <a:tcPr marL="12700" marR="12700" marT="12700" vert="horz" anchor="ctr" anchorCtr="0"/>
                </a:tc>
                <a:tc>
                  <a:txBody>
                    <a:bodyPr/>
                    <a:p>
                      <a:pPr indent="0" algn="ctr">
                        <a:buNone/>
                      </a:pPr>
                      <a:r>
                        <a:rPr lang="en-US" sz="1600"/>
                        <a:t>█</a:t>
                      </a:r>
                      <a:endParaRPr lang="en-US" altLang="en-US" sz="1600"/>
                    </a:p>
                  </a:txBody>
                  <a:tcPr marL="12700" marR="12700" marT="12700" vert="horz" anchor="ctr" anchorCtr="0"/>
                </a:tc>
                <a:tc>
                  <a:txBody>
                    <a:bodyPr/>
                    <a:p>
                      <a:pPr indent="0" algn="ctr">
                        <a:buNone/>
                      </a:pPr>
                      <a:r>
                        <a:rPr lang="zh-CN" sz="1600"/>
                        <a:t>安装和卸载正常，整体核心功能(重要组件和系统插件)稳定正常，整体质量良好，可以收发邮件。发现缺陷 2 个。</a:t>
                      </a:r>
                      <a:endParaRPr lang="zh-CN" altLang="en-US" sz="1600"/>
                    </a:p>
                  </a:txBody>
                  <a:tcPr marL="12700" marR="12700" marT="12700" vert="horz" anchor="ctr" anchorCtr="0"/>
                </a:tc>
              </a:tr>
              <a:tr h="1161415">
                <a:tc>
                  <a:txBody>
                    <a:bodyPr/>
                    <a:p>
                      <a:pPr indent="0" algn="ctr">
                        <a:buNone/>
                      </a:pPr>
                      <a:r>
                        <a:rPr lang="en-US" sz="1600"/>
                        <a:t>10</a:t>
                      </a:r>
                      <a:endParaRPr lang="en-US" altLang="en-US" sz="1600"/>
                    </a:p>
                  </a:txBody>
                  <a:tcPr marL="12700" marR="12700" marT="12700" vert="horz" anchor="ctr" anchorCtr="0"/>
                </a:tc>
                <a:tc>
                  <a:txBody>
                    <a:bodyPr/>
                    <a:p>
                      <a:pPr indent="0" algn="ctr">
                        <a:buNone/>
                      </a:pPr>
                      <a:r>
                        <a:rPr lang="zh-CN" sz="1600"/>
                        <a:t>支持MYSQL</a:t>
                      </a:r>
                      <a:endParaRPr lang="zh-CN" altLang="en-US" sz="1600"/>
                    </a:p>
                  </a:txBody>
                  <a:tcPr marL="12700" marR="12700" marT="12700" vert="horz" anchor="ctr" anchorCtr="0"/>
                </a:tc>
                <a:tc>
                  <a:txBody>
                    <a:bodyPr/>
                    <a:p>
                      <a:pPr indent="0" algn="ctr">
                        <a:buNone/>
                      </a:pPr>
                      <a:r>
                        <a:rPr lang="en-US" sz="1600"/>
                        <a:t>█</a:t>
                      </a:r>
                      <a:endParaRPr lang="en-US" altLang="en-US" sz="1600"/>
                    </a:p>
                  </a:txBody>
                  <a:tcPr marL="12700" marR="12700" marT="12700" vert="horz" anchor="ctr" anchorCtr="0"/>
                </a:tc>
                <a:tc>
                  <a:txBody>
                    <a:bodyPr/>
                    <a:p>
                      <a:pPr indent="0" algn="ctr">
                        <a:buNone/>
                      </a:pPr>
                      <a:r>
                        <a:rPr lang="zh-CN" sz="1600"/>
                        <a:t>安装和卸载正常，整体核心功能(重要组件和系统插件)稳定正常，整体质量良好。</a:t>
                      </a:r>
                      <a:endParaRPr lang="zh-CN" altLang="en-US" sz="1600"/>
                    </a:p>
                  </a:txBody>
                  <a:tcPr marL="12700" marR="12700" marT="12700" vert="horz" anchor="ctr" anchorCtr="0"/>
                </a:tc>
              </a:tr>
              <a:tr h="909320">
                <a:tc>
                  <a:txBody>
                    <a:bodyPr/>
                    <a:p>
                      <a:pPr indent="0" algn="ctr">
                        <a:buNone/>
                      </a:pPr>
                      <a:r>
                        <a:rPr lang="en-US" sz="1600"/>
                        <a:t>11</a:t>
                      </a:r>
                      <a:endParaRPr lang="en-US" altLang="en-US" sz="1600"/>
                    </a:p>
                  </a:txBody>
                  <a:tcPr marL="12700" marR="12700" marT="12700" vert="horz" anchor="ctr" anchorCtr="0"/>
                </a:tc>
                <a:tc>
                  <a:txBody>
                    <a:bodyPr/>
                    <a:p>
                      <a:pPr indent="0" algn="ctr">
                        <a:buNone/>
                      </a:pPr>
                      <a:r>
                        <a:rPr lang="zh-CN" sz="1600"/>
                        <a:t>支持GIMP</a:t>
                      </a:r>
                      <a:endParaRPr lang="zh-CN" altLang="en-US" sz="1600"/>
                    </a:p>
                  </a:txBody>
                  <a:tcPr marL="12700" marR="12700" marT="12700" vert="horz" anchor="ctr" anchorCtr="0"/>
                </a:tc>
                <a:tc>
                  <a:txBody>
                    <a:bodyPr/>
                    <a:p>
                      <a:pPr indent="0" algn="ctr">
                        <a:buNone/>
                      </a:pPr>
                      <a:r>
                        <a:rPr lang="en-US" sz="1600"/>
                        <a:t>█</a:t>
                      </a:r>
                      <a:endParaRPr lang="en-US" altLang="en-US" sz="1600"/>
                    </a:p>
                  </a:txBody>
                  <a:tcPr marL="12700" marR="12700" marT="12700" vert="horz" anchor="ctr" anchorCtr="0"/>
                </a:tc>
                <a:tc>
                  <a:txBody>
                    <a:bodyPr/>
                    <a:p>
                      <a:pPr indent="0" algn="ctr">
                        <a:buNone/>
                      </a:pPr>
                      <a:r>
                        <a:rPr lang="zh-CN" sz="1600"/>
                        <a:t>安装和卸载正常，整体核心功能(重要组件和系统插件)稳定正常，整体质量良好。发现功能缺陷 5 个。</a:t>
                      </a:r>
                      <a:endParaRPr lang="zh-CN" altLang="en-US" sz="1600"/>
                    </a:p>
                  </a:txBody>
                  <a:tcPr marL="12700" marR="12700" marT="12700" vert="horz" anchor="ctr" anchorCtr="0"/>
                </a:tc>
              </a:tr>
            </a:tbl>
          </a:graphicData>
        </a:graphic>
      </p:graphicFrame>
      <p:sp>
        <p:nvSpPr>
          <p:cNvPr id="3" name="文本框 2"/>
          <p:cNvSpPr txBox="1"/>
          <p:nvPr/>
        </p:nvSpPr>
        <p:spPr>
          <a:xfrm>
            <a:off x="843280" y="5795645"/>
            <a:ext cx="6096000" cy="368300"/>
          </a:xfrm>
          <a:prstGeom prst="rect">
            <a:avLst/>
          </a:prstGeom>
          <a:noFill/>
        </p:spPr>
        <p:txBody>
          <a:bodyPr wrap="square" rtlCol="0" anchor="t">
            <a:spAutoFit/>
          </a:bodyPr>
          <a:p>
            <a:r>
              <a:rPr lang="zh-CN" altLang="en-US"/>
              <a:t>详细见</a:t>
            </a:r>
            <a:r>
              <a:rPr lang="zh-CN" altLang="en-US">
                <a:hlinkClick r:id="rId2" action="ppaction://hlinkfile"/>
              </a:rPr>
              <a:t>报告</a:t>
            </a:r>
            <a:r>
              <a:rPr lang="en-US" altLang="zh-CN"/>
              <a:t> </a:t>
            </a:r>
            <a:r>
              <a:rPr lang="zh-CN" altLang="en-US">
                <a:hlinkClick r:id="rId3" action="ppaction://hlinkfile"/>
              </a:rPr>
              <a:t>测试用例入口</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73636" y="381009"/>
            <a:ext cx="7327314" cy="460375"/>
          </a:xfrm>
          <a:prstGeom prst="rect">
            <a:avLst/>
          </a:prstGeom>
          <a:noFill/>
        </p:spPr>
        <p:txBody>
          <a:bodyPr wrap="square" rtlCol="0">
            <a:spAutoFit/>
          </a:bodyPr>
          <a:lstStyle/>
          <a:p>
            <a:r>
              <a:rPr lang="zh-CN" altLang="en-US" sz="2400" b="1" dirty="0">
                <a:latin typeface="黑体" panose="02010609060101010101" pitchFamily="49" charset="-122"/>
                <a:ea typeface="黑体" panose="02010609060101010101" pitchFamily="49" charset="-122"/>
                <a:cs typeface="Lantinghei SC Demibold" panose="02000000000000000000" charset="-122"/>
                <a:sym typeface="+mn-ea"/>
              </a:rPr>
              <a:t>常见软件和系统功能自动化测试</a:t>
            </a:r>
            <a:endParaRPr lang="zh-CN" altLang="en-US" sz="2400" b="1" dirty="0">
              <a:latin typeface="黑体" panose="02010609060101010101" pitchFamily="49" charset="-122"/>
              <a:ea typeface="黑体" panose="02010609060101010101" pitchFamily="49" charset="-122"/>
              <a:cs typeface="Lantinghei SC Demibold" panose="02000000000000000000" charset="-122"/>
              <a:sym typeface="+mn-ea"/>
            </a:endParaRPr>
          </a:p>
        </p:txBody>
      </p:sp>
      <p:sp>
        <p:nvSpPr>
          <p:cNvPr id="4" name="文本框 3"/>
          <p:cNvSpPr txBox="1"/>
          <p:nvPr/>
        </p:nvSpPr>
        <p:spPr>
          <a:xfrm>
            <a:off x="8529145" y="-1623848"/>
            <a:ext cx="184731" cy="369332"/>
          </a:xfrm>
          <a:prstGeom prst="rect">
            <a:avLst/>
          </a:prstGeom>
          <a:noFill/>
        </p:spPr>
        <p:txBody>
          <a:bodyPr wrap="none" rtlCol="0">
            <a:spAutoFit/>
          </a:bodyPr>
          <a:lstStyle/>
          <a:p>
            <a:endParaRPr kumimoji="1" lang="zh-CN" altLang="en-US" dirty="0"/>
          </a:p>
        </p:txBody>
      </p:sp>
      <p:sp>
        <p:nvSpPr>
          <p:cNvPr id="29" name="梯形 28"/>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矩形 48"/>
          <p:cNvSpPr/>
          <p:nvPr/>
        </p:nvSpPr>
        <p:spPr>
          <a:xfrm>
            <a:off x="522470" y="979575"/>
            <a:ext cx="10880651" cy="4615815"/>
          </a:xfrm>
          <a:prstGeom prst="rect">
            <a:avLst/>
          </a:prstGeom>
        </p:spPr>
        <p:txBody>
          <a:bodyPr wrap="square">
            <a:spAutoFit/>
          </a:bodyPr>
          <a:lstStyle/>
          <a:p>
            <a:pPr marL="257175" indent="-257175" algn="just">
              <a:lnSpc>
                <a:spcPct val="150000"/>
              </a:lnSpc>
              <a:spcBef>
                <a:spcPts val="0"/>
              </a:spcBef>
              <a:buClr>
                <a:srgbClr val="FF0000"/>
              </a:buClr>
              <a:buSzTx/>
              <a:buFont typeface="Wingdings" panose="05000000000000000000" pitchFamily="2" charset="2"/>
              <a:buChar char="n"/>
              <a:defRPr/>
            </a:pPr>
            <a:endParaRPr sz="1400"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SzTx/>
              <a:buFont typeface="Wingdings" panose="05000000000000000000" pitchFamily="2" charset="2"/>
              <a:buChar char="n"/>
              <a:defRPr/>
            </a:pPr>
            <a:endParaRPr sz="1400"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SzTx/>
              <a:buFont typeface="Wingdings" panose="05000000000000000000" pitchFamily="2" charset="2"/>
              <a:buChar char="n"/>
              <a:defRPr/>
            </a:pPr>
            <a:r>
              <a:rPr sz="1400" dirty="0">
                <a:solidFill>
                  <a:srgbClr val="000000"/>
                </a:solidFill>
                <a:latin typeface="宋体" panose="02010600030101010101" pitchFamily="2" charset="-122"/>
                <a:ea typeface="宋体" panose="02010600030101010101" pitchFamily="2" charset="-122"/>
              </a:rPr>
              <a:t>测试范围：共329个测试套(327个软件包+systemd+os-basic)，1426个测试用例</a:t>
            </a:r>
            <a:endParaRPr sz="1400"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SzTx/>
              <a:buFont typeface="Wingdings" panose="05000000000000000000" pitchFamily="2" charset="2"/>
              <a:buChar char="n"/>
              <a:defRPr/>
            </a:pPr>
            <a:r>
              <a:rPr sz="1400" dirty="0">
                <a:solidFill>
                  <a:srgbClr val="000000"/>
                </a:solidFill>
                <a:latin typeface="宋体" panose="02010600030101010101" pitchFamily="2" charset="-122"/>
                <a:ea typeface="宋体" panose="02010600030101010101" pitchFamily="2" charset="-122"/>
              </a:rPr>
              <a:t>测试框架：</a:t>
            </a:r>
            <a:r>
              <a:rPr sz="1400" dirty="0">
                <a:solidFill>
                  <a:srgbClr val="000000"/>
                </a:solidFill>
                <a:latin typeface="宋体" panose="02010600030101010101" pitchFamily="2" charset="-122"/>
                <a:ea typeface="宋体" panose="02010600030101010101" pitchFamily="2" charset="-122"/>
                <a:hlinkClick r:id="rId1" action="ppaction://hlinkfile"/>
              </a:rPr>
              <a:t>mugen-riscv</a:t>
            </a:r>
            <a:r>
              <a:rPr sz="1400" dirty="0">
                <a:solidFill>
                  <a:srgbClr val="000000"/>
                </a:solidFill>
                <a:latin typeface="宋体" panose="02010600030101010101" pitchFamily="2" charset="-122"/>
                <a:ea typeface="宋体" panose="02010600030101010101" pitchFamily="2" charset="-122"/>
              </a:rPr>
              <a:t>（由第三测试小队开发维护的mugen分支，新增了测试环境自动复原、多线程测试和测试结果自动分析等功能）</a:t>
            </a:r>
            <a:endParaRPr sz="1400"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SzTx/>
              <a:buFont typeface="Wingdings" panose="05000000000000000000" pitchFamily="2" charset="2"/>
              <a:buChar char="n"/>
              <a:defRPr/>
            </a:pPr>
            <a:r>
              <a:rPr sz="1400" dirty="0">
                <a:solidFill>
                  <a:srgbClr val="000000"/>
                </a:solidFill>
                <a:latin typeface="宋体" panose="02010600030101010101" pitchFamily="2" charset="-122"/>
                <a:ea typeface="宋体" panose="02010600030101010101" pitchFamily="2" charset="-122"/>
              </a:rPr>
              <a:t>测试方式：测试环境自动复原，测试套间隔离以及自动分配硬盘外设资源的自动化测试 使用qemu_test.py，利用qemu qcow2快照实现在测试每个测试套时单独建立qemu虚拟机进行测试，保证了测试套间不会相互干扰。测试程序运行时会根据测试套文件中"add disk"字段的信息，自动创建硬盘资源并分配给对应的虚拟机。</a:t>
            </a:r>
            <a:endParaRPr sz="1400"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SzTx/>
              <a:buFont typeface="Wingdings" panose="05000000000000000000" pitchFamily="2" charset="2"/>
              <a:buChar char="n"/>
              <a:defRPr/>
            </a:pPr>
            <a:r>
              <a:rPr sz="1400" dirty="0">
                <a:solidFill>
                  <a:srgbClr val="000000"/>
                </a:solidFill>
                <a:latin typeface="宋体" panose="02010600030101010101" pitchFamily="2" charset="-122"/>
                <a:ea typeface="宋体" panose="02010600030101010101" pitchFamily="2" charset="-122"/>
              </a:rPr>
              <a:t>测试结论：本次自动化测试共1426个测试用例，通过测试用例 1006 个，未通过测试用例 420 个</a:t>
            </a:r>
            <a:endParaRPr sz="1400"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SzTx/>
              <a:buFont typeface="Wingdings" panose="05000000000000000000" pitchFamily="2" charset="2"/>
              <a:buChar char="n"/>
              <a:defRPr/>
            </a:pPr>
            <a:r>
              <a:rPr sz="1400" dirty="0">
                <a:solidFill>
                  <a:srgbClr val="000000"/>
                </a:solidFill>
                <a:latin typeface="宋体" panose="02010600030101010101" pitchFamily="2" charset="-122"/>
                <a:ea typeface="宋体" panose="02010600030101010101" pitchFamily="2" charset="-122"/>
                <a:hlinkClick r:id="rId2" action="ppaction://hlinkfile"/>
              </a:rPr>
              <a:t>详细测试报告</a:t>
            </a:r>
            <a:r>
              <a:rPr sz="1400" dirty="0">
                <a:solidFill>
                  <a:srgbClr val="000000"/>
                </a:solidFill>
                <a:latin typeface="宋体" panose="02010600030101010101" pitchFamily="2" charset="-122"/>
                <a:ea typeface="宋体" panose="02010600030101010101" pitchFamily="2" charset="-122"/>
              </a:rPr>
              <a:t> </a:t>
            </a:r>
            <a:endParaRPr sz="1400"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SzTx/>
              <a:buFont typeface="Wingdings" panose="05000000000000000000" pitchFamily="2" charset="2"/>
              <a:buChar char="n"/>
              <a:defRPr/>
            </a:pPr>
            <a:r>
              <a:rPr sz="1400" dirty="0">
                <a:solidFill>
                  <a:srgbClr val="000000"/>
                </a:solidFill>
                <a:latin typeface="宋体" panose="02010600030101010101" pitchFamily="2" charset="-122"/>
                <a:ea typeface="宋体" panose="02010600030101010101" pitchFamily="2" charset="-122"/>
                <a:hlinkClick r:id="rId3" action="ppaction://hlinkfile"/>
              </a:rPr>
              <a:t>未通过测试分析</a:t>
            </a:r>
            <a:endParaRPr sz="1400" dirty="0">
              <a:solidFill>
                <a:srgbClr val="000000"/>
              </a:solidFill>
              <a:latin typeface="宋体" panose="02010600030101010101" pitchFamily="2" charset="-122"/>
              <a:ea typeface="宋体" panose="02010600030101010101" pitchFamily="2" charset="-122"/>
              <a:hlinkClick r:id="rId3" action="ppaction://hlinkfile"/>
            </a:endParaRPr>
          </a:p>
          <a:p>
            <a:pPr indent="0" algn="just">
              <a:lnSpc>
                <a:spcPct val="150000"/>
              </a:lnSpc>
              <a:spcBef>
                <a:spcPts val="0"/>
              </a:spcBef>
              <a:buClr>
                <a:srgbClr val="FF0000"/>
              </a:buClr>
              <a:buSzTx/>
              <a:buFont typeface="Wingdings" panose="05000000000000000000" pitchFamily="2" charset="2"/>
              <a:buNone/>
              <a:defRPr/>
            </a:pPr>
            <a:endParaRPr sz="1400" dirty="0">
              <a:solidFill>
                <a:srgbClr val="000000"/>
              </a:solidFill>
              <a:latin typeface="宋体" panose="02010600030101010101" pitchFamily="2" charset="-122"/>
              <a:ea typeface="宋体" panose="02010600030101010101" pitchFamily="2" charset="-122"/>
            </a:endParaRPr>
          </a:p>
          <a:p>
            <a:pPr indent="0" algn="just">
              <a:lnSpc>
                <a:spcPct val="150000"/>
              </a:lnSpc>
              <a:spcBef>
                <a:spcPts val="0"/>
              </a:spcBef>
              <a:buClr>
                <a:srgbClr val="FF0000"/>
              </a:buClr>
              <a:buSzTx/>
              <a:buFont typeface="Wingdings" panose="05000000000000000000" pitchFamily="2" charset="2"/>
              <a:buNone/>
              <a:defRPr/>
            </a:pPr>
            <a:endParaRPr sz="1400" dirty="0">
              <a:solidFill>
                <a:srgbClr val="000000"/>
              </a:solidFill>
              <a:latin typeface="宋体" panose="02010600030101010101" pitchFamily="2" charset="-122"/>
              <a:ea typeface="宋体" panose="02010600030101010101" pitchFamily="2" charset="-122"/>
            </a:endParaRPr>
          </a:p>
          <a:p>
            <a:pPr indent="0" algn="just">
              <a:lnSpc>
                <a:spcPct val="150000"/>
              </a:lnSpc>
              <a:spcBef>
                <a:spcPts val="0"/>
              </a:spcBef>
              <a:buClr>
                <a:srgbClr val="FF0000"/>
              </a:buClr>
              <a:buSzTx/>
              <a:buFont typeface="Wingdings" panose="05000000000000000000" pitchFamily="2" charset="2"/>
              <a:buNone/>
              <a:defRPr/>
            </a:pPr>
            <a:r>
              <a:rPr lang="zh-CN" sz="1400" dirty="0">
                <a:solidFill>
                  <a:srgbClr val="000000"/>
                </a:solidFill>
                <a:latin typeface="宋体" panose="02010600030101010101" pitchFamily="2" charset="-122"/>
                <a:ea typeface="宋体" panose="02010600030101010101" pitchFamily="2" charset="-122"/>
              </a:rPr>
              <a:t>测试结果：</a:t>
            </a:r>
            <a:r>
              <a:rPr lang="en-US" altLang="zh-CN" sz="1400" dirty="0">
                <a:solidFill>
                  <a:srgbClr val="000000"/>
                </a:solidFill>
                <a:latin typeface="宋体" panose="02010600030101010101" pitchFamily="2" charset="-122"/>
                <a:ea typeface="宋体" panose="02010600030101010101" pitchFamily="2" charset="-122"/>
                <a:hlinkClick r:id="rId4" action="ppaction://hlinkfile"/>
              </a:rPr>
              <a:t>https://gitee.com/yunxiangluo/openeuler-riscv-2203-v2-test/tree/master/Auto_Testing/openEuler-RISC-V-22.03-Preview-V2</a:t>
            </a:r>
            <a:endParaRPr lang="en-US" altLang="zh-CN" sz="1400" dirty="0">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73636" y="381009"/>
            <a:ext cx="7327314" cy="460375"/>
          </a:xfrm>
          <a:prstGeom prst="rect">
            <a:avLst/>
          </a:prstGeom>
          <a:noFill/>
        </p:spPr>
        <p:txBody>
          <a:bodyPr wrap="square" rtlCol="0">
            <a:spAutoFit/>
          </a:bodyPr>
          <a:lstStyle/>
          <a:p>
            <a:r>
              <a:rPr lang="zh-CN" altLang="en-US" sz="2400" b="1" dirty="0">
                <a:latin typeface="黑体" panose="02010609060101010101" pitchFamily="49" charset="-122"/>
                <a:ea typeface="黑体" panose="02010609060101010101" pitchFamily="49" charset="-122"/>
                <a:cs typeface="Lantinghei SC Demibold" panose="02000000000000000000" charset="-122"/>
                <a:sym typeface="+mn-ea"/>
              </a:rPr>
              <a:t>软件源包依赖测试</a:t>
            </a:r>
            <a:endParaRPr lang="zh-CN" altLang="en-US" sz="2400" b="1" dirty="0">
              <a:latin typeface="黑体" panose="02010609060101010101" pitchFamily="49" charset="-122"/>
              <a:ea typeface="黑体" panose="02010609060101010101" pitchFamily="49" charset="-122"/>
              <a:cs typeface="Lantinghei SC Demibold" panose="02000000000000000000" charset="-122"/>
              <a:sym typeface="+mn-ea"/>
            </a:endParaRPr>
          </a:p>
        </p:txBody>
      </p:sp>
      <p:sp>
        <p:nvSpPr>
          <p:cNvPr id="4" name="文本框 3"/>
          <p:cNvSpPr txBox="1"/>
          <p:nvPr/>
        </p:nvSpPr>
        <p:spPr>
          <a:xfrm>
            <a:off x="8529145" y="-1623848"/>
            <a:ext cx="184731" cy="369332"/>
          </a:xfrm>
          <a:prstGeom prst="rect">
            <a:avLst/>
          </a:prstGeom>
          <a:noFill/>
        </p:spPr>
        <p:txBody>
          <a:bodyPr wrap="none" rtlCol="0">
            <a:spAutoFit/>
          </a:bodyPr>
          <a:lstStyle/>
          <a:p>
            <a:endParaRPr kumimoji="1" lang="zh-CN" altLang="en-US" dirty="0"/>
          </a:p>
        </p:txBody>
      </p:sp>
      <p:sp>
        <p:nvSpPr>
          <p:cNvPr id="29" name="梯形 28"/>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矩形 48"/>
          <p:cNvSpPr/>
          <p:nvPr/>
        </p:nvSpPr>
        <p:spPr>
          <a:xfrm>
            <a:off x="522470" y="979575"/>
            <a:ext cx="10880651" cy="4292600"/>
          </a:xfrm>
          <a:prstGeom prst="rect">
            <a:avLst/>
          </a:prstGeom>
        </p:spPr>
        <p:txBody>
          <a:bodyPr wrap="square">
            <a:spAutoFit/>
          </a:bodyPr>
          <a:lstStyle/>
          <a:p>
            <a:pPr marL="257175" indent="-257175" algn="just">
              <a:lnSpc>
                <a:spcPct val="150000"/>
              </a:lnSpc>
              <a:spcBef>
                <a:spcPts val="0"/>
              </a:spcBef>
              <a:buClr>
                <a:srgbClr val="FF0000"/>
              </a:buClr>
              <a:buSzTx/>
              <a:buFont typeface="Wingdings" panose="05000000000000000000" pitchFamily="2" charset="2"/>
              <a:buChar char="n"/>
              <a:defRPr/>
            </a:pPr>
            <a:endParaRPr sz="1400"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SzTx/>
              <a:buFont typeface="Wingdings" panose="05000000000000000000" pitchFamily="2" charset="2"/>
              <a:buChar char="n"/>
              <a:defRPr/>
            </a:pPr>
            <a:endParaRPr sz="1400"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SzTx/>
              <a:buFont typeface="Wingdings" panose="05000000000000000000" pitchFamily="2" charset="2"/>
              <a:buChar char="n"/>
              <a:defRPr/>
            </a:pPr>
            <a:r>
              <a:rPr sz="1400" dirty="0">
                <a:solidFill>
                  <a:srgbClr val="000000"/>
                </a:solidFill>
                <a:latin typeface="宋体" panose="02010600030101010101" pitchFamily="2" charset="-122"/>
                <a:ea typeface="宋体" panose="02010600030101010101" pitchFamily="2" charset="-122"/>
              </a:rPr>
              <a:t>测试环境：</a:t>
            </a:r>
            <a:endParaRPr sz="1400" dirty="0">
              <a:solidFill>
                <a:srgbClr val="000000"/>
              </a:solidFill>
              <a:latin typeface="宋体" panose="02010600030101010101" pitchFamily="2" charset="-122"/>
              <a:ea typeface="宋体" panose="02010600030101010101" pitchFamily="2" charset="-122"/>
            </a:endParaRPr>
          </a:p>
          <a:p>
            <a:pPr marL="714375" lvl="1" indent="-257175" algn="just">
              <a:lnSpc>
                <a:spcPct val="150000"/>
              </a:lnSpc>
              <a:spcBef>
                <a:spcPts val="0"/>
              </a:spcBef>
              <a:buClr>
                <a:srgbClr val="FF0000"/>
              </a:buClr>
              <a:buSzTx/>
              <a:buFont typeface="Wingdings" panose="05000000000000000000" pitchFamily="2" charset="2"/>
              <a:buChar char="n"/>
              <a:defRPr/>
            </a:pPr>
            <a:r>
              <a:rPr sz="1400" dirty="0">
                <a:solidFill>
                  <a:srgbClr val="000000"/>
                </a:solidFill>
                <a:latin typeface="宋体" panose="02010600030101010101" pitchFamily="2" charset="-122"/>
                <a:ea typeface="宋体" panose="02010600030101010101" pitchFamily="2" charset="-122"/>
              </a:rPr>
              <a:t>OpenEuler 22.03 V2 riscv64 preview 安装镜像</a:t>
            </a:r>
            <a:endParaRPr sz="1400" dirty="0">
              <a:solidFill>
                <a:srgbClr val="000000"/>
              </a:solidFill>
              <a:latin typeface="宋体" panose="02010600030101010101" pitchFamily="2" charset="-122"/>
              <a:ea typeface="宋体" panose="02010600030101010101" pitchFamily="2" charset="-122"/>
            </a:endParaRPr>
          </a:p>
          <a:p>
            <a:pPr marL="714375" lvl="1" indent="-257175" algn="just">
              <a:lnSpc>
                <a:spcPct val="150000"/>
              </a:lnSpc>
              <a:spcBef>
                <a:spcPts val="0"/>
              </a:spcBef>
              <a:buClr>
                <a:srgbClr val="FF0000"/>
              </a:buClr>
              <a:buSzTx/>
              <a:buFont typeface="Wingdings" panose="05000000000000000000" pitchFamily="2" charset="2"/>
              <a:buChar char="n"/>
              <a:defRPr/>
            </a:pPr>
            <a:r>
              <a:rPr sz="1400" dirty="0">
                <a:solidFill>
                  <a:srgbClr val="000000"/>
                </a:solidFill>
                <a:latin typeface="宋体" panose="02010600030101010101" pitchFamily="2" charset="-122"/>
                <a:ea typeface="宋体" panose="02010600030101010101" pitchFamily="2" charset="-122"/>
              </a:rPr>
              <a:t>OpenEuler 22.03 V2 riscv64 软件源</a:t>
            </a:r>
            <a:endParaRPr sz="1400" dirty="0">
              <a:solidFill>
                <a:srgbClr val="000000"/>
              </a:solidFill>
              <a:latin typeface="宋体" panose="02010600030101010101" pitchFamily="2" charset="-122"/>
              <a:ea typeface="宋体" panose="02010600030101010101" pitchFamily="2" charset="-122"/>
            </a:endParaRPr>
          </a:p>
          <a:p>
            <a:pPr indent="0" algn="just">
              <a:lnSpc>
                <a:spcPct val="150000"/>
              </a:lnSpc>
              <a:spcBef>
                <a:spcPts val="0"/>
              </a:spcBef>
              <a:buClr>
                <a:srgbClr val="FF0000"/>
              </a:buClr>
              <a:buSzTx/>
              <a:buFont typeface="Wingdings" panose="05000000000000000000" pitchFamily="2" charset="2"/>
              <a:buNone/>
              <a:defRPr/>
            </a:pPr>
            <a:endParaRPr sz="1400"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SzTx/>
              <a:buFont typeface="Wingdings" panose="05000000000000000000" pitchFamily="2" charset="2"/>
              <a:buChar char="n"/>
              <a:defRPr/>
            </a:pPr>
            <a:r>
              <a:rPr sz="1400" dirty="0">
                <a:solidFill>
                  <a:srgbClr val="000000"/>
                </a:solidFill>
                <a:latin typeface="宋体" panose="02010600030101010101" pitchFamily="2" charset="-122"/>
                <a:ea typeface="宋体" panose="02010600030101010101" pitchFamily="2" charset="-122"/>
              </a:rPr>
              <a:t>测试结论：</a:t>
            </a:r>
            <a:r>
              <a:rPr sz="1400" dirty="0">
                <a:solidFill>
                  <a:srgbClr val="000000"/>
                </a:solidFill>
                <a:latin typeface="宋体" panose="02010600030101010101" pitchFamily="2" charset="-122"/>
                <a:ea typeface="宋体" panose="02010600030101010101" pitchFamily="2" charset="-122"/>
                <a:sym typeface="+mn-ea"/>
              </a:rPr>
              <a:t> 测试</a:t>
            </a:r>
            <a:r>
              <a:rPr lang="en-US" sz="1400" dirty="0">
                <a:solidFill>
                  <a:srgbClr val="000000"/>
                </a:solidFill>
                <a:latin typeface="宋体" panose="02010600030101010101" pitchFamily="2" charset="-122"/>
                <a:ea typeface="宋体" panose="02010600030101010101" pitchFamily="2" charset="-122"/>
                <a:sym typeface="+mn-ea"/>
              </a:rPr>
              <a:t>V2</a:t>
            </a:r>
            <a:r>
              <a:rPr sz="1400" dirty="0">
                <a:solidFill>
                  <a:srgbClr val="000000"/>
                </a:solidFill>
                <a:latin typeface="宋体" panose="02010600030101010101" pitchFamily="2" charset="-122"/>
                <a:ea typeface="宋体" panose="02010600030101010101" pitchFamily="2" charset="-122"/>
                <a:sym typeface="+mn-ea"/>
              </a:rPr>
              <a:t>软件</a:t>
            </a:r>
            <a:r>
              <a:rPr lang="zh-CN" sz="1400" dirty="0">
                <a:solidFill>
                  <a:srgbClr val="000000"/>
                </a:solidFill>
                <a:latin typeface="宋体" panose="02010600030101010101" pitchFamily="2" charset="-122"/>
                <a:ea typeface="宋体" panose="02010600030101010101" pitchFamily="2" charset="-122"/>
                <a:sym typeface="+mn-ea"/>
              </a:rPr>
              <a:t>源所有包</a:t>
            </a:r>
            <a:r>
              <a:rPr sz="1400" dirty="0">
                <a:solidFill>
                  <a:srgbClr val="000000"/>
                </a:solidFill>
                <a:latin typeface="宋体" panose="02010600030101010101" pitchFamily="2" charset="-122"/>
                <a:ea typeface="宋体" panose="02010600030101010101" pitchFamily="2" charset="-122"/>
                <a:sym typeface="+mn-ea"/>
              </a:rPr>
              <a:t>，发现缺陷90个</a:t>
            </a:r>
            <a:endParaRPr sz="1400" dirty="0">
              <a:solidFill>
                <a:srgbClr val="000000"/>
              </a:solidFill>
              <a:latin typeface="宋体" panose="02010600030101010101" pitchFamily="2" charset="-122"/>
              <a:ea typeface="宋体" panose="02010600030101010101" pitchFamily="2" charset="-122"/>
              <a:sym typeface="+mn-ea"/>
            </a:endParaRPr>
          </a:p>
          <a:p>
            <a:pPr lvl="1" indent="0" algn="just">
              <a:lnSpc>
                <a:spcPct val="150000"/>
              </a:lnSpc>
              <a:spcBef>
                <a:spcPts val="0"/>
              </a:spcBef>
              <a:buClr>
                <a:srgbClr val="FF0000"/>
              </a:buClr>
              <a:buSzTx/>
              <a:buFont typeface="Wingdings" panose="05000000000000000000" pitchFamily="2" charset="2"/>
              <a:buNone/>
              <a:defRPr/>
            </a:pPr>
            <a:r>
              <a:rPr lang="zh-CN" sz="1400" dirty="0">
                <a:solidFill>
                  <a:srgbClr val="000000"/>
                </a:solidFill>
                <a:latin typeface="宋体" panose="02010600030101010101" pitchFamily="2" charset="-122"/>
                <a:ea typeface="宋体" panose="02010600030101010101" pitchFamily="2" charset="-122"/>
              </a:rPr>
              <a:t>结果分析</a:t>
            </a:r>
            <a:endParaRPr sz="1400" dirty="0">
              <a:solidFill>
                <a:srgbClr val="000000"/>
              </a:solidFill>
              <a:latin typeface="宋体" panose="02010600030101010101" pitchFamily="2" charset="-122"/>
              <a:ea typeface="宋体" panose="02010600030101010101" pitchFamily="2" charset="-122"/>
            </a:endParaRPr>
          </a:p>
          <a:p>
            <a:pPr marL="714375" lvl="1" indent="-257175" algn="just">
              <a:lnSpc>
                <a:spcPct val="150000"/>
              </a:lnSpc>
              <a:spcBef>
                <a:spcPts val="0"/>
              </a:spcBef>
              <a:buClr>
                <a:srgbClr val="FF0000"/>
              </a:buClr>
              <a:buSzTx/>
              <a:buFont typeface="Wingdings" panose="05000000000000000000" pitchFamily="2" charset="2"/>
              <a:buChar char="n"/>
              <a:defRPr/>
            </a:pPr>
            <a:r>
              <a:rPr sz="1400" dirty="0">
                <a:solidFill>
                  <a:srgbClr val="000000"/>
                </a:solidFill>
                <a:latin typeface="宋体" panose="02010600030101010101" pitchFamily="2" charset="-122"/>
                <a:ea typeface="宋体" panose="02010600030101010101" pitchFamily="2" charset="-122"/>
              </a:rPr>
              <a:t>发现出问题的软件包往往彼此关联，如libreoffice的众多语言包、texlive的若干插件、vdsm的一些钩子等等</a:t>
            </a:r>
            <a:endParaRPr sz="1400" dirty="0">
              <a:solidFill>
                <a:srgbClr val="000000"/>
              </a:solidFill>
              <a:latin typeface="宋体" panose="02010600030101010101" pitchFamily="2" charset="-122"/>
              <a:ea typeface="宋体" panose="02010600030101010101" pitchFamily="2" charset="-122"/>
            </a:endParaRPr>
          </a:p>
          <a:p>
            <a:pPr marL="714375" lvl="1" indent="-257175" algn="just">
              <a:lnSpc>
                <a:spcPct val="150000"/>
              </a:lnSpc>
              <a:spcBef>
                <a:spcPts val="0"/>
              </a:spcBef>
              <a:buClr>
                <a:srgbClr val="FF0000"/>
              </a:buClr>
              <a:buSzTx/>
              <a:buFont typeface="Wingdings" panose="05000000000000000000" pitchFamily="2" charset="2"/>
              <a:buChar char="n"/>
              <a:defRPr/>
            </a:pPr>
            <a:r>
              <a:rPr sz="1400" dirty="0">
                <a:solidFill>
                  <a:srgbClr val="000000"/>
                </a:solidFill>
                <a:latin typeface="宋体" panose="02010600030101010101" pitchFamily="2" charset="-122"/>
                <a:ea typeface="宋体" panose="02010600030101010101" pitchFamily="2" charset="-122"/>
              </a:rPr>
              <a:t>依赖树顶端的软件包出问题时，整个依赖树都无法正常运转。如大量软件包依赖于vdsm，当它无法正常安装时，那些依赖它的软件包也会无法正常安装</a:t>
            </a:r>
            <a:endParaRPr sz="1400" dirty="0">
              <a:solidFill>
                <a:srgbClr val="000000"/>
              </a:solidFill>
              <a:latin typeface="宋体" panose="02010600030101010101" pitchFamily="2" charset="-122"/>
              <a:ea typeface="宋体" panose="02010600030101010101" pitchFamily="2" charset="-122"/>
            </a:endParaRPr>
          </a:p>
          <a:p>
            <a:pPr marL="714375" lvl="1" indent="-257175" algn="just">
              <a:lnSpc>
                <a:spcPct val="150000"/>
              </a:lnSpc>
              <a:spcBef>
                <a:spcPts val="0"/>
              </a:spcBef>
              <a:buClr>
                <a:srgbClr val="FF0000"/>
              </a:buClr>
              <a:buSzTx/>
              <a:buFont typeface="Wingdings" panose="05000000000000000000" pitchFamily="2" charset="2"/>
              <a:buChar char="n"/>
              <a:defRPr/>
            </a:pPr>
            <a:r>
              <a:rPr sz="1400" dirty="0">
                <a:solidFill>
                  <a:srgbClr val="000000"/>
                </a:solidFill>
                <a:latin typeface="宋体" panose="02010600030101010101" pitchFamily="2" charset="-122"/>
                <a:ea typeface="宋体" panose="02010600030101010101" pitchFamily="2" charset="-122"/>
              </a:rPr>
              <a:t>部分软件包出现同名多版本共存的现象，导致包管理器无法选择哪一种进行安装</a:t>
            </a:r>
            <a:endParaRPr sz="1400" dirty="0">
              <a:solidFill>
                <a:srgbClr val="000000"/>
              </a:solidFill>
              <a:latin typeface="宋体" panose="02010600030101010101" pitchFamily="2" charset="-122"/>
              <a:ea typeface="宋体" panose="02010600030101010101" pitchFamily="2" charset="-122"/>
            </a:endParaRPr>
          </a:p>
          <a:p>
            <a:pPr marL="714375" lvl="1" indent="-257175" algn="just">
              <a:lnSpc>
                <a:spcPct val="150000"/>
              </a:lnSpc>
              <a:spcBef>
                <a:spcPts val="0"/>
              </a:spcBef>
              <a:buClr>
                <a:srgbClr val="FF0000"/>
              </a:buClr>
              <a:buSzTx/>
              <a:buFont typeface="Wingdings" panose="05000000000000000000" pitchFamily="2" charset="2"/>
              <a:buChar char="n"/>
              <a:defRPr/>
            </a:pPr>
            <a:r>
              <a:rPr sz="1400" dirty="0">
                <a:solidFill>
                  <a:srgbClr val="000000"/>
                </a:solidFill>
                <a:latin typeface="宋体" panose="02010600030101010101" pitchFamily="2" charset="-122"/>
                <a:ea typeface="宋体" panose="02010600030101010101" pitchFamily="2" charset="-122"/>
              </a:rPr>
              <a:t>大多数依赖问题源于所依赖的软件包版本号不满足条件或无法提供相关功能，或在软件源中找不到所对应的依赖的软件包</a:t>
            </a:r>
            <a:endParaRPr sz="1400" dirty="0">
              <a:solidFill>
                <a:srgbClr val="000000"/>
              </a:solidFill>
              <a:latin typeface="宋体" panose="02010600030101010101" pitchFamily="2" charset="-122"/>
              <a:ea typeface="宋体" panose="02010600030101010101" pitchFamily="2" charset="-122"/>
            </a:endParaRPr>
          </a:p>
        </p:txBody>
      </p:sp>
      <p:sp>
        <p:nvSpPr>
          <p:cNvPr id="2" name="文本框 1"/>
          <p:cNvSpPr txBox="1"/>
          <p:nvPr/>
        </p:nvSpPr>
        <p:spPr>
          <a:xfrm>
            <a:off x="522605" y="5833110"/>
            <a:ext cx="11473815" cy="860425"/>
          </a:xfrm>
          <a:prstGeom prst="rect">
            <a:avLst/>
          </a:prstGeom>
          <a:noFill/>
        </p:spPr>
        <p:txBody>
          <a:bodyPr wrap="square" rtlCol="0" anchor="t">
            <a:spAutoFit/>
          </a:bodyPr>
          <a:p>
            <a:r>
              <a:rPr lang="zh-CN" altLang="en-US"/>
              <a:t>主报告（</a:t>
            </a:r>
            <a:r>
              <a:rPr lang="zh-CN" altLang="en-US">
                <a:sym typeface="+mn-ea"/>
              </a:rPr>
              <a:t>见软件源包依赖测试小</a:t>
            </a:r>
            <a:r>
              <a:rPr lang="zh-CN" altLang="en-US">
                <a:sym typeface="+mn-ea"/>
              </a:rPr>
              <a:t>节）</a:t>
            </a:r>
            <a:r>
              <a:rPr lang="zh-CN" altLang="en-US"/>
              <a:t>：</a:t>
            </a:r>
            <a:r>
              <a:rPr sz="1400" dirty="0">
                <a:solidFill>
                  <a:srgbClr val="000000"/>
                </a:solidFill>
                <a:latin typeface="宋体" panose="02010600030101010101" pitchFamily="2" charset="-122"/>
                <a:ea typeface="宋体" panose="02010600030101010101" pitchFamily="2" charset="-122"/>
                <a:hlinkClick r:id="rId1" action="ppaction://hlinkfile"/>
              </a:rPr>
              <a:t>https://gitee.com/yunxiangluo/openeuler-riscv-2203-v2-test/tree/master#/yunxiangluo/openeuler-riscv-2203-v2-test</a:t>
            </a:r>
            <a:r>
              <a:rPr sz="1400" dirty="0">
                <a:solidFill>
                  <a:srgbClr val="000000"/>
                </a:solidFill>
                <a:latin typeface="宋体" panose="02010600030101010101" pitchFamily="2" charset="-122"/>
                <a:ea typeface="宋体" panose="02010600030101010101" pitchFamily="2" charset="-122"/>
              </a:rPr>
              <a:t> </a:t>
            </a:r>
            <a:endParaRPr lang="zh-CN" altLang="en-US"/>
          </a:p>
          <a:p>
            <a:r>
              <a:rPr lang="zh-CN" altLang="en-US"/>
              <a:t>测试项目：</a:t>
            </a:r>
            <a:r>
              <a:rPr sz="1400" dirty="0">
                <a:solidFill>
                  <a:srgbClr val="000000"/>
                </a:solidFill>
                <a:latin typeface="宋体" panose="02010600030101010101" pitchFamily="2" charset="-122"/>
                <a:ea typeface="宋体" panose="02010600030101010101" pitchFamily="2" charset="-122"/>
                <a:hlinkClick r:id="rId2" action="ppaction://hlinkfile"/>
              </a:rPr>
              <a:t>https://gitee.com/yunxiangluo/openeuler-riscv-2203-v2-test/tree/master/Manual_Testing/System_Dependency</a:t>
            </a:r>
            <a:endParaRPr sz="1400" dirty="0">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73636" y="381009"/>
            <a:ext cx="7327314" cy="460375"/>
          </a:xfrm>
          <a:prstGeom prst="rect">
            <a:avLst/>
          </a:prstGeom>
          <a:noFill/>
        </p:spPr>
        <p:txBody>
          <a:bodyPr wrap="square" rtlCol="0">
            <a:spAutoFit/>
          </a:bodyPr>
          <a:lstStyle/>
          <a:p>
            <a:r>
              <a:rPr lang="zh-CN" altLang="en-US" sz="2400" b="1" dirty="0">
                <a:latin typeface="黑体" panose="02010609060101010101" pitchFamily="49" charset="-122"/>
                <a:ea typeface="黑体" panose="02010609060101010101" pitchFamily="49" charset="-122"/>
                <a:cs typeface="Lantinghei SC Demibold" panose="02000000000000000000" charset="-122"/>
                <a:sym typeface="+mn-ea"/>
              </a:rPr>
              <a:t>openEuler 22.03-V</a:t>
            </a:r>
            <a:r>
              <a:rPr lang="en-US" altLang="zh-CN" sz="2400" b="1" dirty="0">
                <a:latin typeface="黑体" panose="02010609060101010101" pitchFamily="49" charset="-122"/>
                <a:ea typeface="黑体" panose="02010609060101010101" pitchFamily="49" charset="-122"/>
                <a:cs typeface="Lantinghei SC Demibold" panose="02000000000000000000" charset="-122"/>
                <a:sym typeface="+mn-ea"/>
              </a:rPr>
              <a:t>1</a:t>
            </a:r>
            <a:r>
              <a:rPr lang="zh-CN" altLang="en-US" sz="2400" b="1" dirty="0">
                <a:latin typeface="黑体" panose="02010609060101010101" pitchFamily="49" charset="-122"/>
                <a:ea typeface="黑体" panose="02010609060101010101" pitchFamily="49" charset="-122"/>
                <a:cs typeface="Lantinghei SC Demibold" panose="02000000000000000000" charset="-122"/>
                <a:sym typeface="+mn-ea"/>
              </a:rPr>
              <a:t> RISC-V缺陷修复状态</a:t>
            </a:r>
            <a:endParaRPr lang="zh-CN" altLang="en-US" sz="2400" b="1" dirty="0">
              <a:latin typeface="黑体" panose="02010609060101010101" pitchFamily="49" charset="-122"/>
              <a:ea typeface="黑体" panose="02010609060101010101" pitchFamily="49" charset="-122"/>
              <a:cs typeface="Lantinghei SC Demibold" panose="02000000000000000000" charset="-122"/>
              <a:sym typeface="+mn-ea"/>
            </a:endParaRPr>
          </a:p>
        </p:txBody>
      </p:sp>
      <p:sp>
        <p:nvSpPr>
          <p:cNvPr id="4" name="文本框 3"/>
          <p:cNvSpPr txBox="1"/>
          <p:nvPr/>
        </p:nvSpPr>
        <p:spPr>
          <a:xfrm>
            <a:off x="8529145" y="-1623848"/>
            <a:ext cx="184731" cy="369332"/>
          </a:xfrm>
          <a:prstGeom prst="rect">
            <a:avLst/>
          </a:prstGeom>
          <a:noFill/>
        </p:spPr>
        <p:txBody>
          <a:bodyPr wrap="none" rtlCol="0">
            <a:spAutoFit/>
          </a:bodyPr>
          <a:lstStyle/>
          <a:p>
            <a:endParaRPr kumimoji="1" lang="zh-CN" altLang="en-US" dirty="0"/>
          </a:p>
        </p:txBody>
      </p:sp>
      <p:sp>
        <p:nvSpPr>
          <p:cNvPr id="29" name="梯形 28"/>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矩形 48"/>
          <p:cNvSpPr/>
          <p:nvPr/>
        </p:nvSpPr>
        <p:spPr>
          <a:xfrm>
            <a:off x="522470" y="979575"/>
            <a:ext cx="10880651" cy="1706880"/>
          </a:xfrm>
          <a:prstGeom prst="rect">
            <a:avLst/>
          </a:prstGeom>
        </p:spPr>
        <p:txBody>
          <a:bodyPr wrap="square">
            <a:spAutoFit/>
          </a:bodyPr>
          <a:lstStyle/>
          <a:p>
            <a:pPr marL="257175" indent="-257175" algn="just">
              <a:lnSpc>
                <a:spcPct val="150000"/>
              </a:lnSpc>
              <a:spcBef>
                <a:spcPts val="0"/>
              </a:spcBef>
              <a:buClr>
                <a:srgbClr val="FF0000"/>
              </a:buClr>
              <a:buSzTx/>
              <a:buFont typeface="Wingdings" panose="05000000000000000000" pitchFamily="2" charset="2"/>
              <a:buChar char="n"/>
              <a:defRPr/>
            </a:pPr>
            <a:endParaRPr sz="1400"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SzTx/>
              <a:buFont typeface="Wingdings" panose="05000000000000000000" pitchFamily="2" charset="2"/>
              <a:buChar char="n"/>
              <a:defRPr/>
            </a:pPr>
            <a:endParaRPr sz="1400"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SzTx/>
              <a:buFont typeface="Wingdings" panose="05000000000000000000" pitchFamily="2" charset="2"/>
              <a:buChar char="n"/>
              <a:defRPr/>
            </a:pPr>
            <a:r>
              <a:rPr sz="1400" dirty="0">
                <a:solidFill>
                  <a:srgbClr val="000000"/>
                </a:solidFill>
                <a:latin typeface="宋体" panose="02010600030101010101" pitchFamily="2" charset="-122"/>
                <a:ea typeface="宋体" panose="02010600030101010101" pitchFamily="2" charset="-122"/>
              </a:rPr>
              <a:t>修复 13 个</a:t>
            </a:r>
            <a:endParaRPr sz="1400"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SzTx/>
              <a:buFont typeface="Wingdings" panose="05000000000000000000" pitchFamily="2" charset="2"/>
              <a:buChar char="n"/>
              <a:defRPr/>
            </a:pPr>
            <a:r>
              <a:rPr sz="1400" dirty="0">
                <a:solidFill>
                  <a:srgbClr val="000000"/>
                </a:solidFill>
                <a:latin typeface="宋体" panose="02010600030101010101" pitchFamily="2" charset="-122"/>
                <a:ea typeface="宋体" panose="02010600030101010101" pitchFamily="2" charset="-122"/>
              </a:rPr>
              <a:t>排除了 12 个</a:t>
            </a:r>
            <a:endParaRPr sz="1400"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SzTx/>
              <a:buFont typeface="Wingdings" panose="05000000000000000000" pitchFamily="2" charset="2"/>
              <a:buChar char="n"/>
              <a:defRPr/>
            </a:pPr>
            <a:r>
              <a:rPr sz="1400" dirty="0">
                <a:solidFill>
                  <a:srgbClr val="000000"/>
                </a:solidFill>
                <a:latin typeface="宋体" panose="02010600030101010101" pitchFamily="2" charset="-122"/>
                <a:ea typeface="宋体" panose="02010600030101010101" pitchFamily="2" charset="-122"/>
              </a:rPr>
              <a:t>45 个正在修复中</a:t>
            </a:r>
            <a:endParaRPr sz="1400" dirty="0">
              <a:solidFill>
                <a:srgbClr val="000000"/>
              </a:solidFill>
              <a:latin typeface="宋体" panose="02010600030101010101" pitchFamily="2" charset="-122"/>
              <a:ea typeface="宋体" panose="02010600030101010101" pitchFamily="2" charset="-122"/>
            </a:endParaRPr>
          </a:p>
        </p:txBody>
      </p:sp>
      <p:sp>
        <p:nvSpPr>
          <p:cNvPr id="2" name="文本框 1"/>
          <p:cNvSpPr txBox="1"/>
          <p:nvPr/>
        </p:nvSpPr>
        <p:spPr>
          <a:xfrm>
            <a:off x="522605" y="3099435"/>
            <a:ext cx="11473815" cy="1506855"/>
          </a:xfrm>
          <a:prstGeom prst="rect">
            <a:avLst/>
          </a:prstGeom>
          <a:noFill/>
        </p:spPr>
        <p:txBody>
          <a:bodyPr wrap="square" rtlCol="0" anchor="t">
            <a:spAutoFit/>
          </a:bodyPr>
          <a:p>
            <a:r>
              <a:rPr lang="zh-CN" altLang="en-US"/>
              <a:t>主报告（</a:t>
            </a:r>
            <a:r>
              <a:rPr lang="zh-CN" altLang="en-US">
                <a:sym typeface="+mn-ea"/>
              </a:rPr>
              <a:t>见V1缺陷修复状态小</a:t>
            </a:r>
            <a:r>
              <a:rPr lang="zh-CN" altLang="en-US">
                <a:sym typeface="+mn-ea"/>
              </a:rPr>
              <a:t>节）</a:t>
            </a:r>
            <a:r>
              <a:rPr lang="zh-CN" altLang="en-US"/>
              <a:t>：</a:t>
            </a:r>
            <a:r>
              <a:rPr sz="1400" dirty="0">
                <a:solidFill>
                  <a:srgbClr val="000000"/>
                </a:solidFill>
                <a:latin typeface="宋体" panose="02010600030101010101" pitchFamily="2" charset="-122"/>
                <a:ea typeface="宋体" panose="02010600030101010101" pitchFamily="2" charset="-122"/>
                <a:hlinkClick r:id="rId1" action="ppaction://hlinkfile"/>
              </a:rPr>
              <a:t>https://gitee.com/yunxiangluo/openeuler-riscv-2203-v2-test/tree/master#v1%E7%BC%BA%E9%99%B7%E4%BF%AE%E5%A4%8D%E7%8A%B6%E6%80%81</a:t>
            </a:r>
            <a:r>
              <a:rPr sz="1400" dirty="0">
                <a:solidFill>
                  <a:srgbClr val="000000"/>
                </a:solidFill>
                <a:latin typeface="宋体" panose="02010600030101010101" pitchFamily="2" charset="-122"/>
                <a:ea typeface="宋体" panose="02010600030101010101" pitchFamily="2" charset="-122"/>
              </a:rPr>
              <a:t> </a:t>
            </a:r>
            <a:endParaRPr lang="zh-CN" altLang="en-US"/>
          </a:p>
          <a:p>
            <a:r>
              <a:rPr lang="zh-CN" altLang="en-US"/>
              <a:t>openEuler RISC-V项目已完成</a:t>
            </a:r>
            <a:r>
              <a:rPr lang="en-US" altLang="zh-CN"/>
              <a:t>issue</a:t>
            </a:r>
            <a:r>
              <a:rPr lang="zh-CN" altLang="en-US"/>
              <a:t>：</a:t>
            </a:r>
            <a:r>
              <a:rPr sz="1400" dirty="0">
                <a:solidFill>
                  <a:srgbClr val="000000"/>
                </a:solidFill>
                <a:latin typeface="宋体" panose="02010600030101010101" pitchFamily="2" charset="-122"/>
                <a:ea typeface="宋体" panose="02010600030101010101" pitchFamily="2" charset="-122"/>
                <a:hlinkClick r:id="rId2" action="ppaction://hlinkfile"/>
              </a:rPr>
              <a:t>https://gitee.com/openeuler/RISC-V/issues?assignee_id=&amp;author_id=&amp;branch=&amp;collaborator_ids=&amp;issue_search=&amp;label_ids=&amp;label_text=&amp;milestone_id=&amp;priority=&amp;private_issue=&amp;program_id=&amp;project_id=openeuler%2FRISC-V&amp;project_type=&amp;scope=&amp;single_label_id=&amp;single_label_text=&amp;sort=&amp;state=closed&amp;target_project=</a:t>
            </a:r>
            <a:endParaRPr sz="1400" dirty="0">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73636" y="381009"/>
            <a:ext cx="7327314" cy="460375"/>
          </a:xfrm>
          <a:prstGeom prst="rect">
            <a:avLst/>
          </a:prstGeom>
          <a:noFill/>
        </p:spPr>
        <p:txBody>
          <a:bodyPr wrap="square" rtlCol="0">
            <a:spAutoFit/>
          </a:bodyPr>
          <a:lstStyle/>
          <a:p>
            <a:r>
              <a:rPr lang="zh-CN" altLang="en-US" sz="2400" b="1" dirty="0">
                <a:latin typeface="黑体" panose="02010609060101010101" pitchFamily="49" charset="-122"/>
                <a:ea typeface="黑体" panose="02010609060101010101" pitchFamily="49" charset="-122"/>
                <a:cs typeface="Lantinghei SC Demibold" panose="02000000000000000000" charset="-122"/>
                <a:sym typeface="+mn-ea"/>
              </a:rPr>
              <a:t>用户反馈开发需求</a:t>
            </a:r>
            <a:endParaRPr lang="zh-CN" altLang="en-US" sz="2400" b="1" dirty="0">
              <a:latin typeface="黑体" panose="02010609060101010101" pitchFamily="49" charset="-122"/>
              <a:ea typeface="黑体" panose="02010609060101010101" pitchFamily="49" charset="-122"/>
              <a:cs typeface="Lantinghei SC Demibold" panose="02000000000000000000" charset="-122"/>
              <a:sym typeface="+mn-ea"/>
            </a:endParaRPr>
          </a:p>
        </p:txBody>
      </p:sp>
      <p:sp>
        <p:nvSpPr>
          <p:cNvPr id="4" name="文本框 3"/>
          <p:cNvSpPr txBox="1"/>
          <p:nvPr/>
        </p:nvSpPr>
        <p:spPr>
          <a:xfrm>
            <a:off x="8529145" y="-1623848"/>
            <a:ext cx="184731" cy="369332"/>
          </a:xfrm>
          <a:prstGeom prst="rect">
            <a:avLst/>
          </a:prstGeom>
          <a:noFill/>
        </p:spPr>
        <p:txBody>
          <a:bodyPr wrap="none" rtlCol="0">
            <a:spAutoFit/>
          </a:bodyPr>
          <a:lstStyle/>
          <a:p>
            <a:endParaRPr kumimoji="1" lang="zh-CN" altLang="en-US" dirty="0"/>
          </a:p>
        </p:txBody>
      </p:sp>
      <p:sp>
        <p:nvSpPr>
          <p:cNvPr id="29" name="梯形 28"/>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矩形 48"/>
          <p:cNvSpPr/>
          <p:nvPr/>
        </p:nvSpPr>
        <p:spPr>
          <a:xfrm>
            <a:off x="522470" y="979575"/>
            <a:ext cx="10880651" cy="2353310"/>
          </a:xfrm>
          <a:prstGeom prst="rect">
            <a:avLst/>
          </a:prstGeom>
        </p:spPr>
        <p:txBody>
          <a:bodyPr wrap="square">
            <a:spAutoFit/>
          </a:bodyPr>
          <a:lstStyle/>
          <a:p>
            <a:pPr indent="0" algn="just">
              <a:lnSpc>
                <a:spcPct val="150000"/>
              </a:lnSpc>
              <a:spcBef>
                <a:spcPts val="0"/>
              </a:spcBef>
              <a:buClr>
                <a:srgbClr val="FF0000"/>
              </a:buClr>
              <a:buSzTx/>
              <a:buFont typeface="Wingdings" panose="05000000000000000000" pitchFamily="2" charset="2"/>
              <a:buNone/>
              <a:defRPr/>
            </a:pPr>
            <a:r>
              <a:rPr lang="zh-CN" sz="1400" dirty="0">
                <a:solidFill>
                  <a:srgbClr val="000000"/>
                </a:solidFill>
                <a:latin typeface="宋体" panose="02010600030101010101" pitchFamily="2" charset="-122"/>
                <a:ea typeface="宋体" panose="02010600030101010101" pitchFamily="2" charset="-122"/>
              </a:rPr>
              <a:t>部分解决</a:t>
            </a:r>
            <a:endParaRPr sz="1400"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SzTx/>
              <a:buFont typeface="Wingdings" panose="05000000000000000000" pitchFamily="2" charset="2"/>
              <a:buChar char="n"/>
              <a:defRPr/>
            </a:pPr>
            <a:endParaRPr sz="1400"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SzTx/>
              <a:buFont typeface="Wingdings" panose="05000000000000000000" pitchFamily="2" charset="2"/>
              <a:buChar char="n"/>
              <a:defRPr/>
            </a:pPr>
            <a:r>
              <a:rPr lang="zh-CN" sz="1400" dirty="0">
                <a:solidFill>
                  <a:srgbClr val="000000"/>
                </a:solidFill>
                <a:latin typeface="宋体" panose="02010600030101010101" pitchFamily="2" charset="-122"/>
                <a:ea typeface="宋体" panose="02010600030101010101" pitchFamily="2" charset="-122"/>
              </a:rPr>
              <a:t>中文输入法支持和系统默认</a:t>
            </a:r>
            <a:r>
              <a:rPr lang="zh-CN" sz="1400" dirty="0">
                <a:solidFill>
                  <a:srgbClr val="000000"/>
                </a:solidFill>
                <a:latin typeface="宋体" panose="02010600030101010101" pitchFamily="2" charset="-122"/>
                <a:ea typeface="宋体" panose="02010600030101010101" pitchFamily="2" charset="-122"/>
              </a:rPr>
              <a:t>安装</a:t>
            </a:r>
            <a:endParaRPr lang="zh-CN" sz="1400"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SzTx/>
              <a:buFont typeface="Wingdings" panose="05000000000000000000" pitchFamily="2" charset="2"/>
              <a:buChar char="n"/>
              <a:defRPr/>
            </a:pPr>
            <a:r>
              <a:rPr lang="en-US" altLang="zh-CN" sz="1400" dirty="0">
                <a:solidFill>
                  <a:srgbClr val="000000"/>
                </a:solidFill>
                <a:latin typeface="宋体" panose="02010600030101010101" pitchFamily="2" charset="-122"/>
                <a:ea typeface="宋体" panose="02010600030101010101" pitchFamily="2" charset="-122"/>
              </a:rPr>
              <a:t>eclipse</a:t>
            </a:r>
            <a:r>
              <a:rPr lang="zh-CN" altLang="en-US" sz="1400" dirty="0">
                <a:solidFill>
                  <a:srgbClr val="000000"/>
                </a:solidFill>
                <a:latin typeface="宋体" panose="02010600030101010101" pitchFamily="2" charset="-122"/>
                <a:ea typeface="宋体" panose="02010600030101010101" pitchFamily="2" charset="-122"/>
              </a:rPr>
              <a:t>支持</a:t>
            </a:r>
            <a:r>
              <a:rPr lang="en-US" altLang="zh-CN" sz="1400" dirty="0">
                <a:solidFill>
                  <a:srgbClr val="000000"/>
                </a:solidFill>
                <a:latin typeface="宋体" panose="02010600030101010101" pitchFamily="2" charset="-122"/>
                <a:ea typeface="宋体" panose="02010600030101010101" pitchFamily="2" charset="-122"/>
              </a:rPr>
              <a:t>tomcat</a:t>
            </a:r>
            <a:r>
              <a:rPr lang="zh-CN" altLang="en-US" sz="1400" dirty="0">
                <a:solidFill>
                  <a:srgbClr val="000000"/>
                </a:solidFill>
                <a:latin typeface="宋体" panose="02010600030101010101" pitchFamily="2" charset="-122"/>
                <a:ea typeface="宋体" panose="02010600030101010101" pitchFamily="2" charset="-122"/>
              </a:rPr>
              <a:t>设置</a:t>
            </a:r>
            <a:endParaRPr lang="zh-CN" sz="1400"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SzTx/>
              <a:buFont typeface="Wingdings" panose="05000000000000000000" pitchFamily="2" charset="2"/>
              <a:buChar char="n"/>
              <a:defRPr/>
            </a:pPr>
            <a:r>
              <a:rPr lang="en-US" altLang="zh-CN" sz="1400" dirty="0">
                <a:solidFill>
                  <a:srgbClr val="000000"/>
                </a:solidFill>
                <a:latin typeface="宋体" panose="02010600030101010101" pitchFamily="2" charset="-122"/>
                <a:ea typeface="宋体" panose="02010600030101010101" pitchFamily="2" charset="-122"/>
              </a:rPr>
              <a:t>libffi</a:t>
            </a:r>
            <a:r>
              <a:rPr lang="zh-CN" altLang="en-US" sz="1400" dirty="0">
                <a:solidFill>
                  <a:srgbClr val="000000"/>
                </a:solidFill>
                <a:latin typeface="宋体" panose="02010600030101010101" pitchFamily="2" charset="-122"/>
                <a:ea typeface="宋体" panose="02010600030101010101" pitchFamily="2" charset="-122"/>
              </a:rPr>
              <a:t>支持</a:t>
            </a:r>
            <a:endParaRPr lang="zh-CN" altLang="en-US" sz="1400"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SzTx/>
              <a:buFont typeface="Wingdings" panose="05000000000000000000" pitchFamily="2" charset="2"/>
              <a:buChar char="n"/>
              <a:defRPr/>
            </a:pPr>
            <a:r>
              <a:rPr lang="en-US" altLang="zh-CN" sz="1400" dirty="0">
                <a:solidFill>
                  <a:srgbClr val="000000"/>
                </a:solidFill>
                <a:latin typeface="宋体" panose="02010600030101010101" pitchFamily="2" charset="-122"/>
                <a:ea typeface="宋体" panose="02010600030101010101" pitchFamily="2" charset="-122"/>
              </a:rPr>
              <a:t>libaudio</a:t>
            </a:r>
            <a:r>
              <a:rPr lang="zh-CN" altLang="en-US" sz="1400" dirty="0">
                <a:solidFill>
                  <a:srgbClr val="000000"/>
                </a:solidFill>
                <a:latin typeface="宋体" panose="02010600030101010101" pitchFamily="2" charset="-122"/>
                <a:ea typeface="宋体" panose="02010600030101010101" pitchFamily="2" charset="-122"/>
              </a:rPr>
              <a:t>支持</a:t>
            </a:r>
            <a:endParaRPr lang="zh-CN" altLang="en-US" sz="1400" dirty="0">
              <a:solidFill>
                <a:srgbClr val="000000"/>
              </a:solidFill>
              <a:latin typeface="宋体" panose="02010600030101010101" pitchFamily="2" charset="-122"/>
              <a:ea typeface="宋体" panose="02010600030101010101" pitchFamily="2" charset="-122"/>
            </a:endParaRPr>
          </a:p>
          <a:p>
            <a:pPr indent="0" algn="just">
              <a:lnSpc>
                <a:spcPct val="150000"/>
              </a:lnSpc>
              <a:spcBef>
                <a:spcPts val="0"/>
              </a:spcBef>
              <a:buClr>
                <a:srgbClr val="FF0000"/>
              </a:buClr>
              <a:buSzTx/>
              <a:buFont typeface="Wingdings" panose="05000000000000000000" pitchFamily="2" charset="2"/>
              <a:buNone/>
              <a:defRPr/>
            </a:pPr>
            <a:endParaRPr sz="1400" dirty="0">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8"/>
          <p:cNvSpPr/>
          <p:nvPr/>
        </p:nvSpPr>
        <p:spPr>
          <a:xfrm>
            <a:off x="2732295" y="1251862"/>
            <a:ext cx="2557898" cy="5355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20000"/>
              </a:lnSpc>
              <a:defRPr/>
            </a:pPr>
            <a:r>
              <a:rPr lang="en-US" altLang="zh-CN" sz="1200" b="1" dirty="0" err="1">
                <a:latin typeface="宋体" panose="02010600030101010101" pitchFamily="2" charset="-122"/>
                <a:ea typeface="宋体" panose="02010600030101010101" pitchFamily="2" charset="-122"/>
              </a:rPr>
              <a:t>openEuler</a:t>
            </a:r>
            <a:r>
              <a:rPr lang="zh-CN" altLang="en-US" sz="1200" b="1" dirty="0">
                <a:latin typeface="宋体" panose="02010600030101010101" pitchFamily="2" charset="-122"/>
                <a:ea typeface="宋体" panose="02010600030101010101" pitchFamily="2" charset="-122"/>
              </a:rPr>
              <a:t>官网</a:t>
            </a:r>
            <a:r>
              <a:rPr lang="en-US" altLang="zh-CN" sz="1200" b="1" dirty="0">
                <a:latin typeface="宋体" panose="02010600030101010101" pitchFamily="2" charset="-122"/>
                <a:ea typeface="宋体" panose="02010600030101010101" pitchFamily="2" charset="-122"/>
              </a:rPr>
              <a:t>:</a:t>
            </a:r>
            <a:endParaRPr lang="en-US" altLang="zh-CN" sz="1200" b="1" dirty="0">
              <a:latin typeface="宋体" panose="02010600030101010101" pitchFamily="2" charset="-122"/>
              <a:ea typeface="宋体" panose="02010600030101010101" pitchFamily="2" charset="-122"/>
            </a:endParaRPr>
          </a:p>
          <a:p>
            <a:pPr>
              <a:lnSpc>
                <a:spcPct val="120000"/>
              </a:lnSpc>
            </a:pPr>
            <a:r>
              <a:rPr lang="en-US" altLang="zh-CN" sz="1200" dirty="0">
                <a:solidFill>
                  <a:srgbClr val="7F7F7F"/>
                </a:solidFill>
                <a:ea typeface="Cambria" panose="02040503050406030204" pitchFamily="18" charset="0"/>
              </a:rPr>
              <a:t>https://www.openeuler.org/zh/</a:t>
            </a:r>
            <a:endParaRPr lang="en-US" altLang="zh-CN" sz="1200" dirty="0">
              <a:solidFill>
                <a:srgbClr val="7F7F7F"/>
              </a:solidFill>
              <a:ea typeface="Cambria" panose="02040503050406030204" pitchFamily="18" charset="0"/>
            </a:endParaRPr>
          </a:p>
        </p:txBody>
      </p:sp>
      <p:sp>
        <p:nvSpPr>
          <p:cNvPr id="5" name="矩形 4"/>
          <p:cNvSpPr/>
          <p:nvPr/>
        </p:nvSpPr>
        <p:spPr>
          <a:xfrm>
            <a:off x="1621973" y="2411417"/>
            <a:ext cx="6096000" cy="3194721"/>
          </a:xfrm>
          <a:prstGeom prst="rect">
            <a:avLst/>
          </a:prstGeom>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20000"/>
              </a:lnSpc>
            </a:pPr>
            <a:r>
              <a:rPr lang="en-US" altLang="zh-CN" sz="1200" b="1" dirty="0" err="1">
                <a:latin typeface="宋体" panose="02010600030101010101" pitchFamily="2" charset="-122"/>
                <a:ea typeface="宋体" panose="02010600030101010101" pitchFamily="2" charset="-122"/>
              </a:rPr>
              <a:t>openEuler</a:t>
            </a:r>
            <a:r>
              <a:rPr lang="en-US" altLang="zh-CN" sz="1200" b="1" dirty="0">
                <a:latin typeface="宋体" panose="02010600030101010101" pitchFamily="2" charset="-122"/>
                <a:ea typeface="宋体" panose="02010600030101010101" pitchFamily="2" charset="-122"/>
              </a:rPr>
              <a:t> </a:t>
            </a:r>
            <a:r>
              <a:rPr lang="en-US" altLang="zh-CN" sz="1200" b="1" dirty="0" err="1">
                <a:latin typeface="宋体" panose="02010600030101010101" pitchFamily="2" charset="-122"/>
                <a:ea typeface="宋体" panose="02010600030101010101" pitchFamily="2" charset="-122"/>
              </a:rPr>
              <a:t>riscv</a:t>
            </a:r>
            <a:r>
              <a:rPr lang="en-US" altLang="zh-CN" sz="1200" b="1" dirty="0">
                <a:latin typeface="宋体" panose="02010600030101010101" pitchFamily="2" charset="-122"/>
                <a:ea typeface="宋体" panose="02010600030101010101" pitchFamily="2" charset="-122"/>
              </a:rPr>
              <a:t> sig: </a:t>
            </a:r>
            <a:endParaRPr lang="en-US" altLang="zh-CN" sz="1200" b="1" dirty="0">
              <a:latin typeface="宋体" panose="02010600030101010101" pitchFamily="2" charset="-122"/>
              <a:ea typeface="宋体" panose="02010600030101010101" pitchFamily="2" charset="-122"/>
            </a:endParaRPr>
          </a:p>
          <a:p>
            <a:pPr>
              <a:lnSpc>
                <a:spcPct val="120000"/>
              </a:lnSpc>
              <a:defRPr/>
            </a:pPr>
            <a:r>
              <a:rPr lang="en-US" altLang="zh-CN" sz="1200" dirty="0">
                <a:solidFill>
                  <a:srgbClr val="7F7F7F"/>
                </a:solidFill>
                <a:ea typeface="Cambria" panose="02040503050406030204" pitchFamily="18" charset="0"/>
              </a:rPr>
              <a:t>https://gitee.com/openeuler/RISC-V </a:t>
            </a:r>
            <a:endParaRPr lang="en-US" altLang="zh-CN" sz="1200" dirty="0">
              <a:solidFill>
                <a:srgbClr val="7F7F7F"/>
              </a:solidFill>
              <a:ea typeface="Cambria" panose="02040503050406030204" pitchFamily="18" charset="0"/>
            </a:endParaRPr>
          </a:p>
          <a:p>
            <a:pPr lvl="0">
              <a:lnSpc>
                <a:spcPct val="120000"/>
              </a:lnSpc>
            </a:pPr>
            <a:endParaRPr lang="zh-CN" altLang="en-US" sz="1200" dirty="0">
              <a:latin typeface="宋体" panose="02010600030101010101" pitchFamily="2" charset="-122"/>
              <a:ea typeface="宋体" panose="02010600030101010101" pitchFamily="2" charset="-122"/>
            </a:endParaRPr>
          </a:p>
          <a:p>
            <a:pPr lvl="0">
              <a:lnSpc>
                <a:spcPct val="120000"/>
              </a:lnSpc>
            </a:pPr>
            <a:r>
              <a:rPr lang="en-US" altLang="zh-CN" sz="1200" b="1" dirty="0" err="1">
                <a:latin typeface="宋体" panose="02010600030101010101" pitchFamily="2" charset="-122"/>
                <a:ea typeface="宋体" panose="02010600030101010101" pitchFamily="2" charset="-122"/>
              </a:rPr>
              <a:t>openEuler</a:t>
            </a:r>
            <a:r>
              <a:rPr lang="en-US" altLang="zh-CN" sz="1200" b="1" dirty="0">
                <a:latin typeface="宋体" panose="02010600030101010101" pitchFamily="2" charset="-122"/>
                <a:ea typeface="宋体" panose="02010600030101010101" pitchFamily="2" charset="-122"/>
              </a:rPr>
              <a:t> </a:t>
            </a:r>
            <a:r>
              <a:rPr lang="en-US" altLang="zh-CN" sz="1200" b="1" dirty="0" err="1">
                <a:latin typeface="宋体" panose="02010600030101010101" pitchFamily="2" charset="-122"/>
                <a:ea typeface="宋体" panose="02010600030101010101" pitchFamily="2" charset="-122"/>
              </a:rPr>
              <a:t>sourcecode</a:t>
            </a:r>
            <a:r>
              <a:rPr lang="en-US" altLang="zh-CN" sz="1200" b="1" dirty="0">
                <a:latin typeface="宋体" panose="02010600030101010101" pitchFamily="2" charset="-122"/>
                <a:ea typeface="宋体" panose="02010600030101010101" pitchFamily="2" charset="-122"/>
              </a:rPr>
              <a:t> for RISC-V</a:t>
            </a:r>
            <a:r>
              <a:rPr lang="zh-CN" altLang="en-US" sz="1200" b="1" dirty="0">
                <a:latin typeface="宋体" panose="02010600030101010101" pitchFamily="2" charset="-122"/>
                <a:ea typeface="宋体" panose="02010600030101010101" pitchFamily="2" charset="-122"/>
              </a:rPr>
              <a:t>： </a:t>
            </a:r>
            <a:endParaRPr lang="en-US" altLang="zh-CN" sz="1200" b="1" dirty="0">
              <a:latin typeface="宋体" panose="02010600030101010101" pitchFamily="2" charset="-122"/>
              <a:ea typeface="宋体" panose="02010600030101010101" pitchFamily="2" charset="-122"/>
            </a:endParaRPr>
          </a:p>
          <a:p>
            <a:pPr>
              <a:lnSpc>
                <a:spcPct val="120000"/>
              </a:lnSpc>
              <a:defRPr/>
            </a:pPr>
            <a:r>
              <a:rPr lang="en-US" altLang="zh-CN" sz="1200" dirty="0">
                <a:solidFill>
                  <a:srgbClr val="7F7F7F"/>
                </a:solidFill>
                <a:ea typeface="Cambria" panose="02040503050406030204" pitchFamily="18" charset="0"/>
              </a:rPr>
              <a:t>https://gitee.com/openeuler-risc-v </a:t>
            </a:r>
            <a:endParaRPr lang="en-US" altLang="zh-CN" sz="1200" dirty="0">
              <a:solidFill>
                <a:srgbClr val="7F7F7F"/>
              </a:solidFill>
              <a:ea typeface="Cambria" panose="02040503050406030204" pitchFamily="18" charset="0"/>
            </a:endParaRPr>
          </a:p>
          <a:p>
            <a:pPr lvl="0">
              <a:lnSpc>
                <a:spcPct val="120000"/>
              </a:lnSpc>
            </a:pPr>
            <a:endParaRPr lang="en-US" altLang="zh-CN" sz="1200" dirty="0">
              <a:latin typeface="宋体" panose="02010600030101010101" pitchFamily="2" charset="-122"/>
              <a:ea typeface="宋体" panose="02010600030101010101" pitchFamily="2" charset="-122"/>
            </a:endParaRPr>
          </a:p>
          <a:p>
            <a:pPr>
              <a:lnSpc>
                <a:spcPct val="120000"/>
              </a:lnSpc>
            </a:pPr>
            <a:r>
              <a:rPr lang="en-US" altLang="zh-CN" sz="1200" b="1" dirty="0" err="1">
                <a:latin typeface="宋体" panose="02010600030101010101" pitchFamily="2" charset="-122"/>
                <a:ea typeface="宋体" panose="02010600030101010101" pitchFamily="2" charset="-122"/>
              </a:rPr>
              <a:t>openEuler</a:t>
            </a:r>
            <a:r>
              <a:rPr lang="en-US" altLang="zh-CN" sz="1200" b="1" dirty="0">
                <a:latin typeface="宋体" panose="02010600030101010101" pitchFamily="2" charset="-122"/>
                <a:ea typeface="宋体" panose="02010600030101010101" pitchFamily="2" charset="-122"/>
              </a:rPr>
              <a:t> build</a:t>
            </a:r>
            <a:r>
              <a:rPr lang="zh-CN" altLang="en-US" sz="1200" b="1" dirty="0">
                <a:latin typeface="宋体" panose="02010600030101010101" pitchFamily="2" charset="-122"/>
                <a:ea typeface="宋体" panose="02010600030101010101" pitchFamily="2" charset="-122"/>
              </a:rPr>
              <a:t>： </a:t>
            </a:r>
            <a:endParaRPr lang="en-US" altLang="zh-CN" sz="1200" b="1" dirty="0">
              <a:latin typeface="宋体" panose="02010600030101010101" pitchFamily="2" charset="-122"/>
              <a:ea typeface="宋体" panose="02010600030101010101" pitchFamily="2" charset="-122"/>
            </a:endParaRPr>
          </a:p>
          <a:p>
            <a:pPr>
              <a:lnSpc>
                <a:spcPct val="120000"/>
              </a:lnSpc>
            </a:pPr>
            <a:r>
              <a:rPr lang="en-US" altLang="zh-CN" sz="1200" dirty="0">
                <a:solidFill>
                  <a:srgbClr val="7F7F7F"/>
                </a:solidFill>
                <a:ea typeface="Cambria" panose="02040503050406030204" pitchFamily="18" charset="0"/>
              </a:rPr>
              <a:t>https://build.openeuler.org/project/show/openEuler:Mainline:RISC-V</a:t>
            </a:r>
            <a:endParaRPr lang="en-US" altLang="zh-CN" sz="1200" dirty="0">
              <a:solidFill>
                <a:srgbClr val="7F7F7F"/>
              </a:solidFill>
              <a:ea typeface="Cambria" panose="02040503050406030204" pitchFamily="18" charset="0"/>
            </a:endParaRPr>
          </a:p>
          <a:p>
            <a:pPr>
              <a:lnSpc>
                <a:spcPct val="120000"/>
              </a:lnSpc>
            </a:pPr>
            <a:endParaRPr lang="en-US" altLang="zh-CN" sz="1200" dirty="0">
              <a:latin typeface="宋体" panose="02010600030101010101" pitchFamily="2" charset="-122"/>
              <a:ea typeface="宋体" panose="02010600030101010101" pitchFamily="2" charset="-122"/>
            </a:endParaRPr>
          </a:p>
          <a:p>
            <a:pPr lvl="0">
              <a:lnSpc>
                <a:spcPct val="120000"/>
              </a:lnSpc>
              <a:defRPr/>
            </a:pPr>
            <a:r>
              <a:rPr lang="en-US" altLang="zh-CN" sz="1200" b="1" dirty="0">
                <a:latin typeface="宋体" panose="02010600030101010101" pitchFamily="2" charset="-122"/>
                <a:ea typeface="宋体" panose="02010600030101010101" pitchFamily="2" charset="-122"/>
              </a:rPr>
              <a:t>Tarsier build</a:t>
            </a:r>
            <a:r>
              <a:rPr lang="zh-CN" altLang="en-US" sz="1200" b="1" dirty="0">
                <a:latin typeface="宋体" panose="02010600030101010101" pitchFamily="2" charset="-122"/>
                <a:ea typeface="宋体" panose="02010600030101010101" pitchFamily="2" charset="-122"/>
              </a:rPr>
              <a:t>：</a:t>
            </a:r>
            <a:endParaRPr lang="en-US" altLang="zh-CN" sz="1200" b="1" dirty="0">
              <a:latin typeface="宋体" panose="02010600030101010101" pitchFamily="2" charset="-122"/>
              <a:ea typeface="宋体" panose="02010600030101010101" pitchFamily="2" charset="-122"/>
            </a:endParaRPr>
          </a:p>
          <a:p>
            <a:pPr lvl="0">
              <a:lnSpc>
                <a:spcPct val="120000"/>
              </a:lnSpc>
              <a:defRPr/>
            </a:pPr>
            <a:r>
              <a:rPr lang="en-US" altLang="zh-CN" sz="1200" dirty="0">
                <a:solidFill>
                  <a:srgbClr val="7F7F7F"/>
                </a:solidFill>
                <a:ea typeface="Cambria" panose="02040503050406030204" pitchFamily="18" charset="0"/>
              </a:rPr>
              <a:t>https://build.tarsier-infra.com/project </a:t>
            </a:r>
            <a:endParaRPr lang="zh-CN" altLang="en-US" sz="1200" dirty="0">
              <a:solidFill>
                <a:srgbClr val="7F7F7F"/>
              </a:solidFill>
              <a:ea typeface="Cambria" panose="02040503050406030204" pitchFamily="18" charset="0"/>
            </a:endParaRPr>
          </a:p>
          <a:p>
            <a:pPr lvl="0">
              <a:lnSpc>
                <a:spcPct val="120000"/>
              </a:lnSpc>
            </a:pPr>
            <a:endParaRPr lang="zh-CN" altLang="en-US" sz="1200" dirty="0">
              <a:latin typeface="宋体" panose="02010600030101010101" pitchFamily="2" charset="-122"/>
              <a:ea typeface="宋体" panose="02010600030101010101" pitchFamily="2" charset="-122"/>
            </a:endParaRPr>
          </a:p>
          <a:p>
            <a:pPr lvl="0">
              <a:lnSpc>
                <a:spcPct val="120000"/>
              </a:lnSpc>
              <a:defRPr/>
            </a:pPr>
            <a:r>
              <a:rPr lang="en-US" altLang="zh-CN" sz="1200" b="1" dirty="0" err="1">
                <a:latin typeface="宋体" panose="02010600030101010101" pitchFamily="2" charset="-122"/>
                <a:ea typeface="宋体" panose="02010600030101010101" pitchFamily="2" charset="-122"/>
              </a:rPr>
              <a:t>openEuler</a:t>
            </a:r>
            <a:r>
              <a:rPr lang="en-US" altLang="zh-CN" sz="1200" b="1" dirty="0">
                <a:latin typeface="宋体" panose="02010600030101010101" pitchFamily="2" charset="-122"/>
                <a:ea typeface="宋体" panose="02010600030101010101" pitchFamily="2" charset="-122"/>
              </a:rPr>
              <a:t> for riscv64 Image</a:t>
            </a:r>
            <a:r>
              <a:rPr lang="zh-CN" altLang="en-US" sz="1200" b="1" dirty="0">
                <a:latin typeface="宋体" panose="02010600030101010101" pitchFamily="2" charset="-122"/>
                <a:ea typeface="宋体" panose="02010600030101010101" pitchFamily="2" charset="-122"/>
              </a:rPr>
              <a:t>：</a:t>
            </a:r>
            <a:endParaRPr lang="en-US" altLang="zh-CN" sz="1200" b="1" dirty="0">
              <a:latin typeface="宋体" panose="02010600030101010101" pitchFamily="2" charset="-122"/>
              <a:ea typeface="宋体" panose="02010600030101010101" pitchFamily="2" charset="-122"/>
            </a:endParaRPr>
          </a:p>
          <a:p>
            <a:pPr>
              <a:lnSpc>
                <a:spcPct val="120000"/>
              </a:lnSpc>
              <a:defRPr/>
            </a:pPr>
            <a:r>
              <a:rPr lang="en-US" altLang="zh-CN" sz="1200" dirty="0">
                <a:solidFill>
                  <a:srgbClr val="7F7F7F"/>
                </a:solidFill>
                <a:ea typeface="Cambria" panose="02040503050406030204" pitchFamily="18" charset="0"/>
              </a:rPr>
              <a:t>https://mirror.iscas.ac.cn/openeuler-sig-riscv/openEuler-RISC-V/</a:t>
            </a:r>
            <a:endParaRPr lang="zh-CN" altLang="en-US" sz="1200" dirty="0">
              <a:solidFill>
                <a:srgbClr val="7F7F7F"/>
              </a:solidFill>
              <a:ea typeface="Cambria" panose="02040503050406030204" pitchFamily="18" charset="0"/>
            </a:endParaRPr>
          </a:p>
        </p:txBody>
      </p:sp>
      <p:sp>
        <p:nvSpPr>
          <p:cNvPr id="6" name="矩形 5"/>
          <p:cNvSpPr/>
          <p:nvPr/>
        </p:nvSpPr>
        <p:spPr>
          <a:xfrm>
            <a:off x="5168752" y="1251862"/>
            <a:ext cx="3866126" cy="75713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20000"/>
              </a:lnSpc>
            </a:pPr>
            <a:r>
              <a:rPr lang="en-US" altLang="zh-CN" sz="1200" b="1" dirty="0" err="1">
                <a:latin typeface="宋体" panose="02010600030101010101" pitchFamily="2" charset="-122"/>
                <a:ea typeface="宋体" panose="02010600030101010101" pitchFamily="2" charset="-122"/>
              </a:rPr>
              <a:t>openEuler</a:t>
            </a:r>
            <a:r>
              <a:rPr lang="zh-CN" altLang="en-US" sz="1200" b="1" dirty="0">
                <a:latin typeface="宋体" panose="02010600030101010101" pitchFamily="2" charset="-122"/>
                <a:ea typeface="宋体" panose="02010600030101010101" pitchFamily="2" charset="-122"/>
              </a:rPr>
              <a:t>代码仓库</a:t>
            </a:r>
            <a:r>
              <a:rPr lang="en-US" altLang="zh-CN" sz="1200" b="1" dirty="0">
                <a:latin typeface="宋体" panose="02010600030101010101" pitchFamily="2" charset="-122"/>
                <a:ea typeface="宋体" panose="02010600030101010101" pitchFamily="2" charset="-122"/>
              </a:rPr>
              <a:t>:</a:t>
            </a:r>
            <a:endParaRPr lang="en-US" altLang="zh-CN" sz="1200" b="1" dirty="0">
              <a:latin typeface="宋体" panose="02010600030101010101" pitchFamily="2" charset="-122"/>
              <a:ea typeface="宋体" panose="02010600030101010101" pitchFamily="2" charset="-122"/>
            </a:endParaRPr>
          </a:p>
          <a:p>
            <a:pPr>
              <a:lnSpc>
                <a:spcPct val="120000"/>
              </a:lnSpc>
            </a:pPr>
            <a:r>
              <a:rPr lang="zh-CN" altLang="en-US" sz="1200" dirty="0">
                <a:latin typeface="宋体" panose="02010600030101010101" pitchFamily="2" charset="-122"/>
                <a:ea typeface="宋体" panose="02010600030101010101" pitchFamily="2" charset="-122"/>
              </a:rPr>
              <a:t>代码库：  </a:t>
            </a:r>
            <a:r>
              <a:rPr lang="en-US" altLang="zh-CN" sz="1200" dirty="0">
                <a:solidFill>
                  <a:srgbClr val="7F7F7F"/>
                </a:solidFill>
                <a:ea typeface="Cambria" panose="02040503050406030204" pitchFamily="18" charset="0"/>
              </a:rPr>
              <a:t>https://gitee.com/openeuler</a:t>
            </a:r>
            <a:endParaRPr lang="en-US" altLang="zh-CN" sz="1200" dirty="0">
              <a:solidFill>
                <a:srgbClr val="7F7F7F"/>
              </a:solidFill>
              <a:ea typeface="Cambria" panose="02040503050406030204" pitchFamily="18" charset="0"/>
            </a:endParaRPr>
          </a:p>
          <a:p>
            <a:pPr lvl="0">
              <a:lnSpc>
                <a:spcPct val="120000"/>
              </a:lnSpc>
            </a:pPr>
            <a:r>
              <a:rPr lang="zh-CN" altLang="en-US" sz="1200" dirty="0">
                <a:latin typeface="宋体" panose="02010600030101010101" pitchFamily="2" charset="-122"/>
                <a:ea typeface="宋体" panose="02010600030101010101" pitchFamily="2" charset="-122"/>
              </a:rPr>
              <a:t>软件包库：</a:t>
            </a:r>
            <a:r>
              <a:rPr lang="en-US" altLang="zh-CN" sz="1200" dirty="0">
                <a:solidFill>
                  <a:srgbClr val="7F7F7F"/>
                </a:solidFill>
                <a:ea typeface="Cambria" panose="02040503050406030204" pitchFamily="18" charset="0"/>
              </a:rPr>
              <a:t>https://gitee.com/src-openeuler</a:t>
            </a:r>
            <a:endParaRPr lang="zh-CN" altLang="en-US" sz="1200" dirty="0">
              <a:solidFill>
                <a:srgbClr val="7F7F7F"/>
              </a:solidFill>
              <a:ea typeface="Cambria" panose="02040503050406030204" pitchFamily="18" charset="0"/>
            </a:endParaRPr>
          </a:p>
        </p:txBody>
      </p:sp>
      <p:cxnSp>
        <p:nvCxnSpPr>
          <p:cNvPr id="7" name="直接连接符 6"/>
          <p:cNvCxnSpPr/>
          <p:nvPr/>
        </p:nvCxnSpPr>
        <p:spPr>
          <a:xfrm>
            <a:off x="1621973" y="2230591"/>
            <a:ext cx="8948055"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676280" y="1251862"/>
            <a:ext cx="954420" cy="770502"/>
          </a:xfrm>
          <a:prstGeom prst="rect">
            <a:avLst/>
          </a:prstGeom>
        </p:spPr>
      </p:pic>
      <p:sp>
        <p:nvSpPr>
          <p:cNvPr id="9" name="TextBox 8"/>
          <p:cNvSpPr txBox="1"/>
          <p:nvPr/>
        </p:nvSpPr>
        <p:spPr>
          <a:xfrm>
            <a:off x="6462484" y="3651504"/>
            <a:ext cx="4107543" cy="1846659"/>
          </a:xfrm>
          <a:prstGeom prst="rect">
            <a:avLst/>
          </a:prstGeom>
          <a:noFill/>
          <a:ln>
            <a:solidFill>
              <a:schemeClr val="bg1">
                <a:lumMod val="50000"/>
              </a:schemeClr>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dirty="0"/>
              <a:t>如果您对</a:t>
            </a:r>
            <a:r>
              <a:rPr lang="en-US" altLang="zh-CN" dirty="0" err="1"/>
              <a:t>openEuler</a:t>
            </a:r>
            <a:r>
              <a:rPr lang="en-US" altLang="zh-CN" dirty="0"/>
              <a:t> </a:t>
            </a:r>
            <a:r>
              <a:rPr lang="zh-CN" altLang="en-US" dirty="0"/>
              <a:t> </a:t>
            </a:r>
            <a:r>
              <a:rPr lang="en-US" altLang="zh-CN" dirty="0"/>
              <a:t>RISC-V </a:t>
            </a:r>
            <a:r>
              <a:rPr lang="zh-CN" altLang="en-US" dirty="0"/>
              <a:t>感兴趣，</a:t>
            </a:r>
            <a:endParaRPr lang="en-US" altLang="zh-CN" dirty="0"/>
          </a:p>
          <a:p>
            <a:pPr algn="ctr">
              <a:lnSpc>
                <a:spcPct val="150000"/>
              </a:lnSpc>
            </a:pPr>
            <a:r>
              <a:rPr lang="zh-CN" altLang="en-US" dirty="0"/>
              <a:t>欢迎加入 </a:t>
            </a:r>
            <a:r>
              <a:rPr lang="en-US" altLang="zh-CN" dirty="0"/>
              <a:t>RISC-V SIG </a:t>
            </a:r>
            <a:r>
              <a:rPr lang="zh-CN" altLang="en-US" dirty="0"/>
              <a:t>交流群</a:t>
            </a:r>
            <a:endParaRPr lang="en-US" altLang="zh-CN" dirty="0"/>
          </a:p>
          <a:p>
            <a:pPr algn="ctr">
              <a:lnSpc>
                <a:spcPct val="150000"/>
              </a:lnSpc>
            </a:pPr>
            <a:r>
              <a:rPr lang="en-US" altLang="zh-CN" sz="1200" dirty="0"/>
              <a:t>(</a:t>
            </a:r>
            <a:r>
              <a:rPr lang="zh-CN" altLang="en-US" sz="1200" dirty="0"/>
              <a:t>请添加中科院软件所吴伟老师微信号入群</a:t>
            </a:r>
            <a:r>
              <a:rPr lang="en-US" altLang="zh-CN" sz="1200" dirty="0"/>
              <a:t>)</a:t>
            </a:r>
            <a:endParaRPr lang="en-US" altLang="zh-CN" sz="1200" dirty="0"/>
          </a:p>
          <a:p>
            <a:pPr algn="ctr">
              <a:lnSpc>
                <a:spcPct val="150000"/>
              </a:lnSpc>
            </a:pPr>
            <a:r>
              <a:rPr lang="en-US" altLang="zh-CN" b="1" dirty="0">
                <a:solidFill>
                  <a:srgbClr val="00B0F0"/>
                </a:solidFill>
              </a:rPr>
              <a:t>fangzhang1024</a:t>
            </a:r>
            <a:endParaRPr lang="en-US" altLang="zh-CN" b="1" dirty="0">
              <a:solidFill>
                <a:srgbClr val="00B0F0"/>
              </a:solidFill>
            </a:endParaRPr>
          </a:p>
          <a:p>
            <a:pPr lvl="0" algn="ctr">
              <a:lnSpc>
                <a:spcPct val="150000"/>
              </a:lnSpc>
            </a:pPr>
            <a:r>
              <a:rPr lang="en-US" altLang="zh-CN" sz="1000" dirty="0">
                <a:solidFill>
                  <a:srgbClr val="7F7F7F"/>
                </a:solidFill>
                <a:ea typeface="Cambria" panose="02040503050406030204" pitchFamily="18" charset="0"/>
              </a:rPr>
              <a:t>(</a:t>
            </a:r>
            <a:r>
              <a:rPr lang="zh-CN" altLang="zh-CN" sz="1000" dirty="0">
                <a:solidFill>
                  <a:srgbClr val="7F7F7F"/>
                </a:solidFill>
                <a:ea typeface="Cambria" panose="02040503050406030204" pitchFamily="18" charset="0"/>
              </a:rPr>
              <a:t>添加请备注 oerv</a:t>
            </a:r>
            <a:r>
              <a:rPr lang="en-US" altLang="zh-CN" sz="1000" dirty="0">
                <a:solidFill>
                  <a:srgbClr val="7F7F7F"/>
                </a:solidFill>
                <a:ea typeface="Cambria" panose="02040503050406030204" pitchFamily="18" charset="0"/>
              </a:rPr>
              <a:t>)</a:t>
            </a:r>
            <a:endParaRPr lang="zh-CN" altLang="zh-CN" sz="1000" dirty="0">
              <a:solidFill>
                <a:srgbClr val="7F7F7F"/>
              </a:solidFill>
              <a:ea typeface="Cambria" panose="02040503050406030204" pitchFamily="18" charset="0"/>
            </a:endParaRPr>
          </a:p>
        </p:txBody>
      </p:sp>
      <p:sp>
        <p:nvSpPr>
          <p:cNvPr id="10" name="文本框 9"/>
          <p:cNvSpPr txBox="1"/>
          <p:nvPr/>
        </p:nvSpPr>
        <p:spPr>
          <a:xfrm>
            <a:off x="273636" y="381009"/>
            <a:ext cx="9219614" cy="461665"/>
          </a:xfrm>
          <a:prstGeom prst="rect">
            <a:avLst/>
          </a:prstGeom>
          <a:noFill/>
        </p:spPr>
        <p:txBody>
          <a:bodyPr wrap="square" rtlCol="0">
            <a:spAutoFit/>
          </a:bodyPr>
          <a:lstStyle/>
          <a:p>
            <a:r>
              <a:rPr lang="zh-CN" altLang="en-US" sz="2400" b="1" dirty="0">
                <a:latin typeface="黑体" panose="02010609060101010101" pitchFamily="49" charset="-122"/>
                <a:ea typeface="黑体" panose="02010609060101010101" pitchFamily="49" charset="-122"/>
                <a:cs typeface="Lantinghei SC Demibold" panose="02000000000000000000" charset="-122"/>
              </a:rPr>
              <a:t>合作和参与机会</a:t>
            </a:r>
            <a:endParaRPr lang="zh-CN" altLang="en-US" sz="2400" b="1" dirty="0">
              <a:latin typeface="黑体" panose="02010609060101010101" pitchFamily="49" charset="-122"/>
              <a:ea typeface="黑体" panose="02010609060101010101" pitchFamily="49" charset="-122"/>
              <a:cs typeface="Lantinghei SC Demibold" panose="02000000000000000000" charset="-122"/>
            </a:endParaRPr>
          </a:p>
        </p:txBody>
      </p:sp>
      <p:sp>
        <p:nvSpPr>
          <p:cNvPr id="11" name="梯形 10"/>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73636" y="381009"/>
            <a:ext cx="9410114" cy="460375"/>
          </a:xfrm>
          <a:prstGeom prst="rect">
            <a:avLst/>
          </a:prstGeom>
          <a:noFill/>
        </p:spPr>
        <p:txBody>
          <a:bodyPr wrap="square" rtlCol="0">
            <a:spAutoFit/>
          </a:bodyPr>
          <a:lstStyle/>
          <a:p>
            <a:r>
              <a:rPr lang="zh-CN" altLang="en-US" sz="2400" b="1" dirty="0" err="1">
                <a:latin typeface="黑体" panose="02010609060101010101" pitchFamily="49" charset="-122"/>
                <a:ea typeface="黑体" panose="02010609060101010101" pitchFamily="49" charset="-122"/>
                <a:cs typeface="Lantinghei SC Demibold" panose="02000000000000000000" charset="-122"/>
              </a:rPr>
              <a:t>概述</a:t>
            </a:r>
            <a:endParaRPr lang="zh-CN" altLang="en-US" sz="2400" b="1" dirty="0" err="1">
              <a:latin typeface="黑体" panose="02010609060101010101" pitchFamily="49" charset="-122"/>
              <a:ea typeface="黑体" panose="02010609060101010101" pitchFamily="49" charset="-122"/>
              <a:cs typeface="Lantinghei SC Demibold" panose="02000000000000000000" charset="-122"/>
            </a:endParaRPr>
          </a:p>
        </p:txBody>
      </p:sp>
      <p:sp>
        <p:nvSpPr>
          <p:cNvPr id="4" name="文本框 3"/>
          <p:cNvSpPr txBox="1"/>
          <p:nvPr/>
        </p:nvSpPr>
        <p:spPr>
          <a:xfrm>
            <a:off x="8529145" y="-1623848"/>
            <a:ext cx="184731" cy="369332"/>
          </a:xfrm>
          <a:prstGeom prst="rect">
            <a:avLst/>
          </a:prstGeom>
          <a:noFill/>
        </p:spPr>
        <p:txBody>
          <a:bodyPr wrap="none" rtlCol="0">
            <a:spAutoFit/>
          </a:bodyPr>
          <a:lstStyle/>
          <a:p>
            <a:endParaRPr kumimoji="1" lang="zh-CN" altLang="en-US" dirty="0"/>
          </a:p>
        </p:txBody>
      </p:sp>
      <p:sp>
        <p:nvSpPr>
          <p:cNvPr id="29" name="梯形 28"/>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335360" y="885324"/>
            <a:ext cx="11737304" cy="2306955"/>
          </a:xfrm>
          <a:prstGeom prst="rect">
            <a:avLst/>
          </a:prstGeom>
        </p:spPr>
        <p:txBody>
          <a:bodyPr wrap="square">
            <a:spAutoFit/>
          </a:bodyPr>
          <a:lstStyle/>
          <a:p>
            <a:pPr algn="just">
              <a:lnSpc>
                <a:spcPct val="150000"/>
              </a:lnSpc>
              <a:spcBef>
                <a:spcPts val="0"/>
              </a:spcBef>
              <a:buClr>
                <a:srgbClr val="FF0000"/>
              </a:buClr>
              <a:defRPr/>
            </a:pPr>
            <a:r>
              <a:rPr sz="1600" dirty="0">
                <a:solidFill>
                  <a:srgbClr val="000000"/>
                </a:solidFill>
                <a:latin typeface="宋体" panose="02010600030101010101" pitchFamily="2" charset="-122"/>
                <a:ea typeface="宋体" panose="02010600030101010101" pitchFamily="2" charset="-122"/>
              </a:rPr>
              <a:t>openEuler 是一款开源操作系统。当前 openEuler 内核源于 Linux，支持 RISC-V 处理器，能够充分释放计算芯片的潜能，是由全球开源贡献者构建的高效、稳定、安全的开源操作系统。</a:t>
            </a:r>
            <a:endParaRPr sz="1600" dirty="0">
              <a:solidFill>
                <a:srgbClr val="000000"/>
              </a:solidFill>
              <a:latin typeface="宋体" panose="02010600030101010101" pitchFamily="2" charset="-122"/>
              <a:ea typeface="宋体" panose="02010600030101010101" pitchFamily="2" charset="-122"/>
            </a:endParaRPr>
          </a:p>
          <a:p>
            <a:pPr algn="just">
              <a:lnSpc>
                <a:spcPct val="150000"/>
              </a:lnSpc>
              <a:spcBef>
                <a:spcPts val="0"/>
              </a:spcBef>
              <a:buClr>
                <a:srgbClr val="FF0000"/>
              </a:buClr>
              <a:defRPr/>
            </a:pPr>
            <a:endParaRPr sz="1600" dirty="0">
              <a:solidFill>
                <a:srgbClr val="000000"/>
              </a:solidFill>
              <a:latin typeface="宋体" panose="02010600030101010101" pitchFamily="2" charset="-122"/>
              <a:ea typeface="宋体" panose="02010600030101010101" pitchFamily="2" charset="-122"/>
            </a:endParaRPr>
          </a:p>
          <a:p>
            <a:pPr algn="just">
              <a:lnSpc>
                <a:spcPct val="150000"/>
              </a:lnSpc>
              <a:spcBef>
                <a:spcPts val="0"/>
              </a:spcBef>
              <a:buClr>
                <a:srgbClr val="FF0000"/>
              </a:buClr>
              <a:defRPr/>
            </a:pPr>
            <a:r>
              <a:rPr sz="1600" dirty="0">
                <a:solidFill>
                  <a:srgbClr val="000000"/>
                </a:solidFill>
                <a:latin typeface="宋体" panose="02010600030101010101" pitchFamily="2" charset="-122"/>
                <a:ea typeface="宋体" panose="02010600030101010101" pitchFamily="2" charset="-122"/>
              </a:rPr>
              <a:t>本文主要汇总 openEuler 22.03-V2 RISC-V 版本的总体测试活动，按照社区开发模式进行运作，结合社区 Tarsier 团队制定的版本计划规划相应的测试计划及活动。测试报告覆盖新需求、继承需求的测试执行情况和评估，并结合各类专项测试活动和版本问题单总体情况进行整体的说明和质量评估。</a:t>
            </a:r>
            <a:endParaRPr sz="1600" dirty="0">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47877" y="376846"/>
            <a:ext cx="7327314" cy="461665"/>
          </a:xfrm>
          <a:prstGeom prst="rect">
            <a:avLst/>
          </a:prstGeom>
          <a:noFill/>
        </p:spPr>
        <p:txBody>
          <a:bodyPr wrap="square" rtlCol="0">
            <a:spAutoFit/>
          </a:bodyPr>
          <a:lstStyle/>
          <a:p>
            <a:r>
              <a:rPr lang="en-US" altLang="zh-CN" sz="2400" b="1" dirty="0" err="1">
                <a:latin typeface="黑体" panose="02010609060101010101" pitchFamily="49" charset="-122"/>
                <a:ea typeface="黑体" panose="02010609060101010101" pitchFamily="49" charset="-122"/>
                <a:cs typeface="Lantinghei SC Demibold" panose="02000000000000000000" charset="-122"/>
              </a:rPr>
              <a:t>openEuler</a:t>
            </a:r>
            <a:r>
              <a:rPr lang="en-US" altLang="zh-CN" sz="2400" b="1" dirty="0">
                <a:latin typeface="黑体" panose="02010609060101010101" pitchFamily="49" charset="-122"/>
                <a:ea typeface="黑体" panose="02010609060101010101" pitchFamily="49" charset="-122"/>
                <a:cs typeface="Lantinghei SC Demibold" panose="02000000000000000000" charset="-122"/>
              </a:rPr>
              <a:t> RISC-V SIG</a:t>
            </a:r>
            <a:endParaRPr lang="zh-CN" altLang="en-US" sz="2400" b="1" dirty="0">
              <a:latin typeface="黑体" panose="02010609060101010101" pitchFamily="49" charset="-122"/>
              <a:ea typeface="黑体" panose="02010609060101010101" pitchFamily="49" charset="-122"/>
              <a:cs typeface="Lantinghei SC Demibold" panose="02000000000000000000" charset="-122"/>
            </a:endParaRPr>
          </a:p>
        </p:txBody>
      </p:sp>
      <p:sp>
        <p:nvSpPr>
          <p:cNvPr id="4" name="文本框 3"/>
          <p:cNvSpPr txBox="1"/>
          <p:nvPr/>
        </p:nvSpPr>
        <p:spPr>
          <a:xfrm>
            <a:off x="8529145" y="-1623848"/>
            <a:ext cx="184731" cy="369332"/>
          </a:xfrm>
          <a:prstGeom prst="rect">
            <a:avLst/>
          </a:prstGeom>
          <a:noFill/>
        </p:spPr>
        <p:txBody>
          <a:bodyPr wrap="none" rtlCol="0">
            <a:spAutoFit/>
          </a:bodyPr>
          <a:lstStyle/>
          <a:p>
            <a:endParaRPr kumimoji="1" lang="zh-CN" altLang="en-US" dirty="0"/>
          </a:p>
        </p:txBody>
      </p:sp>
      <p:sp>
        <p:nvSpPr>
          <p:cNvPr id="29" name="梯形 28"/>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616857" y="880924"/>
            <a:ext cx="10687924" cy="858377"/>
          </a:xfrm>
          <a:prstGeom prst="rect">
            <a:avLst/>
          </a:prstGeom>
        </p:spPr>
        <p:txBody>
          <a:bodyPr wrap="square">
            <a:spAutoFit/>
          </a:bodyPr>
          <a:lstStyle/>
          <a:p>
            <a:pPr algn="just">
              <a:lnSpc>
                <a:spcPct val="150000"/>
              </a:lnSpc>
              <a:buClr>
                <a:srgbClr val="FF0000"/>
              </a:buClr>
              <a:defRPr/>
            </a:pPr>
            <a:r>
              <a:rPr lang="en-US" altLang="zh-CN" dirty="0" err="1">
                <a:solidFill>
                  <a:srgbClr val="080808"/>
                </a:solidFill>
                <a:latin typeface="宋体" panose="02010600030101010101" pitchFamily="2" charset="-122"/>
                <a:ea typeface="宋体" panose="02010600030101010101" pitchFamily="2" charset="-122"/>
              </a:rPr>
              <a:t>openEuler</a:t>
            </a:r>
            <a:r>
              <a:rPr lang="en-US" altLang="zh-CN" dirty="0">
                <a:solidFill>
                  <a:srgbClr val="080808"/>
                </a:solidFill>
                <a:latin typeface="宋体" panose="02010600030101010101" pitchFamily="2" charset="-122"/>
                <a:ea typeface="宋体" panose="02010600030101010101" pitchFamily="2" charset="-122"/>
              </a:rPr>
              <a:t> RISC-V SIG</a:t>
            </a:r>
            <a:r>
              <a:rPr lang="zh-CN" altLang="en-US" dirty="0">
                <a:solidFill>
                  <a:srgbClr val="080808"/>
                </a:solidFill>
                <a:latin typeface="宋体" panose="02010600030101010101" pitchFamily="2" charset="-122"/>
                <a:ea typeface="宋体" panose="02010600030101010101" pitchFamily="2" charset="-122"/>
              </a:rPr>
              <a:t>主要工作是推进</a:t>
            </a:r>
            <a:r>
              <a:rPr lang="en-US" altLang="zh-CN" dirty="0" err="1">
                <a:solidFill>
                  <a:srgbClr val="080808"/>
                </a:solidFill>
                <a:latin typeface="宋体" panose="02010600030101010101" pitchFamily="2" charset="-122"/>
                <a:ea typeface="宋体" panose="02010600030101010101" pitchFamily="2" charset="-122"/>
              </a:rPr>
              <a:t>openEuler</a:t>
            </a:r>
            <a:r>
              <a:rPr lang="zh-CN" altLang="zh-CN" dirty="0">
                <a:solidFill>
                  <a:srgbClr val="080808"/>
                </a:solidFill>
                <a:latin typeface="宋体" panose="02010600030101010101" pitchFamily="2" charset="-122"/>
                <a:ea typeface="宋体" panose="02010600030101010101" pitchFamily="2" charset="-122"/>
              </a:rPr>
              <a:t>操作系统在</a:t>
            </a:r>
            <a:r>
              <a:rPr lang="en-US" altLang="zh-CN" b="1" dirty="0">
                <a:solidFill>
                  <a:srgbClr val="FF0000"/>
                </a:solidFill>
                <a:latin typeface="宋体" panose="02010600030101010101" pitchFamily="2" charset="-122"/>
                <a:ea typeface="宋体" panose="02010600030101010101" pitchFamily="2" charset="-122"/>
              </a:rPr>
              <a:t>RISC-V</a:t>
            </a:r>
            <a:r>
              <a:rPr lang="zh-CN" altLang="zh-CN" b="1" dirty="0">
                <a:solidFill>
                  <a:srgbClr val="FF0000"/>
                </a:solidFill>
                <a:latin typeface="宋体" panose="02010600030101010101" pitchFamily="2" charset="-122"/>
                <a:ea typeface="宋体" panose="02010600030101010101" pitchFamily="2" charset="-122"/>
              </a:rPr>
              <a:t>指令集架构上的适配</a:t>
            </a:r>
            <a:r>
              <a:rPr lang="zh-CN" altLang="zh-CN" dirty="0">
                <a:solidFill>
                  <a:srgbClr val="080808"/>
                </a:solidFill>
                <a:latin typeface="宋体" panose="02010600030101010101" pitchFamily="2" charset="-122"/>
                <a:ea typeface="宋体" panose="02010600030101010101" pitchFamily="2" charset="-122"/>
              </a:rPr>
              <a:t>，是</a:t>
            </a:r>
            <a:r>
              <a:rPr lang="en-US" altLang="zh-CN" dirty="0" err="1">
                <a:solidFill>
                  <a:srgbClr val="080808"/>
                </a:solidFill>
                <a:latin typeface="宋体" panose="02010600030101010101" pitchFamily="2" charset="-122"/>
                <a:ea typeface="宋体" panose="02010600030101010101" pitchFamily="2" charset="-122"/>
              </a:rPr>
              <a:t>openEuler</a:t>
            </a:r>
            <a:r>
              <a:rPr lang="zh-CN" altLang="zh-CN" dirty="0">
                <a:solidFill>
                  <a:srgbClr val="080808"/>
                </a:solidFill>
                <a:latin typeface="宋体" panose="02010600030101010101" pitchFamily="2" charset="-122"/>
                <a:ea typeface="宋体" panose="02010600030101010101" pitchFamily="2" charset="-122"/>
              </a:rPr>
              <a:t>操作系统在多架构支持上的重要组成部分。</a:t>
            </a:r>
            <a:endParaRPr lang="en-US" altLang="zh-CN" dirty="0">
              <a:solidFill>
                <a:srgbClr val="080808"/>
              </a:solidFill>
              <a:latin typeface="宋体" panose="02010600030101010101" pitchFamily="2" charset="-122"/>
              <a:ea typeface="宋体" panose="02010600030101010101" pitchFamily="2" charset="-122"/>
            </a:endParaRPr>
          </a:p>
        </p:txBody>
      </p:sp>
      <p:grpSp>
        <p:nvGrpSpPr>
          <p:cNvPr id="2" name="组合 1"/>
          <p:cNvGrpSpPr/>
          <p:nvPr/>
        </p:nvGrpSpPr>
        <p:grpSpPr>
          <a:xfrm>
            <a:off x="1142080" y="1792813"/>
            <a:ext cx="10208559" cy="4923243"/>
            <a:chOff x="1061661" y="1649242"/>
            <a:chExt cx="10649913" cy="5136093"/>
          </a:xfrm>
        </p:grpSpPr>
        <p:sp>
          <p:nvSpPr>
            <p:cNvPr id="90" name="圆角矩形 89"/>
            <p:cNvSpPr/>
            <p:nvPr/>
          </p:nvSpPr>
          <p:spPr>
            <a:xfrm>
              <a:off x="1061661" y="1649242"/>
              <a:ext cx="1772588" cy="5136093"/>
            </a:xfrm>
            <a:prstGeom prst="roundRect">
              <a:avLst>
                <a:gd name="adj" fmla="val 5759"/>
              </a:avLst>
            </a:prstGeom>
            <a:solidFill>
              <a:schemeClr val="accent1">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latin typeface="宋体" panose="02010600030101010101" pitchFamily="2" charset="-122"/>
                <a:ea typeface="宋体" panose="02010600030101010101" pitchFamily="2" charset="-122"/>
              </a:endParaRPr>
            </a:p>
          </p:txBody>
        </p:sp>
        <p:sp>
          <p:nvSpPr>
            <p:cNvPr id="91" name="TextBox 90"/>
            <p:cNvSpPr txBox="1"/>
            <p:nvPr/>
          </p:nvSpPr>
          <p:spPr>
            <a:xfrm>
              <a:off x="1499165" y="1760181"/>
              <a:ext cx="1011815" cy="338554"/>
            </a:xfrm>
            <a:prstGeom prst="rect">
              <a:avLst/>
            </a:prstGeom>
            <a:noFill/>
          </p:spPr>
          <p:txBody>
            <a:bodyPr wrap="none" rtlCol="0">
              <a:spAutoFit/>
            </a:bodyPr>
            <a:lstStyle/>
            <a:p>
              <a:r>
                <a:rPr lang="zh-CN" altLang="en-US" sz="1600" b="1" dirty="0">
                  <a:latin typeface="宋体" panose="02010600030101010101" pitchFamily="2" charset="-122"/>
                  <a:ea typeface="宋体" panose="02010600030101010101" pitchFamily="2" charset="-122"/>
                </a:rPr>
                <a:t>社区建设</a:t>
              </a:r>
              <a:endParaRPr lang="zh-CN" altLang="en-US" sz="1600" b="1" dirty="0">
                <a:latin typeface="宋体" panose="02010600030101010101" pitchFamily="2" charset="-122"/>
                <a:ea typeface="宋体" panose="02010600030101010101" pitchFamily="2" charset="-122"/>
              </a:endParaRPr>
            </a:p>
          </p:txBody>
        </p:sp>
        <p:sp>
          <p:nvSpPr>
            <p:cNvPr id="92" name="圆角矩形 91"/>
            <p:cNvSpPr/>
            <p:nvPr/>
          </p:nvSpPr>
          <p:spPr>
            <a:xfrm>
              <a:off x="2902724" y="5680321"/>
              <a:ext cx="6181793" cy="1105014"/>
            </a:xfrm>
            <a:prstGeom prst="roundRect">
              <a:avLst>
                <a:gd name="adj" fmla="val 8065"/>
              </a:avLst>
            </a:prstGeom>
            <a:solidFill>
              <a:srgbClr val="FF0000"/>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latin typeface="宋体" panose="02010600030101010101" pitchFamily="2" charset="-122"/>
                <a:ea typeface="宋体" panose="02010600030101010101" pitchFamily="2" charset="-122"/>
              </a:endParaRPr>
            </a:p>
          </p:txBody>
        </p:sp>
        <p:sp>
          <p:nvSpPr>
            <p:cNvPr id="93" name="TextBox 92"/>
            <p:cNvSpPr txBox="1"/>
            <p:nvPr/>
          </p:nvSpPr>
          <p:spPr>
            <a:xfrm>
              <a:off x="3065258" y="5722539"/>
              <a:ext cx="1011815" cy="338554"/>
            </a:xfrm>
            <a:prstGeom prst="rect">
              <a:avLst/>
            </a:prstGeom>
            <a:noFill/>
          </p:spPr>
          <p:txBody>
            <a:bodyPr wrap="none" rtlCol="0">
              <a:spAutoFit/>
            </a:bodyPr>
            <a:lstStyle/>
            <a:p>
              <a:r>
                <a:rPr lang="zh-CN" altLang="en-US" sz="1600" b="1" dirty="0">
                  <a:latin typeface="宋体" panose="02010600030101010101" pitchFamily="2" charset="-122"/>
                  <a:ea typeface="宋体" panose="02010600030101010101" pitchFamily="2" charset="-122"/>
                </a:rPr>
                <a:t>硬件适配</a:t>
              </a:r>
              <a:endParaRPr lang="zh-CN" altLang="en-US" sz="1600" b="1" dirty="0">
                <a:latin typeface="宋体" panose="02010600030101010101" pitchFamily="2" charset="-122"/>
                <a:ea typeface="宋体" panose="02010600030101010101" pitchFamily="2" charset="-122"/>
              </a:endParaRPr>
            </a:p>
          </p:txBody>
        </p:sp>
        <p:sp>
          <p:nvSpPr>
            <p:cNvPr id="94" name="圆角矩形 93"/>
            <p:cNvSpPr/>
            <p:nvPr/>
          </p:nvSpPr>
          <p:spPr>
            <a:xfrm>
              <a:off x="2902724" y="2278020"/>
              <a:ext cx="6181794" cy="3331040"/>
            </a:xfrm>
            <a:prstGeom prst="roundRect">
              <a:avLst>
                <a:gd name="adj" fmla="val 4076"/>
              </a:avLst>
            </a:prstGeom>
            <a:solidFill>
              <a:srgbClr val="FF0000"/>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latin typeface="宋体" panose="02010600030101010101" pitchFamily="2" charset="-122"/>
                <a:ea typeface="宋体" panose="02010600030101010101" pitchFamily="2" charset="-122"/>
              </a:endParaRPr>
            </a:p>
          </p:txBody>
        </p:sp>
        <p:sp>
          <p:nvSpPr>
            <p:cNvPr id="95" name="TextBox 94"/>
            <p:cNvSpPr txBox="1"/>
            <p:nvPr/>
          </p:nvSpPr>
          <p:spPr>
            <a:xfrm>
              <a:off x="3065258" y="2390930"/>
              <a:ext cx="1011815" cy="338554"/>
            </a:xfrm>
            <a:prstGeom prst="rect">
              <a:avLst/>
            </a:prstGeom>
            <a:noFill/>
          </p:spPr>
          <p:txBody>
            <a:bodyPr wrap="none" rtlCol="0">
              <a:spAutoFit/>
            </a:bodyPr>
            <a:lstStyle/>
            <a:p>
              <a:r>
                <a:rPr lang="zh-CN" altLang="en-US" sz="1600" b="1" dirty="0">
                  <a:latin typeface="宋体" panose="02010600030101010101" pitchFamily="2" charset="-122"/>
                  <a:ea typeface="宋体" panose="02010600030101010101" pitchFamily="2" charset="-122"/>
                </a:rPr>
                <a:t>软件适配</a:t>
              </a:r>
              <a:endParaRPr lang="zh-CN" altLang="en-US" sz="1600" b="1" dirty="0">
                <a:latin typeface="宋体" panose="02010600030101010101" pitchFamily="2" charset="-122"/>
                <a:ea typeface="宋体" panose="02010600030101010101" pitchFamily="2" charset="-122"/>
              </a:endParaRPr>
            </a:p>
          </p:txBody>
        </p:sp>
        <p:sp>
          <p:nvSpPr>
            <p:cNvPr id="96" name="圆角矩形 95"/>
            <p:cNvSpPr/>
            <p:nvPr/>
          </p:nvSpPr>
          <p:spPr>
            <a:xfrm>
              <a:off x="9156060" y="1649242"/>
              <a:ext cx="1158447" cy="5136093"/>
            </a:xfrm>
            <a:prstGeom prst="roundRect">
              <a:avLst>
                <a:gd name="adj" fmla="val 8065"/>
              </a:avLst>
            </a:prstGeom>
            <a:solidFill>
              <a:schemeClr val="accent6">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a:latin typeface="宋体" panose="02010600030101010101" pitchFamily="2" charset="-122"/>
                <a:ea typeface="宋体" panose="02010600030101010101" pitchFamily="2" charset="-122"/>
              </a:endParaRPr>
            </a:p>
          </p:txBody>
        </p:sp>
        <p:sp>
          <p:nvSpPr>
            <p:cNvPr id="97" name="TextBox 96"/>
            <p:cNvSpPr txBox="1"/>
            <p:nvPr/>
          </p:nvSpPr>
          <p:spPr>
            <a:xfrm>
              <a:off x="9229375" y="1756218"/>
              <a:ext cx="1011815" cy="338554"/>
            </a:xfrm>
            <a:prstGeom prst="rect">
              <a:avLst/>
            </a:prstGeom>
            <a:noFill/>
          </p:spPr>
          <p:txBody>
            <a:bodyPr wrap="none" rtlCol="0">
              <a:spAutoFit/>
            </a:bodyPr>
            <a:lstStyle/>
            <a:p>
              <a:r>
                <a:rPr lang="zh-CN" altLang="en-US" sz="1600" b="1" dirty="0">
                  <a:latin typeface="宋体" panose="02010600030101010101" pitchFamily="2" charset="-122"/>
                  <a:ea typeface="宋体" panose="02010600030101010101" pitchFamily="2" charset="-122"/>
                </a:rPr>
                <a:t>基础设施</a:t>
              </a:r>
              <a:endParaRPr lang="zh-CN" altLang="en-US" sz="1600" b="1" dirty="0">
                <a:latin typeface="宋体" panose="02010600030101010101" pitchFamily="2" charset="-122"/>
                <a:ea typeface="宋体" panose="02010600030101010101" pitchFamily="2" charset="-122"/>
              </a:endParaRPr>
            </a:p>
          </p:txBody>
        </p:sp>
        <p:sp>
          <p:nvSpPr>
            <p:cNvPr id="98" name="圆角矩形 97"/>
            <p:cNvSpPr/>
            <p:nvPr/>
          </p:nvSpPr>
          <p:spPr>
            <a:xfrm>
              <a:off x="10388600" y="1649242"/>
              <a:ext cx="1322974" cy="5136093"/>
            </a:xfrm>
            <a:prstGeom prst="roundRect">
              <a:avLst>
                <a:gd name="adj" fmla="val 8065"/>
              </a:avLst>
            </a:prstGeom>
            <a:solidFill>
              <a:srgbClr val="FF0000"/>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solidFill>
                  <a:schemeClr val="dk1"/>
                </a:solidFill>
                <a:latin typeface="宋体" panose="02010600030101010101" pitchFamily="2" charset="-122"/>
                <a:ea typeface="宋体" panose="02010600030101010101" pitchFamily="2" charset="-122"/>
              </a:endParaRPr>
            </a:p>
          </p:txBody>
        </p:sp>
        <p:sp>
          <p:nvSpPr>
            <p:cNvPr id="99" name="TextBox 98"/>
            <p:cNvSpPr txBox="1"/>
            <p:nvPr/>
          </p:nvSpPr>
          <p:spPr>
            <a:xfrm>
              <a:off x="10685176" y="1760181"/>
              <a:ext cx="598241" cy="338554"/>
            </a:xfrm>
            <a:prstGeom prst="rect">
              <a:avLst/>
            </a:prstGeom>
            <a:noFill/>
          </p:spPr>
          <p:txBody>
            <a:bodyPr wrap="none" rtlCol="0">
              <a:spAutoFit/>
            </a:bodyPr>
            <a:lstStyle/>
            <a:p>
              <a:r>
                <a:rPr lang="zh-CN" altLang="en-US" sz="1600" b="1" dirty="0">
                  <a:latin typeface="宋体" panose="02010600030101010101" pitchFamily="2" charset="-122"/>
                  <a:ea typeface="宋体" panose="02010600030101010101" pitchFamily="2" charset="-122"/>
                </a:rPr>
                <a:t>测试</a:t>
              </a:r>
              <a:endParaRPr lang="zh-CN" altLang="en-US" sz="1600" b="1" dirty="0">
                <a:latin typeface="宋体" panose="02010600030101010101" pitchFamily="2" charset="-122"/>
                <a:ea typeface="宋体" panose="02010600030101010101" pitchFamily="2" charset="-122"/>
              </a:endParaRPr>
            </a:p>
          </p:txBody>
        </p:sp>
        <p:sp>
          <p:nvSpPr>
            <p:cNvPr id="100" name="TextBox 99"/>
            <p:cNvSpPr txBox="1"/>
            <p:nvPr/>
          </p:nvSpPr>
          <p:spPr>
            <a:xfrm>
              <a:off x="1208438" y="2861725"/>
              <a:ext cx="1440000" cy="307777"/>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wrap="none" rtlCol="0">
              <a:spAutoFit/>
            </a:bodyPr>
            <a:lstStyle/>
            <a:p>
              <a:pPr algn="ctr"/>
              <a:r>
                <a:rPr lang="en-US" altLang="zh-CN" sz="1400" dirty="0">
                  <a:latin typeface="宋体" panose="02010600030101010101" pitchFamily="2" charset="-122"/>
                  <a:ea typeface="宋体" panose="02010600030101010101" pitchFamily="2" charset="-122"/>
                </a:rPr>
                <a:t>SIG Maintainer</a:t>
              </a:r>
              <a:endParaRPr lang="zh-CN" altLang="en-US" sz="1400" dirty="0">
                <a:latin typeface="宋体" panose="02010600030101010101" pitchFamily="2" charset="-122"/>
                <a:ea typeface="宋体" panose="02010600030101010101" pitchFamily="2" charset="-122"/>
              </a:endParaRPr>
            </a:p>
          </p:txBody>
        </p:sp>
        <p:sp>
          <p:nvSpPr>
            <p:cNvPr id="101" name="TextBox 100"/>
            <p:cNvSpPr txBox="1"/>
            <p:nvPr/>
          </p:nvSpPr>
          <p:spPr>
            <a:xfrm>
              <a:off x="1208438" y="3349481"/>
              <a:ext cx="1440000" cy="307777"/>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wrap="none" rtlCol="0">
              <a:spAutoFit/>
            </a:bodyPr>
            <a:lstStyle/>
            <a:p>
              <a:pPr algn="ctr"/>
              <a:r>
                <a:rPr lang="en-US" altLang="zh-CN" sz="1400" dirty="0">
                  <a:latin typeface="宋体" panose="02010600030101010101" pitchFamily="2" charset="-122"/>
                  <a:ea typeface="宋体" panose="02010600030101010101" pitchFamily="2" charset="-122"/>
                </a:rPr>
                <a:t>Port Maintainer</a:t>
              </a:r>
              <a:endParaRPr lang="zh-CN" altLang="en-US" sz="1400" dirty="0">
                <a:latin typeface="宋体" panose="02010600030101010101" pitchFamily="2" charset="-122"/>
                <a:ea typeface="宋体" panose="02010600030101010101" pitchFamily="2" charset="-122"/>
              </a:endParaRPr>
            </a:p>
          </p:txBody>
        </p:sp>
        <p:sp>
          <p:nvSpPr>
            <p:cNvPr id="102" name="TextBox 101"/>
            <p:cNvSpPr txBox="1"/>
            <p:nvPr/>
          </p:nvSpPr>
          <p:spPr>
            <a:xfrm>
              <a:off x="1208438" y="3837238"/>
              <a:ext cx="1440000" cy="307777"/>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wrap="none" rtlCol="0">
              <a:spAutoFit/>
            </a:bodyPr>
            <a:lstStyle/>
            <a:p>
              <a:pPr algn="ctr"/>
              <a:r>
                <a:rPr lang="en-US" altLang="zh-CN" sz="1400" dirty="0" err="1">
                  <a:latin typeface="宋体" panose="02010600030101010101" pitchFamily="2" charset="-122"/>
                  <a:ea typeface="宋体" panose="02010600030101010101" pitchFamily="2" charset="-122"/>
                </a:rPr>
                <a:t>commiter</a:t>
              </a:r>
              <a:endParaRPr lang="zh-CN" altLang="en-US" sz="1400" dirty="0">
                <a:latin typeface="宋体" panose="02010600030101010101" pitchFamily="2" charset="-122"/>
                <a:ea typeface="宋体" panose="02010600030101010101" pitchFamily="2" charset="-122"/>
              </a:endParaRPr>
            </a:p>
          </p:txBody>
        </p:sp>
        <p:sp>
          <p:nvSpPr>
            <p:cNvPr id="103" name="TextBox 102"/>
            <p:cNvSpPr txBox="1"/>
            <p:nvPr/>
          </p:nvSpPr>
          <p:spPr>
            <a:xfrm>
              <a:off x="1208438" y="2373968"/>
              <a:ext cx="1440000" cy="307777"/>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wrap="none" rtlCol="0">
              <a:spAutoFit/>
            </a:bodyPr>
            <a:lstStyle/>
            <a:p>
              <a:pPr algn="ctr"/>
              <a:r>
                <a:rPr lang="zh-CN" altLang="en-US" sz="1400" dirty="0">
                  <a:latin typeface="宋体" panose="02010600030101010101" pitchFamily="2" charset="-122"/>
                  <a:ea typeface="宋体" panose="02010600030101010101" pitchFamily="2" charset="-122"/>
                </a:rPr>
                <a:t>参与单位</a:t>
              </a:r>
              <a:endParaRPr lang="zh-CN" altLang="en-US" sz="1400" dirty="0">
                <a:latin typeface="宋体" panose="02010600030101010101" pitchFamily="2" charset="-122"/>
                <a:ea typeface="宋体" panose="02010600030101010101" pitchFamily="2" charset="-122"/>
              </a:endParaRPr>
            </a:p>
          </p:txBody>
        </p:sp>
        <p:sp>
          <p:nvSpPr>
            <p:cNvPr id="104" name="矩形 103"/>
            <p:cNvSpPr/>
            <p:nvPr/>
          </p:nvSpPr>
          <p:spPr>
            <a:xfrm>
              <a:off x="3958043" y="5737158"/>
              <a:ext cx="1441420" cy="307777"/>
            </a:xfrm>
            <a:prstGeom prst="rect">
              <a:avLst/>
            </a:prstGeom>
          </p:spPr>
          <p:txBody>
            <a:bodyPr wrap="none">
              <a:spAutoFit/>
            </a:bodyPr>
            <a:lstStyle/>
            <a:p>
              <a:r>
                <a:rPr lang="en-US" altLang="zh-CN" sz="1400" dirty="0">
                  <a:latin typeface="宋体" panose="02010600030101010101" pitchFamily="2" charset="-122"/>
                  <a:ea typeface="宋体" panose="02010600030101010101" pitchFamily="2" charset="-122"/>
                </a:rPr>
                <a:t>(RISC-V</a:t>
              </a:r>
              <a:r>
                <a:rPr lang="zh-CN" altLang="en-US" sz="1400" dirty="0">
                  <a:latin typeface="宋体" panose="02010600030101010101" pitchFamily="2" charset="-122"/>
                  <a:ea typeface="宋体" panose="02010600030101010101" pitchFamily="2" charset="-122"/>
                </a:rPr>
                <a:t>开发板</a:t>
              </a:r>
              <a:r>
                <a:rPr lang="en-US" altLang="zh-CN" sz="1400" dirty="0">
                  <a:latin typeface="宋体" panose="02010600030101010101" pitchFamily="2" charset="-122"/>
                  <a:ea typeface="宋体" panose="02010600030101010101" pitchFamily="2" charset="-122"/>
                </a:rPr>
                <a:t>)</a:t>
              </a:r>
              <a:endParaRPr lang="zh-CN" altLang="en-US" sz="1400" dirty="0">
                <a:latin typeface="宋体" panose="02010600030101010101" pitchFamily="2" charset="-122"/>
                <a:ea typeface="宋体" panose="02010600030101010101" pitchFamily="2" charset="-122"/>
              </a:endParaRPr>
            </a:p>
          </p:txBody>
        </p:sp>
        <p:sp>
          <p:nvSpPr>
            <p:cNvPr id="105" name="矩形 104"/>
            <p:cNvSpPr/>
            <p:nvPr/>
          </p:nvSpPr>
          <p:spPr>
            <a:xfrm>
              <a:off x="3227519" y="5124295"/>
              <a:ext cx="5636904" cy="342007"/>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400" dirty="0">
                  <a:solidFill>
                    <a:schemeClr val="tx1"/>
                  </a:solidFill>
                  <a:latin typeface="宋体" panose="02010600030101010101" pitchFamily="2" charset="-122"/>
                  <a:ea typeface="宋体" panose="02010600030101010101" pitchFamily="2" charset="-122"/>
                </a:rPr>
                <a:t>Linux Kernel</a:t>
              </a:r>
              <a:endParaRPr lang="zh-CN" altLang="en-US" sz="1400" dirty="0">
                <a:solidFill>
                  <a:schemeClr val="tx1"/>
                </a:solidFill>
                <a:latin typeface="宋体" panose="02010600030101010101" pitchFamily="2" charset="-122"/>
                <a:ea typeface="宋体" panose="02010600030101010101" pitchFamily="2" charset="-122"/>
              </a:endParaRPr>
            </a:p>
          </p:txBody>
        </p:sp>
        <p:sp>
          <p:nvSpPr>
            <p:cNvPr id="106" name="矩形 105"/>
            <p:cNvSpPr/>
            <p:nvPr/>
          </p:nvSpPr>
          <p:spPr>
            <a:xfrm>
              <a:off x="3227519" y="4323895"/>
              <a:ext cx="1368030" cy="342007"/>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a:solidFill>
                    <a:schemeClr val="tx1"/>
                  </a:solidFill>
                  <a:latin typeface="宋体" panose="02010600030101010101" pitchFamily="2" charset="-122"/>
                  <a:ea typeface="宋体" panose="02010600030101010101" pitchFamily="2" charset="-122"/>
                </a:rPr>
                <a:t>虚拟化</a:t>
              </a:r>
              <a:r>
                <a:rPr lang="en-US" altLang="zh-CN" sz="1400" dirty="0">
                  <a:solidFill>
                    <a:schemeClr val="tx1"/>
                  </a:solidFill>
                  <a:latin typeface="宋体" panose="02010600030101010101" pitchFamily="2" charset="-122"/>
                  <a:ea typeface="宋体" panose="02010600030101010101" pitchFamily="2" charset="-122"/>
                </a:rPr>
                <a:t>/</a:t>
              </a:r>
              <a:r>
                <a:rPr lang="zh-CN" altLang="en-US" sz="1400" dirty="0">
                  <a:solidFill>
                    <a:schemeClr val="tx1"/>
                  </a:solidFill>
                  <a:latin typeface="宋体" panose="02010600030101010101" pitchFamily="2" charset="-122"/>
                  <a:ea typeface="宋体" panose="02010600030101010101" pitchFamily="2" charset="-122"/>
                </a:rPr>
                <a:t>容器</a:t>
              </a:r>
              <a:endParaRPr lang="zh-CN" altLang="en-US" sz="1400" dirty="0">
                <a:solidFill>
                  <a:schemeClr val="tx1"/>
                </a:solidFill>
                <a:latin typeface="宋体" panose="02010600030101010101" pitchFamily="2" charset="-122"/>
                <a:ea typeface="宋体" panose="02010600030101010101" pitchFamily="2" charset="-122"/>
              </a:endParaRPr>
            </a:p>
          </p:txBody>
        </p:sp>
        <p:sp>
          <p:nvSpPr>
            <p:cNvPr id="107" name="矩形 106"/>
            <p:cNvSpPr/>
            <p:nvPr/>
          </p:nvSpPr>
          <p:spPr>
            <a:xfrm>
              <a:off x="3227519" y="4743064"/>
              <a:ext cx="1368030" cy="342007"/>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a:solidFill>
                    <a:schemeClr val="tx1"/>
                  </a:solidFill>
                  <a:latin typeface="宋体" panose="02010600030101010101" pitchFamily="2" charset="-122"/>
                  <a:ea typeface="宋体" panose="02010600030101010101" pitchFamily="2" charset="-122"/>
                </a:rPr>
                <a:t>编译工具链</a:t>
              </a:r>
              <a:endParaRPr lang="zh-CN" altLang="en-US" sz="1400" dirty="0">
                <a:solidFill>
                  <a:schemeClr val="tx1"/>
                </a:solidFill>
                <a:latin typeface="宋体" panose="02010600030101010101" pitchFamily="2" charset="-122"/>
                <a:ea typeface="宋体" panose="02010600030101010101" pitchFamily="2" charset="-122"/>
              </a:endParaRPr>
            </a:p>
          </p:txBody>
        </p:sp>
        <p:sp>
          <p:nvSpPr>
            <p:cNvPr id="108" name="矩形 107"/>
            <p:cNvSpPr/>
            <p:nvPr/>
          </p:nvSpPr>
          <p:spPr>
            <a:xfrm>
              <a:off x="3227519" y="3487028"/>
              <a:ext cx="1368030" cy="342007"/>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a:solidFill>
                    <a:schemeClr val="tx1"/>
                  </a:solidFill>
                  <a:latin typeface="宋体" panose="02010600030101010101" pitchFamily="2" charset="-122"/>
                  <a:ea typeface="宋体" panose="02010600030101010101" pitchFamily="2" charset="-122"/>
                </a:rPr>
                <a:t>浏览器</a:t>
              </a:r>
              <a:endParaRPr lang="zh-CN" altLang="en-US" sz="1400" dirty="0">
                <a:solidFill>
                  <a:schemeClr val="tx1"/>
                </a:solidFill>
                <a:latin typeface="宋体" panose="02010600030101010101" pitchFamily="2" charset="-122"/>
                <a:ea typeface="宋体" panose="02010600030101010101" pitchFamily="2" charset="-122"/>
              </a:endParaRPr>
            </a:p>
          </p:txBody>
        </p:sp>
        <p:sp>
          <p:nvSpPr>
            <p:cNvPr id="109" name="矩形 108"/>
            <p:cNvSpPr/>
            <p:nvPr/>
          </p:nvSpPr>
          <p:spPr>
            <a:xfrm>
              <a:off x="4654962" y="3880509"/>
              <a:ext cx="1368030" cy="342007"/>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a:solidFill>
                    <a:schemeClr val="tx1"/>
                  </a:solidFill>
                  <a:latin typeface="宋体" panose="02010600030101010101" pitchFamily="2" charset="-122"/>
                  <a:ea typeface="宋体" panose="02010600030101010101" pitchFamily="2" charset="-122"/>
                </a:rPr>
                <a:t>构建工具</a:t>
              </a:r>
              <a:endParaRPr lang="zh-CN" altLang="en-US" sz="1400" dirty="0">
                <a:solidFill>
                  <a:schemeClr val="tx1"/>
                </a:solidFill>
                <a:latin typeface="宋体" panose="02010600030101010101" pitchFamily="2" charset="-122"/>
                <a:ea typeface="宋体" panose="02010600030101010101" pitchFamily="2" charset="-122"/>
              </a:endParaRPr>
            </a:p>
          </p:txBody>
        </p:sp>
        <p:sp>
          <p:nvSpPr>
            <p:cNvPr id="110" name="矩形 109"/>
            <p:cNvSpPr/>
            <p:nvPr/>
          </p:nvSpPr>
          <p:spPr>
            <a:xfrm>
              <a:off x="3227519" y="3880509"/>
              <a:ext cx="1368030" cy="342007"/>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a:solidFill>
                    <a:schemeClr val="tx1"/>
                  </a:solidFill>
                  <a:latin typeface="宋体" panose="02010600030101010101" pitchFamily="2" charset="-122"/>
                  <a:ea typeface="宋体" panose="02010600030101010101" pitchFamily="2" charset="-122"/>
                </a:rPr>
                <a:t>代码仓库管理</a:t>
              </a:r>
              <a:endParaRPr lang="zh-CN" altLang="en-US" sz="1400" dirty="0">
                <a:solidFill>
                  <a:schemeClr val="tx1"/>
                </a:solidFill>
                <a:latin typeface="宋体" panose="02010600030101010101" pitchFamily="2" charset="-122"/>
                <a:ea typeface="宋体" panose="02010600030101010101" pitchFamily="2" charset="-122"/>
              </a:endParaRPr>
            </a:p>
          </p:txBody>
        </p:sp>
        <p:sp>
          <p:nvSpPr>
            <p:cNvPr id="111" name="矩形 110"/>
            <p:cNvSpPr/>
            <p:nvPr/>
          </p:nvSpPr>
          <p:spPr>
            <a:xfrm>
              <a:off x="6072239" y="3869974"/>
              <a:ext cx="1368030" cy="342007"/>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a:solidFill>
                    <a:schemeClr val="tx1"/>
                  </a:solidFill>
                  <a:latin typeface="宋体" panose="02010600030101010101" pitchFamily="2" charset="-122"/>
                  <a:ea typeface="宋体" panose="02010600030101010101" pitchFamily="2" charset="-122"/>
                </a:rPr>
                <a:t>测试套件</a:t>
              </a:r>
              <a:endParaRPr lang="zh-CN" altLang="en-US" sz="1400" dirty="0">
                <a:solidFill>
                  <a:schemeClr val="tx1"/>
                </a:solidFill>
                <a:latin typeface="宋体" panose="02010600030101010101" pitchFamily="2" charset="-122"/>
                <a:ea typeface="宋体" panose="02010600030101010101" pitchFamily="2" charset="-122"/>
              </a:endParaRPr>
            </a:p>
          </p:txBody>
        </p:sp>
        <p:sp>
          <p:nvSpPr>
            <p:cNvPr id="112" name="矩形 111"/>
            <p:cNvSpPr/>
            <p:nvPr/>
          </p:nvSpPr>
          <p:spPr>
            <a:xfrm>
              <a:off x="3227519" y="3044517"/>
              <a:ext cx="1368030" cy="342007"/>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a:solidFill>
                    <a:schemeClr val="tx1"/>
                  </a:solidFill>
                  <a:latin typeface="宋体" panose="02010600030101010101" pitchFamily="2" charset="-122"/>
                  <a:ea typeface="宋体" panose="02010600030101010101" pitchFamily="2" charset="-122"/>
                </a:rPr>
                <a:t>办公套件</a:t>
              </a:r>
              <a:endParaRPr lang="zh-CN" altLang="en-US" sz="1400" dirty="0">
                <a:solidFill>
                  <a:schemeClr val="tx1"/>
                </a:solidFill>
                <a:latin typeface="宋体" panose="02010600030101010101" pitchFamily="2" charset="-122"/>
                <a:ea typeface="宋体" panose="02010600030101010101" pitchFamily="2" charset="-122"/>
              </a:endParaRPr>
            </a:p>
          </p:txBody>
        </p:sp>
        <p:sp>
          <p:nvSpPr>
            <p:cNvPr id="113" name="矩形 112"/>
            <p:cNvSpPr/>
            <p:nvPr/>
          </p:nvSpPr>
          <p:spPr>
            <a:xfrm>
              <a:off x="6077926" y="3487028"/>
              <a:ext cx="1368030" cy="342007"/>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a:solidFill>
                    <a:schemeClr val="tx1"/>
                  </a:solidFill>
                  <a:latin typeface="宋体" panose="02010600030101010101" pitchFamily="2" charset="-122"/>
                  <a:ea typeface="宋体" panose="02010600030101010101" pitchFamily="2" charset="-122"/>
                </a:rPr>
                <a:t>多媒体播放器</a:t>
              </a:r>
              <a:endParaRPr lang="zh-CN" altLang="en-US" sz="1400" dirty="0">
                <a:solidFill>
                  <a:schemeClr val="tx1"/>
                </a:solidFill>
                <a:latin typeface="宋体" panose="02010600030101010101" pitchFamily="2" charset="-122"/>
                <a:ea typeface="宋体" panose="02010600030101010101" pitchFamily="2" charset="-122"/>
              </a:endParaRPr>
            </a:p>
          </p:txBody>
        </p:sp>
        <p:sp>
          <p:nvSpPr>
            <p:cNvPr id="114" name="矩形 113"/>
            <p:cNvSpPr/>
            <p:nvPr/>
          </p:nvSpPr>
          <p:spPr>
            <a:xfrm>
              <a:off x="4654962" y="3487028"/>
              <a:ext cx="1368030" cy="342007"/>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a:solidFill>
                    <a:schemeClr val="tx1"/>
                  </a:solidFill>
                  <a:latin typeface="宋体" panose="02010600030101010101" pitchFamily="2" charset="-122"/>
                  <a:ea typeface="宋体" panose="02010600030101010101" pitchFamily="2" charset="-122"/>
                </a:rPr>
                <a:t>图片浏览</a:t>
              </a:r>
              <a:endParaRPr lang="zh-CN" altLang="en-US" sz="1400" dirty="0">
                <a:solidFill>
                  <a:schemeClr val="tx1"/>
                </a:solidFill>
                <a:latin typeface="宋体" panose="02010600030101010101" pitchFamily="2" charset="-122"/>
                <a:ea typeface="宋体" panose="02010600030101010101" pitchFamily="2" charset="-122"/>
              </a:endParaRPr>
            </a:p>
          </p:txBody>
        </p:sp>
        <p:sp>
          <p:nvSpPr>
            <p:cNvPr id="115" name="矩形 114"/>
            <p:cNvSpPr/>
            <p:nvPr/>
          </p:nvSpPr>
          <p:spPr>
            <a:xfrm>
              <a:off x="7496392" y="3487028"/>
              <a:ext cx="1368030" cy="342007"/>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a:solidFill>
                    <a:schemeClr val="tx1"/>
                  </a:solidFill>
                  <a:latin typeface="宋体" panose="02010600030101010101" pitchFamily="2" charset="-122"/>
                  <a:ea typeface="宋体" panose="02010600030101010101" pitchFamily="2" charset="-122"/>
                </a:rPr>
                <a:t>邮件客户端</a:t>
              </a:r>
              <a:endParaRPr lang="zh-CN" altLang="en-US" sz="1400" dirty="0">
                <a:solidFill>
                  <a:schemeClr val="tx1"/>
                </a:solidFill>
                <a:latin typeface="宋体" panose="02010600030101010101" pitchFamily="2" charset="-122"/>
                <a:ea typeface="宋体" panose="02010600030101010101" pitchFamily="2" charset="-122"/>
              </a:endParaRPr>
            </a:p>
          </p:txBody>
        </p:sp>
        <p:sp>
          <p:nvSpPr>
            <p:cNvPr id="116" name="矩形 115"/>
            <p:cNvSpPr/>
            <p:nvPr/>
          </p:nvSpPr>
          <p:spPr>
            <a:xfrm>
              <a:off x="4654962" y="4323895"/>
              <a:ext cx="1368030" cy="342007"/>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400" dirty="0">
                  <a:solidFill>
                    <a:schemeClr val="tx1"/>
                  </a:solidFill>
                  <a:latin typeface="宋体" panose="02010600030101010101" pitchFamily="2" charset="-122"/>
                  <a:ea typeface="宋体" panose="02010600030101010101" pitchFamily="2" charset="-122"/>
                </a:rPr>
                <a:t>DB</a:t>
              </a:r>
              <a:endParaRPr lang="zh-CN" altLang="en-US" sz="1400" dirty="0">
                <a:solidFill>
                  <a:schemeClr val="tx1"/>
                </a:solidFill>
                <a:latin typeface="宋体" panose="02010600030101010101" pitchFamily="2" charset="-122"/>
                <a:ea typeface="宋体" panose="02010600030101010101" pitchFamily="2" charset="-122"/>
              </a:endParaRPr>
            </a:p>
          </p:txBody>
        </p:sp>
        <p:sp>
          <p:nvSpPr>
            <p:cNvPr id="117" name="矩形 116"/>
            <p:cNvSpPr/>
            <p:nvPr/>
          </p:nvSpPr>
          <p:spPr>
            <a:xfrm>
              <a:off x="6072239" y="4323895"/>
              <a:ext cx="1368030" cy="342007"/>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400" dirty="0">
                  <a:solidFill>
                    <a:schemeClr val="tx1"/>
                  </a:solidFill>
                  <a:latin typeface="宋体" panose="02010600030101010101" pitchFamily="2" charset="-122"/>
                  <a:ea typeface="宋体" panose="02010600030101010101" pitchFamily="2" charset="-122"/>
                </a:rPr>
                <a:t>WEB</a:t>
              </a:r>
              <a:endParaRPr lang="zh-CN" altLang="en-US" sz="1400" dirty="0">
                <a:solidFill>
                  <a:schemeClr val="tx1"/>
                </a:solidFill>
                <a:latin typeface="宋体" panose="02010600030101010101" pitchFamily="2" charset="-122"/>
                <a:ea typeface="宋体" panose="02010600030101010101" pitchFamily="2" charset="-122"/>
              </a:endParaRPr>
            </a:p>
          </p:txBody>
        </p:sp>
        <p:sp>
          <p:nvSpPr>
            <p:cNvPr id="118" name="矩形 117"/>
            <p:cNvSpPr/>
            <p:nvPr/>
          </p:nvSpPr>
          <p:spPr>
            <a:xfrm>
              <a:off x="7496393" y="4334115"/>
              <a:ext cx="1368030" cy="342007"/>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400" dirty="0">
                  <a:solidFill>
                    <a:schemeClr val="tx1"/>
                  </a:solidFill>
                  <a:latin typeface="宋体" panose="02010600030101010101" pitchFamily="2" charset="-122"/>
                  <a:ea typeface="宋体" panose="02010600030101010101" pitchFamily="2" charset="-122"/>
                </a:rPr>
                <a:t>CI/CD</a:t>
              </a:r>
              <a:endParaRPr lang="zh-CN" altLang="en-US" sz="1400" dirty="0">
                <a:solidFill>
                  <a:schemeClr val="tx1"/>
                </a:solidFill>
                <a:latin typeface="宋体" panose="02010600030101010101" pitchFamily="2" charset="-122"/>
                <a:ea typeface="宋体" panose="02010600030101010101" pitchFamily="2" charset="-122"/>
              </a:endParaRPr>
            </a:p>
          </p:txBody>
        </p:sp>
        <p:sp>
          <p:nvSpPr>
            <p:cNvPr id="119" name="TextBox 118"/>
            <p:cNvSpPr txBox="1"/>
            <p:nvPr/>
          </p:nvSpPr>
          <p:spPr>
            <a:xfrm>
              <a:off x="9240862" y="2358347"/>
              <a:ext cx="900000" cy="307777"/>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wrap="none" rtlCol="0">
              <a:spAutoFit/>
            </a:bodyPr>
            <a:lstStyle/>
            <a:p>
              <a:pPr algn="ctr"/>
              <a:r>
                <a:rPr lang="zh-CN" altLang="en-US" sz="1400" dirty="0">
                  <a:latin typeface="宋体" panose="02010600030101010101" pitchFamily="2" charset="-122"/>
                  <a:ea typeface="宋体" panose="02010600030101010101" pitchFamily="2" charset="-122"/>
                </a:rPr>
                <a:t>构建平台</a:t>
              </a:r>
              <a:endParaRPr lang="zh-CN" altLang="en-US" sz="1400" dirty="0">
                <a:latin typeface="宋体" panose="02010600030101010101" pitchFamily="2" charset="-122"/>
                <a:ea typeface="宋体" panose="02010600030101010101" pitchFamily="2" charset="-122"/>
              </a:endParaRPr>
            </a:p>
          </p:txBody>
        </p:sp>
        <p:sp>
          <p:nvSpPr>
            <p:cNvPr id="120" name="TextBox 119"/>
            <p:cNvSpPr txBox="1"/>
            <p:nvPr/>
          </p:nvSpPr>
          <p:spPr>
            <a:xfrm>
              <a:off x="9240862" y="2875127"/>
              <a:ext cx="900000" cy="307777"/>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wrap="none" rtlCol="0">
              <a:spAutoFit/>
            </a:bodyPr>
            <a:lstStyle/>
            <a:p>
              <a:pPr algn="ctr"/>
              <a:r>
                <a:rPr lang="zh-CN" altLang="en-US" sz="1400" dirty="0">
                  <a:latin typeface="宋体" panose="02010600030101010101" pitchFamily="2" charset="-122"/>
                  <a:ea typeface="宋体" panose="02010600030101010101" pitchFamily="2" charset="-122"/>
                </a:rPr>
                <a:t>镜像</a:t>
              </a:r>
              <a:r>
                <a:rPr lang="en-US" altLang="zh-CN" sz="1400" dirty="0">
                  <a:latin typeface="宋体" panose="02010600030101010101" pitchFamily="2" charset="-122"/>
                  <a:ea typeface="宋体" panose="02010600030101010101" pitchFamily="2" charset="-122"/>
                </a:rPr>
                <a:t>CI</a:t>
              </a:r>
              <a:endParaRPr lang="zh-CN" altLang="en-US" sz="1400" dirty="0">
                <a:latin typeface="宋体" panose="02010600030101010101" pitchFamily="2" charset="-122"/>
                <a:ea typeface="宋体" panose="02010600030101010101" pitchFamily="2" charset="-122"/>
              </a:endParaRPr>
            </a:p>
          </p:txBody>
        </p:sp>
        <p:sp>
          <p:nvSpPr>
            <p:cNvPr id="121" name="TextBox 120"/>
            <p:cNvSpPr txBox="1"/>
            <p:nvPr/>
          </p:nvSpPr>
          <p:spPr>
            <a:xfrm>
              <a:off x="9240862" y="3391907"/>
              <a:ext cx="900000" cy="307777"/>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wrap="none" rtlCol="0">
              <a:spAutoFit/>
            </a:bodyPr>
            <a:lstStyle/>
            <a:p>
              <a:pPr algn="ctr"/>
              <a:r>
                <a:rPr lang="zh-CN" altLang="en-US" sz="1400" dirty="0">
                  <a:latin typeface="宋体" panose="02010600030101010101" pitchFamily="2" charset="-122"/>
                  <a:ea typeface="宋体" panose="02010600030101010101" pitchFamily="2" charset="-122"/>
                </a:rPr>
                <a:t>版本监控</a:t>
              </a:r>
              <a:endParaRPr lang="zh-CN" altLang="en-US" sz="1400" dirty="0">
                <a:latin typeface="宋体" panose="02010600030101010101" pitchFamily="2" charset="-122"/>
                <a:ea typeface="宋体" panose="02010600030101010101" pitchFamily="2" charset="-122"/>
              </a:endParaRPr>
            </a:p>
          </p:txBody>
        </p:sp>
        <p:sp>
          <p:nvSpPr>
            <p:cNvPr id="122" name="TextBox 121"/>
            <p:cNvSpPr txBox="1"/>
            <p:nvPr/>
          </p:nvSpPr>
          <p:spPr>
            <a:xfrm>
              <a:off x="9240862" y="3908686"/>
              <a:ext cx="900000" cy="307777"/>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wrap="none" rtlCol="0">
              <a:spAutoFit/>
            </a:bodyPr>
            <a:lstStyle/>
            <a:p>
              <a:pPr algn="ctr"/>
              <a:r>
                <a:rPr lang="zh-CN" altLang="en-US" sz="1400" dirty="0">
                  <a:latin typeface="宋体" panose="02010600030101010101" pitchFamily="2" charset="-122"/>
                  <a:ea typeface="宋体" panose="02010600030101010101" pitchFamily="2" charset="-122"/>
                </a:rPr>
                <a:t>仓库对比</a:t>
              </a:r>
              <a:endParaRPr lang="zh-CN" altLang="en-US" sz="1400" dirty="0">
                <a:latin typeface="宋体" panose="02010600030101010101" pitchFamily="2" charset="-122"/>
                <a:ea typeface="宋体" panose="02010600030101010101" pitchFamily="2" charset="-122"/>
              </a:endParaRPr>
            </a:p>
          </p:txBody>
        </p:sp>
        <p:sp>
          <p:nvSpPr>
            <p:cNvPr id="123" name="TextBox 122"/>
            <p:cNvSpPr txBox="1"/>
            <p:nvPr/>
          </p:nvSpPr>
          <p:spPr>
            <a:xfrm>
              <a:off x="1208438" y="4324995"/>
              <a:ext cx="1440000" cy="307777"/>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wrap="none" rtlCol="0">
              <a:spAutoFit/>
            </a:bodyPr>
            <a:lstStyle/>
            <a:p>
              <a:pPr algn="ctr"/>
              <a:r>
                <a:rPr lang="en-US" altLang="zh-CN" sz="1400" dirty="0">
                  <a:latin typeface="宋体" panose="02010600030101010101" pitchFamily="2" charset="-122"/>
                  <a:ea typeface="宋体" panose="02010600030101010101" pitchFamily="2" charset="-122"/>
                </a:rPr>
                <a:t>tester</a:t>
              </a:r>
              <a:endParaRPr lang="zh-CN" altLang="en-US" sz="1400" dirty="0">
                <a:latin typeface="宋体" panose="02010600030101010101" pitchFamily="2" charset="-122"/>
                <a:ea typeface="宋体" panose="02010600030101010101" pitchFamily="2" charset="-122"/>
              </a:endParaRPr>
            </a:p>
          </p:txBody>
        </p:sp>
        <p:sp>
          <p:nvSpPr>
            <p:cNvPr id="124" name="TextBox 123"/>
            <p:cNvSpPr txBox="1"/>
            <p:nvPr/>
          </p:nvSpPr>
          <p:spPr>
            <a:xfrm>
              <a:off x="1208438" y="4812751"/>
              <a:ext cx="1440000" cy="307777"/>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wrap="none" rtlCol="0">
              <a:spAutoFit/>
            </a:bodyPr>
            <a:lstStyle/>
            <a:p>
              <a:pPr algn="ctr"/>
              <a:r>
                <a:rPr lang="en-US" altLang="zh-CN" sz="1400" dirty="0">
                  <a:latin typeface="宋体" panose="02010600030101010101" pitchFamily="2" charset="-122"/>
                  <a:ea typeface="宋体" panose="02010600030101010101" pitchFamily="2" charset="-122"/>
                </a:rPr>
                <a:t>user</a:t>
              </a:r>
              <a:endParaRPr lang="zh-CN" altLang="en-US" sz="1400" dirty="0">
                <a:latin typeface="宋体" panose="02010600030101010101" pitchFamily="2" charset="-122"/>
                <a:ea typeface="宋体" panose="02010600030101010101" pitchFamily="2" charset="-122"/>
              </a:endParaRPr>
            </a:p>
          </p:txBody>
        </p:sp>
        <p:sp>
          <p:nvSpPr>
            <p:cNvPr id="125" name="TextBox 124"/>
            <p:cNvSpPr txBox="1"/>
            <p:nvPr/>
          </p:nvSpPr>
          <p:spPr>
            <a:xfrm>
              <a:off x="3200472" y="6267697"/>
              <a:ext cx="1082348" cy="307777"/>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wrap="none" rtlCol="0">
              <a:spAutoFit/>
            </a:bodyPr>
            <a:lstStyle/>
            <a:p>
              <a:pPr algn="ctr"/>
              <a:r>
                <a:rPr lang="zh-CN" altLang="en-US" sz="1400" dirty="0">
                  <a:latin typeface="宋体" panose="02010600030101010101" pitchFamily="2" charset="-122"/>
                  <a:ea typeface="宋体" panose="02010600030101010101" pitchFamily="2" charset="-122"/>
                </a:rPr>
                <a:t>国科大果壳</a:t>
              </a:r>
              <a:endParaRPr lang="zh-CN" altLang="en-US" sz="1400" dirty="0">
                <a:latin typeface="宋体" panose="02010600030101010101" pitchFamily="2" charset="-122"/>
                <a:ea typeface="宋体" panose="02010600030101010101" pitchFamily="2" charset="-122"/>
              </a:endParaRPr>
            </a:p>
          </p:txBody>
        </p:sp>
        <p:sp>
          <p:nvSpPr>
            <p:cNvPr id="126" name="TextBox 125"/>
            <p:cNvSpPr txBox="1"/>
            <p:nvPr/>
          </p:nvSpPr>
          <p:spPr>
            <a:xfrm>
              <a:off x="4460161" y="6267697"/>
              <a:ext cx="364202" cy="307777"/>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wrap="none" rtlCol="0">
              <a:spAutoFit/>
            </a:bodyPr>
            <a:lstStyle/>
            <a:p>
              <a:pPr algn="ctr"/>
              <a:r>
                <a:rPr lang="en-US" altLang="zh-CN" sz="1400" dirty="0">
                  <a:latin typeface="宋体" panose="02010600030101010101" pitchFamily="2" charset="-122"/>
                  <a:ea typeface="宋体" panose="02010600030101010101" pitchFamily="2" charset="-122"/>
                </a:rPr>
                <a:t>D1</a:t>
              </a:r>
              <a:endParaRPr lang="zh-CN" altLang="en-US" sz="1400" dirty="0">
                <a:latin typeface="宋体" panose="02010600030101010101" pitchFamily="2" charset="-122"/>
                <a:ea typeface="宋体" panose="02010600030101010101" pitchFamily="2" charset="-122"/>
              </a:endParaRPr>
            </a:p>
          </p:txBody>
        </p:sp>
        <p:sp>
          <p:nvSpPr>
            <p:cNvPr id="127" name="TextBox 126"/>
            <p:cNvSpPr txBox="1"/>
            <p:nvPr/>
          </p:nvSpPr>
          <p:spPr>
            <a:xfrm>
              <a:off x="5081919" y="6267697"/>
              <a:ext cx="992579" cy="307777"/>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wrap="none" rtlCol="0">
              <a:spAutoFit/>
            </a:bodyPr>
            <a:lstStyle/>
            <a:p>
              <a:pPr algn="ctr"/>
              <a:r>
                <a:rPr lang="en-US" altLang="zh-CN" sz="1400" dirty="0">
                  <a:latin typeface="宋体" panose="02010600030101010101" pitchFamily="2" charset="-122"/>
                  <a:ea typeface="宋体" panose="02010600030101010101" pitchFamily="2" charset="-122"/>
                </a:rPr>
                <a:t>unmatched</a:t>
              </a:r>
              <a:endParaRPr lang="zh-CN" altLang="en-US" sz="1400" dirty="0">
                <a:latin typeface="宋体" panose="02010600030101010101" pitchFamily="2" charset="-122"/>
                <a:ea typeface="宋体" panose="02010600030101010101" pitchFamily="2" charset="-122"/>
              </a:endParaRPr>
            </a:p>
          </p:txBody>
        </p:sp>
        <p:sp>
          <p:nvSpPr>
            <p:cNvPr id="128" name="TextBox 127"/>
            <p:cNvSpPr txBox="1"/>
            <p:nvPr/>
          </p:nvSpPr>
          <p:spPr>
            <a:xfrm>
              <a:off x="6240462" y="6267697"/>
              <a:ext cx="1082349" cy="307777"/>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wrap="none" rtlCol="0">
              <a:spAutoFit/>
            </a:bodyPr>
            <a:lstStyle/>
            <a:p>
              <a:pPr algn="ctr"/>
              <a:r>
                <a:rPr lang="en-US" altLang="zh-CN" sz="1400" dirty="0" err="1">
                  <a:latin typeface="宋体" panose="02010600030101010101" pitchFamily="2" charset="-122"/>
                  <a:ea typeface="宋体" panose="02010600030101010101" pitchFamily="2" charset="-122"/>
                </a:rPr>
                <a:t>visionfive</a:t>
              </a:r>
              <a:endParaRPr lang="zh-CN" altLang="en-US" sz="1400" dirty="0">
                <a:latin typeface="宋体" panose="02010600030101010101" pitchFamily="2" charset="-122"/>
                <a:ea typeface="宋体" panose="02010600030101010101" pitchFamily="2" charset="-122"/>
              </a:endParaRPr>
            </a:p>
          </p:txBody>
        </p:sp>
        <p:sp>
          <p:nvSpPr>
            <p:cNvPr id="129" name="TextBox 128"/>
            <p:cNvSpPr txBox="1"/>
            <p:nvPr/>
          </p:nvSpPr>
          <p:spPr>
            <a:xfrm>
              <a:off x="1208438" y="5300509"/>
              <a:ext cx="1440000" cy="307777"/>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wrap="none" rtlCol="0">
              <a:spAutoFit/>
            </a:bodyPr>
            <a:lstStyle/>
            <a:p>
              <a:pPr algn="ctr"/>
              <a:r>
                <a:rPr lang="zh-CN" altLang="en-US" sz="1400" dirty="0">
                  <a:latin typeface="宋体" panose="02010600030101010101" pitchFamily="2" charset="-122"/>
                  <a:ea typeface="宋体" panose="02010600030101010101" pitchFamily="2" charset="-122"/>
                </a:rPr>
                <a:t>社区活动</a:t>
              </a:r>
              <a:endParaRPr lang="zh-CN" altLang="en-US" sz="1400" dirty="0">
                <a:latin typeface="宋体" panose="02010600030101010101" pitchFamily="2" charset="-122"/>
                <a:ea typeface="宋体" panose="02010600030101010101" pitchFamily="2" charset="-122"/>
              </a:endParaRPr>
            </a:p>
          </p:txBody>
        </p:sp>
        <p:sp>
          <p:nvSpPr>
            <p:cNvPr id="130" name="TextBox 129"/>
            <p:cNvSpPr txBox="1"/>
            <p:nvPr/>
          </p:nvSpPr>
          <p:spPr>
            <a:xfrm>
              <a:off x="9240862" y="4425465"/>
              <a:ext cx="900000" cy="307777"/>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wrap="none" rtlCol="0">
              <a:spAutoFit/>
            </a:bodyPr>
            <a:lstStyle/>
            <a:p>
              <a:pPr algn="ctr"/>
              <a:r>
                <a:rPr lang="en-US" altLang="zh-CN" sz="1400" dirty="0">
                  <a:latin typeface="宋体" panose="02010600030101010101" pitchFamily="2" charset="-122"/>
                  <a:ea typeface="宋体" panose="02010600030101010101" pitchFamily="2" charset="-122"/>
                </a:rPr>
                <a:t>……</a:t>
              </a:r>
              <a:endParaRPr lang="zh-CN" altLang="en-US" sz="1400" dirty="0">
                <a:latin typeface="宋体" panose="02010600030101010101" pitchFamily="2" charset="-122"/>
                <a:ea typeface="宋体" panose="02010600030101010101" pitchFamily="2" charset="-122"/>
              </a:endParaRPr>
            </a:p>
          </p:txBody>
        </p:sp>
        <p:sp>
          <p:nvSpPr>
            <p:cNvPr id="131" name="TextBox 130"/>
            <p:cNvSpPr txBox="1"/>
            <p:nvPr/>
          </p:nvSpPr>
          <p:spPr>
            <a:xfrm>
              <a:off x="9240862" y="5705643"/>
              <a:ext cx="900000" cy="307777"/>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wrap="none" rtlCol="0">
              <a:spAutoFit/>
            </a:bodyPr>
            <a:lstStyle/>
            <a:p>
              <a:pPr algn="ctr"/>
              <a:r>
                <a:rPr lang="zh-CN" altLang="en-US" sz="1400" dirty="0">
                  <a:latin typeface="宋体" panose="02010600030101010101" pitchFamily="2" charset="-122"/>
                  <a:ea typeface="宋体" panose="02010600030101010101" pitchFamily="2" charset="-122"/>
                </a:rPr>
                <a:t>远程连接</a:t>
              </a:r>
              <a:endParaRPr lang="zh-CN" altLang="en-US" sz="1400" dirty="0">
                <a:latin typeface="宋体" panose="02010600030101010101" pitchFamily="2" charset="-122"/>
                <a:ea typeface="宋体" panose="02010600030101010101" pitchFamily="2" charset="-122"/>
              </a:endParaRPr>
            </a:p>
          </p:txBody>
        </p:sp>
        <p:sp>
          <p:nvSpPr>
            <p:cNvPr id="132" name="TextBox 131"/>
            <p:cNvSpPr txBox="1"/>
            <p:nvPr/>
          </p:nvSpPr>
          <p:spPr>
            <a:xfrm>
              <a:off x="9240862" y="6199124"/>
              <a:ext cx="900000" cy="307777"/>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wrap="none" rtlCol="0">
              <a:spAutoFit/>
            </a:bodyPr>
            <a:lstStyle/>
            <a:p>
              <a:pPr algn="ctr"/>
              <a:r>
                <a:rPr lang="zh-CN" altLang="en-US" sz="1400" dirty="0">
                  <a:latin typeface="宋体" panose="02010600030101010101" pitchFamily="2" charset="-122"/>
                  <a:ea typeface="宋体" panose="02010600030101010101" pitchFamily="2" charset="-122"/>
                </a:rPr>
                <a:t>远程</a:t>
              </a:r>
              <a:r>
                <a:rPr lang="en-US" altLang="zh-CN" sz="1400" dirty="0">
                  <a:latin typeface="宋体" panose="02010600030101010101" pitchFamily="2" charset="-122"/>
                  <a:ea typeface="宋体" panose="02010600030101010101" pitchFamily="2" charset="-122"/>
                </a:rPr>
                <a:t>DEBUG</a:t>
              </a:r>
              <a:endParaRPr lang="zh-CN" altLang="en-US" sz="1400" dirty="0">
                <a:latin typeface="宋体" panose="02010600030101010101" pitchFamily="2" charset="-122"/>
                <a:ea typeface="宋体" panose="02010600030101010101" pitchFamily="2" charset="-122"/>
              </a:endParaRPr>
            </a:p>
          </p:txBody>
        </p:sp>
        <p:sp>
          <p:nvSpPr>
            <p:cNvPr id="133" name="矩形 132"/>
            <p:cNvSpPr/>
            <p:nvPr/>
          </p:nvSpPr>
          <p:spPr>
            <a:xfrm>
              <a:off x="7496393" y="3880509"/>
              <a:ext cx="1368030" cy="342007"/>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400" dirty="0">
                  <a:solidFill>
                    <a:schemeClr val="tx1"/>
                  </a:solidFill>
                  <a:latin typeface="宋体" panose="02010600030101010101" pitchFamily="2" charset="-122"/>
                  <a:ea typeface="宋体" panose="02010600030101010101" pitchFamily="2" charset="-122"/>
                </a:rPr>
                <a:t>IDE</a:t>
              </a:r>
              <a:endParaRPr lang="zh-CN" altLang="en-US" sz="1400" dirty="0">
                <a:solidFill>
                  <a:schemeClr val="tx1"/>
                </a:solidFill>
                <a:latin typeface="宋体" panose="02010600030101010101" pitchFamily="2" charset="-122"/>
                <a:ea typeface="宋体" panose="02010600030101010101" pitchFamily="2" charset="-122"/>
              </a:endParaRPr>
            </a:p>
          </p:txBody>
        </p:sp>
        <p:sp>
          <p:nvSpPr>
            <p:cNvPr id="134" name="矩形 133"/>
            <p:cNvSpPr/>
            <p:nvPr/>
          </p:nvSpPr>
          <p:spPr>
            <a:xfrm>
              <a:off x="4675532" y="4744396"/>
              <a:ext cx="1122543" cy="342007"/>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a:solidFill>
                    <a:schemeClr val="tx1"/>
                  </a:solidFill>
                  <a:latin typeface="宋体" panose="02010600030101010101" pitchFamily="2" charset="-122"/>
                  <a:ea typeface="宋体" panose="02010600030101010101" pitchFamily="2" charset="-122"/>
                </a:rPr>
                <a:t>运行时</a:t>
              </a:r>
              <a:endParaRPr lang="zh-CN" altLang="en-US" sz="1400" dirty="0">
                <a:solidFill>
                  <a:schemeClr val="tx1"/>
                </a:solidFill>
                <a:latin typeface="宋体" panose="02010600030101010101" pitchFamily="2" charset="-122"/>
                <a:ea typeface="宋体" panose="02010600030101010101" pitchFamily="2" charset="-122"/>
              </a:endParaRPr>
            </a:p>
          </p:txBody>
        </p:sp>
        <p:sp>
          <p:nvSpPr>
            <p:cNvPr id="135" name="矩形 134"/>
            <p:cNvSpPr/>
            <p:nvPr/>
          </p:nvSpPr>
          <p:spPr>
            <a:xfrm>
              <a:off x="6767670" y="4750848"/>
              <a:ext cx="1078959" cy="342007"/>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a:solidFill>
                    <a:schemeClr val="tx1"/>
                  </a:solidFill>
                  <a:latin typeface="宋体" panose="02010600030101010101" pitchFamily="2" charset="-122"/>
                  <a:ea typeface="宋体" panose="02010600030101010101" pitchFamily="2" charset="-122"/>
                </a:rPr>
                <a:t>模拟器</a:t>
              </a:r>
              <a:endParaRPr lang="zh-CN" altLang="en-US" sz="1400" dirty="0">
                <a:solidFill>
                  <a:schemeClr val="tx1"/>
                </a:solidFill>
                <a:latin typeface="宋体" panose="02010600030101010101" pitchFamily="2" charset="-122"/>
                <a:ea typeface="宋体" panose="02010600030101010101" pitchFamily="2" charset="-122"/>
              </a:endParaRPr>
            </a:p>
          </p:txBody>
        </p:sp>
        <p:sp>
          <p:nvSpPr>
            <p:cNvPr id="136" name="矩形 135"/>
            <p:cNvSpPr/>
            <p:nvPr/>
          </p:nvSpPr>
          <p:spPr>
            <a:xfrm>
              <a:off x="3973318" y="2405549"/>
              <a:ext cx="1620957" cy="307777"/>
            </a:xfrm>
            <a:prstGeom prst="rect">
              <a:avLst/>
            </a:prstGeom>
          </p:spPr>
          <p:txBody>
            <a:bodyPr wrap="none">
              <a:spAutoFit/>
            </a:bodyPr>
            <a:lstStyle/>
            <a:p>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软件升级与适配</a:t>
              </a:r>
              <a:r>
                <a:rPr lang="en-US" altLang="zh-CN" sz="1400" dirty="0">
                  <a:latin typeface="宋体" panose="02010600030101010101" pitchFamily="2" charset="-122"/>
                  <a:ea typeface="宋体" panose="02010600030101010101" pitchFamily="2" charset="-122"/>
                </a:rPr>
                <a:t>)</a:t>
              </a:r>
              <a:endParaRPr lang="zh-CN" altLang="en-US" sz="1400" dirty="0">
                <a:latin typeface="宋体" panose="02010600030101010101" pitchFamily="2" charset="-122"/>
                <a:ea typeface="宋体" panose="02010600030101010101" pitchFamily="2" charset="-122"/>
              </a:endParaRPr>
            </a:p>
          </p:txBody>
        </p:sp>
        <p:sp>
          <p:nvSpPr>
            <p:cNvPr id="137" name="矩形 136"/>
            <p:cNvSpPr/>
            <p:nvPr/>
          </p:nvSpPr>
          <p:spPr>
            <a:xfrm>
              <a:off x="5878058" y="4744396"/>
              <a:ext cx="809628" cy="342007"/>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a:solidFill>
                    <a:schemeClr val="tx1"/>
                  </a:solidFill>
                  <a:latin typeface="宋体" panose="02010600030101010101" pitchFamily="2" charset="-122"/>
                  <a:ea typeface="宋体" panose="02010600030101010101" pitchFamily="2" charset="-122"/>
                </a:rPr>
                <a:t>库</a:t>
              </a:r>
              <a:endParaRPr lang="zh-CN" altLang="en-US" sz="1400" dirty="0">
                <a:solidFill>
                  <a:schemeClr val="tx1"/>
                </a:solidFill>
                <a:latin typeface="宋体" panose="02010600030101010101" pitchFamily="2" charset="-122"/>
                <a:ea typeface="宋体" panose="02010600030101010101" pitchFamily="2" charset="-122"/>
              </a:endParaRPr>
            </a:p>
          </p:txBody>
        </p:sp>
        <p:sp>
          <p:nvSpPr>
            <p:cNvPr id="138" name="矩形 137"/>
            <p:cNvSpPr/>
            <p:nvPr/>
          </p:nvSpPr>
          <p:spPr>
            <a:xfrm>
              <a:off x="7926613" y="4744396"/>
              <a:ext cx="937808" cy="342007"/>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a:solidFill>
                    <a:schemeClr val="tx1"/>
                  </a:solidFill>
                  <a:latin typeface="宋体" panose="02010600030101010101" pitchFamily="2" charset="-122"/>
                  <a:ea typeface="宋体" panose="02010600030101010101" pitchFamily="2" charset="-122"/>
                </a:rPr>
                <a:t>调试工具</a:t>
              </a:r>
              <a:endParaRPr lang="zh-CN" altLang="en-US" sz="1400" dirty="0">
                <a:solidFill>
                  <a:schemeClr val="tx1"/>
                </a:solidFill>
                <a:latin typeface="宋体" panose="02010600030101010101" pitchFamily="2" charset="-122"/>
                <a:ea typeface="宋体" panose="02010600030101010101" pitchFamily="2" charset="-122"/>
              </a:endParaRPr>
            </a:p>
          </p:txBody>
        </p:sp>
        <p:sp>
          <p:nvSpPr>
            <p:cNvPr id="139" name="TextBox 138"/>
            <p:cNvSpPr txBox="1"/>
            <p:nvPr/>
          </p:nvSpPr>
          <p:spPr>
            <a:xfrm>
              <a:off x="7422018" y="6267697"/>
              <a:ext cx="543740" cy="307777"/>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wrap="none" rtlCol="0">
              <a:spAutoFit/>
            </a:bodyPr>
            <a:lstStyle/>
            <a:p>
              <a:pPr algn="ctr"/>
              <a:r>
                <a:rPr lang="zh-CN" altLang="en-US" sz="1400" dirty="0">
                  <a:solidFill>
                    <a:schemeClr val="tx1"/>
                  </a:solidFill>
                  <a:latin typeface="宋体" panose="02010600030101010101" pitchFamily="2" charset="-122"/>
                  <a:ea typeface="宋体" panose="02010600030101010101" pitchFamily="2" charset="-122"/>
                </a:rPr>
                <a:t>优矽</a:t>
              </a:r>
              <a:endParaRPr lang="zh-CN" altLang="en-US" sz="1400" dirty="0">
                <a:solidFill>
                  <a:schemeClr val="tx1"/>
                </a:solidFill>
                <a:latin typeface="宋体" panose="02010600030101010101" pitchFamily="2" charset="-122"/>
                <a:ea typeface="宋体" panose="02010600030101010101" pitchFamily="2" charset="-122"/>
              </a:endParaRPr>
            </a:p>
          </p:txBody>
        </p:sp>
        <p:sp>
          <p:nvSpPr>
            <p:cNvPr id="140" name="TextBox 139"/>
            <p:cNvSpPr txBox="1"/>
            <p:nvPr/>
          </p:nvSpPr>
          <p:spPr>
            <a:xfrm>
              <a:off x="8122376" y="6267697"/>
              <a:ext cx="543740" cy="307777"/>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wrap="none" rtlCol="0">
              <a:spAutoFit/>
            </a:bodyPr>
            <a:lstStyle/>
            <a:p>
              <a:pPr algn="ctr"/>
              <a:r>
                <a:rPr lang="zh-CN" altLang="en-US" sz="1400" dirty="0">
                  <a:solidFill>
                    <a:schemeClr val="tx1"/>
                  </a:solidFill>
                  <a:latin typeface="宋体" panose="02010600030101010101" pitchFamily="2" charset="-122"/>
                  <a:ea typeface="宋体" panose="02010600030101010101" pitchFamily="2" charset="-122"/>
                </a:rPr>
                <a:t>芯来</a:t>
              </a:r>
              <a:endParaRPr lang="zh-CN" altLang="en-US" sz="1400" dirty="0">
                <a:solidFill>
                  <a:schemeClr val="tx1"/>
                </a:solidFill>
                <a:latin typeface="宋体" panose="02010600030101010101" pitchFamily="2" charset="-122"/>
                <a:ea typeface="宋体" panose="02010600030101010101" pitchFamily="2" charset="-122"/>
              </a:endParaRPr>
            </a:p>
          </p:txBody>
        </p:sp>
        <p:sp>
          <p:nvSpPr>
            <p:cNvPr id="141" name="矩形 140"/>
            <p:cNvSpPr/>
            <p:nvPr/>
          </p:nvSpPr>
          <p:spPr>
            <a:xfrm>
              <a:off x="4657631" y="3049674"/>
              <a:ext cx="1368030" cy="342007"/>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a:solidFill>
                    <a:schemeClr val="tx1"/>
                  </a:solidFill>
                  <a:latin typeface="宋体" panose="02010600030101010101" pitchFamily="2" charset="-122"/>
                  <a:ea typeface="宋体" panose="02010600030101010101" pitchFamily="2" charset="-122"/>
                </a:rPr>
                <a:t>文件阅览</a:t>
              </a:r>
              <a:endParaRPr lang="zh-CN" altLang="en-US" sz="1400" dirty="0">
                <a:solidFill>
                  <a:schemeClr val="tx1"/>
                </a:solidFill>
                <a:latin typeface="宋体" panose="02010600030101010101" pitchFamily="2" charset="-122"/>
                <a:ea typeface="宋体" panose="02010600030101010101" pitchFamily="2" charset="-122"/>
              </a:endParaRPr>
            </a:p>
          </p:txBody>
        </p:sp>
        <p:sp>
          <p:nvSpPr>
            <p:cNvPr id="142" name="矩形 141"/>
            <p:cNvSpPr/>
            <p:nvPr/>
          </p:nvSpPr>
          <p:spPr>
            <a:xfrm>
              <a:off x="6067576" y="3049674"/>
              <a:ext cx="1368030" cy="342007"/>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a:solidFill>
                    <a:schemeClr val="tx1"/>
                  </a:solidFill>
                  <a:latin typeface="宋体" panose="02010600030101010101" pitchFamily="2" charset="-122"/>
                  <a:ea typeface="宋体" panose="02010600030101010101" pitchFamily="2" charset="-122"/>
                </a:rPr>
                <a:t>游戏</a:t>
              </a:r>
              <a:endParaRPr lang="zh-CN" altLang="en-US" sz="1400" dirty="0">
                <a:solidFill>
                  <a:schemeClr val="tx1"/>
                </a:solidFill>
                <a:latin typeface="宋体" panose="02010600030101010101" pitchFamily="2" charset="-122"/>
                <a:ea typeface="宋体" panose="02010600030101010101" pitchFamily="2" charset="-122"/>
              </a:endParaRPr>
            </a:p>
          </p:txBody>
        </p:sp>
        <p:sp>
          <p:nvSpPr>
            <p:cNvPr id="143" name="圆角矩形 142"/>
            <p:cNvSpPr/>
            <p:nvPr/>
          </p:nvSpPr>
          <p:spPr>
            <a:xfrm>
              <a:off x="2909829" y="1649242"/>
              <a:ext cx="6181793" cy="552507"/>
            </a:xfrm>
            <a:prstGeom prst="roundRect">
              <a:avLst>
                <a:gd name="adj" fmla="val 8065"/>
              </a:avLst>
            </a:prstGeom>
            <a:solidFill>
              <a:srgbClr val="FF0000"/>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dirty="0">
                <a:latin typeface="宋体" panose="02010600030101010101" pitchFamily="2" charset="-122"/>
                <a:ea typeface="宋体" panose="02010600030101010101" pitchFamily="2" charset="-122"/>
              </a:endParaRPr>
            </a:p>
          </p:txBody>
        </p:sp>
        <p:sp>
          <p:nvSpPr>
            <p:cNvPr id="144" name="TextBox 143"/>
            <p:cNvSpPr txBox="1"/>
            <p:nvPr/>
          </p:nvSpPr>
          <p:spPr>
            <a:xfrm>
              <a:off x="3065258" y="1760181"/>
              <a:ext cx="1011815" cy="338554"/>
            </a:xfrm>
            <a:prstGeom prst="rect">
              <a:avLst/>
            </a:prstGeom>
            <a:noFill/>
          </p:spPr>
          <p:txBody>
            <a:bodyPr wrap="none" rtlCol="0">
              <a:spAutoFit/>
            </a:bodyPr>
            <a:lstStyle/>
            <a:p>
              <a:r>
                <a:rPr lang="zh-CN" altLang="en-US" sz="1600" b="1" dirty="0">
                  <a:latin typeface="宋体" panose="02010600030101010101" pitchFamily="2" charset="-122"/>
                  <a:ea typeface="宋体" panose="02010600030101010101" pitchFamily="2" charset="-122"/>
                </a:rPr>
                <a:t>版本发布</a:t>
              </a:r>
              <a:endParaRPr lang="zh-CN" altLang="en-US" sz="1600" b="1" dirty="0">
                <a:latin typeface="宋体" panose="02010600030101010101" pitchFamily="2" charset="-122"/>
                <a:ea typeface="宋体" panose="02010600030101010101" pitchFamily="2" charset="-122"/>
              </a:endParaRPr>
            </a:p>
          </p:txBody>
        </p:sp>
        <p:sp>
          <p:nvSpPr>
            <p:cNvPr id="145" name="矩形 144"/>
            <p:cNvSpPr/>
            <p:nvPr/>
          </p:nvSpPr>
          <p:spPr>
            <a:xfrm>
              <a:off x="4304535" y="1760181"/>
              <a:ext cx="1045541" cy="342007"/>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400" dirty="0">
                  <a:solidFill>
                    <a:schemeClr val="tx1"/>
                  </a:solidFill>
                  <a:latin typeface="宋体" panose="02010600030101010101" pitchFamily="2" charset="-122"/>
                  <a:ea typeface="宋体" panose="02010600030101010101" pitchFamily="2" charset="-122"/>
                </a:rPr>
                <a:t>Preview</a:t>
              </a:r>
              <a:endParaRPr lang="zh-CN" altLang="en-US" sz="1400" dirty="0">
                <a:solidFill>
                  <a:schemeClr val="tx1"/>
                </a:solidFill>
                <a:latin typeface="宋体" panose="02010600030101010101" pitchFamily="2" charset="-122"/>
                <a:ea typeface="宋体" panose="02010600030101010101" pitchFamily="2" charset="-122"/>
              </a:endParaRPr>
            </a:p>
          </p:txBody>
        </p:sp>
        <p:sp>
          <p:nvSpPr>
            <p:cNvPr id="146" name="矩形 145"/>
            <p:cNvSpPr/>
            <p:nvPr/>
          </p:nvSpPr>
          <p:spPr>
            <a:xfrm>
              <a:off x="5572462" y="1764679"/>
              <a:ext cx="1045541" cy="342007"/>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400" dirty="0">
                  <a:solidFill>
                    <a:schemeClr val="tx1"/>
                  </a:solidFill>
                  <a:latin typeface="宋体" panose="02010600030101010101" pitchFamily="2" charset="-122"/>
                  <a:ea typeface="宋体" panose="02010600030101010101" pitchFamily="2" charset="-122"/>
                </a:rPr>
                <a:t>22.03</a:t>
              </a:r>
              <a:endParaRPr lang="zh-CN" altLang="en-US" sz="1400" dirty="0">
                <a:solidFill>
                  <a:schemeClr val="tx1"/>
                </a:solidFill>
                <a:latin typeface="宋体" panose="02010600030101010101" pitchFamily="2" charset="-122"/>
                <a:ea typeface="宋体" panose="02010600030101010101" pitchFamily="2" charset="-122"/>
              </a:endParaRPr>
            </a:p>
          </p:txBody>
        </p:sp>
        <p:sp>
          <p:nvSpPr>
            <p:cNvPr id="147" name="矩形 146"/>
            <p:cNvSpPr/>
            <p:nvPr/>
          </p:nvSpPr>
          <p:spPr>
            <a:xfrm>
              <a:off x="6849620" y="1764679"/>
              <a:ext cx="1045541" cy="342007"/>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400" dirty="0">
                  <a:solidFill>
                    <a:schemeClr val="tx1"/>
                  </a:solidFill>
                  <a:latin typeface="宋体" panose="02010600030101010101" pitchFamily="2" charset="-122"/>
                  <a:ea typeface="宋体" panose="02010600030101010101" pitchFamily="2" charset="-122"/>
                </a:rPr>
                <a:t>22.09</a:t>
              </a:r>
              <a:endParaRPr lang="zh-CN" altLang="en-US" sz="1400" dirty="0">
                <a:solidFill>
                  <a:schemeClr val="tx1"/>
                </a:solidFill>
                <a:latin typeface="宋体" panose="02010600030101010101" pitchFamily="2" charset="-122"/>
                <a:ea typeface="宋体" panose="02010600030101010101" pitchFamily="2" charset="-122"/>
              </a:endParaRPr>
            </a:p>
          </p:txBody>
        </p:sp>
        <p:sp>
          <p:nvSpPr>
            <p:cNvPr id="148" name="TextBox 147"/>
            <p:cNvSpPr txBox="1"/>
            <p:nvPr/>
          </p:nvSpPr>
          <p:spPr>
            <a:xfrm>
              <a:off x="10433075" y="3388594"/>
              <a:ext cx="1108800" cy="276999"/>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wrap="none" rtlCol="0">
              <a:spAutoFit/>
            </a:bodyPr>
            <a:lstStyle/>
            <a:p>
              <a:pPr algn="ctr"/>
              <a:r>
                <a:rPr lang="zh-CN" altLang="en-US" sz="1200" dirty="0">
                  <a:latin typeface="宋体" panose="02010600030101010101" pitchFamily="2" charset="-122"/>
                  <a:ea typeface="宋体" panose="02010600030101010101" pitchFamily="2" charset="-122"/>
                </a:rPr>
                <a:t>开发者测试</a:t>
              </a:r>
              <a:endParaRPr lang="zh-CN" altLang="en-US" sz="1200" dirty="0">
                <a:latin typeface="宋体" panose="02010600030101010101" pitchFamily="2" charset="-122"/>
                <a:ea typeface="宋体" panose="02010600030101010101" pitchFamily="2" charset="-122"/>
              </a:endParaRPr>
            </a:p>
          </p:txBody>
        </p:sp>
        <p:sp>
          <p:nvSpPr>
            <p:cNvPr id="69" name="矩形 68"/>
            <p:cNvSpPr/>
            <p:nvPr/>
          </p:nvSpPr>
          <p:spPr>
            <a:xfrm>
              <a:off x="7496393" y="3051773"/>
              <a:ext cx="1368030" cy="342007"/>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400" dirty="0">
                  <a:solidFill>
                    <a:schemeClr val="tx1"/>
                  </a:solidFill>
                  <a:latin typeface="宋体" panose="02010600030101010101" pitchFamily="2" charset="-122"/>
                  <a:ea typeface="宋体" panose="02010600030101010101" pitchFamily="2" charset="-122"/>
                </a:rPr>
                <a:t>AI</a:t>
              </a:r>
              <a:endParaRPr lang="zh-CN" altLang="en-US" sz="1400" dirty="0">
                <a:solidFill>
                  <a:schemeClr val="tx1"/>
                </a:solidFill>
                <a:latin typeface="宋体" panose="02010600030101010101" pitchFamily="2" charset="-122"/>
                <a:ea typeface="宋体" panose="02010600030101010101" pitchFamily="2" charset="-122"/>
              </a:endParaRPr>
            </a:p>
          </p:txBody>
        </p:sp>
      </p:grpSp>
      <p:sp>
        <p:nvSpPr>
          <p:cNvPr id="5" name="TextBox 148"/>
          <p:cNvSpPr txBox="1"/>
          <p:nvPr/>
        </p:nvSpPr>
        <p:spPr>
          <a:xfrm>
            <a:off x="10122076" y="3903464"/>
            <a:ext cx="1062849" cy="265520"/>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wrap="none" rtlCol="0">
            <a:spAutoFit/>
          </a:bodyPr>
          <a:lstStyle/>
          <a:p>
            <a:pPr algn="ctr"/>
            <a:r>
              <a:rPr lang="zh-CN" altLang="en-US" sz="1200" dirty="0">
                <a:latin typeface="宋体" panose="02010600030101010101" pitchFamily="2" charset="-122"/>
                <a:ea typeface="宋体" panose="02010600030101010101" pitchFamily="2" charset="-122"/>
              </a:rPr>
              <a:t>版本集成测试</a:t>
            </a:r>
            <a:endParaRPr lang="zh-CN" altLang="en-US" sz="1200" dirty="0">
              <a:latin typeface="宋体" panose="02010600030101010101" pitchFamily="2" charset="-122"/>
              <a:ea typeface="宋体" panose="02010600030101010101" pitchFamily="2" charset="-122"/>
            </a:endParaRPr>
          </a:p>
        </p:txBody>
      </p:sp>
      <p:sp>
        <p:nvSpPr>
          <p:cNvPr id="6" name="TextBox 149"/>
          <p:cNvSpPr txBox="1"/>
          <p:nvPr/>
        </p:nvSpPr>
        <p:spPr>
          <a:xfrm>
            <a:off x="10125124" y="4347231"/>
            <a:ext cx="1062848" cy="461665"/>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zh-CN" altLang="en-US" sz="1200" dirty="0">
                <a:latin typeface="宋体" panose="02010600030101010101" pitchFamily="2" charset="-122"/>
                <a:ea typeface="宋体" panose="02010600030101010101" pitchFamily="2" charset="-122"/>
              </a:rPr>
              <a:t>版本发布</a:t>
            </a:r>
            <a:r>
              <a:rPr lang="en-US" altLang="zh-CN" sz="1200" dirty="0">
                <a:latin typeface="宋体" panose="02010600030101010101" pitchFamily="2" charset="-122"/>
                <a:ea typeface="宋体" panose="02010600030101010101" pitchFamily="2" charset="-122"/>
              </a:rPr>
              <a:t>/</a:t>
            </a:r>
            <a:endParaRPr lang="en-US" altLang="zh-CN" sz="1200" dirty="0">
              <a:latin typeface="宋体" panose="02010600030101010101" pitchFamily="2" charset="-122"/>
              <a:ea typeface="宋体" panose="02010600030101010101" pitchFamily="2" charset="-122"/>
            </a:endParaRPr>
          </a:p>
          <a:p>
            <a:pPr algn="ctr"/>
            <a:r>
              <a:rPr lang="zh-CN" altLang="en-US" sz="1200" dirty="0">
                <a:latin typeface="宋体" panose="02010600030101010101" pitchFamily="2" charset="-122"/>
                <a:ea typeface="宋体" panose="02010600030101010101" pitchFamily="2" charset="-122"/>
              </a:rPr>
              <a:t>软件测试</a:t>
            </a:r>
            <a:endParaRPr lang="zh-CN" altLang="en-US" sz="1200" dirty="0">
              <a:latin typeface="宋体" panose="02010600030101010101" pitchFamily="2" charset="-122"/>
              <a:ea typeface="宋体" panose="02010600030101010101" pitchFamily="2" charset="-122"/>
            </a:endParaRPr>
          </a:p>
        </p:txBody>
      </p:sp>
      <p:sp>
        <p:nvSpPr>
          <p:cNvPr id="7" name="TextBox 150"/>
          <p:cNvSpPr txBox="1"/>
          <p:nvPr/>
        </p:nvSpPr>
        <p:spPr>
          <a:xfrm>
            <a:off x="10125123" y="4967484"/>
            <a:ext cx="1062849" cy="265520"/>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wrap="none" rtlCol="0">
            <a:spAutoFit/>
          </a:bodyPr>
          <a:lstStyle/>
          <a:p>
            <a:pPr algn="ctr"/>
            <a:r>
              <a:rPr lang="zh-CN" altLang="en-US" sz="1200" dirty="0">
                <a:latin typeface="宋体" panose="02010600030101010101" pitchFamily="2" charset="-122"/>
                <a:ea typeface="宋体" panose="02010600030101010101" pitchFamily="2" charset="-122"/>
              </a:rPr>
              <a:t>兼容性测试</a:t>
            </a:r>
            <a:endParaRPr lang="zh-CN" altLang="en-US" sz="1200" dirty="0">
              <a:latin typeface="宋体" panose="02010600030101010101" pitchFamily="2" charset="-122"/>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73636" y="381009"/>
            <a:ext cx="7327314" cy="460375"/>
          </a:xfrm>
          <a:prstGeom prst="rect">
            <a:avLst/>
          </a:prstGeom>
          <a:noFill/>
        </p:spPr>
        <p:txBody>
          <a:bodyPr wrap="square" rtlCol="0">
            <a:spAutoFit/>
          </a:bodyPr>
          <a:lstStyle/>
          <a:p>
            <a:r>
              <a:rPr lang="en-US" altLang="zh-CN" sz="2400" b="1" dirty="0" err="1">
                <a:latin typeface="黑体" panose="02010609060101010101" pitchFamily="49" charset="-122"/>
                <a:ea typeface="黑体" panose="02010609060101010101" pitchFamily="49" charset="-122"/>
                <a:cs typeface="Lantinghei SC Demibold" panose="02000000000000000000" charset="-122"/>
              </a:rPr>
              <a:t>openEuler</a:t>
            </a:r>
            <a:r>
              <a:rPr lang="en-US" altLang="zh-CN" sz="2400" b="1" dirty="0">
                <a:latin typeface="黑体" panose="02010609060101010101" pitchFamily="49" charset="-122"/>
                <a:ea typeface="黑体" panose="02010609060101010101" pitchFamily="49" charset="-122"/>
                <a:cs typeface="Lantinghei SC Demibold" panose="02000000000000000000" charset="-122"/>
              </a:rPr>
              <a:t> RISC-V </a:t>
            </a:r>
            <a:r>
              <a:rPr lang="zh-CN" altLang="en-US" sz="2400" b="1" dirty="0">
                <a:latin typeface="黑体" panose="02010609060101010101" pitchFamily="49" charset="-122"/>
                <a:ea typeface="黑体" panose="02010609060101010101" pitchFamily="49" charset="-122"/>
                <a:cs typeface="Lantinghei SC Demibold" panose="02000000000000000000" charset="-122"/>
              </a:rPr>
              <a:t>测试</a:t>
            </a:r>
            <a:r>
              <a:rPr lang="zh-CN" altLang="en-US" sz="2400" b="1" dirty="0">
                <a:latin typeface="黑体" panose="02010609060101010101" pitchFamily="49" charset="-122"/>
                <a:ea typeface="黑体" panose="02010609060101010101" pitchFamily="49" charset="-122"/>
                <a:cs typeface="Lantinghei SC Demibold" panose="02000000000000000000" charset="-122"/>
              </a:rPr>
              <a:t>团队</a:t>
            </a:r>
            <a:endParaRPr lang="zh-CN" altLang="en-US" sz="2400" b="1" dirty="0">
              <a:latin typeface="黑体" panose="02010609060101010101" pitchFamily="49" charset="-122"/>
              <a:ea typeface="黑体" panose="02010609060101010101" pitchFamily="49" charset="-122"/>
              <a:cs typeface="Lantinghei SC Demibold" panose="02000000000000000000" charset="-122"/>
            </a:endParaRPr>
          </a:p>
        </p:txBody>
      </p:sp>
      <p:sp>
        <p:nvSpPr>
          <p:cNvPr id="4" name="文本框 3"/>
          <p:cNvSpPr txBox="1"/>
          <p:nvPr/>
        </p:nvSpPr>
        <p:spPr>
          <a:xfrm>
            <a:off x="8529145" y="-1623848"/>
            <a:ext cx="184731" cy="369332"/>
          </a:xfrm>
          <a:prstGeom prst="rect">
            <a:avLst/>
          </a:prstGeom>
          <a:noFill/>
        </p:spPr>
        <p:txBody>
          <a:bodyPr wrap="none" rtlCol="0">
            <a:spAutoFit/>
          </a:bodyPr>
          <a:lstStyle/>
          <a:p>
            <a:endParaRPr kumimoji="1" lang="zh-CN" altLang="en-US" dirty="0"/>
          </a:p>
        </p:txBody>
      </p:sp>
      <p:sp>
        <p:nvSpPr>
          <p:cNvPr id="29" name="梯形 28"/>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矩形 48"/>
          <p:cNvSpPr/>
          <p:nvPr/>
        </p:nvSpPr>
        <p:spPr>
          <a:xfrm>
            <a:off x="522470" y="979575"/>
            <a:ext cx="10880651" cy="922020"/>
          </a:xfrm>
          <a:prstGeom prst="rect">
            <a:avLst/>
          </a:prstGeom>
        </p:spPr>
        <p:txBody>
          <a:bodyPr wrap="square">
            <a:spAutoFit/>
          </a:bodyPr>
          <a:lstStyle/>
          <a:p>
            <a:pPr algn="just">
              <a:lnSpc>
                <a:spcPct val="150000"/>
              </a:lnSpc>
              <a:buClr>
                <a:srgbClr val="FF0000"/>
              </a:buClr>
              <a:defRPr/>
            </a:pPr>
            <a:r>
              <a:rPr lang="en-US" altLang="zh-CN" dirty="0" err="1">
                <a:solidFill>
                  <a:srgbClr val="080808"/>
                </a:solidFill>
                <a:latin typeface="宋体" panose="02010600030101010101" pitchFamily="2" charset="-122"/>
                <a:ea typeface="宋体" panose="02010600030101010101" pitchFamily="2" charset="-122"/>
              </a:rPr>
              <a:t>openEuler</a:t>
            </a:r>
            <a:r>
              <a:rPr lang="en-US" altLang="zh-CN" dirty="0">
                <a:solidFill>
                  <a:srgbClr val="080808"/>
                </a:solidFill>
                <a:latin typeface="宋体" panose="02010600030101010101" pitchFamily="2" charset="-122"/>
                <a:ea typeface="宋体" panose="02010600030101010101" pitchFamily="2" charset="-122"/>
              </a:rPr>
              <a:t> RISC-V</a:t>
            </a:r>
            <a:r>
              <a:rPr lang="zh-CN" altLang="en-US" dirty="0">
                <a:solidFill>
                  <a:srgbClr val="080808"/>
                </a:solidFill>
                <a:latin typeface="宋体" panose="02010600030101010101" pitchFamily="2" charset="-122"/>
                <a:ea typeface="宋体" panose="02010600030101010101" pitchFamily="2" charset="-122"/>
              </a:rPr>
              <a:t> 测试组目前包括职工</a:t>
            </a:r>
            <a:r>
              <a:rPr lang="en-US" altLang="zh-CN" dirty="0">
                <a:solidFill>
                  <a:srgbClr val="080808"/>
                </a:solidFill>
                <a:latin typeface="宋体" panose="02010600030101010101" pitchFamily="2" charset="-122"/>
                <a:ea typeface="宋体" panose="02010600030101010101" pitchFamily="2" charset="-122"/>
              </a:rPr>
              <a:t> 3 </a:t>
            </a:r>
            <a:r>
              <a:rPr lang="zh-CN" altLang="en-US" dirty="0">
                <a:solidFill>
                  <a:srgbClr val="080808"/>
                </a:solidFill>
                <a:latin typeface="宋体" panose="02010600030101010101" pitchFamily="2" charset="-122"/>
                <a:ea typeface="宋体" panose="02010600030101010101" pitchFamily="2" charset="-122"/>
              </a:rPr>
              <a:t>人，实习生</a:t>
            </a:r>
            <a:r>
              <a:rPr lang="en-US" altLang="zh-CN" dirty="0">
                <a:solidFill>
                  <a:srgbClr val="080808"/>
                </a:solidFill>
                <a:latin typeface="宋体" panose="02010600030101010101" pitchFamily="2" charset="-122"/>
                <a:ea typeface="宋体" panose="02010600030101010101" pitchFamily="2" charset="-122"/>
              </a:rPr>
              <a:t> 10 </a:t>
            </a:r>
            <a:r>
              <a:rPr lang="zh-CN" altLang="en-US" dirty="0">
                <a:solidFill>
                  <a:srgbClr val="080808"/>
                </a:solidFill>
                <a:latin typeface="宋体" panose="02010600030101010101" pitchFamily="2" charset="-122"/>
                <a:ea typeface="宋体" panose="02010600030101010101" pitchFamily="2" charset="-122"/>
              </a:rPr>
              <a:t>人</a:t>
            </a:r>
            <a:r>
              <a:rPr lang="zh-CN" altLang="en-US" dirty="0">
                <a:solidFill>
                  <a:srgbClr val="080808"/>
                </a:solidFill>
                <a:latin typeface="宋体" panose="02010600030101010101" pitchFamily="2" charset="-122"/>
                <a:ea typeface="宋体" panose="02010600030101010101" pitchFamily="2" charset="-122"/>
              </a:rPr>
              <a:t>左右和众测平台参与人员。工作</a:t>
            </a:r>
            <a:r>
              <a:rPr lang="zh-CN" altLang="en-US" dirty="0">
                <a:solidFill>
                  <a:srgbClr val="080808"/>
                </a:solidFill>
                <a:latin typeface="宋体" panose="02010600030101010101" pitchFamily="2" charset="-122"/>
                <a:ea typeface="宋体" panose="02010600030101010101" pitchFamily="2" charset="-122"/>
              </a:rPr>
              <a:t>内容有</a:t>
            </a:r>
            <a:r>
              <a:rPr lang="en-US" altLang="zh-CN" dirty="0">
                <a:solidFill>
                  <a:srgbClr val="080808"/>
                </a:solidFill>
                <a:latin typeface="宋体" panose="02010600030101010101" pitchFamily="2" charset="-122"/>
                <a:ea typeface="宋体" panose="02010600030101010101" pitchFamily="2" charset="-122"/>
              </a:rPr>
              <a:t>5</a:t>
            </a:r>
            <a:r>
              <a:rPr lang="zh-CN" altLang="en-US" dirty="0">
                <a:solidFill>
                  <a:srgbClr val="080808"/>
                </a:solidFill>
                <a:latin typeface="宋体" panose="02010600030101010101" pitchFamily="2" charset="-122"/>
                <a:ea typeface="宋体" panose="02010600030101010101" pitchFamily="2" charset="-122"/>
              </a:rPr>
              <a:t>个，包括测试规划，自动化测试开发，系统/兼容性/重要组件测试，众测和缺陷跟踪和修复验证。</a:t>
            </a:r>
            <a:endParaRPr lang="en-US" altLang="zh-CN" dirty="0">
              <a:solidFill>
                <a:srgbClr val="080808"/>
              </a:solidFill>
              <a:latin typeface="宋体" panose="02010600030101010101" pitchFamily="2" charset="-122"/>
              <a:ea typeface="宋体" panose="02010600030101010101" pitchFamily="2" charset="-122"/>
            </a:endParaRPr>
          </a:p>
        </p:txBody>
      </p:sp>
      <p:sp>
        <p:nvSpPr>
          <p:cNvPr id="50" name="TextBox 79"/>
          <p:cNvSpPr txBox="1"/>
          <p:nvPr/>
        </p:nvSpPr>
        <p:spPr>
          <a:xfrm>
            <a:off x="6917316" y="1871984"/>
            <a:ext cx="899160" cy="306705"/>
          </a:xfrm>
          <a:prstGeom prst="rect">
            <a:avLst/>
          </a:prstGeom>
          <a:noFill/>
        </p:spPr>
        <p:txBody>
          <a:bodyPr wrap="none" rtlCol="0">
            <a:spAutoFit/>
          </a:bodyPr>
          <a:lstStyle/>
          <a:p>
            <a:r>
              <a:rPr lang="zh-CN" altLang="en-US" sz="1400" b="1" dirty="0">
                <a:solidFill>
                  <a:srgbClr val="0053FA"/>
                </a:solidFill>
                <a:latin typeface="宋体" panose="02010600030101010101" pitchFamily="2" charset="-122"/>
                <a:ea typeface="宋体" panose="02010600030101010101" pitchFamily="2" charset="-122"/>
              </a:rPr>
              <a:t>测试规划</a:t>
            </a:r>
            <a:endParaRPr lang="zh-CN" altLang="en-US" sz="1400" b="1" dirty="0">
              <a:solidFill>
                <a:srgbClr val="0053FA"/>
              </a:solidFill>
              <a:latin typeface="宋体" panose="02010600030101010101" pitchFamily="2" charset="-122"/>
              <a:ea typeface="宋体" panose="02010600030101010101" pitchFamily="2" charset="-122"/>
            </a:endParaRPr>
          </a:p>
        </p:txBody>
      </p:sp>
      <p:sp>
        <p:nvSpPr>
          <p:cNvPr id="51" name="TextBox 80"/>
          <p:cNvSpPr txBox="1"/>
          <p:nvPr/>
        </p:nvSpPr>
        <p:spPr>
          <a:xfrm>
            <a:off x="3437814" y="2293112"/>
            <a:ext cx="1794510" cy="306705"/>
          </a:xfrm>
          <a:prstGeom prst="rect">
            <a:avLst/>
          </a:prstGeom>
          <a:noFill/>
        </p:spPr>
        <p:txBody>
          <a:bodyPr wrap="none" rtlCol="0">
            <a:spAutoFit/>
          </a:bodyPr>
          <a:lstStyle/>
          <a:p>
            <a:r>
              <a:rPr lang="zh-CN" altLang="en-US" sz="1400" b="1" dirty="0">
                <a:solidFill>
                  <a:srgbClr val="0053FA"/>
                </a:solidFill>
                <a:latin typeface="宋体" panose="02010600030101010101" pitchFamily="2" charset="-122"/>
                <a:ea typeface="宋体" panose="02010600030101010101" pitchFamily="2" charset="-122"/>
              </a:rPr>
              <a:t>自动化测试</a:t>
            </a:r>
            <a:r>
              <a:rPr lang="zh-CN" altLang="en-US" sz="1400" b="1" dirty="0">
                <a:solidFill>
                  <a:srgbClr val="0053FA"/>
                </a:solidFill>
                <a:latin typeface="宋体" panose="02010600030101010101" pitchFamily="2" charset="-122"/>
                <a:ea typeface="宋体" panose="02010600030101010101" pitchFamily="2" charset="-122"/>
              </a:rPr>
              <a:t>工具开发</a:t>
            </a:r>
            <a:endParaRPr lang="zh-CN" altLang="en-US" sz="1400" b="1" dirty="0">
              <a:solidFill>
                <a:srgbClr val="0053FA"/>
              </a:solidFill>
              <a:latin typeface="宋体" panose="02010600030101010101" pitchFamily="2" charset="-122"/>
              <a:ea typeface="宋体" panose="02010600030101010101" pitchFamily="2" charset="-122"/>
            </a:endParaRPr>
          </a:p>
        </p:txBody>
      </p:sp>
      <p:sp>
        <p:nvSpPr>
          <p:cNvPr id="52" name="TextBox 81"/>
          <p:cNvSpPr txBox="1"/>
          <p:nvPr/>
        </p:nvSpPr>
        <p:spPr>
          <a:xfrm>
            <a:off x="6917055" y="3467100"/>
            <a:ext cx="2815590" cy="306705"/>
          </a:xfrm>
          <a:prstGeom prst="rect">
            <a:avLst/>
          </a:prstGeom>
          <a:noFill/>
        </p:spPr>
        <p:txBody>
          <a:bodyPr wrap="square" rtlCol="0">
            <a:spAutoFit/>
          </a:bodyPr>
          <a:lstStyle/>
          <a:p>
            <a:pPr algn="l"/>
            <a:r>
              <a:rPr lang="zh-CN" altLang="en-US" sz="1400" b="1" dirty="0">
                <a:solidFill>
                  <a:srgbClr val="0053FA"/>
                </a:solidFill>
                <a:latin typeface="宋体" panose="02010600030101010101" pitchFamily="2" charset="-122"/>
                <a:ea typeface="宋体" panose="02010600030101010101" pitchFamily="2" charset="-122"/>
              </a:rPr>
              <a:t>系统</a:t>
            </a:r>
            <a:r>
              <a:rPr lang="en-US" altLang="zh-CN" sz="1400" b="1" dirty="0">
                <a:solidFill>
                  <a:srgbClr val="0053FA"/>
                </a:solidFill>
                <a:latin typeface="宋体" panose="02010600030101010101" pitchFamily="2" charset="-122"/>
                <a:ea typeface="宋体" panose="02010600030101010101" pitchFamily="2" charset="-122"/>
              </a:rPr>
              <a:t>/</a:t>
            </a:r>
            <a:r>
              <a:rPr lang="zh-CN" altLang="en-US" sz="1400" b="1" dirty="0">
                <a:solidFill>
                  <a:srgbClr val="0053FA"/>
                </a:solidFill>
                <a:latin typeface="宋体" panose="02010600030101010101" pitchFamily="2" charset="-122"/>
                <a:ea typeface="宋体" panose="02010600030101010101" pitchFamily="2" charset="-122"/>
              </a:rPr>
              <a:t>兼容性</a:t>
            </a:r>
            <a:r>
              <a:rPr lang="en-US" altLang="zh-CN" sz="1400" b="1" dirty="0">
                <a:solidFill>
                  <a:srgbClr val="0053FA"/>
                </a:solidFill>
                <a:latin typeface="宋体" panose="02010600030101010101" pitchFamily="2" charset="-122"/>
                <a:ea typeface="宋体" panose="02010600030101010101" pitchFamily="2" charset="-122"/>
              </a:rPr>
              <a:t>/</a:t>
            </a:r>
            <a:r>
              <a:rPr lang="zh-CN" altLang="en-US" sz="1400" b="1" dirty="0">
                <a:solidFill>
                  <a:srgbClr val="0053FA"/>
                </a:solidFill>
                <a:latin typeface="宋体" panose="02010600030101010101" pitchFamily="2" charset="-122"/>
                <a:ea typeface="宋体" panose="02010600030101010101" pitchFamily="2" charset="-122"/>
              </a:rPr>
              <a:t>重要组件测试</a:t>
            </a:r>
            <a:endParaRPr lang="zh-CN" altLang="en-US" sz="1400" b="1" dirty="0">
              <a:solidFill>
                <a:srgbClr val="0053FA"/>
              </a:solidFill>
              <a:latin typeface="宋体" panose="02010600030101010101" pitchFamily="2" charset="-122"/>
              <a:ea typeface="宋体" panose="02010600030101010101" pitchFamily="2" charset="-122"/>
            </a:endParaRPr>
          </a:p>
        </p:txBody>
      </p:sp>
      <p:sp>
        <p:nvSpPr>
          <p:cNvPr id="53" name="TextBox 82"/>
          <p:cNvSpPr txBox="1"/>
          <p:nvPr/>
        </p:nvSpPr>
        <p:spPr>
          <a:xfrm>
            <a:off x="4289009" y="4329412"/>
            <a:ext cx="543739" cy="307777"/>
          </a:xfrm>
          <a:prstGeom prst="rect">
            <a:avLst/>
          </a:prstGeom>
          <a:noFill/>
        </p:spPr>
        <p:txBody>
          <a:bodyPr wrap="none" rtlCol="0">
            <a:spAutoFit/>
          </a:bodyPr>
          <a:lstStyle/>
          <a:p>
            <a:r>
              <a:rPr lang="zh-CN" altLang="en-US" sz="1400" b="1" dirty="0">
                <a:solidFill>
                  <a:srgbClr val="0053FA"/>
                </a:solidFill>
                <a:latin typeface="宋体" panose="02010600030101010101" pitchFamily="2" charset="-122"/>
                <a:ea typeface="宋体" panose="02010600030101010101" pitchFamily="2" charset="-122"/>
              </a:rPr>
              <a:t>众测</a:t>
            </a:r>
            <a:endParaRPr lang="zh-CN" altLang="en-US" sz="1400" b="1" dirty="0">
              <a:solidFill>
                <a:srgbClr val="0053FA"/>
              </a:solidFill>
              <a:latin typeface="宋体" panose="02010600030101010101" pitchFamily="2" charset="-122"/>
              <a:ea typeface="宋体" panose="02010600030101010101" pitchFamily="2" charset="-122"/>
            </a:endParaRPr>
          </a:p>
        </p:txBody>
      </p:sp>
      <p:sp>
        <p:nvSpPr>
          <p:cNvPr id="54" name="TextBox 83"/>
          <p:cNvSpPr txBox="1"/>
          <p:nvPr/>
        </p:nvSpPr>
        <p:spPr>
          <a:xfrm>
            <a:off x="6917316" y="5479767"/>
            <a:ext cx="1800493" cy="307777"/>
          </a:xfrm>
          <a:prstGeom prst="rect">
            <a:avLst/>
          </a:prstGeom>
          <a:noFill/>
        </p:spPr>
        <p:txBody>
          <a:bodyPr wrap="none" rtlCol="0">
            <a:spAutoFit/>
          </a:bodyPr>
          <a:lstStyle/>
          <a:p>
            <a:r>
              <a:rPr lang="zh-CN" altLang="en-US" sz="1400" b="1" dirty="0">
                <a:solidFill>
                  <a:srgbClr val="0053FA"/>
                </a:solidFill>
                <a:latin typeface="宋体" panose="02010600030101010101" pitchFamily="2" charset="-122"/>
                <a:ea typeface="宋体" panose="02010600030101010101" pitchFamily="2" charset="-122"/>
              </a:rPr>
              <a:t>缺陷跟踪和</a:t>
            </a:r>
            <a:r>
              <a:rPr lang="zh-CN" altLang="en-US" sz="1400" b="1">
                <a:solidFill>
                  <a:srgbClr val="0053FA"/>
                </a:solidFill>
                <a:latin typeface="宋体" panose="02010600030101010101" pitchFamily="2" charset="-122"/>
                <a:ea typeface="宋体" panose="02010600030101010101" pitchFamily="2" charset="-122"/>
              </a:rPr>
              <a:t>修复验证</a:t>
            </a:r>
            <a:endParaRPr lang="zh-CN" altLang="en-US" sz="1400" b="1" dirty="0">
              <a:solidFill>
                <a:srgbClr val="0053FA"/>
              </a:solidFill>
              <a:latin typeface="宋体" panose="02010600030101010101" pitchFamily="2" charset="-122"/>
              <a:ea typeface="宋体" panose="02010600030101010101" pitchFamily="2" charset="-122"/>
            </a:endParaRPr>
          </a:p>
        </p:txBody>
      </p:sp>
      <p:sp>
        <p:nvSpPr>
          <p:cNvPr id="55" name="矩形 54"/>
          <p:cNvSpPr/>
          <p:nvPr/>
        </p:nvSpPr>
        <p:spPr>
          <a:xfrm>
            <a:off x="6917316" y="3828886"/>
            <a:ext cx="4520516" cy="1383665"/>
          </a:xfrm>
          <a:prstGeom prst="rect">
            <a:avLst/>
          </a:prstGeom>
        </p:spPr>
        <p:txBody>
          <a:bodyPr wrap="square">
            <a:spAutoFit/>
          </a:bodyPr>
          <a:lstStyle/>
          <a:p>
            <a:r>
              <a:rPr lang="zh-CN" altLang="en-US" sz="1200" dirty="0">
                <a:solidFill>
                  <a:srgbClr val="080808"/>
                </a:solidFill>
                <a:latin typeface="宋体" panose="02010600030101010101" pitchFamily="2" charset="-122"/>
                <a:ea typeface="宋体" panose="02010600030101010101" pitchFamily="2" charset="-122"/>
              </a:rPr>
              <a:t>责任：</a:t>
            </a:r>
            <a:endParaRPr lang="en-US" altLang="zh-CN" sz="1200" dirty="0">
              <a:solidFill>
                <a:srgbClr val="080808"/>
              </a:solidFill>
              <a:latin typeface="宋体" panose="02010600030101010101" pitchFamily="2" charset="-122"/>
              <a:ea typeface="宋体" panose="02010600030101010101" pitchFamily="2" charset="-122"/>
            </a:endParaRPr>
          </a:p>
          <a:p>
            <a:r>
              <a:rPr lang="en-US" altLang="zh-CN" sz="1200" dirty="0">
                <a:solidFill>
                  <a:srgbClr val="080808"/>
                </a:solidFill>
                <a:latin typeface="宋体" panose="02010600030101010101" pitchFamily="2" charset="-122"/>
                <a:ea typeface="宋体" panose="02010600030101010101" pitchFamily="2" charset="-122"/>
              </a:rPr>
              <a:t>1.</a:t>
            </a:r>
            <a:r>
              <a:rPr lang="zh-CN" altLang="en-US" sz="1200" dirty="0">
                <a:solidFill>
                  <a:srgbClr val="080808"/>
                </a:solidFill>
                <a:latin typeface="宋体" panose="02010600030101010101" pitchFamily="2" charset="-122"/>
                <a:ea typeface="宋体" panose="02010600030101010101" pitchFamily="2" charset="-122"/>
              </a:rPr>
              <a:t>测试用例库软件选型和搭建</a:t>
            </a:r>
            <a:endParaRPr lang="zh-CN" altLang="en-US" sz="1200" dirty="0">
              <a:solidFill>
                <a:srgbClr val="080808"/>
              </a:solidFill>
              <a:latin typeface="宋体" panose="02010600030101010101" pitchFamily="2" charset="-122"/>
              <a:ea typeface="宋体" panose="02010600030101010101" pitchFamily="2" charset="-122"/>
            </a:endParaRPr>
          </a:p>
          <a:p>
            <a:r>
              <a:rPr lang="en-US" altLang="zh-CN" sz="1200" dirty="0">
                <a:solidFill>
                  <a:srgbClr val="080808"/>
                </a:solidFill>
                <a:latin typeface="宋体" panose="02010600030101010101" pitchFamily="2" charset="-122"/>
                <a:ea typeface="宋体" panose="02010600030101010101" pitchFamily="2" charset="-122"/>
              </a:rPr>
              <a:t>2.</a:t>
            </a:r>
            <a:r>
              <a:rPr lang="zh-CN" altLang="en-US" sz="1200" dirty="0">
                <a:solidFill>
                  <a:srgbClr val="080808"/>
                </a:solidFill>
                <a:latin typeface="宋体" panose="02010600030101010101" pitchFamily="2" charset="-122"/>
                <a:ea typeface="宋体" panose="02010600030101010101" pitchFamily="2" charset="-122"/>
              </a:rPr>
              <a:t>软件源包依赖测试</a:t>
            </a:r>
            <a:endParaRPr lang="en-US" altLang="zh-CN" sz="1200" dirty="0">
              <a:solidFill>
                <a:srgbClr val="080808"/>
              </a:solidFill>
              <a:latin typeface="宋体" panose="02010600030101010101" pitchFamily="2" charset="-122"/>
              <a:ea typeface="宋体" panose="02010600030101010101" pitchFamily="2" charset="-122"/>
            </a:endParaRPr>
          </a:p>
          <a:p>
            <a:r>
              <a:rPr lang="en-US" altLang="zh-CN" sz="1200" dirty="0">
                <a:solidFill>
                  <a:srgbClr val="080808"/>
                </a:solidFill>
                <a:latin typeface="宋体" panose="02010600030101010101" pitchFamily="2" charset="-122"/>
                <a:ea typeface="宋体" panose="02010600030101010101" pitchFamily="2" charset="-122"/>
              </a:rPr>
              <a:t>3.</a:t>
            </a:r>
            <a:r>
              <a:rPr lang="zh-CN" altLang="en-US" sz="1200" dirty="0">
                <a:solidFill>
                  <a:srgbClr val="080808"/>
                </a:solidFill>
                <a:latin typeface="宋体" panose="02010600030101010101" pitchFamily="2" charset="-122"/>
                <a:ea typeface="宋体" panose="02010600030101010101" pitchFamily="2" charset="-122"/>
              </a:rPr>
              <a:t>应用软件遴选（自动、手动）、测试文档编写（安装说明、使用说明）</a:t>
            </a:r>
            <a:endParaRPr lang="en-US" altLang="zh-CN" sz="1200" dirty="0">
              <a:solidFill>
                <a:srgbClr val="080808"/>
              </a:solidFill>
              <a:latin typeface="宋体" panose="02010600030101010101" pitchFamily="2" charset="-122"/>
              <a:ea typeface="宋体" panose="02010600030101010101" pitchFamily="2" charset="-122"/>
            </a:endParaRPr>
          </a:p>
          <a:p>
            <a:r>
              <a:rPr lang="en-US" altLang="zh-CN" sz="1200" dirty="0">
                <a:solidFill>
                  <a:srgbClr val="080808"/>
                </a:solidFill>
                <a:latin typeface="宋体" panose="02010600030101010101" pitchFamily="2" charset="-122"/>
                <a:ea typeface="宋体" panose="02010600030101010101" pitchFamily="2" charset="-122"/>
              </a:rPr>
              <a:t>4.</a:t>
            </a:r>
            <a:r>
              <a:rPr lang="zh-CN" altLang="en-US" sz="1200" dirty="0">
                <a:solidFill>
                  <a:srgbClr val="080808"/>
                </a:solidFill>
                <a:latin typeface="宋体" panose="02010600030101010101" pitchFamily="2" charset="-122"/>
                <a:ea typeface="宋体" panose="02010600030101010101" pitchFamily="2" charset="-122"/>
              </a:rPr>
              <a:t>测试用例编写和执行</a:t>
            </a:r>
            <a:endParaRPr lang="en-US" altLang="zh-CN" sz="1200" dirty="0">
              <a:solidFill>
                <a:srgbClr val="080808"/>
              </a:solidFill>
              <a:latin typeface="宋体" panose="02010600030101010101" pitchFamily="2" charset="-122"/>
              <a:ea typeface="宋体" panose="02010600030101010101" pitchFamily="2" charset="-122"/>
            </a:endParaRPr>
          </a:p>
          <a:p>
            <a:r>
              <a:rPr lang="en-US" altLang="zh-CN" sz="1200" dirty="0">
                <a:solidFill>
                  <a:srgbClr val="080808"/>
                </a:solidFill>
                <a:latin typeface="宋体" panose="02010600030101010101" pitchFamily="2" charset="-122"/>
                <a:ea typeface="宋体" panose="02010600030101010101" pitchFamily="2" charset="-122"/>
              </a:rPr>
              <a:t>5.</a:t>
            </a:r>
            <a:r>
              <a:rPr lang="zh-CN" altLang="en-US" sz="1200" dirty="0">
                <a:solidFill>
                  <a:srgbClr val="080808"/>
                </a:solidFill>
                <a:latin typeface="宋体" panose="02010600030101010101" pitchFamily="2" charset="-122"/>
                <a:ea typeface="宋体" panose="02010600030101010101" pitchFamily="2" charset="-122"/>
              </a:rPr>
              <a:t>执行测试用例，</a:t>
            </a:r>
            <a:r>
              <a:rPr lang="zh-CN" altLang="en-US" sz="1200" dirty="0">
                <a:solidFill>
                  <a:srgbClr val="080808"/>
                </a:solidFill>
                <a:latin typeface="宋体" panose="02010600030101010101" pitchFamily="2" charset="-122"/>
                <a:ea typeface="宋体" panose="02010600030101010101" pitchFamily="2" charset="-122"/>
              </a:rPr>
              <a:t>进行系统/兼容性/重要组件测试</a:t>
            </a:r>
            <a:endParaRPr lang="zh-CN" altLang="en-US" sz="1200" dirty="0">
              <a:solidFill>
                <a:srgbClr val="080808"/>
              </a:solidFill>
              <a:latin typeface="宋体" panose="02010600030101010101" pitchFamily="2" charset="-122"/>
              <a:ea typeface="宋体" panose="02010600030101010101" pitchFamily="2" charset="-122"/>
            </a:endParaRPr>
          </a:p>
        </p:txBody>
      </p:sp>
      <p:sp>
        <p:nvSpPr>
          <p:cNvPr id="56" name="矩形 55"/>
          <p:cNvSpPr/>
          <p:nvPr/>
        </p:nvSpPr>
        <p:spPr>
          <a:xfrm>
            <a:off x="2162288" y="4601897"/>
            <a:ext cx="2834264" cy="922020"/>
          </a:xfrm>
          <a:prstGeom prst="rect">
            <a:avLst/>
          </a:prstGeom>
        </p:spPr>
        <p:txBody>
          <a:bodyPr wrap="square">
            <a:spAutoFit/>
          </a:bodyPr>
          <a:lstStyle/>
          <a:p>
            <a:pPr>
              <a:lnSpc>
                <a:spcPct val="150000"/>
              </a:lnSpc>
              <a:buClr>
                <a:srgbClr val="FF0000"/>
              </a:buClr>
              <a:defRPr/>
            </a:pPr>
            <a:r>
              <a:rPr lang="zh-CN" altLang="en-US" sz="1200" dirty="0">
                <a:solidFill>
                  <a:srgbClr val="080808"/>
                </a:solidFill>
                <a:latin typeface="宋体" panose="02010600030101010101" pitchFamily="2" charset="-122"/>
                <a:ea typeface="宋体" panose="02010600030101010101" pitchFamily="2" charset="-122"/>
              </a:rPr>
              <a:t>责任：</a:t>
            </a:r>
            <a:endParaRPr lang="en-US" altLang="zh-CN" sz="1200" dirty="0">
              <a:solidFill>
                <a:srgbClr val="080808"/>
              </a:solidFill>
              <a:latin typeface="宋体" panose="02010600030101010101" pitchFamily="2" charset="-122"/>
              <a:ea typeface="宋体" panose="02010600030101010101" pitchFamily="2" charset="-122"/>
            </a:endParaRPr>
          </a:p>
          <a:p>
            <a:pPr>
              <a:lnSpc>
                <a:spcPct val="150000"/>
              </a:lnSpc>
              <a:buClr>
                <a:srgbClr val="FF0000"/>
              </a:buClr>
              <a:defRPr/>
            </a:pPr>
            <a:r>
              <a:rPr lang="en-US" altLang="zh-CN" sz="1200" dirty="0">
                <a:solidFill>
                  <a:srgbClr val="080808"/>
                </a:solidFill>
                <a:latin typeface="宋体" panose="02010600030101010101" pitchFamily="2" charset="-122"/>
                <a:ea typeface="宋体" panose="02010600030101010101" pitchFamily="2" charset="-122"/>
              </a:rPr>
              <a:t>1.</a:t>
            </a:r>
            <a:r>
              <a:rPr lang="zh-CN" altLang="en-US" sz="1200" dirty="0">
                <a:solidFill>
                  <a:srgbClr val="080808"/>
                </a:solidFill>
                <a:latin typeface="宋体" panose="02010600030101010101" pitchFamily="2" charset="-122"/>
                <a:ea typeface="宋体" panose="02010600030101010101" pitchFamily="2" charset="-122"/>
                <a:sym typeface="+mn-ea"/>
              </a:rPr>
              <a:t>众测题目发布、答疑、众测用例汇总、众测缺陷的验证和提交</a:t>
            </a:r>
            <a:r>
              <a:rPr lang="en-US" altLang="zh-CN" sz="1200" dirty="0">
                <a:solidFill>
                  <a:srgbClr val="080808"/>
                </a:solidFill>
                <a:latin typeface="宋体" panose="02010600030101010101" pitchFamily="2" charset="-122"/>
                <a:ea typeface="宋体" panose="02010600030101010101" pitchFamily="2" charset="-122"/>
                <a:sym typeface="+mn-ea"/>
              </a:rPr>
              <a:t>issue</a:t>
            </a:r>
            <a:endParaRPr lang="en-US" altLang="zh-CN" sz="1200" dirty="0">
              <a:solidFill>
                <a:srgbClr val="080808"/>
              </a:solidFill>
              <a:latin typeface="宋体" panose="02010600030101010101" pitchFamily="2" charset="-122"/>
              <a:ea typeface="宋体" panose="02010600030101010101" pitchFamily="2" charset="-122"/>
            </a:endParaRPr>
          </a:p>
        </p:txBody>
      </p:sp>
      <p:sp>
        <p:nvSpPr>
          <p:cNvPr id="57" name="矩形 56"/>
          <p:cNvSpPr/>
          <p:nvPr/>
        </p:nvSpPr>
        <p:spPr>
          <a:xfrm>
            <a:off x="6917316" y="5879446"/>
            <a:ext cx="4716490" cy="830997"/>
          </a:xfrm>
          <a:prstGeom prst="rect">
            <a:avLst/>
          </a:prstGeom>
        </p:spPr>
        <p:txBody>
          <a:bodyPr wrap="square">
            <a:spAutoFit/>
          </a:bodyPr>
          <a:lstStyle/>
          <a:p>
            <a:r>
              <a:rPr lang="zh-CN" altLang="en-US" sz="1200" dirty="0">
                <a:solidFill>
                  <a:srgbClr val="080808"/>
                </a:solidFill>
                <a:latin typeface="宋体" panose="02010600030101010101" pitchFamily="2" charset="-122"/>
                <a:ea typeface="宋体" panose="02010600030101010101" pitchFamily="2" charset="-122"/>
              </a:rPr>
              <a:t>责任：</a:t>
            </a:r>
            <a:endParaRPr lang="en-US" altLang="zh-CN" sz="1200" dirty="0">
              <a:solidFill>
                <a:srgbClr val="080808"/>
              </a:solidFill>
              <a:latin typeface="宋体" panose="02010600030101010101" pitchFamily="2" charset="-122"/>
              <a:ea typeface="宋体" panose="02010600030101010101" pitchFamily="2" charset="-122"/>
            </a:endParaRPr>
          </a:p>
          <a:p>
            <a:r>
              <a:rPr lang="en-US" altLang="zh-CN" sz="1200" dirty="0">
                <a:solidFill>
                  <a:srgbClr val="080808"/>
                </a:solidFill>
                <a:latin typeface="宋体" panose="02010600030101010101" pitchFamily="2" charset="-122"/>
                <a:ea typeface="宋体" panose="02010600030101010101" pitchFamily="2" charset="-122"/>
              </a:rPr>
              <a:t>1.</a:t>
            </a:r>
            <a:r>
              <a:rPr lang="zh-CN" altLang="en-US" sz="1200" dirty="0">
                <a:solidFill>
                  <a:srgbClr val="080808"/>
                </a:solidFill>
                <a:latin typeface="宋体" panose="02010600030101010101" pitchFamily="2" charset="-122"/>
                <a:ea typeface="宋体" panose="02010600030101010101" pitchFamily="2" charset="-122"/>
              </a:rPr>
              <a:t>跟踪缺陷的修复进程（开发人员修改缺陷</a:t>
            </a:r>
            <a:r>
              <a:rPr lang="en-US" altLang="zh-CN" sz="1200" dirty="0">
                <a:solidFill>
                  <a:srgbClr val="080808"/>
                </a:solidFill>
                <a:latin typeface="宋体" panose="02010600030101010101" pitchFamily="2" charset="-122"/>
                <a:ea typeface="宋体" panose="02010600030101010101" pitchFamily="2" charset="-122"/>
              </a:rPr>
              <a:t>issue</a:t>
            </a:r>
            <a:r>
              <a:rPr lang="zh-CN" altLang="en-US" sz="1200" dirty="0">
                <a:solidFill>
                  <a:srgbClr val="080808"/>
                </a:solidFill>
                <a:latin typeface="宋体" panose="02010600030101010101" pitchFamily="2" charset="-122"/>
                <a:ea typeface="宋体" panose="02010600030101010101" pitchFamily="2" charset="-122"/>
              </a:rPr>
              <a:t>状态）</a:t>
            </a:r>
            <a:endParaRPr lang="en-US" altLang="zh-CN" sz="1200" dirty="0">
              <a:solidFill>
                <a:srgbClr val="080808"/>
              </a:solidFill>
              <a:latin typeface="宋体" panose="02010600030101010101" pitchFamily="2" charset="-122"/>
              <a:ea typeface="宋体" panose="02010600030101010101" pitchFamily="2" charset="-122"/>
            </a:endParaRPr>
          </a:p>
          <a:p>
            <a:r>
              <a:rPr lang="en-US" altLang="zh-CN" sz="1200" dirty="0">
                <a:solidFill>
                  <a:srgbClr val="080808"/>
                </a:solidFill>
                <a:latin typeface="宋体" panose="02010600030101010101" pitchFamily="2" charset="-122"/>
                <a:ea typeface="宋体" panose="02010600030101010101" pitchFamily="2" charset="-122"/>
              </a:rPr>
              <a:t>2.</a:t>
            </a:r>
            <a:r>
              <a:rPr lang="zh-CN" altLang="en-US" sz="1200" dirty="0">
                <a:solidFill>
                  <a:srgbClr val="080808"/>
                </a:solidFill>
                <a:latin typeface="宋体" panose="02010600030101010101" pitchFamily="2" charset="-122"/>
                <a:ea typeface="宋体" panose="02010600030101010101" pitchFamily="2" charset="-122"/>
              </a:rPr>
              <a:t>验证缺陷是否修复</a:t>
            </a:r>
            <a:endParaRPr lang="en-US" altLang="zh-CN" sz="1200" dirty="0">
              <a:solidFill>
                <a:srgbClr val="080808"/>
              </a:solidFill>
              <a:latin typeface="宋体" panose="02010600030101010101" pitchFamily="2" charset="-122"/>
              <a:ea typeface="宋体" panose="02010600030101010101" pitchFamily="2" charset="-122"/>
            </a:endParaRPr>
          </a:p>
          <a:p>
            <a:r>
              <a:rPr lang="en-US" altLang="zh-CN" sz="1200" dirty="0">
                <a:solidFill>
                  <a:srgbClr val="080808"/>
                </a:solidFill>
                <a:latin typeface="宋体" panose="02010600030101010101" pitchFamily="2" charset="-122"/>
                <a:ea typeface="宋体" panose="02010600030101010101" pitchFamily="2" charset="-122"/>
              </a:rPr>
              <a:t>3.</a:t>
            </a:r>
            <a:r>
              <a:rPr lang="zh-CN" altLang="en-US" sz="1200" dirty="0">
                <a:solidFill>
                  <a:srgbClr val="080808"/>
                </a:solidFill>
                <a:latin typeface="宋体" panose="02010600030101010101" pitchFamily="2" charset="-122"/>
                <a:ea typeface="宋体" panose="02010600030101010101" pitchFamily="2" charset="-122"/>
              </a:rPr>
              <a:t>关闭</a:t>
            </a:r>
            <a:r>
              <a:rPr lang="en-US" altLang="zh-CN" sz="1200" dirty="0">
                <a:solidFill>
                  <a:srgbClr val="080808"/>
                </a:solidFill>
                <a:latin typeface="宋体" panose="02010600030101010101" pitchFamily="2" charset="-122"/>
                <a:ea typeface="宋体" panose="02010600030101010101" pitchFamily="2" charset="-122"/>
              </a:rPr>
              <a:t>issue</a:t>
            </a:r>
            <a:r>
              <a:rPr lang="zh-CN" altLang="en-US" sz="1200" dirty="0">
                <a:solidFill>
                  <a:srgbClr val="080808"/>
                </a:solidFill>
                <a:latin typeface="宋体" panose="02010600030101010101" pitchFamily="2" charset="-122"/>
                <a:ea typeface="宋体" panose="02010600030101010101" pitchFamily="2" charset="-122"/>
              </a:rPr>
              <a:t>或</a:t>
            </a:r>
            <a:r>
              <a:rPr lang="en-US" altLang="zh-CN" sz="1200" dirty="0">
                <a:solidFill>
                  <a:srgbClr val="080808"/>
                </a:solidFill>
                <a:latin typeface="宋体" panose="02010600030101010101" pitchFamily="2" charset="-122"/>
                <a:ea typeface="宋体" panose="02010600030101010101" pitchFamily="2" charset="-122"/>
              </a:rPr>
              <a:t>issue</a:t>
            </a:r>
            <a:r>
              <a:rPr lang="zh-CN" altLang="en-US" sz="1200" dirty="0">
                <a:solidFill>
                  <a:srgbClr val="080808"/>
                </a:solidFill>
                <a:latin typeface="宋体" panose="02010600030101010101" pitchFamily="2" charset="-122"/>
                <a:ea typeface="宋体" panose="02010600030101010101" pitchFamily="2" charset="-122"/>
              </a:rPr>
              <a:t>问题反馈</a:t>
            </a:r>
            <a:endParaRPr lang="zh-CN" altLang="en-US" sz="1200" dirty="0">
              <a:solidFill>
                <a:srgbClr val="080808"/>
              </a:solidFill>
              <a:latin typeface="宋体" panose="02010600030101010101" pitchFamily="2" charset="-122"/>
              <a:ea typeface="宋体" panose="02010600030101010101" pitchFamily="2" charset="-122"/>
            </a:endParaRPr>
          </a:p>
        </p:txBody>
      </p:sp>
      <p:sp>
        <p:nvSpPr>
          <p:cNvPr id="59" name="î$ḻïḋé"/>
          <p:cNvSpPr txBox="1"/>
          <p:nvPr/>
        </p:nvSpPr>
        <p:spPr>
          <a:xfrm>
            <a:off x="6271419" y="3540143"/>
            <a:ext cx="540000" cy="540000"/>
          </a:xfrm>
          <a:prstGeom prst="ellipse">
            <a:avLst/>
          </a:prstGeom>
          <a:solidFill>
            <a:schemeClr val="accent1"/>
          </a:solidFill>
        </p:spPr>
        <p:txBody>
          <a:bodyPr wrap="none" lIns="108000" tIns="108000" rIns="108000" bIns="108000" rtlCol="0" anchor="ctr" anchorCtr="0">
            <a:noAutofit/>
          </a:bodyPr>
          <a:lstStyle>
            <a:defPPr>
              <a:defRPr lang="zh-CN"/>
            </a:defPPr>
            <a:lvl1pPr algn="ctr">
              <a:defRPr kumimoji="1" sz="2000" b="1">
                <a:solidFill>
                  <a:srgbClr val="FFFFFF"/>
                </a:solidFill>
              </a:defRPr>
            </a:lvl1pPr>
          </a:lstStyle>
          <a:p>
            <a:r>
              <a:rPr lang="en-US" altLang="zh-CN" dirty="0">
                <a:latin typeface="宋体" panose="02010600030101010101" pitchFamily="2" charset="-122"/>
                <a:ea typeface="宋体" panose="02010600030101010101" pitchFamily="2" charset="-122"/>
              </a:rPr>
              <a:t>03</a:t>
            </a:r>
            <a:endParaRPr lang="zh-CN" altLang="en-US" dirty="0">
              <a:latin typeface="宋体" panose="02010600030101010101" pitchFamily="2" charset="-122"/>
              <a:ea typeface="宋体" panose="02010600030101010101" pitchFamily="2" charset="-122"/>
            </a:endParaRPr>
          </a:p>
        </p:txBody>
      </p:sp>
      <p:cxnSp>
        <p:nvCxnSpPr>
          <p:cNvPr id="60" name="iś1îḋe"/>
          <p:cNvCxnSpPr/>
          <p:nvPr/>
        </p:nvCxnSpPr>
        <p:spPr>
          <a:xfrm>
            <a:off x="5952883" y="3805183"/>
            <a:ext cx="0" cy="3052817"/>
          </a:xfrm>
          <a:prstGeom prst="line">
            <a:avLst/>
          </a:prstGeom>
          <a:ln w="25400">
            <a:solidFill>
              <a:schemeClr val="accent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61" name="ïšḷïḑê"/>
          <p:cNvCxnSpPr/>
          <p:nvPr/>
        </p:nvCxnSpPr>
        <p:spPr>
          <a:xfrm>
            <a:off x="5960984" y="2920630"/>
            <a:ext cx="0" cy="2285942"/>
          </a:xfrm>
          <a:prstGeom prst="line">
            <a:avLst/>
          </a:prstGeom>
          <a:ln w="25400">
            <a:solidFill>
              <a:schemeClr val="accent1"/>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3" name="iṩļïḑê"/>
          <p:cNvSpPr txBox="1"/>
          <p:nvPr/>
        </p:nvSpPr>
        <p:spPr>
          <a:xfrm>
            <a:off x="6271419" y="1906962"/>
            <a:ext cx="540000" cy="540000"/>
          </a:xfrm>
          <a:prstGeom prst="ellipse">
            <a:avLst/>
          </a:prstGeom>
          <a:solidFill>
            <a:schemeClr val="accent1"/>
          </a:solidFill>
        </p:spPr>
        <p:txBody>
          <a:bodyPr wrap="none" lIns="108000" tIns="108000" rIns="108000" bIns="108000" rtlCol="0" anchor="ctr" anchorCtr="0">
            <a:noAutofit/>
          </a:bodyPr>
          <a:lstStyle>
            <a:defPPr>
              <a:defRPr lang="zh-CN"/>
            </a:defPPr>
            <a:lvl1pPr algn="ctr">
              <a:defRPr kumimoji="1" sz="2000" b="1">
                <a:solidFill>
                  <a:srgbClr val="FFFFFF"/>
                </a:solidFill>
              </a:defRPr>
            </a:lvl1pPr>
          </a:lstStyle>
          <a:p>
            <a:r>
              <a:rPr lang="en-US" altLang="zh-CN" dirty="0">
                <a:latin typeface="宋体" panose="02010600030101010101" pitchFamily="2" charset="-122"/>
                <a:ea typeface="宋体" panose="02010600030101010101" pitchFamily="2" charset="-122"/>
              </a:rPr>
              <a:t>01</a:t>
            </a:r>
            <a:endParaRPr lang="zh-CN" altLang="en-US" dirty="0">
              <a:latin typeface="宋体" panose="02010600030101010101" pitchFamily="2" charset="-122"/>
              <a:ea typeface="宋体" panose="02010600030101010101" pitchFamily="2" charset="-122"/>
            </a:endParaRPr>
          </a:p>
        </p:txBody>
      </p:sp>
      <p:cxnSp>
        <p:nvCxnSpPr>
          <p:cNvPr id="64" name="iṣļiḋe"/>
          <p:cNvCxnSpPr/>
          <p:nvPr/>
        </p:nvCxnSpPr>
        <p:spPr>
          <a:xfrm>
            <a:off x="5952883" y="2164309"/>
            <a:ext cx="0" cy="1640874"/>
          </a:xfrm>
          <a:prstGeom prst="line">
            <a:avLst/>
          </a:prstGeom>
          <a:ln w="25400">
            <a:solidFill>
              <a:schemeClr val="accent1"/>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5" name="išlïḍê"/>
          <p:cNvSpPr/>
          <p:nvPr/>
        </p:nvSpPr>
        <p:spPr>
          <a:xfrm>
            <a:off x="2159366" y="2450591"/>
            <a:ext cx="3474982" cy="1282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b" anchorCtr="0">
            <a:spAutoFit/>
          </a:bodyPr>
          <a:lstStyle/>
          <a:p>
            <a:pPr>
              <a:lnSpc>
                <a:spcPct val="150000"/>
              </a:lnSpc>
              <a:buClr>
                <a:srgbClr val="FF0000"/>
              </a:buClr>
              <a:defRPr/>
            </a:pPr>
            <a:r>
              <a:rPr lang="zh-CN" altLang="en-US" sz="1200" dirty="0">
                <a:solidFill>
                  <a:srgbClr val="080808"/>
                </a:solidFill>
                <a:latin typeface="宋体" panose="02010600030101010101" pitchFamily="2" charset="-122"/>
                <a:ea typeface="宋体" panose="02010600030101010101" pitchFamily="2" charset="-122"/>
              </a:rPr>
              <a:t>责任：</a:t>
            </a:r>
            <a:endParaRPr lang="en-US" altLang="zh-CN" sz="1200" dirty="0">
              <a:solidFill>
                <a:srgbClr val="080808"/>
              </a:solidFill>
              <a:latin typeface="宋体" panose="02010600030101010101" pitchFamily="2" charset="-122"/>
              <a:ea typeface="宋体" panose="02010600030101010101" pitchFamily="2" charset="-122"/>
            </a:endParaRPr>
          </a:p>
          <a:p>
            <a:pPr>
              <a:lnSpc>
                <a:spcPct val="150000"/>
              </a:lnSpc>
              <a:buClr>
                <a:srgbClr val="FF0000"/>
              </a:buClr>
              <a:defRPr/>
            </a:pPr>
            <a:r>
              <a:rPr lang="en-US" altLang="zh-CN" sz="1200" dirty="0">
                <a:solidFill>
                  <a:srgbClr val="080808"/>
                </a:solidFill>
                <a:latin typeface="宋体" panose="02010600030101010101" pitchFamily="2" charset="-122"/>
                <a:ea typeface="宋体" panose="02010600030101010101" pitchFamily="2" charset="-122"/>
              </a:rPr>
              <a:t>1.</a:t>
            </a:r>
            <a:r>
              <a:rPr lang="zh-CN" altLang="en-US" sz="1200" dirty="0">
                <a:solidFill>
                  <a:srgbClr val="080808"/>
                </a:solidFill>
                <a:latin typeface="宋体" panose="02010600030101010101" pitchFamily="2" charset="-122"/>
                <a:ea typeface="宋体" panose="02010600030101010101" pitchFamily="2" charset="-122"/>
              </a:rPr>
              <a:t>自动化测试工具开发 </a:t>
            </a:r>
            <a:endParaRPr lang="en-US" altLang="zh-CN" sz="1200" dirty="0">
              <a:solidFill>
                <a:srgbClr val="080808"/>
              </a:solidFill>
              <a:latin typeface="宋体" panose="02010600030101010101" pitchFamily="2" charset="-122"/>
              <a:ea typeface="宋体" panose="02010600030101010101" pitchFamily="2" charset="-122"/>
            </a:endParaRPr>
          </a:p>
          <a:p>
            <a:pPr>
              <a:lnSpc>
                <a:spcPct val="150000"/>
              </a:lnSpc>
              <a:buClr>
                <a:srgbClr val="FF0000"/>
              </a:buClr>
              <a:defRPr/>
            </a:pPr>
            <a:r>
              <a:rPr lang="en-US" altLang="zh-CN" sz="1200" dirty="0">
                <a:solidFill>
                  <a:srgbClr val="080808"/>
                </a:solidFill>
                <a:latin typeface="宋体" panose="02010600030101010101" pitchFamily="2" charset="-122"/>
                <a:ea typeface="宋体" panose="02010600030101010101" pitchFamily="2" charset="-122"/>
              </a:rPr>
              <a:t>2.</a:t>
            </a:r>
            <a:r>
              <a:rPr lang="zh-CN" altLang="en-US" sz="1200" dirty="0">
                <a:solidFill>
                  <a:srgbClr val="080808"/>
                </a:solidFill>
                <a:latin typeface="宋体" panose="02010600030101010101" pitchFamily="2" charset="-122"/>
                <a:ea typeface="宋体" panose="02010600030101010101" pitchFamily="2" charset="-122"/>
              </a:rPr>
              <a:t>自动化测试套和测试用例开发</a:t>
            </a:r>
            <a:endParaRPr lang="en-US" altLang="zh-CN" sz="1200" dirty="0">
              <a:solidFill>
                <a:srgbClr val="080808"/>
              </a:solidFill>
              <a:latin typeface="宋体" panose="02010600030101010101" pitchFamily="2" charset="-122"/>
              <a:ea typeface="宋体" panose="02010600030101010101" pitchFamily="2" charset="-122"/>
            </a:endParaRPr>
          </a:p>
          <a:p>
            <a:pPr>
              <a:lnSpc>
                <a:spcPct val="150000"/>
              </a:lnSpc>
              <a:buClr>
                <a:srgbClr val="FF0000"/>
              </a:buClr>
              <a:defRPr/>
            </a:pPr>
            <a:r>
              <a:rPr lang="en-US" altLang="zh-CN" sz="1200" dirty="0">
                <a:solidFill>
                  <a:srgbClr val="080808"/>
                </a:solidFill>
                <a:latin typeface="宋体" panose="02010600030101010101" pitchFamily="2" charset="-122"/>
                <a:ea typeface="宋体" panose="02010600030101010101" pitchFamily="2" charset="-122"/>
              </a:rPr>
              <a:t>3.</a:t>
            </a:r>
            <a:r>
              <a:rPr lang="zh-CN" altLang="en-US" sz="1200" dirty="0">
                <a:solidFill>
                  <a:srgbClr val="080808"/>
                </a:solidFill>
                <a:latin typeface="宋体" panose="02010600030101010101" pitchFamily="2" charset="-122"/>
                <a:ea typeface="宋体" panose="02010600030101010101" pitchFamily="2" charset="-122"/>
              </a:rPr>
              <a:t>自动化测试执行和报告编写</a:t>
            </a:r>
            <a:endParaRPr lang="en-US" altLang="zh-CN" sz="900" dirty="0">
              <a:solidFill>
                <a:srgbClr val="080808"/>
              </a:solidFill>
              <a:latin typeface="宋体" panose="02010600030101010101" pitchFamily="2" charset="-122"/>
              <a:ea typeface="宋体" panose="02010600030101010101" pitchFamily="2" charset="-122"/>
            </a:endParaRPr>
          </a:p>
        </p:txBody>
      </p:sp>
      <p:sp>
        <p:nvSpPr>
          <p:cNvPr id="66" name="iŝlîḑè"/>
          <p:cNvSpPr txBox="1"/>
          <p:nvPr/>
        </p:nvSpPr>
        <p:spPr>
          <a:xfrm flipH="1">
            <a:off x="5114171" y="2709582"/>
            <a:ext cx="540000" cy="540000"/>
          </a:xfrm>
          <a:prstGeom prst="ellipse">
            <a:avLst/>
          </a:prstGeom>
          <a:solidFill>
            <a:schemeClr val="accent1"/>
          </a:solidFill>
        </p:spPr>
        <p:txBody>
          <a:bodyPr wrap="none" lIns="108000" tIns="108000" rIns="108000" bIns="108000" rtlCol="0" anchor="ctr" anchorCtr="0">
            <a:noAutofit/>
          </a:bodyPr>
          <a:lstStyle>
            <a:defPPr>
              <a:defRPr lang="zh-CN"/>
            </a:defPPr>
            <a:lvl1pPr algn="ctr">
              <a:defRPr kumimoji="1" sz="2000" b="1">
                <a:solidFill>
                  <a:srgbClr val="FFFFFF"/>
                </a:solidFill>
              </a:defRPr>
            </a:lvl1pPr>
          </a:lstStyle>
          <a:p>
            <a:r>
              <a:rPr lang="en-US" altLang="zh-CN" dirty="0">
                <a:latin typeface="宋体" panose="02010600030101010101" pitchFamily="2" charset="-122"/>
                <a:ea typeface="宋体" panose="02010600030101010101" pitchFamily="2" charset="-122"/>
              </a:rPr>
              <a:t>02</a:t>
            </a:r>
            <a:endParaRPr lang="zh-CN" altLang="en-US" dirty="0">
              <a:latin typeface="宋体" panose="02010600030101010101" pitchFamily="2" charset="-122"/>
              <a:ea typeface="宋体" panose="02010600030101010101" pitchFamily="2" charset="-122"/>
            </a:endParaRPr>
          </a:p>
        </p:txBody>
      </p:sp>
      <p:cxnSp>
        <p:nvCxnSpPr>
          <p:cNvPr id="67" name="ïšḷïḑê"/>
          <p:cNvCxnSpPr/>
          <p:nvPr/>
        </p:nvCxnSpPr>
        <p:spPr>
          <a:xfrm>
            <a:off x="5960984" y="4591878"/>
            <a:ext cx="0" cy="2145320"/>
          </a:xfrm>
          <a:prstGeom prst="line">
            <a:avLst/>
          </a:prstGeom>
          <a:ln w="25400">
            <a:solidFill>
              <a:schemeClr val="accent1"/>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8" name="î$ḻïḋé"/>
          <p:cNvSpPr txBox="1"/>
          <p:nvPr/>
        </p:nvSpPr>
        <p:spPr>
          <a:xfrm>
            <a:off x="5110550" y="4311650"/>
            <a:ext cx="540000" cy="540000"/>
          </a:xfrm>
          <a:prstGeom prst="ellipse">
            <a:avLst/>
          </a:prstGeom>
          <a:solidFill>
            <a:schemeClr val="accent1"/>
          </a:solidFill>
        </p:spPr>
        <p:txBody>
          <a:bodyPr wrap="none" lIns="108000" tIns="108000" rIns="108000" bIns="108000" rtlCol="0" anchor="ctr" anchorCtr="0">
            <a:noAutofit/>
          </a:bodyPr>
          <a:lstStyle>
            <a:defPPr>
              <a:defRPr lang="zh-CN"/>
            </a:defPPr>
            <a:lvl1pPr algn="ctr">
              <a:defRPr kumimoji="1" sz="2000" b="1">
                <a:solidFill>
                  <a:srgbClr val="FFFFFF"/>
                </a:solidFill>
              </a:defRPr>
            </a:lvl1pPr>
          </a:lstStyle>
          <a:p>
            <a:r>
              <a:rPr lang="en-US" altLang="zh-CN" dirty="0">
                <a:latin typeface="宋体" panose="02010600030101010101" pitchFamily="2" charset="-122"/>
                <a:ea typeface="宋体" panose="02010600030101010101" pitchFamily="2" charset="-122"/>
              </a:rPr>
              <a:t>04</a:t>
            </a:r>
            <a:endParaRPr lang="zh-CN" altLang="en-US" dirty="0">
              <a:latin typeface="宋体" panose="02010600030101010101" pitchFamily="2" charset="-122"/>
              <a:ea typeface="宋体" panose="02010600030101010101" pitchFamily="2" charset="-122"/>
            </a:endParaRPr>
          </a:p>
        </p:txBody>
      </p:sp>
      <p:sp>
        <p:nvSpPr>
          <p:cNvPr id="69" name="î$ḻïḋé"/>
          <p:cNvSpPr txBox="1"/>
          <p:nvPr/>
        </p:nvSpPr>
        <p:spPr>
          <a:xfrm>
            <a:off x="6271419" y="5708851"/>
            <a:ext cx="540000" cy="540000"/>
          </a:xfrm>
          <a:prstGeom prst="ellipse">
            <a:avLst/>
          </a:prstGeom>
          <a:solidFill>
            <a:schemeClr val="accent1"/>
          </a:solidFill>
        </p:spPr>
        <p:txBody>
          <a:bodyPr wrap="none" lIns="108000" tIns="108000" rIns="108000" bIns="108000" rtlCol="0" anchor="ctr" anchorCtr="0">
            <a:noAutofit/>
          </a:bodyPr>
          <a:lstStyle>
            <a:defPPr>
              <a:defRPr lang="zh-CN"/>
            </a:defPPr>
            <a:lvl1pPr algn="ctr">
              <a:defRPr kumimoji="1" sz="2000" b="1">
                <a:solidFill>
                  <a:srgbClr val="FFFFFF"/>
                </a:solidFill>
              </a:defRPr>
            </a:lvl1pPr>
          </a:lstStyle>
          <a:p>
            <a:r>
              <a:rPr lang="en-US" altLang="zh-CN" dirty="0">
                <a:latin typeface="宋体" panose="02010600030101010101" pitchFamily="2" charset="-122"/>
                <a:ea typeface="宋体" panose="02010600030101010101" pitchFamily="2" charset="-122"/>
              </a:rPr>
              <a:t>05</a:t>
            </a:r>
            <a:endParaRPr lang="zh-CN" altLang="en-US" dirty="0">
              <a:latin typeface="宋体" panose="02010600030101010101" pitchFamily="2" charset="-122"/>
              <a:ea typeface="宋体" panose="02010600030101010101" pitchFamily="2" charset="-122"/>
            </a:endParaRPr>
          </a:p>
        </p:txBody>
      </p:sp>
      <p:cxnSp>
        <p:nvCxnSpPr>
          <p:cNvPr id="70" name="ïšḷïḑê"/>
          <p:cNvCxnSpPr/>
          <p:nvPr/>
        </p:nvCxnSpPr>
        <p:spPr>
          <a:xfrm>
            <a:off x="5960984" y="5206572"/>
            <a:ext cx="0" cy="1651428"/>
          </a:xfrm>
          <a:prstGeom prst="line">
            <a:avLst/>
          </a:prstGeom>
          <a:ln w="25400">
            <a:solidFill>
              <a:schemeClr val="accent1"/>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6909232" y="2228132"/>
            <a:ext cx="4520516" cy="460375"/>
          </a:xfrm>
          <a:prstGeom prst="rect">
            <a:avLst/>
          </a:prstGeom>
        </p:spPr>
        <p:txBody>
          <a:bodyPr wrap="square">
            <a:spAutoFit/>
          </a:bodyPr>
          <a:lstStyle/>
          <a:p>
            <a:r>
              <a:rPr lang="zh-CN" altLang="en-US" sz="1200" dirty="0">
                <a:solidFill>
                  <a:srgbClr val="080808"/>
                </a:solidFill>
                <a:latin typeface="宋体" panose="02010600030101010101" pitchFamily="2" charset="-122"/>
                <a:ea typeface="宋体" panose="02010600030101010101" pitchFamily="2" charset="-122"/>
              </a:rPr>
              <a:t>责任：</a:t>
            </a:r>
            <a:endParaRPr lang="en-US" altLang="zh-CN" sz="1200" dirty="0">
              <a:solidFill>
                <a:srgbClr val="080808"/>
              </a:solidFill>
              <a:latin typeface="宋体" panose="02010600030101010101" pitchFamily="2" charset="-122"/>
              <a:ea typeface="宋体" panose="02010600030101010101" pitchFamily="2" charset="-122"/>
            </a:endParaRPr>
          </a:p>
          <a:p>
            <a:r>
              <a:rPr lang="en-US" altLang="zh-CN" sz="1200" dirty="0">
                <a:solidFill>
                  <a:srgbClr val="080808"/>
                </a:solidFill>
                <a:latin typeface="宋体" panose="02010600030101010101" pitchFamily="2" charset="-122"/>
                <a:ea typeface="宋体" panose="02010600030101010101" pitchFamily="2" charset="-122"/>
              </a:rPr>
              <a:t>1.</a:t>
            </a:r>
            <a:r>
              <a:rPr lang="zh-CN" altLang="en-US" sz="1200" dirty="0">
                <a:solidFill>
                  <a:srgbClr val="080808"/>
                </a:solidFill>
                <a:latin typeface="宋体" panose="02010600030101010101" pitchFamily="2" charset="-122"/>
                <a:ea typeface="宋体" panose="02010600030101010101" pitchFamily="2" charset="-122"/>
              </a:rPr>
              <a:t>规划和管理</a:t>
            </a:r>
            <a:endParaRPr lang="en-US" altLang="zh-CN" sz="1200" dirty="0">
              <a:solidFill>
                <a:srgbClr val="080808"/>
              </a:solidFill>
              <a:latin typeface="宋体" panose="02010600030101010101" pitchFamily="2" charset="-122"/>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73636" y="381009"/>
            <a:ext cx="9410114" cy="461665"/>
          </a:xfrm>
          <a:prstGeom prst="rect">
            <a:avLst/>
          </a:prstGeom>
          <a:noFill/>
        </p:spPr>
        <p:txBody>
          <a:bodyPr wrap="square" rtlCol="0">
            <a:spAutoFit/>
          </a:bodyPr>
          <a:lstStyle/>
          <a:p>
            <a:r>
              <a:rPr lang="en-US" altLang="zh-CN" sz="2400" b="1" dirty="0" err="1">
                <a:latin typeface="黑体" panose="02010609060101010101" pitchFamily="49" charset="-122"/>
                <a:ea typeface="黑体" panose="02010609060101010101" pitchFamily="49" charset="-122"/>
                <a:cs typeface="Lantinghei SC Demibold" panose="02000000000000000000" charset="-122"/>
              </a:rPr>
              <a:t>openEuler</a:t>
            </a:r>
            <a:r>
              <a:rPr lang="en-US" altLang="zh-CN" sz="2400" b="1" dirty="0">
                <a:latin typeface="黑体" panose="02010609060101010101" pitchFamily="49" charset="-122"/>
                <a:ea typeface="黑体" panose="02010609060101010101" pitchFamily="49" charset="-122"/>
                <a:cs typeface="Lantinghei SC Demibold" panose="02000000000000000000" charset="-122"/>
              </a:rPr>
              <a:t> RISC-V </a:t>
            </a:r>
            <a:r>
              <a:rPr lang="zh-CN" altLang="en-US" sz="2400" b="1" dirty="0">
                <a:latin typeface="黑体" panose="02010609060101010101" pitchFamily="49" charset="-122"/>
                <a:ea typeface="黑体" panose="02010609060101010101" pitchFamily="49" charset="-122"/>
                <a:cs typeface="Lantinghei SC Demibold" panose="02000000000000000000" charset="-122"/>
              </a:rPr>
              <a:t>测试目标</a:t>
            </a:r>
            <a:endParaRPr lang="zh-CN" altLang="en-US" sz="2400" b="1" dirty="0">
              <a:latin typeface="黑体" panose="02010609060101010101" pitchFamily="49" charset="-122"/>
              <a:ea typeface="黑体" panose="02010609060101010101" pitchFamily="49" charset="-122"/>
              <a:cs typeface="Lantinghei SC Demibold" panose="02000000000000000000" charset="-122"/>
            </a:endParaRPr>
          </a:p>
        </p:txBody>
      </p:sp>
      <p:sp>
        <p:nvSpPr>
          <p:cNvPr id="4" name="文本框 3"/>
          <p:cNvSpPr txBox="1"/>
          <p:nvPr/>
        </p:nvSpPr>
        <p:spPr>
          <a:xfrm>
            <a:off x="8529145" y="-1623848"/>
            <a:ext cx="184731" cy="369332"/>
          </a:xfrm>
          <a:prstGeom prst="rect">
            <a:avLst/>
          </a:prstGeom>
          <a:noFill/>
        </p:spPr>
        <p:txBody>
          <a:bodyPr wrap="none" rtlCol="0">
            <a:spAutoFit/>
          </a:bodyPr>
          <a:lstStyle/>
          <a:p>
            <a:endParaRPr kumimoji="1" lang="zh-CN" altLang="en-US" dirty="0"/>
          </a:p>
        </p:txBody>
      </p:sp>
      <p:sp>
        <p:nvSpPr>
          <p:cNvPr id="29" name="梯形 28"/>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335360" y="885324"/>
            <a:ext cx="11737304" cy="4097275"/>
          </a:xfrm>
          <a:prstGeom prst="rect">
            <a:avLst/>
          </a:prstGeom>
        </p:spPr>
        <p:txBody>
          <a:bodyPr wrap="square">
            <a:spAutoFit/>
          </a:bodyPr>
          <a:lstStyle/>
          <a:p>
            <a:pPr algn="just">
              <a:lnSpc>
                <a:spcPct val="150000"/>
              </a:lnSpc>
              <a:spcBef>
                <a:spcPts val="0"/>
              </a:spcBef>
              <a:buClr>
                <a:srgbClr val="FF0000"/>
              </a:buClr>
              <a:defRPr/>
            </a:pPr>
            <a:r>
              <a:rPr lang="zh-CN" altLang="en-US" sz="1600" dirty="0">
                <a:solidFill>
                  <a:srgbClr val="000000"/>
                </a:solidFill>
                <a:latin typeface="宋体" panose="02010600030101010101" pitchFamily="2" charset="-122"/>
                <a:ea typeface="宋体" panose="02010600030101010101" pitchFamily="2" charset="-122"/>
              </a:rPr>
              <a:t>让</a:t>
            </a:r>
            <a:r>
              <a:rPr lang="en-US" altLang="zh-CN" sz="1600" dirty="0">
                <a:solidFill>
                  <a:srgbClr val="000000"/>
                </a:solidFill>
                <a:latin typeface="宋体" panose="02010600030101010101" pitchFamily="2" charset="-122"/>
                <a:ea typeface="宋体" panose="02010600030101010101" pitchFamily="2" charset="-122"/>
              </a:rPr>
              <a:t>RISC-V</a:t>
            </a:r>
            <a:r>
              <a:rPr lang="zh-CN" altLang="en-US" sz="1600" dirty="0">
                <a:solidFill>
                  <a:srgbClr val="000000"/>
                </a:solidFill>
                <a:latin typeface="宋体" panose="02010600030101010101" pitchFamily="2" charset="-122"/>
                <a:ea typeface="宋体" panose="02010600030101010101" pitchFamily="2" charset="-122"/>
              </a:rPr>
              <a:t>开发板企业做好准备，在即将发布的版本中增加用户的信心</a:t>
            </a:r>
            <a:endParaRPr lang="zh-CN" altLang="en-US" sz="1600"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Font typeface="Wingdings" panose="05000000000000000000" pitchFamily="2" charset="2"/>
              <a:buChar char="n"/>
              <a:defRPr/>
            </a:pPr>
            <a:r>
              <a:rPr lang="zh-CN" altLang="en-US" sz="1600" b="1" dirty="0">
                <a:solidFill>
                  <a:srgbClr val="000000"/>
                </a:solidFill>
                <a:latin typeface="宋体" panose="02010600030101010101" pitchFamily="2" charset="-122"/>
                <a:ea typeface="宋体" panose="02010600030101010101" pitchFamily="2" charset="-122"/>
              </a:rPr>
              <a:t>软件（源）可用</a:t>
            </a:r>
            <a:endParaRPr lang="en-US" altLang="zh-CN" sz="1600" b="1"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Font typeface="Wingdings" panose="05000000000000000000" pitchFamily="2" charset="2"/>
              <a:buChar char="n"/>
              <a:defRPr/>
            </a:pPr>
            <a:r>
              <a:rPr lang="zh-CN" altLang="en-US" sz="1600" b="1" dirty="0">
                <a:solidFill>
                  <a:srgbClr val="000000"/>
                </a:solidFill>
                <a:latin typeface="宋体" panose="02010600030101010101" pitchFamily="2" charset="-122"/>
                <a:ea typeface="宋体" panose="02010600030101010101" pitchFamily="2" charset="-122"/>
              </a:rPr>
              <a:t>硬件</a:t>
            </a:r>
            <a:r>
              <a:rPr lang="en-US" altLang="zh-CN" sz="1600" b="1" dirty="0">
                <a:solidFill>
                  <a:srgbClr val="000000"/>
                </a:solidFill>
                <a:latin typeface="宋体" panose="02010600030101010101" pitchFamily="2" charset="-122"/>
                <a:ea typeface="宋体" panose="02010600030101010101" pitchFamily="2" charset="-122"/>
              </a:rPr>
              <a:t>(</a:t>
            </a:r>
            <a:r>
              <a:rPr lang="zh-CN" altLang="en-US" sz="1600" b="1" dirty="0">
                <a:solidFill>
                  <a:srgbClr val="000000"/>
                </a:solidFill>
                <a:latin typeface="宋体" panose="02010600030101010101" pitchFamily="2" charset="-122"/>
                <a:ea typeface="宋体" panose="02010600030101010101" pitchFamily="2" charset="-122"/>
              </a:rPr>
              <a:t>开发板</a:t>
            </a:r>
            <a:r>
              <a:rPr lang="en-US" altLang="zh-CN" sz="1600" b="1" dirty="0">
                <a:solidFill>
                  <a:srgbClr val="000000"/>
                </a:solidFill>
                <a:latin typeface="宋体" panose="02010600030101010101" pitchFamily="2" charset="-122"/>
                <a:ea typeface="宋体" panose="02010600030101010101" pitchFamily="2" charset="-122"/>
              </a:rPr>
              <a:t>)</a:t>
            </a:r>
            <a:r>
              <a:rPr lang="zh-CN" altLang="en-US" sz="1600" b="1" dirty="0">
                <a:solidFill>
                  <a:srgbClr val="000000"/>
                </a:solidFill>
                <a:latin typeface="宋体" panose="02010600030101010101" pitchFamily="2" charset="-122"/>
                <a:ea typeface="宋体" panose="02010600030101010101" pitchFamily="2" charset="-122"/>
              </a:rPr>
              <a:t>支持</a:t>
            </a:r>
            <a:endParaRPr lang="en-US" altLang="zh-CN" sz="1600" b="1"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Font typeface="Wingdings" panose="05000000000000000000" pitchFamily="2" charset="2"/>
              <a:buChar char="n"/>
              <a:defRPr/>
            </a:pPr>
            <a:r>
              <a:rPr lang="zh-CN" altLang="en-US" sz="1600" b="1" dirty="0">
                <a:solidFill>
                  <a:srgbClr val="000000"/>
                </a:solidFill>
                <a:latin typeface="宋体" panose="02010600030101010101" pitchFamily="2" charset="-122"/>
                <a:ea typeface="宋体" panose="02010600030101010101" pitchFamily="2" charset="-122"/>
              </a:rPr>
              <a:t>减少软件功能错误数量</a:t>
            </a:r>
            <a:endParaRPr lang="zh-CN" altLang="en-US" sz="1600" b="1"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Font typeface="Wingdings" panose="05000000000000000000" pitchFamily="2" charset="2"/>
              <a:buChar char="n"/>
              <a:defRPr/>
            </a:pPr>
            <a:r>
              <a:rPr lang="zh-CN" altLang="en-US" sz="1600" dirty="0">
                <a:solidFill>
                  <a:srgbClr val="000000"/>
                </a:solidFill>
                <a:latin typeface="宋体" panose="02010600030101010101" pitchFamily="2" charset="-122"/>
                <a:ea typeface="宋体" panose="02010600030101010101" pitchFamily="2" charset="-122"/>
              </a:rPr>
              <a:t>改善非功能特性（性能、内存占用、能耗）</a:t>
            </a:r>
            <a:endParaRPr lang="zh-CN" altLang="en-US" sz="1600"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Font typeface="Wingdings" panose="05000000000000000000" pitchFamily="2" charset="2"/>
              <a:buChar char="n"/>
              <a:defRPr/>
            </a:pPr>
            <a:r>
              <a:rPr lang="zh-CN" altLang="en-US" sz="1600" dirty="0">
                <a:solidFill>
                  <a:srgbClr val="000000"/>
                </a:solidFill>
                <a:latin typeface="宋体" panose="02010600030101010101" pitchFamily="2" charset="-122"/>
                <a:ea typeface="宋体" panose="02010600030101010101" pitchFamily="2" charset="-122"/>
              </a:rPr>
              <a:t>为其它</a:t>
            </a:r>
            <a:r>
              <a:rPr lang="en-US" altLang="zh-CN" sz="1600" dirty="0">
                <a:solidFill>
                  <a:srgbClr val="000000"/>
                </a:solidFill>
                <a:latin typeface="宋体" panose="02010600030101010101" pitchFamily="2" charset="-122"/>
                <a:ea typeface="宋体" panose="02010600030101010101" pitchFamily="2" charset="-122"/>
              </a:rPr>
              <a:t>RISC-V Linux</a:t>
            </a:r>
            <a:r>
              <a:rPr lang="zh-CN" altLang="en-US" sz="1600" dirty="0">
                <a:solidFill>
                  <a:srgbClr val="000000"/>
                </a:solidFill>
                <a:latin typeface="宋体" panose="02010600030101010101" pitchFamily="2" charset="-122"/>
                <a:ea typeface="宋体" panose="02010600030101010101" pitchFamily="2" charset="-122"/>
              </a:rPr>
              <a:t>发行版操作系统提供测试机会</a:t>
            </a:r>
            <a:endParaRPr lang="en-US" altLang="zh-CN" sz="1600"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Font typeface="Wingdings" panose="05000000000000000000" pitchFamily="2" charset="2"/>
              <a:buChar char="n"/>
              <a:defRPr/>
            </a:pPr>
            <a:r>
              <a:rPr lang="zh-CN" altLang="en-US" sz="1600" dirty="0">
                <a:solidFill>
                  <a:srgbClr val="000000"/>
                </a:solidFill>
                <a:latin typeface="宋体" panose="02010600030101010101" pitchFamily="2" charset="-122"/>
                <a:ea typeface="宋体" panose="02010600030101010101" pitchFamily="2" charset="-122"/>
              </a:rPr>
              <a:t>为愿意参与测试的个人提供学习和从事测试的机会</a:t>
            </a:r>
            <a:endParaRPr lang="zh-CN" altLang="en-US" sz="1600"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Font typeface="Wingdings" panose="05000000000000000000" pitchFamily="2" charset="2"/>
              <a:buChar char="n"/>
              <a:defRPr/>
            </a:pPr>
            <a:r>
              <a:rPr lang="zh-CN" altLang="en-US" sz="1600" dirty="0">
                <a:solidFill>
                  <a:srgbClr val="000000"/>
                </a:solidFill>
                <a:latin typeface="宋体" panose="02010600030101010101" pitchFamily="2" charset="-122"/>
                <a:ea typeface="宋体" panose="02010600030101010101" pitchFamily="2" charset="-122"/>
              </a:rPr>
              <a:t>根据需要自动化尽可能多的测试套和测试用例（自动化测试工具的开发）</a:t>
            </a:r>
            <a:endParaRPr lang="en-US" altLang="zh-CN" sz="1600"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Font typeface="Wingdings" panose="05000000000000000000" pitchFamily="2" charset="2"/>
              <a:buChar char="n"/>
              <a:defRPr/>
            </a:pPr>
            <a:r>
              <a:rPr lang="zh-CN" altLang="en-US" sz="1600" dirty="0">
                <a:solidFill>
                  <a:srgbClr val="000000"/>
                </a:solidFill>
                <a:latin typeface="宋体" panose="02010600030101010101" pitchFamily="2" charset="-122"/>
                <a:ea typeface="宋体" panose="02010600030101010101" pitchFamily="2" charset="-122"/>
              </a:rPr>
              <a:t>提供可管理的方式组织手动测试用例（测试用例库的建设和应用）</a:t>
            </a:r>
            <a:endParaRPr lang="zh-CN" altLang="en-US" sz="1600"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Font typeface="Wingdings" panose="05000000000000000000" pitchFamily="2" charset="2"/>
              <a:buChar char="n"/>
              <a:defRPr/>
            </a:pPr>
            <a:r>
              <a:rPr lang="zh-CN" altLang="en-US" sz="1600" dirty="0">
                <a:solidFill>
                  <a:srgbClr val="000000"/>
                </a:solidFill>
                <a:latin typeface="宋体" panose="02010600030101010101" pitchFamily="2" charset="-122"/>
                <a:ea typeface="宋体" panose="02010600030101010101" pitchFamily="2" charset="-122"/>
              </a:rPr>
              <a:t>避免重复劳动，让每一个帮助之手都朝着最终目标迈进</a:t>
            </a:r>
            <a:endParaRPr lang="zh-CN" altLang="en-US" sz="1600"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Font typeface="Wingdings" panose="05000000000000000000" pitchFamily="2" charset="2"/>
              <a:buChar char="n"/>
              <a:defRPr/>
            </a:pPr>
            <a:r>
              <a:rPr lang="zh-CN" altLang="en-US" sz="1600" dirty="0">
                <a:solidFill>
                  <a:srgbClr val="000000"/>
                </a:solidFill>
                <a:latin typeface="宋体" panose="02010600030101010101" pitchFamily="2" charset="-122"/>
                <a:ea typeface="宋体" panose="02010600030101010101" pitchFamily="2" charset="-122"/>
              </a:rPr>
              <a:t>为更好的质量评估建立指标</a:t>
            </a:r>
            <a:endParaRPr lang="zh-CN" altLang="en-US" sz="1600" dirty="0">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4940" y="3621232"/>
            <a:ext cx="11074993" cy="28903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 name="矩形 2"/>
          <p:cNvSpPr/>
          <p:nvPr/>
        </p:nvSpPr>
        <p:spPr>
          <a:xfrm>
            <a:off x="645459" y="1059770"/>
            <a:ext cx="11074993" cy="250630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 name="文本框 7"/>
          <p:cNvSpPr txBox="1"/>
          <p:nvPr/>
        </p:nvSpPr>
        <p:spPr>
          <a:xfrm>
            <a:off x="273636" y="381009"/>
            <a:ext cx="7549564" cy="461665"/>
          </a:xfrm>
          <a:prstGeom prst="rect">
            <a:avLst/>
          </a:prstGeom>
          <a:noFill/>
        </p:spPr>
        <p:txBody>
          <a:bodyPr wrap="square" rtlCol="0">
            <a:spAutoFit/>
          </a:bodyPr>
          <a:lstStyle/>
          <a:p>
            <a:r>
              <a:rPr lang="zh-CN" altLang="en-US" sz="2400" b="1" dirty="0">
                <a:latin typeface="黑体" panose="02010609060101010101" pitchFamily="49" charset="-122"/>
                <a:ea typeface="黑体" panose="02010609060101010101" pitchFamily="49" charset="-122"/>
                <a:cs typeface="Lantinghei SC Demibold" panose="02000000000000000000" charset="-122"/>
              </a:rPr>
              <a:t>测试工作</a:t>
            </a:r>
            <a:endParaRPr lang="zh-CN" altLang="en-US" sz="2400" b="1" dirty="0">
              <a:latin typeface="黑体" panose="02010609060101010101" pitchFamily="49" charset="-122"/>
              <a:ea typeface="黑体" panose="02010609060101010101" pitchFamily="49" charset="-122"/>
              <a:cs typeface="Lantinghei SC Demibold" panose="02000000000000000000" charset="-122"/>
            </a:endParaRPr>
          </a:p>
        </p:txBody>
      </p:sp>
      <p:sp>
        <p:nvSpPr>
          <p:cNvPr id="4" name="文本框 3"/>
          <p:cNvSpPr txBox="1"/>
          <p:nvPr/>
        </p:nvSpPr>
        <p:spPr>
          <a:xfrm>
            <a:off x="8529145" y="-1623848"/>
            <a:ext cx="184731" cy="369332"/>
          </a:xfrm>
          <a:prstGeom prst="rect">
            <a:avLst/>
          </a:prstGeom>
          <a:noFill/>
        </p:spPr>
        <p:txBody>
          <a:bodyPr wrap="none" rtlCol="0">
            <a:spAutoFit/>
          </a:bodyPr>
          <a:lstStyle/>
          <a:p>
            <a:endParaRPr kumimoji="1" lang="zh-CN" altLang="en-US" dirty="0"/>
          </a:p>
        </p:txBody>
      </p:sp>
      <p:sp>
        <p:nvSpPr>
          <p:cNvPr id="29" name="梯形 28"/>
          <p:cNvSpPr/>
          <p:nvPr/>
        </p:nvSpPr>
        <p:spPr>
          <a:xfrm rot="5400000">
            <a:off x="-189430" y="527930"/>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Rectangle 1"/>
          <p:cNvSpPr>
            <a:spLocks noChangeArrowheads="1"/>
          </p:cNvSpPr>
          <p:nvPr/>
        </p:nvSpPr>
        <p:spPr bwMode="auto">
          <a:xfrm>
            <a:off x="5254625"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b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pSp>
        <p:nvGrpSpPr>
          <p:cNvPr id="2" name="组合 1"/>
          <p:cNvGrpSpPr/>
          <p:nvPr/>
        </p:nvGrpSpPr>
        <p:grpSpPr>
          <a:xfrm>
            <a:off x="914399" y="1035461"/>
            <a:ext cx="10637281" cy="5469391"/>
            <a:chOff x="491095" y="817809"/>
            <a:chExt cx="11060586" cy="5687043"/>
          </a:xfrm>
        </p:grpSpPr>
        <p:grpSp>
          <p:nvGrpSpPr>
            <p:cNvPr id="96" name="组合 95"/>
            <p:cNvGrpSpPr/>
            <p:nvPr/>
          </p:nvGrpSpPr>
          <p:grpSpPr>
            <a:xfrm>
              <a:off x="2508208" y="978428"/>
              <a:ext cx="1362511" cy="1102901"/>
              <a:chOff x="2578021" y="978428"/>
              <a:chExt cx="1362511" cy="1102901"/>
            </a:xfrm>
          </p:grpSpPr>
          <p:grpSp>
            <p:nvGrpSpPr>
              <p:cNvPr id="95" name="组合 94"/>
              <p:cNvGrpSpPr/>
              <p:nvPr/>
            </p:nvGrpSpPr>
            <p:grpSpPr>
              <a:xfrm>
                <a:off x="2578021" y="978428"/>
                <a:ext cx="1286083" cy="1102901"/>
                <a:chOff x="2578021" y="978428"/>
                <a:chExt cx="1286083" cy="1102901"/>
              </a:xfrm>
            </p:grpSpPr>
            <p:sp>
              <p:nvSpPr>
                <p:cNvPr id="11" name="椭圆 10"/>
                <p:cNvSpPr/>
                <p:nvPr/>
              </p:nvSpPr>
              <p:spPr bwMode="auto">
                <a:xfrm>
                  <a:off x="2762467" y="1611175"/>
                  <a:ext cx="214930" cy="216891"/>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lstStyle/>
                <a:p>
                  <a:pPr algn="ctr" eaLnBrk="0" fontAlgn="base" hangingPunct="0">
                    <a:spcBef>
                      <a:spcPct val="0"/>
                    </a:spcBef>
                    <a:spcAft>
                      <a:spcPct val="0"/>
                    </a:spcAft>
                  </a:pPr>
                  <a:endParaRPr lang="zh-CN" altLang="en-US" sz="2500">
                    <a:solidFill>
                      <a:srgbClr val="000000"/>
                    </a:solidFill>
                    <a:latin typeface="宋体" panose="02010600030101010101" pitchFamily="2" charset="-122"/>
                    <a:ea typeface="宋体" panose="02010600030101010101" pitchFamily="2" charset="-122"/>
                  </a:endParaRPr>
                </a:p>
              </p:txBody>
            </p:sp>
            <p:sp>
              <p:nvSpPr>
                <p:cNvPr id="12" name="椭圆 11"/>
                <p:cNvSpPr/>
                <p:nvPr/>
              </p:nvSpPr>
              <p:spPr bwMode="auto">
                <a:xfrm>
                  <a:off x="2818335" y="1827252"/>
                  <a:ext cx="214930" cy="216891"/>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lstStyle/>
                <a:p>
                  <a:pPr algn="ctr" eaLnBrk="0" fontAlgn="base" hangingPunct="0">
                    <a:spcBef>
                      <a:spcPct val="0"/>
                    </a:spcBef>
                    <a:spcAft>
                      <a:spcPct val="0"/>
                    </a:spcAft>
                  </a:pPr>
                  <a:endParaRPr lang="zh-CN" altLang="en-US" sz="2500">
                    <a:solidFill>
                      <a:srgbClr val="000000"/>
                    </a:solidFill>
                    <a:latin typeface="宋体" panose="02010600030101010101" pitchFamily="2" charset="-122"/>
                    <a:ea typeface="宋体" panose="02010600030101010101" pitchFamily="2" charset="-122"/>
                  </a:endParaRPr>
                </a:p>
              </p:txBody>
            </p:sp>
            <p:sp>
              <p:nvSpPr>
                <p:cNvPr id="13" name="椭圆 12"/>
                <p:cNvSpPr/>
                <p:nvPr/>
              </p:nvSpPr>
              <p:spPr bwMode="auto">
                <a:xfrm>
                  <a:off x="3083524" y="1394284"/>
                  <a:ext cx="214930" cy="216891"/>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lstStyle/>
                <a:p>
                  <a:pPr algn="ctr" eaLnBrk="0" fontAlgn="base" hangingPunct="0">
                    <a:spcBef>
                      <a:spcPct val="0"/>
                    </a:spcBef>
                    <a:spcAft>
                      <a:spcPct val="0"/>
                    </a:spcAft>
                  </a:pPr>
                  <a:endParaRPr lang="zh-CN" altLang="en-US" sz="2500">
                    <a:solidFill>
                      <a:srgbClr val="000000"/>
                    </a:solidFill>
                    <a:latin typeface="宋体" panose="02010600030101010101" pitchFamily="2" charset="-122"/>
                    <a:ea typeface="宋体" panose="02010600030101010101" pitchFamily="2" charset="-122"/>
                  </a:endParaRPr>
                </a:p>
              </p:txBody>
            </p:sp>
            <p:sp>
              <p:nvSpPr>
                <p:cNvPr id="14" name="椭圆 13"/>
                <p:cNvSpPr/>
                <p:nvPr/>
              </p:nvSpPr>
              <p:spPr bwMode="auto">
                <a:xfrm>
                  <a:off x="2762467" y="1390274"/>
                  <a:ext cx="214930" cy="216891"/>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lstStyle/>
                <a:p>
                  <a:pPr algn="ctr" eaLnBrk="0" fontAlgn="base" hangingPunct="0">
                    <a:spcBef>
                      <a:spcPct val="0"/>
                    </a:spcBef>
                    <a:spcAft>
                      <a:spcPct val="0"/>
                    </a:spcAft>
                  </a:pPr>
                  <a:endParaRPr lang="zh-CN" altLang="en-US" sz="2500">
                    <a:solidFill>
                      <a:srgbClr val="000000"/>
                    </a:solidFill>
                    <a:latin typeface="宋体" panose="02010600030101010101" pitchFamily="2" charset="-122"/>
                    <a:ea typeface="宋体" panose="02010600030101010101" pitchFamily="2" charset="-122"/>
                  </a:endParaRPr>
                </a:p>
              </p:txBody>
            </p:sp>
            <p:sp>
              <p:nvSpPr>
                <p:cNvPr id="15" name="椭圆 14"/>
                <p:cNvSpPr/>
                <p:nvPr/>
              </p:nvSpPr>
              <p:spPr bwMode="auto">
                <a:xfrm>
                  <a:off x="2969391" y="1566436"/>
                  <a:ext cx="214930" cy="216891"/>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lstStyle/>
                <a:p>
                  <a:pPr algn="ctr" eaLnBrk="0" fontAlgn="base" hangingPunct="0">
                    <a:spcBef>
                      <a:spcPct val="0"/>
                    </a:spcBef>
                    <a:spcAft>
                      <a:spcPct val="0"/>
                    </a:spcAft>
                  </a:pPr>
                  <a:endParaRPr lang="zh-CN" altLang="en-US" sz="2500">
                    <a:solidFill>
                      <a:srgbClr val="000000"/>
                    </a:solidFill>
                    <a:latin typeface="宋体" panose="02010600030101010101" pitchFamily="2" charset="-122"/>
                    <a:ea typeface="宋体" panose="02010600030101010101" pitchFamily="2" charset="-122"/>
                  </a:endParaRPr>
                </a:p>
              </p:txBody>
            </p:sp>
            <p:sp>
              <p:nvSpPr>
                <p:cNvPr id="16" name="椭圆 15"/>
                <p:cNvSpPr/>
                <p:nvPr/>
              </p:nvSpPr>
              <p:spPr bwMode="auto">
                <a:xfrm>
                  <a:off x="3121064" y="1719621"/>
                  <a:ext cx="214930" cy="216891"/>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lstStyle/>
                <a:p>
                  <a:pPr algn="ctr" eaLnBrk="0" fontAlgn="base" hangingPunct="0">
                    <a:spcBef>
                      <a:spcPct val="0"/>
                    </a:spcBef>
                    <a:spcAft>
                      <a:spcPct val="0"/>
                    </a:spcAft>
                  </a:pPr>
                  <a:endParaRPr lang="zh-CN" altLang="en-US" sz="2500">
                    <a:solidFill>
                      <a:srgbClr val="000000"/>
                    </a:solidFill>
                    <a:latin typeface="宋体" panose="02010600030101010101" pitchFamily="2" charset="-122"/>
                    <a:ea typeface="宋体" panose="02010600030101010101" pitchFamily="2" charset="-122"/>
                  </a:endParaRPr>
                </a:p>
              </p:txBody>
            </p:sp>
            <p:sp>
              <p:nvSpPr>
                <p:cNvPr id="17" name="椭圆 16"/>
                <p:cNvSpPr/>
                <p:nvPr/>
              </p:nvSpPr>
              <p:spPr bwMode="auto">
                <a:xfrm>
                  <a:off x="2578021" y="1307923"/>
                  <a:ext cx="214930" cy="216891"/>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lstStyle/>
                <a:p>
                  <a:pPr algn="ctr" eaLnBrk="0" fontAlgn="base" hangingPunct="0">
                    <a:spcBef>
                      <a:spcPct val="0"/>
                    </a:spcBef>
                    <a:spcAft>
                      <a:spcPct val="0"/>
                    </a:spcAft>
                  </a:pPr>
                  <a:endParaRPr lang="zh-CN" altLang="en-US" sz="2500">
                    <a:solidFill>
                      <a:srgbClr val="000000"/>
                    </a:solidFill>
                    <a:latin typeface="宋体" panose="02010600030101010101" pitchFamily="2" charset="-122"/>
                    <a:ea typeface="宋体" panose="02010600030101010101" pitchFamily="2" charset="-122"/>
                  </a:endParaRPr>
                </a:p>
              </p:txBody>
            </p:sp>
            <p:sp>
              <p:nvSpPr>
                <p:cNvPr id="18" name="椭圆 17"/>
                <p:cNvSpPr/>
                <p:nvPr/>
              </p:nvSpPr>
              <p:spPr bwMode="auto">
                <a:xfrm>
                  <a:off x="3075791" y="1101658"/>
                  <a:ext cx="214930" cy="216891"/>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lstStyle/>
                <a:p>
                  <a:pPr algn="ctr" eaLnBrk="0" fontAlgn="base" hangingPunct="0">
                    <a:spcBef>
                      <a:spcPct val="0"/>
                    </a:spcBef>
                    <a:spcAft>
                      <a:spcPct val="0"/>
                    </a:spcAft>
                  </a:pPr>
                  <a:endParaRPr lang="zh-CN" altLang="en-US" sz="2500">
                    <a:solidFill>
                      <a:srgbClr val="000000"/>
                    </a:solidFill>
                    <a:latin typeface="宋体" panose="02010600030101010101" pitchFamily="2" charset="-122"/>
                    <a:ea typeface="宋体" panose="02010600030101010101" pitchFamily="2" charset="-122"/>
                  </a:endParaRPr>
                </a:p>
              </p:txBody>
            </p:sp>
            <p:sp>
              <p:nvSpPr>
                <p:cNvPr id="19" name="椭圆 18"/>
                <p:cNvSpPr/>
                <p:nvPr/>
              </p:nvSpPr>
              <p:spPr bwMode="auto">
                <a:xfrm>
                  <a:off x="3203260" y="1820779"/>
                  <a:ext cx="214930" cy="216891"/>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lstStyle/>
                <a:p>
                  <a:pPr algn="ctr" eaLnBrk="0" fontAlgn="base" hangingPunct="0">
                    <a:spcBef>
                      <a:spcPct val="0"/>
                    </a:spcBef>
                    <a:spcAft>
                      <a:spcPct val="0"/>
                    </a:spcAft>
                  </a:pPr>
                  <a:endParaRPr lang="zh-CN" altLang="en-US" sz="2500">
                    <a:solidFill>
                      <a:srgbClr val="000000"/>
                    </a:solidFill>
                    <a:latin typeface="宋体" panose="02010600030101010101" pitchFamily="2" charset="-122"/>
                    <a:ea typeface="宋体" panose="02010600030101010101" pitchFamily="2" charset="-122"/>
                  </a:endParaRPr>
                </a:p>
              </p:txBody>
            </p:sp>
            <p:sp>
              <p:nvSpPr>
                <p:cNvPr id="20" name="椭圆 19"/>
                <p:cNvSpPr/>
                <p:nvPr/>
              </p:nvSpPr>
              <p:spPr bwMode="auto">
                <a:xfrm>
                  <a:off x="2655002" y="1536139"/>
                  <a:ext cx="214930" cy="216891"/>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lstStyle/>
                <a:p>
                  <a:pPr algn="ctr" eaLnBrk="0" fontAlgn="base" hangingPunct="0">
                    <a:spcBef>
                      <a:spcPct val="0"/>
                    </a:spcBef>
                    <a:spcAft>
                      <a:spcPct val="0"/>
                    </a:spcAft>
                  </a:pPr>
                  <a:endParaRPr lang="zh-CN" altLang="en-US" sz="2500">
                    <a:solidFill>
                      <a:srgbClr val="000000"/>
                    </a:solidFill>
                    <a:latin typeface="宋体" panose="02010600030101010101" pitchFamily="2" charset="-122"/>
                    <a:ea typeface="宋体" panose="02010600030101010101" pitchFamily="2" charset="-122"/>
                  </a:endParaRPr>
                </a:p>
              </p:txBody>
            </p:sp>
            <p:sp>
              <p:nvSpPr>
                <p:cNvPr id="21" name="椭圆 20"/>
                <p:cNvSpPr/>
                <p:nvPr/>
              </p:nvSpPr>
              <p:spPr bwMode="auto">
                <a:xfrm>
                  <a:off x="3649174" y="1245071"/>
                  <a:ext cx="214930" cy="216891"/>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lstStyle/>
                <a:p>
                  <a:pPr algn="ctr" eaLnBrk="0" fontAlgn="base" hangingPunct="0">
                    <a:spcBef>
                      <a:spcPct val="0"/>
                    </a:spcBef>
                    <a:spcAft>
                      <a:spcPct val="0"/>
                    </a:spcAft>
                  </a:pPr>
                  <a:endParaRPr lang="zh-CN" altLang="en-US" sz="2500">
                    <a:solidFill>
                      <a:srgbClr val="000000"/>
                    </a:solidFill>
                    <a:latin typeface="宋体" panose="02010600030101010101" pitchFamily="2" charset="-122"/>
                    <a:ea typeface="宋体" panose="02010600030101010101" pitchFamily="2" charset="-122"/>
                  </a:endParaRPr>
                </a:p>
              </p:txBody>
            </p:sp>
            <p:sp>
              <p:nvSpPr>
                <p:cNvPr id="22" name="椭圆 21"/>
                <p:cNvSpPr/>
                <p:nvPr/>
              </p:nvSpPr>
              <p:spPr bwMode="auto">
                <a:xfrm>
                  <a:off x="3370646" y="1242828"/>
                  <a:ext cx="214930" cy="216891"/>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lstStyle/>
                <a:p>
                  <a:pPr algn="ctr" eaLnBrk="0" fontAlgn="base" hangingPunct="0">
                    <a:spcBef>
                      <a:spcPct val="0"/>
                    </a:spcBef>
                    <a:spcAft>
                      <a:spcPct val="0"/>
                    </a:spcAft>
                  </a:pPr>
                  <a:endParaRPr lang="zh-CN" altLang="en-US" sz="2500">
                    <a:solidFill>
                      <a:srgbClr val="000000"/>
                    </a:solidFill>
                    <a:latin typeface="宋体" panose="02010600030101010101" pitchFamily="2" charset="-122"/>
                    <a:ea typeface="宋体" panose="02010600030101010101" pitchFamily="2" charset="-122"/>
                  </a:endParaRPr>
                </a:p>
              </p:txBody>
            </p:sp>
            <p:sp>
              <p:nvSpPr>
                <p:cNvPr id="23" name="椭圆 22"/>
                <p:cNvSpPr/>
                <p:nvPr/>
              </p:nvSpPr>
              <p:spPr bwMode="auto">
                <a:xfrm>
                  <a:off x="3203260" y="1421354"/>
                  <a:ext cx="214930" cy="216891"/>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lstStyle/>
                <a:p>
                  <a:pPr algn="ctr" eaLnBrk="0" fontAlgn="base" hangingPunct="0">
                    <a:spcBef>
                      <a:spcPct val="0"/>
                    </a:spcBef>
                    <a:spcAft>
                      <a:spcPct val="0"/>
                    </a:spcAft>
                  </a:pPr>
                  <a:endParaRPr lang="zh-CN" altLang="en-US" sz="2500">
                    <a:solidFill>
                      <a:srgbClr val="000000"/>
                    </a:solidFill>
                    <a:latin typeface="宋体" panose="02010600030101010101" pitchFamily="2" charset="-122"/>
                    <a:ea typeface="宋体" panose="02010600030101010101" pitchFamily="2" charset="-122"/>
                  </a:endParaRPr>
                </a:p>
              </p:txBody>
            </p:sp>
            <p:sp>
              <p:nvSpPr>
                <p:cNvPr id="24" name="椭圆 23"/>
                <p:cNvSpPr/>
                <p:nvPr/>
              </p:nvSpPr>
              <p:spPr bwMode="auto">
                <a:xfrm>
                  <a:off x="3637863" y="1374336"/>
                  <a:ext cx="214930" cy="216891"/>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lstStyle/>
                <a:p>
                  <a:pPr algn="ctr" eaLnBrk="0" fontAlgn="base" hangingPunct="0">
                    <a:spcBef>
                      <a:spcPct val="0"/>
                    </a:spcBef>
                    <a:spcAft>
                      <a:spcPct val="0"/>
                    </a:spcAft>
                  </a:pPr>
                  <a:endParaRPr lang="zh-CN" altLang="en-US" sz="2500">
                    <a:solidFill>
                      <a:srgbClr val="000000"/>
                    </a:solidFill>
                    <a:latin typeface="宋体" panose="02010600030101010101" pitchFamily="2" charset="-122"/>
                    <a:ea typeface="宋体" panose="02010600030101010101" pitchFamily="2" charset="-122"/>
                  </a:endParaRPr>
                </a:p>
              </p:txBody>
            </p:sp>
            <p:sp>
              <p:nvSpPr>
                <p:cNvPr id="25" name="椭圆 24"/>
                <p:cNvSpPr/>
                <p:nvPr/>
              </p:nvSpPr>
              <p:spPr bwMode="auto">
                <a:xfrm>
                  <a:off x="3422933" y="1385145"/>
                  <a:ext cx="214930" cy="216891"/>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lstStyle/>
                <a:p>
                  <a:pPr algn="ctr" eaLnBrk="0" fontAlgn="base" hangingPunct="0">
                    <a:spcBef>
                      <a:spcPct val="0"/>
                    </a:spcBef>
                    <a:spcAft>
                      <a:spcPct val="0"/>
                    </a:spcAft>
                  </a:pPr>
                  <a:endParaRPr lang="zh-CN" altLang="en-US" sz="2500">
                    <a:solidFill>
                      <a:srgbClr val="000000"/>
                    </a:solidFill>
                    <a:latin typeface="宋体" panose="02010600030101010101" pitchFamily="2" charset="-122"/>
                    <a:ea typeface="宋体" panose="02010600030101010101" pitchFamily="2" charset="-122"/>
                  </a:endParaRPr>
                </a:p>
              </p:txBody>
            </p:sp>
            <p:sp>
              <p:nvSpPr>
                <p:cNvPr id="26" name="椭圆 25"/>
                <p:cNvSpPr/>
                <p:nvPr/>
              </p:nvSpPr>
              <p:spPr bwMode="auto">
                <a:xfrm>
                  <a:off x="3627424" y="1571075"/>
                  <a:ext cx="214930" cy="216891"/>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lstStyle/>
                <a:p>
                  <a:pPr algn="ctr" eaLnBrk="0" fontAlgn="base" hangingPunct="0">
                    <a:spcBef>
                      <a:spcPct val="0"/>
                    </a:spcBef>
                    <a:spcAft>
                      <a:spcPct val="0"/>
                    </a:spcAft>
                  </a:pPr>
                  <a:endParaRPr lang="zh-CN" altLang="en-US" sz="2500">
                    <a:solidFill>
                      <a:srgbClr val="000000"/>
                    </a:solidFill>
                    <a:latin typeface="宋体" panose="02010600030101010101" pitchFamily="2" charset="-122"/>
                    <a:ea typeface="宋体" panose="02010600030101010101" pitchFamily="2" charset="-122"/>
                  </a:endParaRPr>
                </a:p>
              </p:txBody>
            </p:sp>
            <p:sp>
              <p:nvSpPr>
                <p:cNvPr id="27" name="椭圆 26"/>
                <p:cNvSpPr/>
                <p:nvPr/>
              </p:nvSpPr>
              <p:spPr bwMode="auto">
                <a:xfrm>
                  <a:off x="3512189" y="1798130"/>
                  <a:ext cx="214930" cy="216891"/>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lstStyle/>
                <a:p>
                  <a:pPr algn="ctr" eaLnBrk="0" fontAlgn="base" hangingPunct="0">
                    <a:spcBef>
                      <a:spcPct val="0"/>
                    </a:spcBef>
                    <a:spcAft>
                      <a:spcPct val="0"/>
                    </a:spcAft>
                  </a:pPr>
                  <a:endParaRPr lang="zh-CN" altLang="en-US" sz="2500">
                    <a:solidFill>
                      <a:srgbClr val="000000"/>
                    </a:solidFill>
                    <a:latin typeface="宋体" panose="02010600030101010101" pitchFamily="2" charset="-122"/>
                    <a:ea typeface="宋体" panose="02010600030101010101" pitchFamily="2" charset="-122"/>
                  </a:endParaRPr>
                </a:p>
              </p:txBody>
            </p:sp>
            <p:sp>
              <p:nvSpPr>
                <p:cNvPr id="28" name="椭圆 27"/>
                <p:cNvSpPr/>
                <p:nvPr/>
              </p:nvSpPr>
              <p:spPr bwMode="auto">
                <a:xfrm>
                  <a:off x="3273270" y="1546625"/>
                  <a:ext cx="214930" cy="216891"/>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lstStyle/>
                <a:p>
                  <a:pPr algn="ctr" eaLnBrk="0" fontAlgn="base" hangingPunct="0">
                    <a:spcBef>
                      <a:spcPct val="0"/>
                    </a:spcBef>
                    <a:spcAft>
                      <a:spcPct val="0"/>
                    </a:spcAft>
                  </a:pPr>
                  <a:endParaRPr lang="zh-CN" altLang="en-US" sz="2500">
                    <a:solidFill>
                      <a:srgbClr val="000000"/>
                    </a:solidFill>
                    <a:latin typeface="宋体" panose="02010600030101010101" pitchFamily="2" charset="-122"/>
                    <a:ea typeface="宋体" panose="02010600030101010101" pitchFamily="2" charset="-122"/>
                  </a:endParaRPr>
                </a:p>
              </p:txBody>
            </p:sp>
            <p:sp>
              <p:nvSpPr>
                <p:cNvPr id="30" name="椭圆 29"/>
                <p:cNvSpPr/>
                <p:nvPr/>
              </p:nvSpPr>
              <p:spPr bwMode="auto">
                <a:xfrm>
                  <a:off x="3017870" y="1771130"/>
                  <a:ext cx="214930" cy="216891"/>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lstStyle/>
                <a:p>
                  <a:pPr algn="ctr" eaLnBrk="0" fontAlgn="base" hangingPunct="0">
                    <a:spcBef>
                      <a:spcPct val="0"/>
                    </a:spcBef>
                    <a:spcAft>
                      <a:spcPct val="0"/>
                    </a:spcAft>
                  </a:pPr>
                  <a:endParaRPr lang="zh-CN" altLang="en-US" sz="2500">
                    <a:solidFill>
                      <a:srgbClr val="000000"/>
                    </a:solidFill>
                    <a:latin typeface="宋体" panose="02010600030101010101" pitchFamily="2" charset="-122"/>
                    <a:ea typeface="宋体" panose="02010600030101010101" pitchFamily="2" charset="-122"/>
                  </a:endParaRPr>
                </a:p>
              </p:txBody>
            </p:sp>
            <p:sp>
              <p:nvSpPr>
                <p:cNvPr id="31" name="椭圆 30"/>
                <p:cNvSpPr/>
                <p:nvPr/>
              </p:nvSpPr>
              <p:spPr bwMode="auto">
                <a:xfrm>
                  <a:off x="2772448" y="1864438"/>
                  <a:ext cx="214930" cy="216891"/>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lstStyle/>
                <a:p>
                  <a:pPr algn="ctr" eaLnBrk="0" fontAlgn="base" hangingPunct="0">
                    <a:spcBef>
                      <a:spcPct val="0"/>
                    </a:spcBef>
                    <a:spcAft>
                      <a:spcPct val="0"/>
                    </a:spcAft>
                  </a:pPr>
                  <a:endParaRPr lang="zh-CN" altLang="en-US" sz="2500">
                    <a:solidFill>
                      <a:srgbClr val="000000"/>
                    </a:solidFill>
                    <a:latin typeface="宋体" panose="02010600030101010101" pitchFamily="2" charset="-122"/>
                    <a:ea typeface="宋体" panose="02010600030101010101" pitchFamily="2" charset="-122"/>
                  </a:endParaRPr>
                </a:p>
              </p:txBody>
            </p:sp>
            <p:sp>
              <p:nvSpPr>
                <p:cNvPr id="32" name="椭圆 31"/>
                <p:cNvSpPr/>
                <p:nvPr/>
              </p:nvSpPr>
              <p:spPr bwMode="auto">
                <a:xfrm>
                  <a:off x="3379762" y="1667742"/>
                  <a:ext cx="214930" cy="216891"/>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lstStyle/>
                <a:p>
                  <a:pPr algn="ctr" eaLnBrk="0" fontAlgn="base" hangingPunct="0">
                    <a:spcBef>
                      <a:spcPct val="0"/>
                    </a:spcBef>
                    <a:spcAft>
                      <a:spcPct val="0"/>
                    </a:spcAft>
                  </a:pPr>
                  <a:endParaRPr lang="zh-CN" altLang="en-US" sz="2500">
                    <a:solidFill>
                      <a:srgbClr val="000000"/>
                    </a:solidFill>
                    <a:latin typeface="宋体" panose="02010600030101010101" pitchFamily="2" charset="-122"/>
                    <a:ea typeface="宋体" panose="02010600030101010101" pitchFamily="2" charset="-122"/>
                  </a:endParaRPr>
                </a:p>
              </p:txBody>
            </p:sp>
            <p:sp>
              <p:nvSpPr>
                <p:cNvPr id="33" name="椭圆 32"/>
                <p:cNvSpPr/>
                <p:nvPr/>
              </p:nvSpPr>
              <p:spPr bwMode="auto">
                <a:xfrm>
                  <a:off x="2924808" y="978428"/>
                  <a:ext cx="214930" cy="216891"/>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lstStyle/>
                <a:p>
                  <a:pPr algn="ctr" eaLnBrk="0" fontAlgn="base" hangingPunct="0">
                    <a:spcBef>
                      <a:spcPct val="0"/>
                    </a:spcBef>
                    <a:spcAft>
                      <a:spcPct val="0"/>
                    </a:spcAft>
                  </a:pPr>
                  <a:endParaRPr lang="zh-CN" altLang="en-US" sz="2500">
                    <a:solidFill>
                      <a:srgbClr val="000000"/>
                    </a:solidFill>
                    <a:latin typeface="宋体" panose="02010600030101010101" pitchFamily="2" charset="-122"/>
                    <a:ea typeface="宋体" panose="02010600030101010101" pitchFamily="2" charset="-122"/>
                  </a:endParaRPr>
                </a:p>
              </p:txBody>
            </p:sp>
            <p:sp>
              <p:nvSpPr>
                <p:cNvPr id="34" name="椭圆 33"/>
                <p:cNvSpPr/>
                <p:nvPr/>
              </p:nvSpPr>
              <p:spPr bwMode="auto">
                <a:xfrm>
                  <a:off x="3176733" y="1253264"/>
                  <a:ext cx="214930" cy="216891"/>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lstStyle/>
                <a:p>
                  <a:pPr algn="ctr" eaLnBrk="0" fontAlgn="base" hangingPunct="0">
                    <a:spcBef>
                      <a:spcPct val="0"/>
                    </a:spcBef>
                    <a:spcAft>
                      <a:spcPct val="0"/>
                    </a:spcAft>
                  </a:pPr>
                  <a:endParaRPr lang="zh-CN" altLang="en-US" sz="2500">
                    <a:solidFill>
                      <a:srgbClr val="000000"/>
                    </a:solidFill>
                    <a:latin typeface="宋体" panose="02010600030101010101" pitchFamily="2" charset="-122"/>
                    <a:ea typeface="宋体" panose="02010600030101010101" pitchFamily="2" charset="-122"/>
                  </a:endParaRPr>
                </a:p>
              </p:txBody>
            </p:sp>
            <p:sp>
              <p:nvSpPr>
                <p:cNvPr id="35" name="椭圆 34"/>
                <p:cNvSpPr/>
                <p:nvPr/>
              </p:nvSpPr>
              <p:spPr bwMode="auto">
                <a:xfrm>
                  <a:off x="2896076" y="1175551"/>
                  <a:ext cx="214930" cy="216891"/>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lstStyle/>
                <a:p>
                  <a:pPr algn="ctr" eaLnBrk="0" fontAlgn="base" hangingPunct="0">
                    <a:spcBef>
                      <a:spcPct val="0"/>
                    </a:spcBef>
                    <a:spcAft>
                      <a:spcPct val="0"/>
                    </a:spcAft>
                  </a:pPr>
                  <a:endParaRPr lang="zh-CN" altLang="en-US" sz="2500">
                    <a:solidFill>
                      <a:srgbClr val="000000"/>
                    </a:solidFill>
                    <a:latin typeface="宋体" panose="02010600030101010101" pitchFamily="2" charset="-122"/>
                    <a:ea typeface="宋体" panose="02010600030101010101" pitchFamily="2" charset="-122"/>
                  </a:endParaRPr>
                </a:p>
              </p:txBody>
            </p:sp>
            <p:sp>
              <p:nvSpPr>
                <p:cNvPr id="36" name="椭圆 35"/>
                <p:cNvSpPr/>
                <p:nvPr/>
              </p:nvSpPr>
              <p:spPr bwMode="auto">
                <a:xfrm>
                  <a:off x="2697336" y="1051415"/>
                  <a:ext cx="214930" cy="216891"/>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lstStyle/>
                <a:p>
                  <a:pPr algn="ctr" eaLnBrk="0" fontAlgn="base" hangingPunct="0">
                    <a:spcBef>
                      <a:spcPct val="0"/>
                    </a:spcBef>
                    <a:spcAft>
                      <a:spcPct val="0"/>
                    </a:spcAft>
                  </a:pPr>
                  <a:endParaRPr lang="zh-CN" altLang="en-US" sz="2500">
                    <a:solidFill>
                      <a:srgbClr val="000000"/>
                    </a:solidFill>
                    <a:latin typeface="宋体" panose="02010600030101010101" pitchFamily="2" charset="-122"/>
                    <a:ea typeface="宋体" panose="02010600030101010101" pitchFamily="2" charset="-122"/>
                  </a:endParaRPr>
                </a:p>
              </p:txBody>
            </p:sp>
            <p:sp>
              <p:nvSpPr>
                <p:cNvPr id="37" name="椭圆 36"/>
                <p:cNvSpPr/>
                <p:nvPr/>
              </p:nvSpPr>
              <p:spPr bwMode="auto">
                <a:xfrm>
                  <a:off x="2936043" y="1644585"/>
                  <a:ext cx="214930" cy="216891"/>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lstStyle/>
                <a:p>
                  <a:pPr algn="ctr" eaLnBrk="0" fontAlgn="base" hangingPunct="0">
                    <a:spcBef>
                      <a:spcPct val="0"/>
                    </a:spcBef>
                    <a:spcAft>
                      <a:spcPct val="0"/>
                    </a:spcAft>
                  </a:pPr>
                  <a:endParaRPr lang="zh-CN" altLang="en-US" sz="2500">
                    <a:solidFill>
                      <a:srgbClr val="000000"/>
                    </a:solidFill>
                    <a:latin typeface="宋体" panose="02010600030101010101" pitchFamily="2" charset="-122"/>
                    <a:ea typeface="宋体" panose="02010600030101010101" pitchFamily="2" charset="-122"/>
                  </a:endParaRPr>
                </a:p>
              </p:txBody>
            </p:sp>
            <p:sp>
              <p:nvSpPr>
                <p:cNvPr id="38" name="椭圆 37"/>
                <p:cNvSpPr/>
                <p:nvPr/>
              </p:nvSpPr>
              <p:spPr bwMode="auto">
                <a:xfrm>
                  <a:off x="3175880" y="1082203"/>
                  <a:ext cx="214930" cy="216891"/>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lstStyle/>
                <a:p>
                  <a:pPr algn="ctr" eaLnBrk="0" fontAlgn="base" hangingPunct="0">
                    <a:spcBef>
                      <a:spcPct val="0"/>
                    </a:spcBef>
                    <a:spcAft>
                      <a:spcPct val="0"/>
                    </a:spcAft>
                  </a:pPr>
                  <a:endParaRPr lang="zh-CN" altLang="en-US" sz="2500">
                    <a:solidFill>
                      <a:srgbClr val="000000"/>
                    </a:solidFill>
                    <a:latin typeface="宋体" panose="02010600030101010101" pitchFamily="2" charset="-122"/>
                    <a:ea typeface="宋体" panose="02010600030101010101" pitchFamily="2" charset="-122"/>
                  </a:endParaRPr>
                </a:p>
              </p:txBody>
            </p:sp>
            <p:sp>
              <p:nvSpPr>
                <p:cNvPr id="39" name="椭圆 38"/>
                <p:cNvSpPr/>
                <p:nvPr/>
              </p:nvSpPr>
              <p:spPr bwMode="auto">
                <a:xfrm>
                  <a:off x="3530398" y="1041090"/>
                  <a:ext cx="214930" cy="216891"/>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lstStyle/>
                <a:p>
                  <a:pPr algn="ctr" eaLnBrk="0" fontAlgn="base" hangingPunct="0">
                    <a:spcBef>
                      <a:spcPct val="0"/>
                    </a:spcBef>
                    <a:spcAft>
                      <a:spcPct val="0"/>
                    </a:spcAft>
                  </a:pPr>
                  <a:endParaRPr lang="zh-CN" altLang="en-US" sz="2500">
                    <a:solidFill>
                      <a:srgbClr val="000000"/>
                    </a:solidFill>
                    <a:latin typeface="宋体" panose="02010600030101010101" pitchFamily="2" charset="-122"/>
                    <a:ea typeface="宋体" panose="02010600030101010101" pitchFamily="2" charset="-122"/>
                  </a:endParaRPr>
                </a:p>
              </p:txBody>
            </p:sp>
          </p:grpSp>
          <p:sp>
            <p:nvSpPr>
              <p:cNvPr id="40" name="文本框 2"/>
              <p:cNvSpPr txBox="1"/>
              <p:nvPr/>
            </p:nvSpPr>
            <p:spPr>
              <a:xfrm>
                <a:off x="2606008" y="1008670"/>
                <a:ext cx="1334524" cy="960074"/>
              </a:xfrm>
              <a:prstGeom prst="rect">
                <a:avLst/>
              </a:prstGeom>
              <a:noFill/>
            </p:spPr>
            <p:txBody>
              <a:bodyPr wrap="square" rtlCol="0">
                <a:spAutoFit/>
              </a:bodyPr>
              <a:lstStyle/>
              <a:p>
                <a:pPr algn="ctr" defTabSz="914400"/>
                <a:r>
                  <a:rPr lang="en-US" altLang="zh-CN" sz="1800" dirty="0">
                    <a:solidFill>
                      <a:schemeClr val="accent4"/>
                    </a:solidFill>
                    <a:latin typeface="宋体" panose="02010600030101010101" pitchFamily="2" charset="-122"/>
                    <a:ea typeface="宋体" panose="02010600030101010101" pitchFamily="2" charset="-122"/>
                  </a:rPr>
                  <a:t>upstream</a:t>
                </a:r>
                <a:endParaRPr lang="en-US" altLang="zh-CN" sz="1800" dirty="0">
                  <a:solidFill>
                    <a:schemeClr val="accent4"/>
                  </a:solidFill>
                  <a:latin typeface="宋体" panose="02010600030101010101" pitchFamily="2" charset="-122"/>
                  <a:ea typeface="宋体" panose="02010600030101010101" pitchFamily="2" charset="-122"/>
                </a:endParaRPr>
              </a:p>
              <a:p>
                <a:pPr algn="ctr" defTabSz="914400"/>
                <a:r>
                  <a:rPr lang="en-US" altLang="zh-CN" sz="1800" dirty="0">
                    <a:solidFill>
                      <a:schemeClr val="accent4"/>
                    </a:solidFill>
                    <a:latin typeface="宋体" panose="02010600030101010101" pitchFamily="2" charset="-122"/>
                    <a:ea typeface="宋体" panose="02010600030101010101" pitchFamily="2" charset="-122"/>
                  </a:rPr>
                  <a:t>10 0000+ projects</a:t>
                </a:r>
                <a:endParaRPr lang="zh-CN" altLang="en-US" sz="1800" dirty="0">
                  <a:solidFill>
                    <a:schemeClr val="accent4"/>
                  </a:solidFill>
                  <a:latin typeface="宋体" panose="02010600030101010101" pitchFamily="2" charset="-122"/>
                  <a:ea typeface="宋体" panose="02010600030101010101" pitchFamily="2" charset="-122"/>
                </a:endParaRPr>
              </a:p>
            </p:txBody>
          </p:sp>
        </p:grpSp>
        <p:sp>
          <p:nvSpPr>
            <p:cNvPr id="41" name="文本框 3"/>
            <p:cNvSpPr txBox="1"/>
            <p:nvPr/>
          </p:nvSpPr>
          <p:spPr>
            <a:xfrm>
              <a:off x="491095" y="1163486"/>
              <a:ext cx="1871630" cy="523092"/>
            </a:xfrm>
            <a:prstGeom prst="rect">
              <a:avLst/>
            </a:prstGeom>
            <a:noFill/>
          </p:spPr>
          <p:txBody>
            <a:bodyPr wrap="square" rtlCol="0">
              <a:spAutoFit/>
            </a:bodyPr>
            <a:lstStyle/>
            <a:p>
              <a:pPr defTabSz="914400"/>
              <a:r>
                <a:rPr lang="zh-CN" altLang="en-US" sz="1800" b="1" dirty="0">
                  <a:solidFill>
                    <a:srgbClr val="000000"/>
                  </a:solidFill>
                  <a:latin typeface="宋体" panose="02010600030101010101" pitchFamily="2" charset="-122"/>
                  <a:ea typeface="宋体" panose="02010600030101010101" pitchFamily="2" charset="-122"/>
                </a:rPr>
                <a:t>开发者测试</a:t>
              </a:r>
              <a:endParaRPr lang="en-US" altLang="zh-CN" sz="1800" b="1" dirty="0">
                <a:solidFill>
                  <a:srgbClr val="000000"/>
                </a:solidFill>
                <a:latin typeface="宋体" panose="02010600030101010101" pitchFamily="2" charset="-122"/>
                <a:ea typeface="宋体" panose="02010600030101010101" pitchFamily="2" charset="-122"/>
              </a:endParaRPr>
            </a:p>
            <a:p>
              <a:pPr defTabSz="914400"/>
              <a:r>
                <a:rPr lang="zh-CN" altLang="en-US" sz="1000" dirty="0">
                  <a:solidFill>
                    <a:srgbClr val="000000"/>
                  </a:solidFill>
                  <a:latin typeface="宋体" panose="02010600030101010101" pitchFamily="2" charset="-122"/>
                  <a:ea typeface="宋体" panose="02010600030101010101" pitchFamily="2" charset="-122"/>
                </a:rPr>
                <a:t>孵化项目</a:t>
              </a:r>
              <a:endParaRPr lang="en-US" altLang="zh-CN" sz="1000" dirty="0">
                <a:solidFill>
                  <a:srgbClr val="000000"/>
                </a:solidFill>
                <a:latin typeface="宋体" panose="02010600030101010101" pitchFamily="2" charset="-122"/>
                <a:ea typeface="宋体" panose="02010600030101010101" pitchFamily="2" charset="-122"/>
              </a:endParaRPr>
            </a:p>
          </p:txBody>
        </p:sp>
        <p:sp>
          <p:nvSpPr>
            <p:cNvPr id="42" name="文本框 314"/>
            <p:cNvSpPr txBox="1"/>
            <p:nvPr/>
          </p:nvSpPr>
          <p:spPr>
            <a:xfrm>
              <a:off x="491095" y="2559800"/>
              <a:ext cx="1871630" cy="523092"/>
            </a:xfrm>
            <a:prstGeom prst="rect">
              <a:avLst/>
            </a:prstGeom>
            <a:noFill/>
          </p:spPr>
          <p:txBody>
            <a:bodyPr wrap="square" rtlCol="0">
              <a:spAutoFit/>
            </a:bodyPr>
            <a:lstStyle/>
            <a:p>
              <a:pPr defTabSz="914400"/>
              <a:r>
                <a:rPr lang="zh-CN" altLang="en-US" sz="1800" b="1" dirty="0">
                  <a:solidFill>
                    <a:srgbClr val="000000"/>
                  </a:solidFill>
                  <a:latin typeface="宋体" panose="02010600030101010101" pitchFamily="2" charset="-122"/>
                  <a:ea typeface="宋体" panose="02010600030101010101" pitchFamily="2" charset="-122"/>
                </a:rPr>
                <a:t>版本集成测试</a:t>
              </a:r>
              <a:endParaRPr lang="en-US" altLang="zh-CN" sz="1800" b="1" dirty="0">
                <a:solidFill>
                  <a:srgbClr val="000000"/>
                </a:solidFill>
                <a:latin typeface="宋体" panose="02010600030101010101" pitchFamily="2" charset="-122"/>
                <a:ea typeface="宋体" panose="02010600030101010101" pitchFamily="2" charset="-122"/>
              </a:endParaRPr>
            </a:p>
            <a:p>
              <a:pPr defTabSz="914400"/>
              <a:r>
                <a:rPr lang="zh-CN" altLang="en-US" sz="1000" dirty="0">
                  <a:solidFill>
                    <a:srgbClr val="000000"/>
                  </a:solidFill>
                  <a:latin typeface="宋体" panose="02010600030101010101" pitchFamily="2" charset="-122"/>
                  <a:ea typeface="宋体" panose="02010600030101010101" pitchFamily="2" charset="-122"/>
                </a:rPr>
                <a:t>催熟项目</a:t>
              </a:r>
              <a:endParaRPr lang="en-US" altLang="zh-CN" sz="1000" dirty="0">
                <a:solidFill>
                  <a:srgbClr val="000000"/>
                </a:solidFill>
                <a:latin typeface="宋体" panose="02010600030101010101" pitchFamily="2" charset="-122"/>
                <a:ea typeface="宋体" panose="02010600030101010101" pitchFamily="2" charset="-122"/>
              </a:endParaRPr>
            </a:p>
          </p:txBody>
        </p:sp>
        <p:sp>
          <p:nvSpPr>
            <p:cNvPr id="43" name="文本框 315"/>
            <p:cNvSpPr txBox="1"/>
            <p:nvPr/>
          </p:nvSpPr>
          <p:spPr>
            <a:xfrm>
              <a:off x="491095" y="4117626"/>
              <a:ext cx="1871630" cy="832063"/>
            </a:xfrm>
            <a:prstGeom prst="rect">
              <a:avLst/>
            </a:prstGeom>
            <a:noFill/>
          </p:spPr>
          <p:txBody>
            <a:bodyPr wrap="square" rtlCol="0">
              <a:spAutoFit/>
            </a:bodyPr>
            <a:lstStyle/>
            <a:p>
              <a:pPr defTabSz="914400"/>
              <a:r>
                <a:rPr lang="zh-CN" altLang="en-US" sz="1800" b="1" dirty="0">
                  <a:solidFill>
                    <a:srgbClr val="000000"/>
                  </a:solidFill>
                  <a:latin typeface="宋体" panose="02010600030101010101" pitchFamily="2" charset="-122"/>
                  <a:ea typeface="宋体" panose="02010600030101010101" pitchFamily="2" charset="-122"/>
                </a:rPr>
                <a:t>版本发布</a:t>
              </a:r>
              <a:r>
                <a:rPr lang="en-US" altLang="zh-CN" b="1" dirty="0">
                  <a:solidFill>
                    <a:srgbClr val="000000"/>
                  </a:solidFill>
                  <a:latin typeface="宋体" panose="02010600030101010101" pitchFamily="2" charset="-122"/>
                  <a:ea typeface="宋体" panose="02010600030101010101" pitchFamily="2" charset="-122"/>
                </a:rPr>
                <a:t>/</a:t>
              </a:r>
              <a:r>
                <a:rPr lang="zh-CN" altLang="en-US" b="1" dirty="0">
                  <a:solidFill>
                    <a:srgbClr val="000000"/>
                  </a:solidFill>
                  <a:latin typeface="宋体" panose="02010600030101010101" pitchFamily="2" charset="-122"/>
                  <a:ea typeface="宋体" panose="02010600030101010101" pitchFamily="2" charset="-122"/>
                </a:rPr>
                <a:t>软件</a:t>
              </a:r>
              <a:r>
                <a:rPr lang="zh-CN" altLang="en-US" sz="1800" b="1" dirty="0">
                  <a:solidFill>
                    <a:srgbClr val="000000"/>
                  </a:solidFill>
                  <a:latin typeface="宋体" panose="02010600030101010101" pitchFamily="2" charset="-122"/>
                  <a:ea typeface="宋体" panose="02010600030101010101" pitchFamily="2" charset="-122"/>
                </a:rPr>
                <a:t>测试</a:t>
              </a:r>
              <a:endParaRPr lang="en-US" altLang="zh-CN" sz="1800" b="1" dirty="0">
                <a:solidFill>
                  <a:srgbClr val="000000"/>
                </a:solidFill>
                <a:latin typeface="宋体" panose="02010600030101010101" pitchFamily="2" charset="-122"/>
                <a:ea typeface="宋体" panose="02010600030101010101" pitchFamily="2" charset="-122"/>
              </a:endParaRPr>
            </a:p>
            <a:p>
              <a:pPr defTabSz="914400"/>
              <a:r>
                <a:rPr lang="zh-CN" altLang="en-US" sz="1000" dirty="0">
                  <a:solidFill>
                    <a:srgbClr val="000000"/>
                  </a:solidFill>
                  <a:latin typeface="宋体" panose="02010600030101010101" pitchFamily="2" charset="-122"/>
                  <a:ea typeface="宋体" panose="02010600030101010101" pitchFamily="2" charset="-122"/>
                </a:rPr>
                <a:t>发行稳定版本</a:t>
              </a:r>
              <a:endParaRPr lang="zh-CN" altLang="en-US" sz="1100" dirty="0">
                <a:solidFill>
                  <a:srgbClr val="000000"/>
                </a:solidFill>
                <a:latin typeface="宋体" panose="02010600030101010101" pitchFamily="2" charset="-122"/>
                <a:ea typeface="宋体" panose="02010600030101010101" pitchFamily="2" charset="-122"/>
              </a:endParaRPr>
            </a:p>
          </p:txBody>
        </p:sp>
        <p:sp>
          <p:nvSpPr>
            <p:cNvPr id="44" name="文本框 320"/>
            <p:cNvSpPr txBox="1"/>
            <p:nvPr/>
          </p:nvSpPr>
          <p:spPr>
            <a:xfrm>
              <a:off x="491095" y="5681442"/>
              <a:ext cx="1871630" cy="538399"/>
            </a:xfrm>
            <a:prstGeom prst="rect">
              <a:avLst/>
            </a:prstGeom>
            <a:noFill/>
          </p:spPr>
          <p:txBody>
            <a:bodyPr wrap="square" rtlCol="0">
              <a:spAutoFit/>
            </a:bodyPr>
            <a:lstStyle/>
            <a:p>
              <a:pPr defTabSz="914400"/>
              <a:r>
                <a:rPr lang="zh-CN" altLang="en-US" sz="1800" b="1" dirty="0">
                  <a:solidFill>
                    <a:srgbClr val="000000"/>
                  </a:solidFill>
                  <a:latin typeface="宋体" panose="02010600030101010101" pitchFamily="2" charset="-122"/>
                  <a:ea typeface="宋体" panose="02010600030101010101" pitchFamily="2" charset="-122"/>
                </a:rPr>
                <a:t>兼容性测试</a:t>
              </a:r>
              <a:endParaRPr lang="zh-CN" altLang="en-US" sz="1800" b="1" dirty="0">
                <a:solidFill>
                  <a:srgbClr val="000000"/>
                </a:solidFill>
                <a:latin typeface="宋体" panose="02010600030101010101" pitchFamily="2" charset="-122"/>
                <a:ea typeface="宋体" panose="02010600030101010101" pitchFamily="2" charset="-122"/>
              </a:endParaRPr>
            </a:p>
            <a:p>
              <a:pPr defTabSz="914400"/>
              <a:r>
                <a:rPr lang="zh-CN" altLang="en-US" sz="1100" dirty="0">
                  <a:solidFill>
                    <a:srgbClr val="000000"/>
                  </a:solidFill>
                  <a:latin typeface="宋体" panose="02010600030101010101" pitchFamily="2" charset="-122"/>
                  <a:ea typeface="宋体" panose="02010600030101010101" pitchFamily="2" charset="-122"/>
                </a:rPr>
                <a:t>联合生态繁荣</a:t>
              </a:r>
              <a:endParaRPr lang="zh-CN" altLang="en-US" sz="1100" dirty="0">
                <a:solidFill>
                  <a:srgbClr val="000000"/>
                </a:solidFill>
                <a:latin typeface="宋体" panose="02010600030101010101" pitchFamily="2" charset="-122"/>
                <a:ea typeface="宋体" panose="02010600030101010101" pitchFamily="2" charset="-122"/>
              </a:endParaRPr>
            </a:p>
          </p:txBody>
        </p:sp>
        <p:sp>
          <p:nvSpPr>
            <p:cNvPr id="45" name="矩形 44"/>
            <p:cNvSpPr/>
            <p:nvPr/>
          </p:nvSpPr>
          <p:spPr bwMode="auto">
            <a:xfrm>
              <a:off x="2264903" y="5739446"/>
              <a:ext cx="1849121" cy="631371"/>
            </a:xfrm>
            <a:prstGeom prst="rect">
              <a:avLst/>
            </a:prstGeom>
            <a:noFill/>
            <a:ln w="9525" cap="flat" cmpd="sng" algn="ctr">
              <a:noFill/>
              <a:prstDash val="solid"/>
              <a:round/>
              <a:headEnd type="none" w="med" len="med"/>
              <a:tailEnd type="none" w="med" len="med"/>
            </a:ln>
            <a:effectLst/>
          </p:spPr>
          <p:txBody>
            <a:bodyPr vert="horz" wrap="square" lIns="91404" tIns="45702" rIns="91404" bIns="45702" numCol="1" rtlCol="0" anchor="t" anchorCtr="0" compatLnSpc="1"/>
            <a:lstStyle/>
            <a:p>
              <a:pPr algn="ctr" eaLnBrk="0" fontAlgn="base" hangingPunct="0">
                <a:spcBef>
                  <a:spcPct val="0"/>
                </a:spcBef>
                <a:spcAft>
                  <a:spcPct val="0"/>
                </a:spcAft>
              </a:pPr>
              <a:r>
                <a:rPr lang="en-US" altLang="zh-CN" sz="2000" dirty="0">
                  <a:solidFill>
                    <a:srgbClr val="000000"/>
                  </a:solidFill>
                  <a:latin typeface="宋体" panose="02010600030101010101" pitchFamily="2" charset="-122"/>
                  <a:ea typeface="宋体" panose="02010600030101010101" pitchFamily="2" charset="-122"/>
                </a:rPr>
                <a:t>IHV/ISV/OSV</a:t>
              </a:r>
              <a:endParaRPr lang="zh-CN" altLang="en-US" sz="2000" dirty="0">
                <a:solidFill>
                  <a:srgbClr val="000000"/>
                </a:solidFill>
                <a:latin typeface="宋体" panose="02010600030101010101" pitchFamily="2" charset="-122"/>
                <a:ea typeface="宋体" panose="02010600030101010101" pitchFamily="2" charset="-122"/>
              </a:endParaRPr>
            </a:p>
          </p:txBody>
        </p:sp>
        <p:cxnSp>
          <p:nvCxnSpPr>
            <p:cNvPr id="46" name="直接连接符 45"/>
            <p:cNvCxnSpPr/>
            <p:nvPr/>
          </p:nvCxnSpPr>
          <p:spPr bwMode="auto">
            <a:xfrm flipV="1">
              <a:off x="491701" y="2116305"/>
              <a:ext cx="11059979" cy="30785"/>
            </a:xfrm>
            <a:prstGeom prst="line">
              <a:avLst/>
            </a:prstGeom>
            <a:solidFill>
              <a:schemeClr val="accent1"/>
            </a:solidFill>
            <a:ln w="15875" cap="flat" cmpd="sng" algn="ctr">
              <a:solidFill>
                <a:schemeClr val="accent3">
                  <a:lumMod val="85000"/>
                </a:schemeClr>
              </a:solidFill>
              <a:prstDash val="dashDot"/>
              <a:round/>
              <a:headEnd type="none" w="med" len="med"/>
              <a:tailEnd type="none" w="med" len="med"/>
            </a:ln>
            <a:effectLst/>
          </p:spPr>
        </p:cxnSp>
        <p:cxnSp>
          <p:nvCxnSpPr>
            <p:cNvPr id="47" name="直接连接符 46"/>
            <p:cNvCxnSpPr/>
            <p:nvPr/>
          </p:nvCxnSpPr>
          <p:spPr bwMode="auto">
            <a:xfrm flipV="1">
              <a:off x="491701" y="3489260"/>
              <a:ext cx="11059979" cy="11797"/>
            </a:xfrm>
            <a:prstGeom prst="line">
              <a:avLst/>
            </a:prstGeom>
            <a:solidFill>
              <a:schemeClr val="accent1"/>
            </a:solidFill>
            <a:ln w="15875" cap="flat" cmpd="sng" algn="ctr">
              <a:solidFill>
                <a:schemeClr val="accent3">
                  <a:lumMod val="85000"/>
                </a:schemeClr>
              </a:solidFill>
              <a:prstDash val="dashDot"/>
              <a:round/>
              <a:headEnd type="none" w="med" len="med"/>
              <a:tailEnd type="none" w="med" len="med"/>
            </a:ln>
            <a:effectLst/>
          </p:spPr>
        </p:cxnSp>
        <p:cxnSp>
          <p:nvCxnSpPr>
            <p:cNvPr id="48" name="直接连接符 47"/>
            <p:cNvCxnSpPr/>
            <p:nvPr/>
          </p:nvCxnSpPr>
          <p:spPr bwMode="auto">
            <a:xfrm>
              <a:off x="491095" y="5504313"/>
              <a:ext cx="11060585" cy="45755"/>
            </a:xfrm>
            <a:prstGeom prst="line">
              <a:avLst/>
            </a:prstGeom>
            <a:solidFill>
              <a:schemeClr val="accent1"/>
            </a:solidFill>
            <a:ln w="15875" cap="flat" cmpd="sng" algn="ctr">
              <a:solidFill>
                <a:schemeClr val="accent3">
                  <a:lumMod val="85000"/>
                </a:schemeClr>
              </a:solidFill>
              <a:prstDash val="dashDot"/>
              <a:round/>
              <a:headEnd type="none" w="med" len="med"/>
              <a:tailEnd type="none" w="med" len="med"/>
            </a:ln>
            <a:effectLst/>
          </p:spPr>
        </p:cxnSp>
        <p:sp>
          <p:nvSpPr>
            <p:cNvPr id="50" name="文本框 178"/>
            <p:cNvSpPr txBox="1"/>
            <p:nvPr/>
          </p:nvSpPr>
          <p:spPr>
            <a:xfrm>
              <a:off x="5247066" y="2217098"/>
              <a:ext cx="1440000" cy="307537"/>
            </a:xfrm>
            <a:prstGeom prst="rect">
              <a:avLst/>
            </a:prstGeom>
            <a:noFill/>
          </p:spPr>
          <p:txBody>
            <a:bodyPr wrap="square" rtlCol="0">
              <a:spAutoFit/>
            </a:bodyPr>
            <a:lstStyle/>
            <a:p>
              <a:pPr algn="ctr" defTabSz="914400"/>
              <a:r>
                <a:rPr lang="zh-CN" altLang="en-US" sz="1400" dirty="0">
                  <a:solidFill>
                    <a:srgbClr val="000000"/>
                  </a:solidFill>
                  <a:latin typeface="宋体" panose="02010600030101010101" pitchFamily="2" charset="-122"/>
                  <a:ea typeface="宋体" panose="02010600030101010101" pitchFamily="2" charset="-122"/>
                </a:rPr>
                <a:t>门禁测试</a:t>
              </a:r>
              <a:endParaRPr lang="zh-CN" altLang="en-US" sz="1800" dirty="0">
                <a:solidFill>
                  <a:srgbClr val="000000"/>
                </a:solidFill>
                <a:latin typeface="宋体" panose="02010600030101010101" pitchFamily="2" charset="-122"/>
                <a:ea typeface="宋体" panose="02010600030101010101" pitchFamily="2" charset="-122"/>
              </a:endParaRPr>
            </a:p>
          </p:txBody>
        </p:sp>
        <p:sp>
          <p:nvSpPr>
            <p:cNvPr id="51" name="矩形 50"/>
            <p:cNvSpPr/>
            <p:nvPr/>
          </p:nvSpPr>
          <p:spPr bwMode="auto">
            <a:xfrm>
              <a:off x="5237541" y="2501165"/>
              <a:ext cx="1440000" cy="801047"/>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368" tIns="45684" rIns="91368" bIns="45684" numCol="1" rtlCol="0" anchor="t" anchorCtr="0" compatLnSpc="1"/>
            <a:lstStyle/>
            <a:p>
              <a:pPr defTabSz="913765" eaLnBrk="0" fontAlgn="base" hangingPunct="0">
                <a:spcBef>
                  <a:spcPct val="0"/>
                </a:spcBef>
                <a:spcAft>
                  <a:spcPct val="0"/>
                </a:spcAft>
              </a:pPr>
              <a:r>
                <a:rPr lang="en-US" altLang="zh-CN" sz="1050" dirty="0">
                  <a:solidFill>
                    <a:srgbClr val="000000"/>
                  </a:solidFill>
                  <a:latin typeface="宋体" panose="02010600030101010101" pitchFamily="2" charset="-122"/>
                  <a:ea typeface="宋体" panose="02010600030101010101" pitchFamily="2" charset="-122"/>
                </a:rPr>
                <a:t>License</a:t>
              </a:r>
              <a:r>
                <a:rPr lang="zh-CN" altLang="en-US" sz="1050" dirty="0">
                  <a:solidFill>
                    <a:srgbClr val="000000"/>
                  </a:solidFill>
                  <a:latin typeface="宋体" panose="02010600030101010101" pitchFamily="2" charset="-122"/>
                  <a:ea typeface="宋体" panose="02010600030101010101" pitchFamily="2" charset="-122"/>
                </a:rPr>
                <a:t>检查</a:t>
              </a:r>
              <a:endParaRPr lang="en-US" altLang="zh-CN" sz="1050" dirty="0">
                <a:solidFill>
                  <a:srgbClr val="000000"/>
                </a:solidFill>
                <a:latin typeface="宋体" panose="02010600030101010101" pitchFamily="2" charset="-122"/>
                <a:ea typeface="宋体" panose="02010600030101010101" pitchFamily="2" charset="-122"/>
              </a:endParaRPr>
            </a:p>
            <a:p>
              <a:pPr defTabSz="913765" eaLnBrk="0" fontAlgn="base" hangingPunct="0">
                <a:spcBef>
                  <a:spcPct val="0"/>
                </a:spcBef>
                <a:spcAft>
                  <a:spcPct val="0"/>
                </a:spcAft>
              </a:pPr>
              <a:r>
                <a:rPr lang="zh-CN" altLang="en-US" sz="1050" dirty="0">
                  <a:solidFill>
                    <a:srgbClr val="000000"/>
                  </a:solidFill>
                  <a:latin typeface="宋体" panose="02010600030101010101" pitchFamily="2" charset="-122"/>
                  <a:ea typeface="宋体" panose="02010600030101010101" pitchFamily="2" charset="-122"/>
                </a:rPr>
                <a:t>基本信息检查</a:t>
              </a:r>
              <a:endParaRPr lang="en-US" altLang="zh-CN" sz="1050" dirty="0">
                <a:solidFill>
                  <a:srgbClr val="000000"/>
                </a:solidFill>
                <a:latin typeface="宋体" panose="02010600030101010101" pitchFamily="2" charset="-122"/>
                <a:ea typeface="宋体" panose="02010600030101010101" pitchFamily="2" charset="-122"/>
              </a:endParaRPr>
            </a:p>
            <a:p>
              <a:pPr defTabSz="913765" eaLnBrk="0" fontAlgn="base" hangingPunct="0">
                <a:spcBef>
                  <a:spcPct val="0"/>
                </a:spcBef>
                <a:spcAft>
                  <a:spcPct val="0"/>
                </a:spcAft>
              </a:pPr>
              <a:r>
                <a:rPr lang="zh-CN" altLang="en-US" sz="1050" dirty="0">
                  <a:solidFill>
                    <a:srgbClr val="000000"/>
                  </a:solidFill>
                  <a:latin typeface="宋体" panose="02010600030101010101" pitchFamily="2" charset="-122"/>
                  <a:ea typeface="宋体" panose="02010600030101010101" pitchFamily="2" charset="-122"/>
                </a:rPr>
                <a:t>接口变更检查</a:t>
              </a:r>
              <a:endParaRPr lang="en-US" altLang="zh-CN" sz="1050" dirty="0">
                <a:solidFill>
                  <a:srgbClr val="000000"/>
                </a:solidFill>
                <a:latin typeface="宋体" panose="02010600030101010101" pitchFamily="2" charset="-122"/>
                <a:ea typeface="宋体" panose="02010600030101010101" pitchFamily="2" charset="-122"/>
              </a:endParaRPr>
            </a:p>
            <a:p>
              <a:pPr defTabSz="913765" eaLnBrk="0" fontAlgn="base" hangingPunct="0">
                <a:spcBef>
                  <a:spcPct val="0"/>
                </a:spcBef>
                <a:spcAft>
                  <a:spcPct val="0"/>
                </a:spcAft>
              </a:pPr>
              <a:r>
                <a:rPr lang="zh-CN" altLang="en-US" sz="1050" dirty="0">
                  <a:solidFill>
                    <a:srgbClr val="000000"/>
                  </a:solidFill>
                  <a:latin typeface="宋体" panose="02010600030101010101" pitchFamily="2" charset="-122"/>
                  <a:ea typeface="宋体" panose="02010600030101010101" pitchFamily="2" charset="-122"/>
                </a:rPr>
                <a:t>敏感信息检查</a:t>
              </a:r>
              <a:endParaRPr lang="en-US" altLang="zh-CN" sz="1050" dirty="0">
                <a:solidFill>
                  <a:srgbClr val="000000"/>
                </a:solidFill>
                <a:latin typeface="宋体" panose="02010600030101010101" pitchFamily="2" charset="-122"/>
                <a:ea typeface="宋体" panose="02010600030101010101" pitchFamily="2" charset="-122"/>
              </a:endParaRPr>
            </a:p>
          </p:txBody>
        </p:sp>
        <p:sp>
          <p:nvSpPr>
            <p:cNvPr id="52" name="文本框 184"/>
            <p:cNvSpPr txBox="1"/>
            <p:nvPr/>
          </p:nvSpPr>
          <p:spPr>
            <a:xfrm>
              <a:off x="7568845" y="2217098"/>
              <a:ext cx="1440000" cy="307537"/>
            </a:xfrm>
            <a:prstGeom prst="rect">
              <a:avLst/>
            </a:prstGeom>
            <a:noFill/>
          </p:spPr>
          <p:txBody>
            <a:bodyPr wrap="square" rtlCol="0">
              <a:spAutoFit/>
            </a:bodyPr>
            <a:lstStyle/>
            <a:p>
              <a:pPr algn="ctr" defTabSz="913765" eaLnBrk="0" fontAlgn="base" hangingPunct="0">
                <a:spcBef>
                  <a:spcPct val="0"/>
                </a:spcBef>
                <a:spcAft>
                  <a:spcPct val="0"/>
                </a:spcAft>
              </a:pPr>
              <a:r>
                <a:rPr lang="zh-CN" altLang="en-US" sz="1400" dirty="0">
                  <a:solidFill>
                    <a:srgbClr val="000000"/>
                  </a:solidFill>
                  <a:latin typeface="宋体" panose="02010600030101010101" pitchFamily="2" charset="-122"/>
                  <a:ea typeface="宋体" panose="02010600030101010101" pitchFamily="2" charset="-122"/>
                </a:rPr>
                <a:t>构建测试</a:t>
              </a:r>
              <a:endParaRPr lang="en-US" altLang="zh-CN" sz="1400" dirty="0">
                <a:solidFill>
                  <a:srgbClr val="000000"/>
                </a:solidFill>
                <a:latin typeface="宋体" panose="02010600030101010101" pitchFamily="2" charset="-122"/>
                <a:ea typeface="宋体" panose="02010600030101010101" pitchFamily="2" charset="-122"/>
              </a:endParaRPr>
            </a:p>
          </p:txBody>
        </p:sp>
        <p:sp>
          <p:nvSpPr>
            <p:cNvPr id="53" name="矩形 52"/>
            <p:cNvSpPr/>
            <p:nvPr/>
          </p:nvSpPr>
          <p:spPr bwMode="auto">
            <a:xfrm>
              <a:off x="7570088" y="2501165"/>
              <a:ext cx="1440000" cy="706187"/>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04" tIns="45702" rIns="91404" bIns="45702" numCol="1" rtlCol="0" anchor="t" anchorCtr="0" compatLnSpc="1"/>
            <a:lstStyle/>
            <a:p>
              <a:pPr defTabSz="913765" eaLnBrk="0" fontAlgn="base" hangingPunct="0">
                <a:spcBef>
                  <a:spcPct val="0"/>
                </a:spcBef>
                <a:spcAft>
                  <a:spcPct val="0"/>
                </a:spcAft>
              </a:pPr>
              <a:r>
                <a:rPr lang="zh-CN" altLang="en-US" sz="1050" dirty="0">
                  <a:solidFill>
                    <a:srgbClr val="000000"/>
                  </a:solidFill>
                  <a:latin typeface="宋体" panose="02010600030101010101" pitchFamily="2" charset="-122"/>
                  <a:ea typeface="宋体" panose="02010600030101010101" pitchFamily="2" charset="-122"/>
                </a:rPr>
                <a:t>安装部署</a:t>
              </a:r>
              <a:endParaRPr lang="en-US" altLang="zh-CN" sz="1050" dirty="0">
                <a:solidFill>
                  <a:srgbClr val="000000"/>
                </a:solidFill>
                <a:latin typeface="宋体" panose="02010600030101010101" pitchFamily="2" charset="-122"/>
                <a:ea typeface="宋体" panose="02010600030101010101" pitchFamily="2" charset="-122"/>
              </a:endParaRPr>
            </a:p>
            <a:p>
              <a:pPr defTabSz="913765" eaLnBrk="0" fontAlgn="base" hangingPunct="0">
                <a:spcBef>
                  <a:spcPct val="0"/>
                </a:spcBef>
                <a:spcAft>
                  <a:spcPct val="0"/>
                </a:spcAft>
              </a:pPr>
              <a:r>
                <a:rPr lang="zh-CN" altLang="en-US" sz="1050" dirty="0">
                  <a:solidFill>
                    <a:srgbClr val="000000"/>
                  </a:solidFill>
                  <a:latin typeface="宋体" panose="02010600030101010101" pitchFamily="2" charset="-122"/>
                  <a:ea typeface="宋体" panose="02010600030101010101" pitchFamily="2" charset="-122"/>
                </a:rPr>
                <a:t>软件包管理</a:t>
              </a:r>
              <a:endParaRPr lang="en-US" altLang="zh-CN" sz="1050" dirty="0">
                <a:solidFill>
                  <a:srgbClr val="000000"/>
                </a:solidFill>
                <a:latin typeface="宋体" panose="02010600030101010101" pitchFamily="2" charset="-122"/>
                <a:ea typeface="宋体" panose="02010600030101010101" pitchFamily="2" charset="-122"/>
              </a:endParaRPr>
            </a:p>
            <a:p>
              <a:pPr defTabSz="913765" eaLnBrk="0" fontAlgn="base" hangingPunct="0">
                <a:spcBef>
                  <a:spcPct val="0"/>
                </a:spcBef>
                <a:spcAft>
                  <a:spcPct val="0"/>
                </a:spcAft>
              </a:pPr>
              <a:r>
                <a:rPr lang="zh-CN" altLang="en-US" sz="1050" dirty="0">
                  <a:solidFill>
                    <a:srgbClr val="000000"/>
                  </a:solidFill>
                  <a:latin typeface="宋体" panose="02010600030101010101" pitchFamily="2" charset="-122"/>
                  <a:ea typeface="宋体" panose="02010600030101010101" pitchFamily="2" charset="-122"/>
                </a:rPr>
                <a:t>组件测试</a:t>
              </a:r>
              <a:endParaRPr lang="en-US" altLang="zh-CN" sz="1050" dirty="0">
                <a:solidFill>
                  <a:srgbClr val="000000"/>
                </a:solidFill>
                <a:latin typeface="宋体" panose="02010600030101010101" pitchFamily="2" charset="-122"/>
                <a:ea typeface="宋体" panose="02010600030101010101" pitchFamily="2" charset="-122"/>
              </a:endParaRPr>
            </a:p>
            <a:p>
              <a:pPr defTabSz="913765" eaLnBrk="0" fontAlgn="base" hangingPunct="0">
                <a:spcBef>
                  <a:spcPct val="0"/>
                </a:spcBef>
                <a:spcAft>
                  <a:spcPct val="0"/>
                </a:spcAft>
              </a:pPr>
              <a:endParaRPr lang="en-US" altLang="zh-CN" sz="1050" dirty="0">
                <a:solidFill>
                  <a:srgbClr val="000000"/>
                </a:solidFill>
                <a:latin typeface="宋体" panose="02010600030101010101" pitchFamily="2" charset="-122"/>
                <a:ea typeface="宋体" panose="02010600030101010101" pitchFamily="2" charset="-122"/>
              </a:endParaRPr>
            </a:p>
          </p:txBody>
        </p:sp>
        <p:sp>
          <p:nvSpPr>
            <p:cNvPr id="54" name="矩形 53"/>
            <p:cNvSpPr/>
            <p:nvPr/>
          </p:nvSpPr>
          <p:spPr bwMode="auto">
            <a:xfrm>
              <a:off x="9878525" y="2501165"/>
              <a:ext cx="1440000" cy="690495"/>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04" tIns="45702" rIns="91404" bIns="45702" numCol="1" rtlCol="0" anchor="t" anchorCtr="0" compatLnSpc="1"/>
            <a:lstStyle/>
            <a:p>
              <a:pPr defTabSz="913765" eaLnBrk="0" fontAlgn="base" hangingPunct="0">
                <a:spcBef>
                  <a:spcPct val="0"/>
                </a:spcBef>
                <a:spcAft>
                  <a:spcPct val="0"/>
                </a:spcAft>
              </a:pPr>
              <a:r>
                <a:rPr lang="zh-CN" altLang="en-US" sz="1050" dirty="0">
                  <a:solidFill>
                    <a:srgbClr val="000000"/>
                  </a:solidFill>
                  <a:latin typeface="宋体" panose="02010600030101010101" pitchFamily="2" charset="-122"/>
                  <a:ea typeface="宋体" panose="02010600030101010101" pitchFamily="2" charset="-122"/>
                </a:rPr>
                <a:t>简化版集成测试</a:t>
              </a:r>
              <a:endParaRPr lang="zh-CN" altLang="en-US" sz="1050" dirty="0">
                <a:solidFill>
                  <a:srgbClr val="000000"/>
                </a:solidFill>
                <a:latin typeface="宋体" panose="02010600030101010101" pitchFamily="2" charset="-122"/>
                <a:ea typeface="宋体" panose="02010600030101010101" pitchFamily="2" charset="-122"/>
              </a:endParaRPr>
            </a:p>
          </p:txBody>
        </p:sp>
        <p:sp>
          <p:nvSpPr>
            <p:cNvPr id="55" name="文本框 190"/>
            <p:cNvSpPr txBox="1"/>
            <p:nvPr/>
          </p:nvSpPr>
          <p:spPr>
            <a:xfrm>
              <a:off x="5247066" y="3492698"/>
              <a:ext cx="1440000" cy="307336"/>
            </a:xfrm>
            <a:prstGeom prst="rect">
              <a:avLst/>
            </a:prstGeom>
            <a:noFill/>
          </p:spPr>
          <p:txBody>
            <a:bodyPr wrap="square" rtlCol="0">
              <a:spAutoFit/>
            </a:bodyPr>
            <a:lstStyle/>
            <a:p>
              <a:pPr algn="ctr" defTabSz="913765" eaLnBrk="0" fontAlgn="base" hangingPunct="0">
                <a:spcBef>
                  <a:spcPct val="0"/>
                </a:spcBef>
                <a:spcAft>
                  <a:spcPct val="0"/>
                </a:spcAft>
              </a:pPr>
              <a:r>
                <a:rPr lang="zh-CN" altLang="en-US" sz="1400" dirty="0">
                  <a:solidFill>
                    <a:srgbClr val="000000"/>
                  </a:solidFill>
                  <a:latin typeface="宋体" panose="02010600030101010101" pitchFamily="2" charset="-122"/>
                  <a:ea typeface="宋体" panose="02010600030101010101" pitchFamily="2" charset="-122"/>
                </a:rPr>
                <a:t>集成测试</a:t>
              </a:r>
              <a:endParaRPr lang="en-US" altLang="zh-CN" sz="1400" dirty="0">
                <a:solidFill>
                  <a:srgbClr val="000000"/>
                </a:solidFill>
                <a:latin typeface="宋体" panose="02010600030101010101" pitchFamily="2" charset="-122"/>
                <a:ea typeface="宋体" panose="02010600030101010101" pitchFamily="2" charset="-122"/>
              </a:endParaRPr>
            </a:p>
          </p:txBody>
        </p:sp>
        <p:sp>
          <p:nvSpPr>
            <p:cNvPr id="56" name="矩形 55"/>
            <p:cNvSpPr/>
            <p:nvPr/>
          </p:nvSpPr>
          <p:spPr bwMode="auto">
            <a:xfrm>
              <a:off x="5237541" y="3798020"/>
              <a:ext cx="1440000" cy="535346"/>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368" tIns="45684" rIns="91368" bIns="45684" numCol="1" rtlCol="0" anchor="t" anchorCtr="0" compatLnSpc="1"/>
            <a:lstStyle/>
            <a:p>
              <a:pPr defTabSz="914400" eaLnBrk="0" fontAlgn="base" hangingPunct="0">
                <a:spcBef>
                  <a:spcPct val="0"/>
                </a:spcBef>
                <a:spcAft>
                  <a:spcPct val="0"/>
                </a:spcAft>
              </a:pPr>
              <a:r>
                <a:rPr lang="zh-CN" altLang="en-US" sz="1050" dirty="0">
                  <a:solidFill>
                    <a:srgbClr val="000000"/>
                  </a:solidFill>
                  <a:latin typeface="宋体" panose="02010600030101010101" pitchFamily="2" charset="-122"/>
                  <a:ea typeface="宋体" panose="02010600030101010101" pitchFamily="2" charset="-122"/>
                </a:rPr>
                <a:t>开源测试项目</a:t>
              </a:r>
              <a:endParaRPr lang="en-US" altLang="zh-CN" sz="1050" dirty="0">
                <a:solidFill>
                  <a:srgbClr val="000000"/>
                </a:solidFill>
                <a:latin typeface="宋体" panose="02010600030101010101" pitchFamily="2" charset="-122"/>
                <a:ea typeface="宋体" panose="02010600030101010101" pitchFamily="2" charset="-122"/>
              </a:endParaRPr>
            </a:p>
            <a:p>
              <a:pPr defTabSz="914400" eaLnBrk="0" fontAlgn="base" hangingPunct="0">
                <a:spcBef>
                  <a:spcPct val="0"/>
                </a:spcBef>
                <a:spcAft>
                  <a:spcPct val="0"/>
                </a:spcAft>
              </a:pPr>
              <a:r>
                <a:rPr lang="zh-CN" altLang="en-US" sz="1050" dirty="0">
                  <a:solidFill>
                    <a:srgbClr val="000000"/>
                  </a:solidFill>
                  <a:latin typeface="宋体" panose="02010600030101010101" pitchFamily="2" charset="-122"/>
                  <a:ea typeface="宋体" panose="02010600030101010101" pitchFamily="2" charset="-122"/>
                </a:rPr>
                <a:t>集成服务类测试</a:t>
              </a:r>
              <a:endParaRPr lang="en-US" altLang="zh-CN" sz="1050" dirty="0">
                <a:solidFill>
                  <a:srgbClr val="000000"/>
                </a:solidFill>
                <a:latin typeface="宋体" panose="02010600030101010101" pitchFamily="2" charset="-122"/>
                <a:ea typeface="宋体" panose="02010600030101010101" pitchFamily="2" charset="-122"/>
              </a:endParaRPr>
            </a:p>
            <a:p>
              <a:pPr defTabSz="914400" eaLnBrk="0" fontAlgn="base" hangingPunct="0">
                <a:spcBef>
                  <a:spcPct val="0"/>
                </a:spcBef>
                <a:spcAft>
                  <a:spcPct val="0"/>
                </a:spcAft>
              </a:pPr>
              <a:r>
                <a:rPr lang="zh-CN" altLang="en-US" sz="1050" dirty="0">
                  <a:solidFill>
                    <a:srgbClr val="000000"/>
                  </a:solidFill>
                  <a:latin typeface="宋体" panose="02010600030101010101" pitchFamily="2" charset="-122"/>
                  <a:ea typeface="宋体" panose="02010600030101010101" pitchFamily="2" charset="-122"/>
                </a:rPr>
                <a:t>特性类测试</a:t>
              </a:r>
              <a:endParaRPr lang="en-US" altLang="zh-CN" sz="1050" dirty="0">
                <a:solidFill>
                  <a:srgbClr val="000000"/>
                </a:solidFill>
                <a:latin typeface="宋体" panose="02010600030101010101" pitchFamily="2" charset="-122"/>
                <a:ea typeface="宋体" panose="02010600030101010101" pitchFamily="2" charset="-122"/>
              </a:endParaRPr>
            </a:p>
            <a:p>
              <a:pPr defTabSz="914400" eaLnBrk="0" fontAlgn="base" hangingPunct="0">
                <a:spcBef>
                  <a:spcPct val="0"/>
                </a:spcBef>
                <a:spcAft>
                  <a:spcPct val="0"/>
                </a:spcAft>
              </a:pPr>
              <a:endParaRPr lang="en-US" altLang="zh-CN" sz="1050" dirty="0">
                <a:solidFill>
                  <a:srgbClr val="000000"/>
                </a:solidFill>
                <a:latin typeface="宋体" panose="02010600030101010101" pitchFamily="2" charset="-122"/>
                <a:ea typeface="宋体" panose="02010600030101010101" pitchFamily="2" charset="-122"/>
              </a:endParaRPr>
            </a:p>
          </p:txBody>
        </p:sp>
        <p:sp>
          <p:nvSpPr>
            <p:cNvPr id="57" name="文本框 192"/>
            <p:cNvSpPr txBox="1"/>
            <p:nvPr/>
          </p:nvSpPr>
          <p:spPr>
            <a:xfrm>
              <a:off x="7326508" y="3492698"/>
              <a:ext cx="1943198" cy="320025"/>
            </a:xfrm>
            <a:prstGeom prst="rect">
              <a:avLst/>
            </a:prstGeom>
            <a:noFill/>
          </p:spPr>
          <p:txBody>
            <a:bodyPr wrap="square" rtlCol="0">
              <a:spAutoFit/>
            </a:bodyPr>
            <a:lstStyle/>
            <a:p>
              <a:pPr algn="ctr" defTabSz="913765" eaLnBrk="0" fontAlgn="base" hangingPunct="0">
                <a:spcBef>
                  <a:spcPct val="0"/>
                </a:spcBef>
                <a:spcAft>
                  <a:spcPct val="0"/>
                </a:spcAft>
              </a:pPr>
              <a:r>
                <a:rPr lang="zh-CN" altLang="en-US" sz="1400" dirty="0">
                  <a:solidFill>
                    <a:srgbClr val="000000"/>
                  </a:solidFill>
                  <a:latin typeface="宋体" panose="02010600030101010101" pitchFamily="2" charset="-122"/>
                  <a:ea typeface="宋体" panose="02010600030101010101" pitchFamily="2" charset="-122"/>
                </a:rPr>
                <a:t>场景化和</a:t>
              </a:r>
              <a:r>
                <a:rPr lang="en-US" altLang="zh-CN" sz="1400" dirty="0">
                  <a:solidFill>
                    <a:srgbClr val="000000"/>
                  </a:solidFill>
                  <a:latin typeface="宋体" panose="02010600030101010101" pitchFamily="2" charset="-122"/>
                  <a:ea typeface="宋体" panose="02010600030101010101" pitchFamily="2" charset="-122"/>
                </a:rPr>
                <a:t>DFX</a:t>
              </a:r>
              <a:r>
                <a:rPr lang="zh-CN" altLang="en-US" sz="1400" dirty="0">
                  <a:solidFill>
                    <a:srgbClr val="000000"/>
                  </a:solidFill>
                  <a:latin typeface="宋体" panose="02010600030101010101" pitchFamily="2" charset="-122"/>
                  <a:ea typeface="宋体" panose="02010600030101010101" pitchFamily="2" charset="-122"/>
                </a:rPr>
                <a:t>测试</a:t>
              </a:r>
              <a:endParaRPr lang="en-US" altLang="zh-CN" sz="1400" dirty="0">
                <a:solidFill>
                  <a:srgbClr val="000000"/>
                </a:solidFill>
                <a:latin typeface="宋体" panose="02010600030101010101" pitchFamily="2" charset="-122"/>
                <a:ea typeface="宋体" panose="02010600030101010101" pitchFamily="2" charset="-122"/>
              </a:endParaRPr>
            </a:p>
          </p:txBody>
        </p:sp>
        <p:sp>
          <p:nvSpPr>
            <p:cNvPr id="58" name="矩形 57"/>
            <p:cNvSpPr/>
            <p:nvPr/>
          </p:nvSpPr>
          <p:spPr bwMode="auto">
            <a:xfrm>
              <a:off x="7563746" y="3798020"/>
              <a:ext cx="1440000" cy="543963"/>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368" tIns="45684" rIns="91368" bIns="45684" numCol="1" rtlCol="0" anchor="t" anchorCtr="0" compatLnSpc="1"/>
            <a:lstStyle/>
            <a:p>
              <a:pPr defTabSz="914400" eaLnBrk="0" fontAlgn="base" hangingPunct="0">
                <a:spcBef>
                  <a:spcPct val="0"/>
                </a:spcBef>
                <a:spcAft>
                  <a:spcPct val="0"/>
                </a:spcAft>
              </a:pPr>
              <a:r>
                <a:rPr lang="zh-CN" altLang="en-US" sz="1050" dirty="0">
                  <a:solidFill>
                    <a:srgbClr val="000000"/>
                  </a:solidFill>
                  <a:latin typeface="宋体" panose="02010600030101010101" pitchFamily="2" charset="-122"/>
                  <a:ea typeface="宋体" panose="02010600030101010101" pitchFamily="2" charset="-122"/>
                </a:rPr>
                <a:t>集成用户场景类</a:t>
              </a:r>
              <a:endParaRPr lang="en-US" altLang="zh-CN" sz="1050" dirty="0">
                <a:solidFill>
                  <a:srgbClr val="000000"/>
                </a:solidFill>
                <a:latin typeface="宋体" panose="02010600030101010101" pitchFamily="2" charset="-122"/>
                <a:ea typeface="宋体" panose="02010600030101010101" pitchFamily="2" charset="-122"/>
              </a:endParaRPr>
            </a:p>
            <a:p>
              <a:pPr defTabSz="914400" eaLnBrk="0" fontAlgn="base" hangingPunct="0">
                <a:spcBef>
                  <a:spcPct val="0"/>
                </a:spcBef>
                <a:spcAft>
                  <a:spcPct val="0"/>
                </a:spcAft>
              </a:pPr>
              <a:r>
                <a:rPr lang="zh-CN" altLang="en-US" sz="1050" dirty="0">
                  <a:solidFill>
                    <a:srgbClr val="000000"/>
                  </a:solidFill>
                  <a:latin typeface="宋体" panose="02010600030101010101" pitchFamily="2" charset="-122"/>
                  <a:ea typeface="宋体" panose="02010600030101010101" pitchFamily="2" charset="-122"/>
                </a:rPr>
                <a:t>服务类 故障注入</a:t>
              </a:r>
              <a:endParaRPr lang="en-US" altLang="zh-CN" sz="1050" dirty="0">
                <a:solidFill>
                  <a:srgbClr val="000000"/>
                </a:solidFill>
                <a:latin typeface="宋体" panose="02010600030101010101" pitchFamily="2" charset="-122"/>
                <a:ea typeface="宋体" panose="02010600030101010101" pitchFamily="2" charset="-122"/>
              </a:endParaRPr>
            </a:p>
            <a:p>
              <a:pPr defTabSz="914400" eaLnBrk="0" fontAlgn="base" hangingPunct="0">
                <a:spcBef>
                  <a:spcPct val="0"/>
                </a:spcBef>
                <a:spcAft>
                  <a:spcPct val="0"/>
                </a:spcAft>
              </a:pPr>
              <a:r>
                <a:rPr lang="zh-CN" altLang="en-US" sz="1050" dirty="0">
                  <a:solidFill>
                    <a:srgbClr val="000000"/>
                  </a:solidFill>
                  <a:latin typeface="宋体" panose="02010600030101010101" pitchFamily="2" charset="-122"/>
                  <a:ea typeface="宋体" panose="02010600030101010101" pitchFamily="2" charset="-122"/>
                </a:rPr>
                <a:t>稳定压力 性能</a:t>
              </a:r>
              <a:r>
                <a:rPr lang="en-US" altLang="zh-CN" sz="1050" dirty="0">
                  <a:solidFill>
                    <a:srgbClr val="000000"/>
                  </a:solidFill>
                  <a:latin typeface="宋体" panose="02010600030101010101" pitchFamily="2" charset="-122"/>
                  <a:ea typeface="宋体" panose="02010600030101010101" pitchFamily="2" charset="-122"/>
                </a:rPr>
                <a:t> </a:t>
              </a:r>
              <a:r>
                <a:rPr lang="zh-CN" altLang="en-US" sz="1050" dirty="0">
                  <a:solidFill>
                    <a:srgbClr val="000000"/>
                  </a:solidFill>
                  <a:latin typeface="宋体" panose="02010600030101010101" pitchFamily="2" charset="-122"/>
                  <a:ea typeface="宋体" panose="02010600030101010101" pitchFamily="2" charset="-122"/>
                </a:rPr>
                <a:t>升级</a:t>
              </a:r>
              <a:endParaRPr lang="en-US" altLang="zh-CN" sz="1050" dirty="0">
                <a:solidFill>
                  <a:srgbClr val="000000"/>
                </a:solidFill>
                <a:latin typeface="宋体" panose="02010600030101010101" pitchFamily="2" charset="-122"/>
                <a:ea typeface="宋体" panose="02010600030101010101" pitchFamily="2" charset="-122"/>
              </a:endParaRPr>
            </a:p>
            <a:p>
              <a:pPr defTabSz="914400" eaLnBrk="0" fontAlgn="base" hangingPunct="0">
                <a:spcBef>
                  <a:spcPct val="0"/>
                </a:spcBef>
                <a:spcAft>
                  <a:spcPct val="0"/>
                </a:spcAft>
              </a:pPr>
              <a:endParaRPr lang="en-US" altLang="zh-CN" sz="1050" dirty="0">
                <a:solidFill>
                  <a:srgbClr val="000000"/>
                </a:solidFill>
                <a:latin typeface="宋体" panose="02010600030101010101" pitchFamily="2" charset="-122"/>
                <a:ea typeface="宋体" panose="02010600030101010101" pitchFamily="2" charset="-122"/>
              </a:endParaRPr>
            </a:p>
            <a:p>
              <a:pPr defTabSz="914400" eaLnBrk="0" fontAlgn="base" hangingPunct="0">
                <a:spcBef>
                  <a:spcPct val="0"/>
                </a:spcBef>
                <a:spcAft>
                  <a:spcPct val="0"/>
                </a:spcAft>
              </a:pPr>
              <a:endParaRPr lang="en-US" altLang="zh-CN" sz="1050" dirty="0">
                <a:solidFill>
                  <a:srgbClr val="000000"/>
                </a:solidFill>
                <a:latin typeface="宋体" panose="02010600030101010101" pitchFamily="2" charset="-122"/>
                <a:ea typeface="宋体" panose="02010600030101010101" pitchFamily="2" charset="-122"/>
              </a:endParaRPr>
            </a:p>
          </p:txBody>
        </p:sp>
        <p:sp>
          <p:nvSpPr>
            <p:cNvPr id="59" name="文本框 194"/>
            <p:cNvSpPr txBox="1"/>
            <p:nvPr/>
          </p:nvSpPr>
          <p:spPr>
            <a:xfrm>
              <a:off x="9797982" y="3496254"/>
              <a:ext cx="1440000" cy="307537"/>
            </a:xfrm>
            <a:prstGeom prst="rect">
              <a:avLst/>
            </a:prstGeom>
            <a:noFill/>
          </p:spPr>
          <p:txBody>
            <a:bodyPr wrap="square" rtlCol="0">
              <a:spAutoFit/>
            </a:bodyPr>
            <a:lstStyle/>
            <a:p>
              <a:pPr algn="ctr" defTabSz="913765" eaLnBrk="0" fontAlgn="base" hangingPunct="0">
                <a:spcBef>
                  <a:spcPct val="0"/>
                </a:spcBef>
                <a:spcAft>
                  <a:spcPct val="0"/>
                </a:spcAft>
              </a:pPr>
              <a:r>
                <a:rPr lang="zh-CN" altLang="en-US" sz="1400" dirty="0">
                  <a:solidFill>
                    <a:srgbClr val="000000"/>
                  </a:solidFill>
                  <a:latin typeface="宋体" panose="02010600030101010101" pitchFamily="2" charset="-122"/>
                  <a:ea typeface="宋体" panose="02010600030101010101" pitchFamily="2" charset="-122"/>
                </a:rPr>
                <a:t>安全测试</a:t>
              </a:r>
              <a:endParaRPr lang="en-US" altLang="zh-CN" sz="1400" dirty="0">
                <a:solidFill>
                  <a:srgbClr val="000000"/>
                </a:solidFill>
                <a:latin typeface="宋体" panose="02010600030101010101" pitchFamily="2" charset="-122"/>
                <a:ea typeface="宋体" panose="02010600030101010101" pitchFamily="2" charset="-122"/>
              </a:endParaRPr>
            </a:p>
          </p:txBody>
        </p:sp>
        <p:sp>
          <p:nvSpPr>
            <p:cNvPr id="60" name="矩形 59"/>
            <p:cNvSpPr/>
            <p:nvPr/>
          </p:nvSpPr>
          <p:spPr bwMode="auto">
            <a:xfrm>
              <a:off x="9798764" y="3823798"/>
              <a:ext cx="1440000" cy="539789"/>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368" tIns="45684" rIns="91368" bIns="45684" numCol="1" rtlCol="0" anchor="t" anchorCtr="0" compatLnSpc="1"/>
            <a:lstStyle/>
            <a:p>
              <a:pPr defTabSz="914400" eaLnBrk="0" fontAlgn="base" hangingPunct="0">
                <a:spcBef>
                  <a:spcPct val="0"/>
                </a:spcBef>
                <a:spcAft>
                  <a:spcPct val="0"/>
                </a:spcAft>
              </a:pPr>
              <a:r>
                <a:rPr lang="zh-CN" altLang="en-US" sz="1050" dirty="0">
                  <a:solidFill>
                    <a:srgbClr val="000000"/>
                  </a:solidFill>
                  <a:latin typeface="宋体" panose="02010600030101010101" pitchFamily="2" charset="-122"/>
                  <a:ea typeface="宋体" panose="02010600030101010101" pitchFamily="2" charset="-122"/>
                </a:rPr>
                <a:t>扫描类</a:t>
              </a:r>
              <a:endParaRPr lang="en-US" altLang="zh-CN" sz="1050" dirty="0">
                <a:solidFill>
                  <a:srgbClr val="000000"/>
                </a:solidFill>
                <a:latin typeface="宋体" panose="02010600030101010101" pitchFamily="2" charset="-122"/>
                <a:ea typeface="宋体" panose="02010600030101010101" pitchFamily="2" charset="-122"/>
              </a:endParaRPr>
            </a:p>
            <a:p>
              <a:pPr defTabSz="914400" eaLnBrk="0" fontAlgn="base" hangingPunct="0">
                <a:spcBef>
                  <a:spcPct val="0"/>
                </a:spcBef>
                <a:spcAft>
                  <a:spcPct val="0"/>
                </a:spcAft>
              </a:pPr>
              <a:r>
                <a:rPr lang="en-US" altLang="zh-CN" sz="1050" dirty="0">
                  <a:solidFill>
                    <a:srgbClr val="000000"/>
                  </a:solidFill>
                  <a:latin typeface="宋体" panose="02010600030101010101" pitchFamily="2" charset="-122"/>
                  <a:ea typeface="宋体" panose="02010600030101010101" pitchFamily="2" charset="-122"/>
                </a:rPr>
                <a:t>Fuzz</a:t>
              </a:r>
              <a:r>
                <a:rPr lang="zh-CN" altLang="en-US" sz="1050" dirty="0">
                  <a:solidFill>
                    <a:srgbClr val="000000"/>
                  </a:solidFill>
                  <a:latin typeface="宋体" panose="02010600030101010101" pitchFamily="2" charset="-122"/>
                  <a:ea typeface="宋体" panose="02010600030101010101" pitchFamily="2" charset="-122"/>
                </a:rPr>
                <a:t>测试</a:t>
              </a:r>
              <a:endParaRPr lang="en-US" altLang="zh-CN" sz="1050" dirty="0">
                <a:solidFill>
                  <a:srgbClr val="000000"/>
                </a:solidFill>
                <a:latin typeface="宋体" panose="02010600030101010101" pitchFamily="2" charset="-122"/>
                <a:ea typeface="宋体" panose="02010600030101010101" pitchFamily="2" charset="-122"/>
              </a:endParaRPr>
            </a:p>
          </p:txBody>
        </p:sp>
        <p:sp>
          <p:nvSpPr>
            <p:cNvPr id="61" name="文本框 197"/>
            <p:cNvSpPr txBox="1"/>
            <p:nvPr/>
          </p:nvSpPr>
          <p:spPr>
            <a:xfrm>
              <a:off x="9810572" y="4544356"/>
              <a:ext cx="1440000" cy="307336"/>
            </a:xfrm>
            <a:prstGeom prst="rect">
              <a:avLst/>
            </a:prstGeom>
            <a:noFill/>
          </p:spPr>
          <p:txBody>
            <a:bodyPr wrap="square" rtlCol="0">
              <a:spAutoFit/>
            </a:bodyPr>
            <a:lstStyle/>
            <a:p>
              <a:pPr algn="ctr" defTabSz="913765" eaLnBrk="0" fontAlgn="base" hangingPunct="0">
                <a:spcBef>
                  <a:spcPct val="0"/>
                </a:spcBef>
                <a:spcAft>
                  <a:spcPct val="0"/>
                </a:spcAft>
              </a:pPr>
              <a:r>
                <a:rPr lang="zh-CN" altLang="en-US" sz="1400" dirty="0">
                  <a:solidFill>
                    <a:srgbClr val="000000"/>
                  </a:solidFill>
                  <a:latin typeface="宋体" panose="02010600030101010101" pitchFamily="2" charset="-122"/>
                  <a:ea typeface="宋体" panose="02010600030101010101" pitchFamily="2" charset="-122"/>
                </a:rPr>
                <a:t>补丁测试</a:t>
              </a:r>
              <a:endParaRPr lang="en-US" altLang="zh-CN" sz="1400" dirty="0">
                <a:solidFill>
                  <a:srgbClr val="000000"/>
                </a:solidFill>
                <a:latin typeface="宋体" panose="02010600030101010101" pitchFamily="2" charset="-122"/>
                <a:ea typeface="宋体" panose="02010600030101010101" pitchFamily="2" charset="-122"/>
              </a:endParaRPr>
            </a:p>
          </p:txBody>
        </p:sp>
        <p:sp>
          <p:nvSpPr>
            <p:cNvPr id="62" name="矩形 61"/>
            <p:cNvSpPr/>
            <p:nvPr/>
          </p:nvSpPr>
          <p:spPr bwMode="auto">
            <a:xfrm>
              <a:off x="9818157" y="4849679"/>
              <a:ext cx="1440000" cy="440270"/>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368" tIns="45684" rIns="91368" bIns="45684" numCol="1" rtlCol="0" anchor="t" anchorCtr="0" compatLnSpc="1"/>
            <a:lstStyle/>
            <a:p>
              <a:pPr defTabSz="914400" eaLnBrk="0" fontAlgn="base" hangingPunct="0">
                <a:spcBef>
                  <a:spcPct val="0"/>
                </a:spcBef>
                <a:spcAft>
                  <a:spcPct val="0"/>
                </a:spcAft>
              </a:pPr>
              <a:r>
                <a:rPr lang="zh-CN" altLang="en-US" sz="1050" dirty="0">
                  <a:solidFill>
                    <a:srgbClr val="000000"/>
                  </a:solidFill>
                  <a:latin typeface="宋体" panose="02010600030101010101" pitchFamily="2" charset="-122"/>
                  <a:ea typeface="宋体" panose="02010600030101010101" pitchFamily="2" charset="-122"/>
                </a:rPr>
                <a:t>问题修复</a:t>
              </a:r>
              <a:endParaRPr lang="en-US" altLang="zh-CN" sz="1050" dirty="0">
                <a:solidFill>
                  <a:srgbClr val="000000"/>
                </a:solidFill>
                <a:latin typeface="宋体" panose="02010600030101010101" pitchFamily="2" charset="-122"/>
                <a:ea typeface="宋体" panose="02010600030101010101" pitchFamily="2" charset="-122"/>
              </a:endParaRPr>
            </a:p>
            <a:p>
              <a:pPr defTabSz="914400" eaLnBrk="0" fontAlgn="base" hangingPunct="0">
                <a:spcBef>
                  <a:spcPct val="0"/>
                </a:spcBef>
                <a:spcAft>
                  <a:spcPct val="0"/>
                </a:spcAft>
              </a:pPr>
              <a:r>
                <a:rPr lang="zh-CN" altLang="en-US" sz="1050" dirty="0">
                  <a:solidFill>
                    <a:srgbClr val="000000"/>
                  </a:solidFill>
                  <a:latin typeface="宋体" panose="02010600030101010101" pitchFamily="2" charset="-122"/>
                  <a:ea typeface="宋体" panose="02010600030101010101" pitchFamily="2" charset="-122"/>
                </a:rPr>
                <a:t>补丁测试</a:t>
              </a:r>
              <a:endParaRPr lang="en-US" altLang="zh-CN" sz="1050" dirty="0">
                <a:solidFill>
                  <a:srgbClr val="000000"/>
                </a:solidFill>
                <a:latin typeface="宋体" panose="02010600030101010101" pitchFamily="2" charset="-122"/>
                <a:ea typeface="宋体" panose="02010600030101010101" pitchFamily="2" charset="-122"/>
              </a:endParaRPr>
            </a:p>
          </p:txBody>
        </p:sp>
        <p:sp>
          <p:nvSpPr>
            <p:cNvPr id="63" name="文本框 200"/>
            <p:cNvSpPr txBox="1"/>
            <p:nvPr/>
          </p:nvSpPr>
          <p:spPr>
            <a:xfrm>
              <a:off x="5237541" y="5510744"/>
              <a:ext cx="1800000" cy="307528"/>
            </a:xfrm>
            <a:prstGeom prst="rect">
              <a:avLst/>
            </a:prstGeom>
            <a:noFill/>
          </p:spPr>
          <p:txBody>
            <a:bodyPr wrap="square" rtlCol="0">
              <a:spAutoFit/>
            </a:bodyPr>
            <a:lstStyle/>
            <a:p>
              <a:pPr algn="ctr" defTabSz="913765" eaLnBrk="0" fontAlgn="base" hangingPunct="0">
                <a:spcBef>
                  <a:spcPct val="0"/>
                </a:spcBef>
                <a:spcAft>
                  <a:spcPct val="0"/>
                </a:spcAft>
              </a:pPr>
              <a:r>
                <a:rPr lang="zh-CN" altLang="en-US" sz="1400" dirty="0">
                  <a:solidFill>
                    <a:srgbClr val="000000"/>
                  </a:solidFill>
                  <a:latin typeface="宋体" panose="02010600030101010101" pitchFamily="2" charset="-122"/>
                  <a:ea typeface="宋体" panose="02010600030101010101" pitchFamily="2" charset="-122"/>
                </a:rPr>
                <a:t>南向测试</a:t>
              </a:r>
              <a:endParaRPr lang="en-US" altLang="zh-CN" sz="1400" dirty="0">
                <a:solidFill>
                  <a:srgbClr val="000000"/>
                </a:solidFill>
                <a:latin typeface="宋体" panose="02010600030101010101" pitchFamily="2" charset="-122"/>
                <a:ea typeface="宋体" panose="02010600030101010101" pitchFamily="2" charset="-122"/>
              </a:endParaRPr>
            </a:p>
          </p:txBody>
        </p:sp>
        <p:sp>
          <p:nvSpPr>
            <p:cNvPr id="64" name="矩形 63"/>
            <p:cNvSpPr/>
            <p:nvPr/>
          </p:nvSpPr>
          <p:spPr bwMode="auto">
            <a:xfrm>
              <a:off x="5237541" y="5824703"/>
              <a:ext cx="1800000" cy="475459"/>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368" tIns="45684" rIns="91368" bIns="45684" numCol="1" rtlCol="0" anchor="t" anchorCtr="0" compatLnSpc="1"/>
            <a:lstStyle/>
            <a:p>
              <a:pPr defTabSz="913765" eaLnBrk="0" fontAlgn="base" hangingPunct="0">
                <a:spcBef>
                  <a:spcPct val="0"/>
                </a:spcBef>
                <a:spcAft>
                  <a:spcPct val="0"/>
                </a:spcAft>
              </a:pPr>
              <a:endParaRPr lang="en-US" altLang="zh-CN" sz="1050" dirty="0">
                <a:solidFill>
                  <a:srgbClr val="000000"/>
                </a:solidFill>
                <a:latin typeface="宋体" panose="02010600030101010101" pitchFamily="2" charset="-122"/>
                <a:ea typeface="宋体" panose="02010600030101010101" pitchFamily="2" charset="-122"/>
              </a:endParaRPr>
            </a:p>
            <a:p>
              <a:pPr defTabSz="913765" eaLnBrk="0" fontAlgn="base" hangingPunct="0">
                <a:spcBef>
                  <a:spcPct val="0"/>
                </a:spcBef>
                <a:spcAft>
                  <a:spcPct val="0"/>
                </a:spcAft>
              </a:pPr>
              <a:r>
                <a:rPr lang="zh-CN" altLang="en-US" sz="1050" dirty="0">
                  <a:solidFill>
                    <a:srgbClr val="000000"/>
                  </a:solidFill>
                  <a:latin typeface="宋体" panose="02010600030101010101" pitchFamily="2" charset="-122"/>
                  <a:ea typeface="宋体" panose="02010600030101010101" pitchFamily="2" charset="-122"/>
                </a:rPr>
                <a:t>硬件驱动类兼容性测试</a:t>
              </a:r>
              <a:endParaRPr lang="en-US" altLang="zh-CN" sz="1050" dirty="0">
                <a:solidFill>
                  <a:srgbClr val="000000"/>
                </a:solidFill>
                <a:latin typeface="宋体" panose="02010600030101010101" pitchFamily="2" charset="-122"/>
                <a:ea typeface="宋体" panose="02010600030101010101" pitchFamily="2" charset="-122"/>
              </a:endParaRPr>
            </a:p>
          </p:txBody>
        </p:sp>
        <p:sp>
          <p:nvSpPr>
            <p:cNvPr id="65" name="加号 64"/>
            <p:cNvSpPr/>
            <p:nvPr/>
          </p:nvSpPr>
          <p:spPr bwMode="auto">
            <a:xfrm>
              <a:off x="8039680" y="5878842"/>
              <a:ext cx="430464" cy="347597"/>
            </a:xfrm>
            <a:prstGeom prst="mathPlus">
              <a:avLst/>
            </a:prstGeom>
            <a:noFill/>
            <a:ln w="9525" cap="flat" cmpd="sng" algn="ctr">
              <a:solidFill>
                <a:schemeClr val="tx1"/>
              </a:solidFill>
              <a:prstDash val="solid"/>
              <a:round/>
              <a:headEnd type="none" w="med" len="med"/>
              <a:tailEnd type="none" w="med" len="med"/>
            </a:ln>
            <a:effectLst/>
          </p:spPr>
          <p:txBody>
            <a:bodyPr vert="horz" wrap="square" lIns="91368" tIns="45684" rIns="91368" bIns="45684" numCol="1" rtlCol="0" anchor="t" anchorCtr="0" compatLnSpc="1"/>
            <a:lstStyle/>
            <a:p>
              <a:pPr algn="ctr" defTabSz="913765" eaLnBrk="0" fontAlgn="base" hangingPunct="0">
                <a:spcBef>
                  <a:spcPct val="0"/>
                </a:spcBef>
                <a:spcAft>
                  <a:spcPct val="0"/>
                </a:spcAft>
              </a:pPr>
              <a:endParaRPr lang="zh-CN" altLang="en-US" sz="2500">
                <a:solidFill>
                  <a:srgbClr val="000000"/>
                </a:solidFill>
                <a:latin typeface="宋体" panose="02010600030101010101" pitchFamily="2" charset="-122"/>
                <a:ea typeface="宋体" panose="02010600030101010101" pitchFamily="2" charset="-122"/>
              </a:endParaRPr>
            </a:p>
          </p:txBody>
        </p:sp>
        <p:sp>
          <p:nvSpPr>
            <p:cNvPr id="66" name="矩形 65"/>
            <p:cNvSpPr/>
            <p:nvPr/>
          </p:nvSpPr>
          <p:spPr bwMode="auto">
            <a:xfrm>
              <a:off x="5237540" y="4864640"/>
              <a:ext cx="1440000" cy="607862"/>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368" tIns="45684" rIns="91368" bIns="45684" numCol="1" rtlCol="0" anchor="t" anchorCtr="0" compatLnSpc="1"/>
            <a:lstStyle/>
            <a:p>
              <a:pPr defTabSz="913765" eaLnBrk="0" fontAlgn="base" hangingPunct="0">
                <a:spcBef>
                  <a:spcPct val="0"/>
                </a:spcBef>
                <a:spcAft>
                  <a:spcPct val="0"/>
                </a:spcAft>
              </a:pPr>
              <a:r>
                <a:rPr lang="zh-CN" altLang="en-US" sz="1050" dirty="0">
                  <a:solidFill>
                    <a:srgbClr val="000000"/>
                  </a:solidFill>
                  <a:latin typeface="宋体" panose="02010600030101010101" pitchFamily="2" charset="-122"/>
                  <a:ea typeface="宋体" panose="02010600030101010101" pitchFamily="2" charset="-122"/>
                </a:rPr>
                <a:t>测试用例库</a:t>
              </a:r>
              <a:endParaRPr lang="en-US" altLang="zh-CN" sz="1050" dirty="0">
                <a:solidFill>
                  <a:srgbClr val="000000"/>
                </a:solidFill>
                <a:latin typeface="宋体" panose="02010600030101010101" pitchFamily="2" charset="-122"/>
                <a:ea typeface="宋体" panose="02010600030101010101" pitchFamily="2" charset="-122"/>
              </a:endParaRPr>
            </a:p>
            <a:p>
              <a:pPr defTabSz="913765" eaLnBrk="0" fontAlgn="base" hangingPunct="0">
                <a:spcBef>
                  <a:spcPct val="0"/>
                </a:spcBef>
                <a:spcAft>
                  <a:spcPct val="0"/>
                </a:spcAft>
              </a:pPr>
              <a:r>
                <a:rPr lang="zh-CN" altLang="en-US" sz="1050" dirty="0">
                  <a:solidFill>
                    <a:srgbClr val="000000"/>
                  </a:solidFill>
                  <a:latin typeface="宋体" panose="02010600030101010101" pitchFamily="2" charset="-122"/>
                  <a:ea typeface="宋体" panose="02010600030101010101" pitchFamily="2" charset="-122"/>
                </a:rPr>
                <a:t>测试组手工测试</a:t>
              </a:r>
              <a:endParaRPr lang="en-US" altLang="zh-CN" sz="1050" dirty="0">
                <a:solidFill>
                  <a:srgbClr val="000000"/>
                </a:solidFill>
                <a:latin typeface="宋体" panose="02010600030101010101" pitchFamily="2" charset="-122"/>
                <a:ea typeface="宋体" panose="02010600030101010101" pitchFamily="2" charset="-122"/>
              </a:endParaRPr>
            </a:p>
            <a:p>
              <a:pPr defTabSz="913765" eaLnBrk="0" fontAlgn="base" hangingPunct="0">
                <a:spcBef>
                  <a:spcPct val="0"/>
                </a:spcBef>
                <a:spcAft>
                  <a:spcPct val="0"/>
                </a:spcAft>
              </a:pPr>
              <a:r>
                <a:rPr lang="zh-CN" altLang="en-US" sz="1050" dirty="0">
                  <a:solidFill>
                    <a:srgbClr val="000000"/>
                  </a:solidFill>
                  <a:latin typeface="宋体" panose="02010600030101010101" pitchFamily="2" charset="-122"/>
                  <a:ea typeface="宋体" panose="02010600030101010101" pitchFamily="2" charset="-122"/>
                </a:rPr>
                <a:t>社区用户众测</a:t>
              </a:r>
              <a:endParaRPr lang="en-US" altLang="zh-CN" sz="1050" dirty="0">
                <a:solidFill>
                  <a:srgbClr val="000000"/>
                </a:solidFill>
                <a:latin typeface="宋体" panose="02010600030101010101" pitchFamily="2" charset="-122"/>
                <a:ea typeface="宋体" panose="02010600030101010101" pitchFamily="2" charset="-122"/>
              </a:endParaRPr>
            </a:p>
            <a:p>
              <a:pPr defTabSz="913765" eaLnBrk="0" fontAlgn="base" hangingPunct="0">
                <a:spcBef>
                  <a:spcPct val="0"/>
                </a:spcBef>
                <a:spcAft>
                  <a:spcPct val="0"/>
                </a:spcAft>
              </a:pPr>
              <a:endParaRPr lang="en-US" altLang="zh-CN" sz="1050" dirty="0">
                <a:solidFill>
                  <a:srgbClr val="000000"/>
                </a:solidFill>
                <a:latin typeface="宋体" panose="02010600030101010101" pitchFamily="2" charset="-122"/>
                <a:ea typeface="宋体" panose="02010600030101010101" pitchFamily="2" charset="-122"/>
              </a:endParaRPr>
            </a:p>
            <a:p>
              <a:pPr defTabSz="913765" eaLnBrk="0" fontAlgn="base" hangingPunct="0">
                <a:spcBef>
                  <a:spcPct val="0"/>
                </a:spcBef>
                <a:spcAft>
                  <a:spcPct val="0"/>
                </a:spcAft>
              </a:pPr>
              <a:endParaRPr lang="en-US" altLang="zh-CN" sz="1050" dirty="0">
                <a:solidFill>
                  <a:srgbClr val="000000"/>
                </a:solidFill>
                <a:latin typeface="宋体" panose="02010600030101010101" pitchFamily="2" charset="-122"/>
                <a:ea typeface="宋体" panose="02010600030101010101" pitchFamily="2" charset="-122"/>
              </a:endParaRPr>
            </a:p>
          </p:txBody>
        </p:sp>
        <p:sp>
          <p:nvSpPr>
            <p:cNvPr id="67" name="矩形 66"/>
            <p:cNvSpPr/>
            <p:nvPr/>
          </p:nvSpPr>
          <p:spPr bwMode="auto">
            <a:xfrm>
              <a:off x="7563746" y="4752122"/>
              <a:ext cx="1440000" cy="720379"/>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368" tIns="45684" rIns="91368" bIns="45684" numCol="1" rtlCol="0" anchor="t" anchorCtr="0" compatLnSpc="1"/>
            <a:lstStyle/>
            <a:p>
              <a:pPr defTabSz="914400" eaLnBrk="0" fontAlgn="base" hangingPunct="0">
                <a:spcBef>
                  <a:spcPct val="0"/>
                </a:spcBef>
                <a:spcAft>
                  <a:spcPct val="0"/>
                </a:spcAft>
              </a:pPr>
              <a:r>
                <a:rPr lang="zh-CN" altLang="en-US" sz="1050" dirty="0">
                  <a:solidFill>
                    <a:srgbClr val="000000"/>
                  </a:solidFill>
                  <a:latin typeface="宋体" panose="02010600030101010101" pitchFamily="2" charset="-122"/>
                  <a:ea typeface="宋体" panose="02010600030101010101" pitchFamily="2" charset="-122"/>
                </a:rPr>
                <a:t>自动化测试工具开发</a:t>
              </a:r>
              <a:endParaRPr lang="en-US" altLang="zh-CN" sz="1050" dirty="0">
                <a:solidFill>
                  <a:srgbClr val="000000"/>
                </a:solidFill>
                <a:latin typeface="宋体" panose="02010600030101010101" pitchFamily="2" charset="-122"/>
                <a:ea typeface="宋体" panose="02010600030101010101" pitchFamily="2" charset="-122"/>
              </a:endParaRPr>
            </a:p>
            <a:p>
              <a:pPr defTabSz="914400" eaLnBrk="0" fontAlgn="base" hangingPunct="0">
                <a:spcBef>
                  <a:spcPct val="0"/>
                </a:spcBef>
                <a:spcAft>
                  <a:spcPct val="0"/>
                </a:spcAft>
              </a:pPr>
              <a:r>
                <a:rPr lang="zh-CN" altLang="en-US" sz="1050" dirty="0">
                  <a:solidFill>
                    <a:srgbClr val="000000"/>
                  </a:solidFill>
                  <a:latin typeface="宋体" panose="02010600030101010101" pitchFamily="2" charset="-122"/>
                  <a:ea typeface="宋体" panose="02010600030101010101" pitchFamily="2" charset="-122"/>
                </a:rPr>
                <a:t>自动化测试套和用例</a:t>
              </a:r>
              <a:endParaRPr lang="en-US" altLang="zh-CN" sz="1050" dirty="0">
                <a:solidFill>
                  <a:srgbClr val="000000"/>
                </a:solidFill>
                <a:latin typeface="宋体" panose="02010600030101010101" pitchFamily="2" charset="-122"/>
                <a:ea typeface="宋体" panose="02010600030101010101" pitchFamily="2" charset="-122"/>
              </a:endParaRPr>
            </a:p>
            <a:p>
              <a:pPr defTabSz="914400" eaLnBrk="0" fontAlgn="base" hangingPunct="0">
                <a:spcBef>
                  <a:spcPct val="0"/>
                </a:spcBef>
                <a:spcAft>
                  <a:spcPct val="0"/>
                </a:spcAft>
              </a:pPr>
              <a:r>
                <a:rPr lang="zh-CN" altLang="en-US" sz="1050" dirty="0">
                  <a:solidFill>
                    <a:srgbClr val="000000"/>
                  </a:solidFill>
                  <a:latin typeface="宋体" panose="02010600030101010101" pitchFamily="2" charset="-122"/>
                  <a:ea typeface="宋体" panose="02010600030101010101" pitchFamily="2" charset="-122"/>
                </a:rPr>
                <a:t>自动化测试</a:t>
              </a:r>
              <a:endParaRPr lang="en-US" altLang="zh-CN" sz="1050" dirty="0">
                <a:solidFill>
                  <a:srgbClr val="000000"/>
                </a:solidFill>
                <a:latin typeface="宋体" panose="02010600030101010101" pitchFamily="2" charset="-122"/>
                <a:ea typeface="宋体" panose="02010600030101010101" pitchFamily="2" charset="-122"/>
              </a:endParaRPr>
            </a:p>
            <a:p>
              <a:pPr defTabSz="914400" eaLnBrk="0" fontAlgn="base" hangingPunct="0">
                <a:spcBef>
                  <a:spcPct val="0"/>
                </a:spcBef>
                <a:spcAft>
                  <a:spcPct val="0"/>
                </a:spcAft>
              </a:pPr>
              <a:endParaRPr lang="en-US" altLang="zh-CN" sz="1050" dirty="0">
                <a:solidFill>
                  <a:srgbClr val="000000"/>
                </a:solidFill>
                <a:latin typeface="宋体" panose="02010600030101010101" pitchFamily="2" charset="-122"/>
                <a:ea typeface="宋体" panose="02010600030101010101" pitchFamily="2" charset="-122"/>
              </a:endParaRPr>
            </a:p>
          </p:txBody>
        </p:sp>
        <p:sp>
          <p:nvSpPr>
            <p:cNvPr id="68" name="文本框 207"/>
            <p:cNvSpPr txBox="1"/>
            <p:nvPr/>
          </p:nvSpPr>
          <p:spPr>
            <a:xfrm>
              <a:off x="9206384" y="5510744"/>
              <a:ext cx="1800000" cy="307528"/>
            </a:xfrm>
            <a:prstGeom prst="rect">
              <a:avLst/>
            </a:prstGeom>
            <a:noFill/>
          </p:spPr>
          <p:txBody>
            <a:bodyPr wrap="square" rtlCol="0">
              <a:spAutoFit/>
            </a:bodyPr>
            <a:lstStyle/>
            <a:p>
              <a:pPr algn="ctr" defTabSz="913765" eaLnBrk="0" fontAlgn="base" hangingPunct="0">
                <a:spcBef>
                  <a:spcPct val="0"/>
                </a:spcBef>
                <a:spcAft>
                  <a:spcPct val="0"/>
                </a:spcAft>
              </a:pPr>
              <a:r>
                <a:rPr lang="zh-CN" altLang="en-US" sz="1400" dirty="0">
                  <a:solidFill>
                    <a:srgbClr val="000000"/>
                  </a:solidFill>
                  <a:latin typeface="宋体" panose="02010600030101010101" pitchFamily="2" charset="-122"/>
                  <a:ea typeface="宋体" panose="02010600030101010101" pitchFamily="2" charset="-122"/>
                </a:rPr>
                <a:t>北向测试</a:t>
              </a:r>
              <a:endParaRPr lang="en-US" altLang="zh-CN" sz="1400" dirty="0">
                <a:solidFill>
                  <a:srgbClr val="000000"/>
                </a:solidFill>
                <a:latin typeface="宋体" panose="02010600030101010101" pitchFamily="2" charset="-122"/>
                <a:ea typeface="宋体" panose="02010600030101010101" pitchFamily="2" charset="-122"/>
              </a:endParaRPr>
            </a:p>
          </p:txBody>
        </p:sp>
        <p:sp>
          <p:nvSpPr>
            <p:cNvPr id="69" name="矩形 68"/>
            <p:cNvSpPr/>
            <p:nvPr/>
          </p:nvSpPr>
          <p:spPr bwMode="auto">
            <a:xfrm>
              <a:off x="9206384" y="5824703"/>
              <a:ext cx="1800000" cy="484462"/>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368" tIns="45684" rIns="91368" bIns="45684" numCol="1" rtlCol="0" anchor="t" anchorCtr="0" compatLnSpc="1"/>
            <a:lstStyle/>
            <a:p>
              <a:pPr algn="ctr" defTabSz="913765" eaLnBrk="0" fontAlgn="base" hangingPunct="0">
                <a:spcBef>
                  <a:spcPct val="0"/>
                </a:spcBef>
                <a:spcAft>
                  <a:spcPct val="0"/>
                </a:spcAft>
              </a:pPr>
              <a:endParaRPr lang="en-US" altLang="zh-CN" sz="1050" dirty="0">
                <a:solidFill>
                  <a:srgbClr val="000000"/>
                </a:solidFill>
                <a:latin typeface="宋体" panose="02010600030101010101" pitchFamily="2" charset="-122"/>
                <a:ea typeface="宋体" panose="02010600030101010101" pitchFamily="2" charset="-122"/>
              </a:endParaRPr>
            </a:p>
            <a:p>
              <a:pPr algn="ctr" defTabSz="913765" eaLnBrk="0" fontAlgn="base" hangingPunct="0">
                <a:spcBef>
                  <a:spcPct val="0"/>
                </a:spcBef>
                <a:spcAft>
                  <a:spcPct val="0"/>
                </a:spcAft>
              </a:pPr>
              <a:r>
                <a:rPr lang="zh-CN" altLang="en-US" sz="1050" dirty="0">
                  <a:solidFill>
                    <a:srgbClr val="000000"/>
                  </a:solidFill>
                  <a:latin typeface="宋体" panose="02010600030101010101" pitchFamily="2" charset="-122"/>
                  <a:ea typeface="宋体" panose="02010600030101010101" pitchFamily="2" charset="-122"/>
                </a:rPr>
                <a:t>软件包兼容性测试</a:t>
              </a:r>
              <a:endParaRPr lang="en-US" altLang="zh-CN" sz="1050" dirty="0">
                <a:solidFill>
                  <a:srgbClr val="000000"/>
                </a:solidFill>
                <a:latin typeface="宋体" panose="02010600030101010101" pitchFamily="2" charset="-122"/>
                <a:ea typeface="宋体" panose="02010600030101010101" pitchFamily="2" charset="-122"/>
              </a:endParaRPr>
            </a:p>
            <a:p>
              <a:pPr algn="ctr" defTabSz="913765" eaLnBrk="0" fontAlgn="base" hangingPunct="0">
                <a:spcBef>
                  <a:spcPct val="0"/>
                </a:spcBef>
                <a:spcAft>
                  <a:spcPct val="0"/>
                </a:spcAft>
              </a:pPr>
              <a:endParaRPr lang="en-US" altLang="zh-CN" sz="1050" dirty="0">
                <a:solidFill>
                  <a:srgbClr val="000000"/>
                </a:solidFill>
                <a:latin typeface="宋体" panose="02010600030101010101" pitchFamily="2" charset="-122"/>
                <a:ea typeface="宋体" panose="02010600030101010101" pitchFamily="2" charset="-122"/>
              </a:endParaRPr>
            </a:p>
          </p:txBody>
        </p:sp>
        <p:sp>
          <p:nvSpPr>
            <p:cNvPr id="70" name="文本框 89"/>
            <p:cNvSpPr txBox="1"/>
            <p:nvPr/>
          </p:nvSpPr>
          <p:spPr>
            <a:xfrm>
              <a:off x="5247066" y="1129783"/>
              <a:ext cx="1440000" cy="30765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400" dirty="0">
                  <a:solidFill>
                    <a:srgbClr val="000000"/>
                  </a:solidFill>
                  <a:latin typeface="宋体" panose="02010600030101010101" pitchFamily="2" charset="-122"/>
                  <a:ea typeface="宋体" panose="02010600030101010101" pitchFamily="2" charset="-122"/>
                </a:rPr>
                <a:t>构建功能测试</a:t>
              </a:r>
              <a:endParaRPr lang="zh-CN" altLang="en-US" sz="1800" dirty="0">
                <a:solidFill>
                  <a:srgbClr val="000000"/>
                </a:solidFill>
                <a:latin typeface="宋体" panose="02010600030101010101" pitchFamily="2" charset="-122"/>
                <a:ea typeface="宋体" panose="02010600030101010101" pitchFamily="2" charset="-122"/>
              </a:endParaRPr>
            </a:p>
          </p:txBody>
        </p:sp>
        <p:sp>
          <p:nvSpPr>
            <p:cNvPr id="71" name="矩形 70"/>
            <p:cNvSpPr/>
            <p:nvPr/>
          </p:nvSpPr>
          <p:spPr bwMode="auto">
            <a:xfrm>
              <a:off x="5237541" y="1437622"/>
              <a:ext cx="1440000" cy="367923"/>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04" tIns="45702" rIns="91404" bIns="45702" numCol="1" rtlCol="0"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3765" eaLnBrk="0" fontAlgn="base" hangingPunct="0">
                <a:spcBef>
                  <a:spcPct val="0"/>
                </a:spcBef>
                <a:spcAft>
                  <a:spcPct val="0"/>
                </a:spcAft>
              </a:pPr>
              <a:r>
                <a:rPr lang="zh-CN" altLang="en-US" sz="1050" dirty="0">
                  <a:solidFill>
                    <a:srgbClr val="000000"/>
                  </a:solidFill>
                  <a:latin typeface="宋体" panose="02010600030101010101" pitchFamily="2" charset="-122"/>
                  <a:ea typeface="宋体" panose="02010600030101010101" pitchFamily="2" charset="-122"/>
                </a:rPr>
                <a:t>编译构建</a:t>
              </a:r>
              <a:endParaRPr lang="en-US" altLang="zh-CN" sz="1050" dirty="0">
                <a:solidFill>
                  <a:srgbClr val="000000"/>
                </a:solidFill>
                <a:latin typeface="宋体" panose="02010600030101010101" pitchFamily="2" charset="-122"/>
                <a:ea typeface="宋体" panose="02010600030101010101" pitchFamily="2" charset="-122"/>
              </a:endParaRPr>
            </a:p>
            <a:p>
              <a:pPr defTabSz="913765" eaLnBrk="0" fontAlgn="base" hangingPunct="0">
                <a:spcBef>
                  <a:spcPct val="0"/>
                </a:spcBef>
                <a:spcAft>
                  <a:spcPct val="0"/>
                </a:spcAft>
              </a:pPr>
              <a:r>
                <a:rPr lang="zh-CN" altLang="en-US" sz="1050" dirty="0">
                  <a:solidFill>
                    <a:srgbClr val="000000"/>
                  </a:solidFill>
                  <a:latin typeface="宋体" panose="02010600030101010101" pitchFamily="2" charset="-122"/>
                  <a:ea typeface="宋体" panose="02010600030101010101" pitchFamily="2" charset="-122"/>
                </a:rPr>
                <a:t>接口</a:t>
              </a:r>
              <a:r>
                <a:rPr lang="en-US" altLang="zh-CN" sz="1050" dirty="0">
                  <a:solidFill>
                    <a:srgbClr val="000000"/>
                  </a:solidFill>
                  <a:latin typeface="宋体" panose="02010600030101010101" pitchFamily="2" charset="-122"/>
                  <a:ea typeface="宋体" panose="02010600030101010101" pitchFamily="2" charset="-122"/>
                </a:rPr>
                <a:t>/</a:t>
              </a:r>
              <a:r>
                <a:rPr lang="zh-CN" altLang="en-US" sz="1050" dirty="0">
                  <a:solidFill>
                    <a:srgbClr val="000000"/>
                  </a:solidFill>
                  <a:latin typeface="宋体" panose="02010600030101010101" pitchFamily="2" charset="-122"/>
                  <a:ea typeface="宋体" panose="02010600030101010101" pitchFamily="2" charset="-122"/>
                </a:rPr>
                <a:t>功能</a:t>
              </a:r>
              <a:endParaRPr lang="en-US" altLang="zh-CN" sz="1050" dirty="0">
                <a:solidFill>
                  <a:srgbClr val="000000"/>
                </a:solidFill>
                <a:latin typeface="宋体" panose="02010600030101010101" pitchFamily="2" charset="-122"/>
                <a:ea typeface="宋体" panose="02010600030101010101" pitchFamily="2" charset="-122"/>
              </a:endParaRPr>
            </a:p>
          </p:txBody>
        </p:sp>
        <p:sp>
          <p:nvSpPr>
            <p:cNvPr id="72" name="文本框 211"/>
            <p:cNvSpPr txBox="1"/>
            <p:nvPr/>
          </p:nvSpPr>
          <p:spPr>
            <a:xfrm>
              <a:off x="9871836" y="2217098"/>
              <a:ext cx="1440000" cy="307537"/>
            </a:xfrm>
            <a:prstGeom prst="rect">
              <a:avLst/>
            </a:prstGeom>
            <a:noFill/>
          </p:spPr>
          <p:txBody>
            <a:bodyPr wrap="square" rtlCol="0">
              <a:spAutoFit/>
            </a:bodyPr>
            <a:lstStyle/>
            <a:p>
              <a:pPr algn="ctr" defTabSz="913765" eaLnBrk="0" fontAlgn="base" hangingPunct="0">
                <a:spcBef>
                  <a:spcPct val="0"/>
                </a:spcBef>
                <a:spcAft>
                  <a:spcPct val="0"/>
                </a:spcAft>
              </a:pPr>
              <a:r>
                <a:rPr lang="zh-CN" altLang="en-US" sz="1400" dirty="0">
                  <a:solidFill>
                    <a:srgbClr val="000000"/>
                  </a:solidFill>
                  <a:latin typeface="宋体" panose="02010600030101010101" pitchFamily="2" charset="-122"/>
                  <a:ea typeface="宋体" panose="02010600030101010101" pitchFamily="2" charset="-122"/>
                </a:rPr>
                <a:t>集成测试</a:t>
              </a:r>
              <a:endParaRPr lang="en-US" altLang="zh-CN" sz="1400" dirty="0">
                <a:solidFill>
                  <a:srgbClr val="000000"/>
                </a:solidFill>
                <a:latin typeface="宋体" panose="02010600030101010101" pitchFamily="2" charset="-122"/>
                <a:ea typeface="宋体" panose="02010600030101010101" pitchFamily="2" charset="-122"/>
              </a:endParaRPr>
            </a:p>
          </p:txBody>
        </p:sp>
        <p:sp>
          <p:nvSpPr>
            <p:cNvPr id="73" name="文本框 89"/>
            <p:cNvSpPr txBox="1"/>
            <p:nvPr/>
          </p:nvSpPr>
          <p:spPr>
            <a:xfrm>
              <a:off x="7568845" y="1129783"/>
              <a:ext cx="1440000" cy="30765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400" dirty="0">
                  <a:solidFill>
                    <a:srgbClr val="000000"/>
                  </a:solidFill>
                  <a:latin typeface="宋体" panose="02010600030101010101" pitchFamily="2" charset="-122"/>
                  <a:ea typeface="宋体" panose="02010600030101010101" pitchFamily="2" charset="-122"/>
                </a:rPr>
                <a:t>白盒测试</a:t>
              </a:r>
              <a:endParaRPr lang="zh-CN" altLang="en-US" sz="1800" dirty="0">
                <a:solidFill>
                  <a:srgbClr val="000000"/>
                </a:solidFill>
                <a:latin typeface="宋体" panose="02010600030101010101" pitchFamily="2" charset="-122"/>
                <a:ea typeface="宋体" panose="02010600030101010101" pitchFamily="2" charset="-122"/>
              </a:endParaRPr>
            </a:p>
          </p:txBody>
        </p:sp>
        <p:sp>
          <p:nvSpPr>
            <p:cNvPr id="74" name="矩形 73"/>
            <p:cNvSpPr/>
            <p:nvPr/>
          </p:nvSpPr>
          <p:spPr bwMode="auto">
            <a:xfrm>
              <a:off x="7571245" y="1437622"/>
              <a:ext cx="1440000" cy="367923"/>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04" tIns="45702" rIns="91404" bIns="45702" numCol="1" rtlCol="0"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3765" eaLnBrk="0" fontAlgn="base" hangingPunct="0">
                <a:spcBef>
                  <a:spcPct val="0"/>
                </a:spcBef>
                <a:spcAft>
                  <a:spcPct val="0"/>
                </a:spcAft>
              </a:pPr>
              <a:r>
                <a:rPr lang="zh-CN" altLang="en-US" sz="1050" dirty="0">
                  <a:solidFill>
                    <a:srgbClr val="000000"/>
                  </a:solidFill>
                  <a:latin typeface="宋体" panose="02010600030101010101" pitchFamily="2" charset="-122"/>
                  <a:ea typeface="宋体" panose="02010600030101010101" pitchFamily="2" charset="-122"/>
                </a:rPr>
                <a:t>代码评审</a:t>
              </a:r>
              <a:endParaRPr lang="en-US" altLang="zh-CN" sz="1050" dirty="0">
                <a:solidFill>
                  <a:srgbClr val="000000"/>
                </a:solidFill>
                <a:latin typeface="宋体" panose="02010600030101010101" pitchFamily="2" charset="-122"/>
                <a:ea typeface="宋体" panose="02010600030101010101" pitchFamily="2" charset="-122"/>
              </a:endParaRPr>
            </a:p>
            <a:p>
              <a:pPr defTabSz="913765" eaLnBrk="0" fontAlgn="base" hangingPunct="0">
                <a:spcBef>
                  <a:spcPct val="0"/>
                </a:spcBef>
                <a:spcAft>
                  <a:spcPct val="0"/>
                </a:spcAft>
              </a:pPr>
              <a:r>
                <a:rPr lang="en-US" altLang="zh-CN" sz="1050" dirty="0">
                  <a:solidFill>
                    <a:srgbClr val="000000"/>
                  </a:solidFill>
                  <a:latin typeface="宋体" panose="02010600030101010101" pitchFamily="2" charset="-122"/>
                  <a:ea typeface="宋体" panose="02010600030101010101" pitchFamily="2" charset="-122"/>
                </a:rPr>
                <a:t>Fuzz</a:t>
              </a:r>
              <a:r>
                <a:rPr lang="zh-CN" altLang="en-US" sz="1050" dirty="0">
                  <a:solidFill>
                    <a:srgbClr val="000000"/>
                  </a:solidFill>
                  <a:latin typeface="宋体" panose="02010600030101010101" pitchFamily="2" charset="-122"/>
                  <a:ea typeface="宋体" panose="02010600030101010101" pitchFamily="2" charset="-122"/>
                </a:rPr>
                <a:t>测试</a:t>
              </a:r>
              <a:endParaRPr lang="zh-CN" altLang="en-US" sz="1050" dirty="0">
                <a:solidFill>
                  <a:srgbClr val="000000"/>
                </a:solidFill>
                <a:latin typeface="宋体" panose="02010600030101010101" pitchFamily="2" charset="-122"/>
                <a:ea typeface="宋体" panose="02010600030101010101" pitchFamily="2" charset="-122"/>
              </a:endParaRPr>
            </a:p>
          </p:txBody>
        </p:sp>
        <p:cxnSp>
          <p:nvCxnSpPr>
            <p:cNvPr id="75" name="直接连接符 74"/>
            <p:cNvCxnSpPr/>
            <p:nvPr/>
          </p:nvCxnSpPr>
          <p:spPr bwMode="auto">
            <a:xfrm rot="5400000">
              <a:off x="1884262" y="3697949"/>
              <a:ext cx="5613807" cy="0"/>
            </a:xfrm>
            <a:prstGeom prst="line">
              <a:avLst/>
            </a:prstGeom>
            <a:solidFill>
              <a:schemeClr val="accent1"/>
            </a:solidFill>
            <a:ln w="15875" cap="flat" cmpd="sng" algn="ctr">
              <a:solidFill>
                <a:schemeClr val="accent3">
                  <a:lumMod val="85000"/>
                </a:schemeClr>
              </a:solidFill>
              <a:prstDash val="dashDot"/>
              <a:round/>
              <a:headEnd type="none" w="med" len="med"/>
              <a:tailEnd type="none" w="med" len="med"/>
            </a:ln>
            <a:effectLst/>
          </p:spPr>
        </p:cxnSp>
        <p:cxnSp>
          <p:nvCxnSpPr>
            <p:cNvPr id="76" name="直接连接符 75"/>
            <p:cNvCxnSpPr/>
            <p:nvPr/>
          </p:nvCxnSpPr>
          <p:spPr bwMode="auto">
            <a:xfrm rot="5400000">
              <a:off x="8744777" y="3624713"/>
              <a:ext cx="5613807" cy="0"/>
            </a:xfrm>
            <a:prstGeom prst="line">
              <a:avLst/>
            </a:prstGeom>
            <a:solidFill>
              <a:schemeClr val="accent1"/>
            </a:solidFill>
            <a:ln w="15875" cap="flat" cmpd="sng" algn="ctr">
              <a:solidFill>
                <a:schemeClr val="accent3">
                  <a:lumMod val="85000"/>
                </a:schemeClr>
              </a:solidFill>
              <a:prstDash val="dashDot"/>
              <a:round/>
              <a:headEnd type="none" w="med" len="med"/>
              <a:tailEnd type="none" w="med" len="med"/>
            </a:ln>
            <a:effectLst/>
          </p:spPr>
        </p:cxnSp>
        <p:pic>
          <p:nvPicPr>
            <p:cNvPr id="77" name="图片 76"/>
            <p:cNvPicPr>
              <a:picLocks noChangeAspect="1"/>
            </p:cNvPicPr>
            <p:nvPr/>
          </p:nvPicPr>
          <p:blipFill>
            <a:blip r:embed="rId1"/>
            <a:stretch>
              <a:fillRect/>
            </a:stretch>
          </p:blipFill>
          <p:spPr>
            <a:xfrm>
              <a:off x="2293291" y="4150346"/>
              <a:ext cx="1792344" cy="542222"/>
            </a:xfrm>
            <a:prstGeom prst="rect">
              <a:avLst/>
            </a:prstGeom>
          </p:spPr>
        </p:pic>
        <p:sp>
          <p:nvSpPr>
            <p:cNvPr id="78" name="加号 77"/>
            <p:cNvSpPr/>
            <p:nvPr/>
          </p:nvSpPr>
          <p:spPr bwMode="auto">
            <a:xfrm>
              <a:off x="9195719" y="4988346"/>
              <a:ext cx="430464" cy="347597"/>
            </a:xfrm>
            <a:prstGeom prst="mathPlus">
              <a:avLst/>
            </a:prstGeom>
            <a:noFill/>
            <a:ln w="9525" cap="flat" cmpd="sng" algn="ctr">
              <a:solidFill>
                <a:schemeClr val="tx1"/>
              </a:solidFill>
              <a:prstDash val="solid"/>
              <a:round/>
              <a:headEnd type="none" w="med" len="med"/>
              <a:tailEnd type="none" w="med" len="med"/>
            </a:ln>
            <a:effectLst/>
          </p:spPr>
          <p:txBody>
            <a:bodyPr vert="horz" wrap="square" lIns="91368" tIns="45684" rIns="91368" bIns="45684" numCol="1" rtlCol="0" anchor="t" anchorCtr="0" compatLnSpc="1"/>
            <a:lstStyle/>
            <a:p>
              <a:pPr algn="ctr" defTabSz="913765" eaLnBrk="0" fontAlgn="base" hangingPunct="0">
                <a:spcBef>
                  <a:spcPct val="0"/>
                </a:spcBef>
                <a:spcAft>
                  <a:spcPct val="0"/>
                </a:spcAft>
              </a:pPr>
              <a:endParaRPr lang="zh-CN" altLang="en-US" sz="2500">
                <a:solidFill>
                  <a:srgbClr val="000000"/>
                </a:solidFill>
                <a:latin typeface="宋体" panose="02010600030101010101" pitchFamily="2" charset="-122"/>
                <a:ea typeface="宋体" panose="02010600030101010101" pitchFamily="2" charset="-122"/>
              </a:endParaRPr>
            </a:p>
          </p:txBody>
        </p:sp>
        <p:sp>
          <p:nvSpPr>
            <p:cNvPr id="79" name="加号 78"/>
            <p:cNvSpPr/>
            <p:nvPr/>
          </p:nvSpPr>
          <p:spPr bwMode="auto">
            <a:xfrm>
              <a:off x="6896044" y="4970979"/>
              <a:ext cx="430464" cy="347597"/>
            </a:xfrm>
            <a:prstGeom prst="mathPlus">
              <a:avLst/>
            </a:prstGeom>
            <a:noFill/>
            <a:ln w="9525" cap="flat" cmpd="sng" algn="ctr">
              <a:solidFill>
                <a:schemeClr val="tx1"/>
              </a:solidFill>
              <a:prstDash val="solid"/>
              <a:round/>
              <a:headEnd type="none" w="med" len="med"/>
              <a:tailEnd type="none" w="med" len="med"/>
            </a:ln>
            <a:effectLst/>
          </p:spPr>
          <p:txBody>
            <a:bodyPr vert="horz" wrap="square" lIns="91368" tIns="45684" rIns="91368" bIns="45684" numCol="1" rtlCol="0"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765" eaLnBrk="0" fontAlgn="base" hangingPunct="0">
                <a:spcBef>
                  <a:spcPct val="0"/>
                </a:spcBef>
                <a:spcAft>
                  <a:spcPct val="0"/>
                </a:spcAft>
              </a:pPr>
              <a:endParaRPr lang="zh-CN" altLang="en-US" sz="2500">
                <a:solidFill>
                  <a:srgbClr val="000000"/>
                </a:solidFill>
                <a:latin typeface="宋体" panose="02010600030101010101" pitchFamily="2" charset="-122"/>
                <a:ea typeface="宋体" panose="02010600030101010101" pitchFamily="2" charset="-122"/>
              </a:endParaRPr>
            </a:p>
          </p:txBody>
        </p:sp>
        <p:sp>
          <p:nvSpPr>
            <p:cNvPr id="80" name="加号 79"/>
            <p:cNvSpPr/>
            <p:nvPr/>
          </p:nvSpPr>
          <p:spPr bwMode="auto">
            <a:xfrm>
              <a:off x="6896044" y="3890693"/>
              <a:ext cx="430464" cy="347597"/>
            </a:xfrm>
            <a:prstGeom prst="mathPlus">
              <a:avLst/>
            </a:prstGeom>
            <a:noFill/>
            <a:ln w="9525" cap="flat" cmpd="sng" algn="ctr">
              <a:solidFill>
                <a:schemeClr val="tx1"/>
              </a:solidFill>
              <a:prstDash val="solid"/>
              <a:round/>
              <a:headEnd type="none" w="med" len="med"/>
              <a:tailEnd type="none" w="med" len="med"/>
            </a:ln>
            <a:effectLst/>
          </p:spPr>
          <p:txBody>
            <a:bodyPr vert="horz" wrap="square" lIns="91368" tIns="45684" rIns="91368" bIns="45684" numCol="1" rtlCol="0"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765" eaLnBrk="0" fontAlgn="base" hangingPunct="0">
                <a:spcBef>
                  <a:spcPct val="0"/>
                </a:spcBef>
                <a:spcAft>
                  <a:spcPct val="0"/>
                </a:spcAft>
              </a:pPr>
              <a:endParaRPr lang="zh-CN" altLang="en-US" sz="2500">
                <a:solidFill>
                  <a:srgbClr val="000000"/>
                </a:solidFill>
                <a:latin typeface="宋体" panose="02010600030101010101" pitchFamily="2" charset="-122"/>
                <a:ea typeface="宋体" panose="02010600030101010101" pitchFamily="2" charset="-122"/>
              </a:endParaRPr>
            </a:p>
          </p:txBody>
        </p:sp>
        <p:sp>
          <p:nvSpPr>
            <p:cNvPr id="81" name="加号 80"/>
            <p:cNvSpPr/>
            <p:nvPr/>
          </p:nvSpPr>
          <p:spPr bwMode="auto">
            <a:xfrm>
              <a:off x="9195719" y="3850063"/>
              <a:ext cx="430464" cy="347597"/>
            </a:xfrm>
            <a:prstGeom prst="mathPlus">
              <a:avLst/>
            </a:prstGeom>
            <a:noFill/>
            <a:ln w="9525" cap="flat" cmpd="sng" algn="ctr">
              <a:solidFill>
                <a:schemeClr val="tx1"/>
              </a:solidFill>
              <a:prstDash val="solid"/>
              <a:round/>
              <a:headEnd type="none" w="med" len="med"/>
              <a:tailEnd type="none" w="med" len="med"/>
            </a:ln>
            <a:effectLst/>
          </p:spPr>
          <p:txBody>
            <a:bodyPr vert="horz" wrap="square" lIns="91368" tIns="45684" rIns="91368" bIns="45684" numCol="1" rtlCol="0"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765" eaLnBrk="0" fontAlgn="base" hangingPunct="0">
                <a:spcBef>
                  <a:spcPct val="0"/>
                </a:spcBef>
                <a:spcAft>
                  <a:spcPct val="0"/>
                </a:spcAft>
              </a:pPr>
              <a:endParaRPr lang="zh-CN" altLang="en-US" sz="2500">
                <a:solidFill>
                  <a:srgbClr val="000000"/>
                </a:solidFill>
                <a:latin typeface="宋体" panose="02010600030101010101" pitchFamily="2" charset="-122"/>
                <a:ea typeface="宋体" panose="02010600030101010101" pitchFamily="2" charset="-122"/>
              </a:endParaRPr>
            </a:p>
          </p:txBody>
        </p:sp>
        <p:sp>
          <p:nvSpPr>
            <p:cNvPr id="82" name="加号 81"/>
            <p:cNvSpPr/>
            <p:nvPr/>
          </p:nvSpPr>
          <p:spPr bwMode="auto">
            <a:xfrm>
              <a:off x="9195719" y="2726525"/>
              <a:ext cx="430464" cy="347597"/>
            </a:xfrm>
            <a:prstGeom prst="mathPlus">
              <a:avLst/>
            </a:prstGeom>
            <a:noFill/>
            <a:ln w="9525" cap="flat" cmpd="sng" algn="ctr">
              <a:solidFill>
                <a:schemeClr val="tx1"/>
              </a:solidFill>
              <a:prstDash val="solid"/>
              <a:round/>
              <a:headEnd type="none" w="med" len="med"/>
              <a:tailEnd type="none" w="med" len="med"/>
            </a:ln>
            <a:effectLst/>
          </p:spPr>
          <p:txBody>
            <a:bodyPr vert="horz" wrap="square" lIns="91368" tIns="45684" rIns="91368" bIns="45684" numCol="1" rtlCol="0"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765" eaLnBrk="0" fontAlgn="base" hangingPunct="0">
                <a:spcBef>
                  <a:spcPct val="0"/>
                </a:spcBef>
                <a:spcAft>
                  <a:spcPct val="0"/>
                </a:spcAft>
              </a:pPr>
              <a:endParaRPr lang="zh-CN" altLang="en-US" sz="2500">
                <a:solidFill>
                  <a:srgbClr val="000000"/>
                </a:solidFill>
                <a:latin typeface="宋体" panose="02010600030101010101" pitchFamily="2" charset="-122"/>
                <a:ea typeface="宋体" panose="02010600030101010101" pitchFamily="2" charset="-122"/>
              </a:endParaRPr>
            </a:p>
          </p:txBody>
        </p:sp>
        <p:sp>
          <p:nvSpPr>
            <p:cNvPr id="83" name="加号 82"/>
            <p:cNvSpPr/>
            <p:nvPr/>
          </p:nvSpPr>
          <p:spPr bwMode="auto">
            <a:xfrm>
              <a:off x="6896044" y="2743418"/>
              <a:ext cx="430464" cy="347597"/>
            </a:xfrm>
            <a:prstGeom prst="mathPlus">
              <a:avLst/>
            </a:prstGeom>
            <a:noFill/>
            <a:ln w="9525" cap="flat" cmpd="sng" algn="ctr">
              <a:solidFill>
                <a:schemeClr val="tx1"/>
              </a:solidFill>
              <a:prstDash val="solid"/>
              <a:round/>
              <a:headEnd type="none" w="med" len="med"/>
              <a:tailEnd type="none" w="med" len="med"/>
            </a:ln>
            <a:effectLst/>
          </p:spPr>
          <p:txBody>
            <a:bodyPr vert="horz" wrap="square" lIns="91368" tIns="45684" rIns="91368" bIns="45684" numCol="1" rtlCol="0"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765" eaLnBrk="0" fontAlgn="base" hangingPunct="0">
                <a:spcBef>
                  <a:spcPct val="0"/>
                </a:spcBef>
                <a:spcAft>
                  <a:spcPct val="0"/>
                </a:spcAft>
              </a:pPr>
              <a:endParaRPr lang="zh-CN" altLang="en-US" sz="2500">
                <a:solidFill>
                  <a:srgbClr val="000000"/>
                </a:solidFill>
                <a:latin typeface="宋体" panose="02010600030101010101" pitchFamily="2" charset="-122"/>
                <a:ea typeface="宋体" panose="02010600030101010101" pitchFamily="2" charset="-122"/>
              </a:endParaRPr>
            </a:p>
          </p:txBody>
        </p:sp>
        <p:sp>
          <p:nvSpPr>
            <p:cNvPr id="84" name="加号 83"/>
            <p:cNvSpPr/>
            <p:nvPr/>
          </p:nvSpPr>
          <p:spPr bwMode="auto">
            <a:xfrm>
              <a:off x="6896044" y="1453078"/>
              <a:ext cx="430464" cy="347597"/>
            </a:xfrm>
            <a:prstGeom prst="mathPlus">
              <a:avLst/>
            </a:prstGeom>
            <a:noFill/>
            <a:ln w="9525" cap="flat" cmpd="sng" algn="ctr">
              <a:solidFill>
                <a:schemeClr val="tx1"/>
              </a:solidFill>
              <a:prstDash val="solid"/>
              <a:round/>
              <a:headEnd type="none" w="med" len="med"/>
              <a:tailEnd type="none" w="med" len="med"/>
            </a:ln>
            <a:effectLst/>
          </p:spPr>
          <p:txBody>
            <a:bodyPr vert="horz" wrap="square" lIns="91368" tIns="45684" rIns="91368" bIns="45684" numCol="1" rtlCol="0"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765" eaLnBrk="0" fontAlgn="base" hangingPunct="0">
                <a:spcBef>
                  <a:spcPct val="0"/>
                </a:spcBef>
                <a:spcAft>
                  <a:spcPct val="0"/>
                </a:spcAft>
              </a:pPr>
              <a:endParaRPr lang="zh-CN" altLang="en-US" sz="2500">
                <a:solidFill>
                  <a:srgbClr val="000000"/>
                </a:solidFill>
                <a:latin typeface="宋体" panose="02010600030101010101" pitchFamily="2" charset="-122"/>
                <a:ea typeface="宋体" panose="02010600030101010101" pitchFamily="2" charset="-122"/>
              </a:endParaRPr>
            </a:p>
          </p:txBody>
        </p:sp>
        <p:sp>
          <p:nvSpPr>
            <p:cNvPr id="85" name="文本框 218"/>
            <p:cNvSpPr txBox="1"/>
            <p:nvPr/>
          </p:nvSpPr>
          <p:spPr>
            <a:xfrm>
              <a:off x="7568845" y="4487260"/>
              <a:ext cx="1440000" cy="320025"/>
            </a:xfrm>
            <a:prstGeom prst="rect">
              <a:avLst/>
            </a:prstGeom>
            <a:noFill/>
          </p:spPr>
          <p:txBody>
            <a:bodyPr wrap="square" rtlCol="0">
              <a:spAutoFit/>
            </a:bodyPr>
            <a:lstStyle/>
            <a:p>
              <a:pPr algn="ctr" defTabSz="913765" eaLnBrk="0" fontAlgn="base" hangingPunct="0">
                <a:spcBef>
                  <a:spcPct val="0"/>
                </a:spcBef>
                <a:spcAft>
                  <a:spcPct val="0"/>
                </a:spcAft>
              </a:pPr>
              <a:r>
                <a:rPr lang="zh-CN" altLang="en-US" sz="1400" dirty="0">
                  <a:solidFill>
                    <a:srgbClr val="000000"/>
                  </a:solidFill>
                  <a:latin typeface="宋体" panose="02010600030101010101" pitchFamily="2" charset="-122"/>
                  <a:ea typeface="宋体" panose="02010600030101010101" pitchFamily="2" charset="-122"/>
                </a:rPr>
                <a:t>自动化测试</a:t>
              </a:r>
              <a:endParaRPr lang="en-US" altLang="zh-CN" sz="1400" dirty="0">
                <a:solidFill>
                  <a:srgbClr val="000000"/>
                </a:solidFill>
                <a:latin typeface="宋体" panose="02010600030101010101" pitchFamily="2" charset="-122"/>
                <a:ea typeface="宋体" panose="02010600030101010101" pitchFamily="2" charset="-122"/>
              </a:endParaRPr>
            </a:p>
          </p:txBody>
        </p:sp>
        <p:sp>
          <p:nvSpPr>
            <p:cNvPr id="87" name="文本框 220"/>
            <p:cNvSpPr txBox="1"/>
            <p:nvPr/>
          </p:nvSpPr>
          <p:spPr>
            <a:xfrm>
              <a:off x="5247066" y="4487260"/>
              <a:ext cx="1440000" cy="320025"/>
            </a:xfrm>
            <a:prstGeom prst="rect">
              <a:avLst/>
            </a:prstGeom>
            <a:noFill/>
          </p:spPr>
          <p:txBody>
            <a:bodyPr wrap="square" rtlCol="0">
              <a:spAutoFit/>
            </a:bodyPr>
            <a:lstStyle/>
            <a:p>
              <a:pPr algn="ctr" defTabSz="913765" eaLnBrk="0" fontAlgn="base" hangingPunct="0">
                <a:spcBef>
                  <a:spcPct val="0"/>
                </a:spcBef>
                <a:spcAft>
                  <a:spcPct val="0"/>
                </a:spcAft>
              </a:pPr>
              <a:r>
                <a:rPr lang="zh-CN" altLang="en-US" sz="1400" dirty="0">
                  <a:solidFill>
                    <a:srgbClr val="000000"/>
                  </a:solidFill>
                  <a:latin typeface="宋体" panose="02010600030101010101" pitchFamily="2" charset="-122"/>
                  <a:ea typeface="宋体" panose="02010600030101010101" pitchFamily="2" charset="-122"/>
                </a:rPr>
                <a:t>手工测试</a:t>
              </a:r>
              <a:endParaRPr lang="en-US" altLang="zh-CN" sz="1400" dirty="0">
                <a:solidFill>
                  <a:srgbClr val="000000"/>
                </a:solidFill>
                <a:latin typeface="宋体" panose="02010600030101010101" pitchFamily="2" charset="-122"/>
                <a:ea typeface="宋体" panose="02010600030101010101" pitchFamily="2" charset="-122"/>
              </a:endParaRPr>
            </a:p>
          </p:txBody>
        </p:sp>
        <p:sp>
          <p:nvSpPr>
            <p:cNvPr id="88" name="文本框 89"/>
            <p:cNvSpPr txBox="1"/>
            <p:nvPr/>
          </p:nvSpPr>
          <p:spPr>
            <a:xfrm>
              <a:off x="9871836" y="1129783"/>
              <a:ext cx="1440000" cy="30765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400" dirty="0">
                  <a:solidFill>
                    <a:srgbClr val="000000"/>
                  </a:solidFill>
                  <a:latin typeface="宋体" panose="02010600030101010101" pitchFamily="2" charset="-122"/>
                  <a:ea typeface="宋体" panose="02010600030101010101" pitchFamily="2" charset="-122"/>
                </a:rPr>
                <a:t>加固测试</a:t>
              </a:r>
              <a:endParaRPr lang="zh-CN" altLang="en-US" sz="1800" dirty="0">
                <a:solidFill>
                  <a:srgbClr val="000000"/>
                </a:solidFill>
                <a:latin typeface="宋体" panose="02010600030101010101" pitchFamily="2" charset="-122"/>
                <a:ea typeface="宋体" panose="02010600030101010101" pitchFamily="2" charset="-122"/>
              </a:endParaRPr>
            </a:p>
          </p:txBody>
        </p:sp>
        <p:sp>
          <p:nvSpPr>
            <p:cNvPr id="89" name="矩形 88"/>
            <p:cNvSpPr/>
            <p:nvPr/>
          </p:nvSpPr>
          <p:spPr bwMode="auto">
            <a:xfrm>
              <a:off x="9845720" y="1437622"/>
              <a:ext cx="1440000" cy="390444"/>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04" tIns="45702" rIns="91404" bIns="45702" numCol="1" rtlCol="0"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3765" eaLnBrk="0" fontAlgn="base" hangingPunct="0">
                <a:spcBef>
                  <a:spcPct val="0"/>
                </a:spcBef>
                <a:spcAft>
                  <a:spcPct val="0"/>
                </a:spcAft>
              </a:pPr>
              <a:r>
                <a:rPr lang="zh-CN" altLang="en-US" sz="1050" dirty="0">
                  <a:solidFill>
                    <a:srgbClr val="000000"/>
                  </a:solidFill>
                  <a:latin typeface="宋体" panose="02010600030101010101" pitchFamily="2" charset="-122"/>
                  <a:ea typeface="宋体" panose="02010600030101010101" pitchFamily="2" charset="-122"/>
                </a:rPr>
                <a:t>加固测试</a:t>
              </a:r>
              <a:endParaRPr lang="en-US" altLang="zh-CN" sz="1050" dirty="0">
                <a:solidFill>
                  <a:srgbClr val="000000"/>
                </a:solidFill>
                <a:latin typeface="宋体" panose="02010600030101010101" pitchFamily="2" charset="-122"/>
                <a:ea typeface="宋体" panose="02010600030101010101" pitchFamily="2" charset="-122"/>
              </a:endParaRPr>
            </a:p>
          </p:txBody>
        </p:sp>
        <p:sp>
          <p:nvSpPr>
            <p:cNvPr id="90" name="加号 89"/>
            <p:cNvSpPr/>
            <p:nvPr/>
          </p:nvSpPr>
          <p:spPr bwMode="auto">
            <a:xfrm>
              <a:off x="9195719" y="1453078"/>
              <a:ext cx="430464" cy="347597"/>
            </a:xfrm>
            <a:prstGeom prst="mathPlus">
              <a:avLst/>
            </a:prstGeom>
            <a:noFill/>
            <a:ln w="9525" cap="flat" cmpd="sng" algn="ctr">
              <a:solidFill>
                <a:schemeClr val="tx1"/>
              </a:solidFill>
              <a:prstDash val="solid"/>
              <a:round/>
              <a:headEnd type="none" w="med" len="med"/>
              <a:tailEnd type="none" w="med" len="med"/>
            </a:ln>
            <a:effectLst/>
          </p:spPr>
          <p:txBody>
            <a:bodyPr vert="horz" wrap="square" lIns="91368" tIns="45684" rIns="91368" bIns="45684" numCol="1" rtlCol="0"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765" eaLnBrk="0" fontAlgn="base" hangingPunct="0">
                <a:spcBef>
                  <a:spcPct val="0"/>
                </a:spcBef>
                <a:spcAft>
                  <a:spcPct val="0"/>
                </a:spcAft>
              </a:pPr>
              <a:endParaRPr lang="zh-CN" altLang="en-US" sz="2500">
                <a:solidFill>
                  <a:srgbClr val="000000"/>
                </a:solidFill>
                <a:latin typeface="宋体" panose="02010600030101010101" pitchFamily="2" charset="-122"/>
                <a:ea typeface="宋体" panose="02010600030101010101" pitchFamily="2" charset="-122"/>
              </a:endParaRPr>
            </a:p>
          </p:txBody>
        </p:sp>
        <p:pic>
          <p:nvPicPr>
            <p:cNvPr id="92" name="图片 91"/>
            <p:cNvPicPr>
              <a:picLocks noChangeAspect="1"/>
            </p:cNvPicPr>
            <p:nvPr/>
          </p:nvPicPr>
          <p:blipFill>
            <a:blip r:embed="rId1"/>
            <a:stretch>
              <a:fillRect/>
            </a:stretch>
          </p:blipFill>
          <p:spPr>
            <a:xfrm>
              <a:off x="2293291" y="2554499"/>
              <a:ext cx="1792344" cy="542222"/>
            </a:xfrm>
            <a:prstGeom prst="rect">
              <a:avLst/>
            </a:prstGeom>
          </p:spPr>
        </p:pic>
      </p:grpSp>
      <p:sp>
        <p:nvSpPr>
          <p:cNvPr id="93" name="TextBox 92"/>
          <p:cNvSpPr txBox="1"/>
          <p:nvPr/>
        </p:nvSpPr>
        <p:spPr>
          <a:xfrm>
            <a:off x="6362718" y="6504853"/>
            <a:ext cx="5506636" cy="246221"/>
          </a:xfrm>
          <a:prstGeom prst="rect">
            <a:avLst/>
          </a:prstGeom>
          <a:noFill/>
        </p:spPr>
        <p:txBody>
          <a:bodyPr wrap="none" rtlCol="0">
            <a:spAutoFit/>
          </a:bodyPr>
          <a:lstStyle/>
          <a:p>
            <a:r>
              <a:rPr lang="zh-CN" altLang="en-US" sz="1000" dirty="0">
                <a:latin typeface="宋体" panose="02010600030101010101" pitchFamily="2" charset="-122"/>
                <a:ea typeface="宋体" panose="02010600030101010101" pitchFamily="2" charset="-122"/>
              </a:rPr>
              <a:t>图片根据</a:t>
            </a:r>
            <a:r>
              <a:rPr lang="en-US" altLang="zh-CN" sz="1000" dirty="0" err="1">
                <a:latin typeface="宋体" panose="02010600030101010101" pitchFamily="2" charset="-122"/>
                <a:ea typeface="宋体" panose="02010600030101010101" pitchFamily="2" charset="-122"/>
              </a:rPr>
              <a:t>openEuler</a:t>
            </a:r>
            <a:r>
              <a:rPr lang="en-US" altLang="zh-CN" sz="1000" dirty="0">
                <a:latin typeface="宋体" panose="02010600030101010101" pitchFamily="2" charset="-122"/>
                <a:ea typeface="宋体" panose="02010600030101010101" pitchFamily="2" charset="-122"/>
              </a:rPr>
              <a:t> QA SIG-</a:t>
            </a:r>
            <a:r>
              <a:rPr lang="zh-CN" altLang="en-US" sz="1000" dirty="0">
                <a:latin typeface="宋体" panose="02010600030101010101" pitchFamily="2" charset="-122"/>
                <a:ea typeface="宋体" panose="02010600030101010101" pitchFamily="2" charset="-122"/>
              </a:rPr>
              <a:t>分层测试策略修改   </a:t>
            </a:r>
            <a:r>
              <a:rPr lang="en-US" altLang="zh-CN" sz="1000" dirty="0">
                <a:latin typeface="宋体" panose="02010600030101010101" pitchFamily="2" charset="-122"/>
                <a:ea typeface="宋体" panose="02010600030101010101" pitchFamily="2" charset="-122"/>
              </a:rPr>
              <a:t>https://openEuler</a:t>
            </a:r>
            <a:r>
              <a:rPr lang="zh-CN" altLang="en-US" sz="1000" dirty="0">
                <a:latin typeface="宋体" panose="02010600030101010101" pitchFamily="2" charset="-122"/>
                <a:ea typeface="宋体" panose="02010600030101010101" pitchFamily="2" charset="-122"/>
              </a:rPr>
              <a:t>社区测试系统介绍</a:t>
            </a:r>
            <a:r>
              <a:rPr lang="en-US" altLang="zh-CN" sz="1000" dirty="0">
                <a:latin typeface="宋体" panose="02010600030101010101" pitchFamily="2" charset="-122"/>
                <a:ea typeface="宋体" panose="02010600030101010101" pitchFamily="2" charset="-122"/>
              </a:rPr>
              <a:t>.</a:t>
            </a:r>
            <a:r>
              <a:rPr lang="en-US" altLang="zh-CN" sz="1000" dirty="0" err="1">
                <a:latin typeface="宋体" panose="02010600030101010101" pitchFamily="2" charset="-122"/>
                <a:ea typeface="宋体" panose="02010600030101010101" pitchFamily="2" charset="-122"/>
              </a:rPr>
              <a:t>pptx</a:t>
            </a:r>
            <a:endParaRPr lang="zh-CN" altLang="en-US" sz="1000" dirty="0">
              <a:latin typeface="宋体" panose="02010600030101010101" pitchFamily="2" charset="-122"/>
              <a:ea typeface="宋体" panose="02010600030101010101" pitchFamily="2" charset="-122"/>
            </a:endParaRPr>
          </a:p>
        </p:txBody>
      </p:sp>
      <p:sp>
        <p:nvSpPr>
          <p:cNvPr id="7" name="文本框 6"/>
          <p:cNvSpPr txBox="1"/>
          <p:nvPr/>
        </p:nvSpPr>
        <p:spPr>
          <a:xfrm>
            <a:off x="342900" y="913130"/>
            <a:ext cx="2249805" cy="368300"/>
          </a:xfrm>
          <a:prstGeom prst="rect">
            <a:avLst/>
          </a:prstGeom>
          <a:noFill/>
        </p:spPr>
        <p:txBody>
          <a:bodyPr wrap="square" rtlCol="0">
            <a:spAutoFit/>
          </a:bodyPr>
          <a:p>
            <a:r>
              <a:rPr lang="zh-CN" altLang="en-US"/>
              <a:t>开发</a:t>
            </a:r>
            <a:r>
              <a:rPr lang="zh-CN" altLang="en-US"/>
              <a:t>人员</a:t>
            </a:r>
            <a:endParaRPr lang="zh-CN" altLang="en-US"/>
          </a:p>
        </p:txBody>
      </p:sp>
      <p:sp>
        <p:nvSpPr>
          <p:cNvPr id="9" name="文本框 8"/>
          <p:cNvSpPr txBox="1"/>
          <p:nvPr/>
        </p:nvSpPr>
        <p:spPr>
          <a:xfrm>
            <a:off x="205740" y="3608070"/>
            <a:ext cx="2386965" cy="294640"/>
          </a:xfrm>
          <a:prstGeom prst="rect">
            <a:avLst/>
          </a:prstGeom>
          <a:noFill/>
        </p:spPr>
        <p:txBody>
          <a:bodyPr wrap="square" rtlCol="0">
            <a:noAutofit/>
          </a:bodyPr>
          <a:p>
            <a:r>
              <a:rPr lang="zh-CN" altLang="en-US"/>
              <a:t>测试</a:t>
            </a:r>
            <a:r>
              <a:rPr lang="zh-CN" altLang="en-US"/>
              <a:t>组</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6291367" y="1540792"/>
            <a:ext cx="4009080" cy="460375"/>
          </a:xfrm>
          <a:prstGeom prst="rect">
            <a:avLst/>
          </a:prstGeom>
        </p:spPr>
        <p:txBody>
          <a:bodyPr wrap="square">
            <a:spAutoFit/>
          </a:bodyPr>
          <a:lstStyle/>
          <a:p>
            <a:r>
              <a:rPr lang="zh-CN" altLang="en-US" sz="2400" dirty="0" err="1">
                <a:solidFill>
                  <a:schemeClr val="tx1"/>
                </a:solidFill>
                <a:latin typeface="黑体" panose="02010609060101010101" pitchFamily="49" charset="-122"/>
                <a:ea typeface="黑体" panose="02010609060101010101" pitchFamily="49" charset="-122"/>
                <a:sym typeface="微软雅黑" panose="020B0503020204020204" pitchFamily="34" charset="-122"/>
              </a:rPr>
              <a:t>概述</a:t>
            </a:r>
            <a:endParaRPr lang="zh-CN" altLang="en-US" sz="2400" dirty="0" err="1">
              <a:solidFill>
                <a:schemeClr val="tx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22" name="矩形 21"/>
          <p:cNvSpPr/>
          <p:nvPr/>
        </p:nvSpPr>
        <p:spPr>
          <a:xfrm>
            <a:off x="6291367" y="2534138"/>
            <a:ext cx="3701705" cy="460375"/>
          </a:xfrm>
          <a:prstGeom prst="rect">
            <a:avLst/>
          </a:prstGeom>
        </p:spPr>
        <p:txBody>
          <a:bodyPr wrap="square">
            <a:spAutoFit/>
          </a:bodyPr>
          <a:lstStyle/>
          <a:p>
            <a:pPr algn="l">
              <a:buClrTx/>
              <a:buSzTx/>
              <a:buFontTx/>
            </a:pPr>
            <a:r>
              <a:rPr lang="zh-CN" altLang="en-US" sz="2400" dirty="0" err="1">
                <a:solidFill>
                  <a:srgbClr val="FF0000"/>
                </a:solidFill>
                <a:latin typeface="黑体" panose="02010609060101010101" pitchFamily="49" charset="-122"/>
                <a:ea typeface="黑体" panose="02010609060101010101" pitchFamily="49" charset="-122"/>
                <a:sym typeface="微软雅黑" panose="020B0503020204020204" pitchFamily="34" charset="-122"/>
              </a:rPr>
              <a:t>测试版本说明</a:t>
            </a:r>
            <a:endParaRPr lang="zh-CN" altLang="en-US" sz="2400" dirty="0" err="1">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24" name="矩形 23"/>
          <p:cNvSpPr/>
          <p:nvPr/>
        </p:nvSpPr>
        <p:spPr>
          <a:xfrm>
            <a:off x="6291367" y="3513230"/>
            <a:ext cx="3701705" cy="460375"/>
          </a:xfrm>
          <a:prstGeom prst="rect">
            <a:avLst/>
          </a:prstGeom>
        </p:spPr>
        <p:txBody>
          <a:bodyPr wrap="square">
            <a:spAutoFit/>
          </a:bodyPr>
          <a:lstStyle/>
          <a:p>
            <a:r>
              <a:rPr lang="zh-CN" altLang="en-US" sz="2400" dirty="0">
                <a:solidFill>
                  <a:srgbClr val="031E3F"/>
                </a:solidFill>
                <a:latin typeface="黑体" panose="02010609060101010101" pitchFamily="49" charset="-122"/>
                <a:ea typeface="黑体" panose="02010609060101010101" pitchFamily="49" charset="-122"/>
                <a:sym typeface="微软雅黑" panose="020B0503020204020204" pitchFamily="34" charset="-122"/>
              </a:rPr>
              <a:t>测试策略和缺陷</a:t>
            </a:r>
            <a:r>
              <a:rPr lang="zh-CN" altLang="en-US" sz="2400" dirty="0">
                <a:solidFill>
                  <a:srgbClr val="031E3F"/>
                </a:solidFill>
                <a:latin typeface="黑体" panose="02010609060101010101" pitchFamily="49" charset="-122"/>
                <a:ea typeface="黑体" panose="02010609060101010101" pitchFamily="49" charset="-122"/>
                <a:sym typeface="微软雅黑" panose="020B0503020204020204" pitchFamily="34" charset="-122"/>
              </a:rPr>
              <a:t>分级</a:t>
            </a:r>
            <a:endParaRPr lang="zh-CN" altLang="en-US" sz="2400" dirty="0">
              <a:solidFill>
                <a:srgbClr val="031E3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25" name="文本框 24"/>
          <p:cNvSpPr txBox="1"/>
          <p:nvPr/>
        </p:nvSpPr>
        <p:spPr>
          <a:xfrm>
            <a:off x="1358645" y="1374258"/>
            <a:ext cx="1797287" cy="861774"/>
          </a:xfrm>
          <a:prstGeom prst="rect">
            <a:avLst/>
          </a:prstGeom>
          <a:noFill/>
        </p:spPr>
        <p:txBody>
          <a:bodyPr wrap="none" rtlCol="0">
            <a:spAutoFit/>
          </a:bodyPr>
          <a:lstStyle/>
          <a:p>
            <a:r>
              <a:rPr lang="zh-CN" altLang="en-US" sz="5000" b="1" dirty="0">
                <a:solidFill>
                  <a:srgbClr val="061E3F"/>
                </a:solidFill>
                <a:latin typeface="黑体" panose="02010609060101010101" pitchFamily="49" charset="-122"/>
                <a:ea typeface="黑体" panose="02010609060101010101" pitchFamily="49" charset="-122"/>
                <a:cs typeface="+mn-ea"/>
                <a:sym typeface="+mn-lt"/>
              </a:rPr>
              <a:t>目 录</a:t>
            </a:r>
            <a:endParaRPr lang="zh-CN" altLang="en-US" sz="5000" b="1" dirty="0">
              <a:solidFill>
                <a:srgbClr val="061E3F"/>
              </a:solidFill>
              <a:latin typeface="黑体" panose="02010609060101010101" pitchFamily="49" charset="-122"/>
              <a:ea typeface="黑体" panose="02010609060101010101" pitchFamily="49" charset="-122"/>
              <a:cs typeface="+mn-ea"/>
              <a:sym typeface="+mn-lt"/>
            </a:endParaRPr>
          </a:p>
        </p:txBody>
      </p:sp>
      <p:sp>
        <p:nvSpPr>
          <p:cNvPr id="27" name="文本框 26"/>
          <p:cNvSpPr txBox="1"/>
          <p:nvPr/>
        </p:nvSpPr>
        <p:spPr>
          <a:xfrm>
            <a:off x="4270034" y="3342819"/>
            <a:ext cx="1657387" cy="830997"/>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03</a:t>
            </a:r>
            <a:endParaRPr lang="zh-CN" altLang="en-US" sz="4800" dirty="0">
              <a:solidFill>
                <a:srgbClr val="012FA8"/>
              </a:solidFill>
              <a:latin typeface="Impact" panose="020B0806030902050204" pitchFamily="34" charset="0"/>
              <a:ea typeface="SF Pro" pitchFamily="2" charset="0"/>
              <a:cs typeface="SF Pro" pitchFamily="2" charset="0"/>
              <a:sym typeface="+mn-lt"/>
            </a:endParaRPr>
          </a:p>
        </p:txBody>
      </p:sp>
      <p:sp>
        <p:nvSpPr>
          <p:cNvPr id="29" name="文本框 28"/>
          <p:cNvSpPr txBox="1"/>
          <p:nvPr/>
        </p:nvSpPr>
        <p:spPr>
          <a:xfrm>
            <a:off x="4270034" y="2349473"/>
            <a:ext cx="1657387" cy="830997"/>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02</a:t>
            </a:r>
            <a:endParaRPr lang="zh-CN" altLang="en-US" sz="4800" dirty="0">
              <a:solidFill>
                <a:srgbClr val="012FA8"/>
              </a:solidFill>
              <a:latin typeface="Impact" panose="020B0806030902050204" pitchFamily="34" charset="0"/>
              <a:ea typeface="SF Pro" pitchFamily="2" charset="0"/>
              <a:cs typeface="SF Pro" pitchFamily="2" charset="0"/>
              <a:sym typeface="+mn-lt"/>
            </a:endParaRPr>
          </a:p>
        </p:txBody>
      </p:sp>
      <p:sp>
        <p:nvSpPr>
          <p:cNvPr id="30" name="文本框 29"/>
          <p:cNvSpPr txBox="1"/>
          <p:nvPr/>
        </p:nvSpPr>
        <p:spPr>
          <a:xfrm>
            <a:off x="4270034" y="1356127"/>
            <a:ext cx="1657387" cy="830997"/>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01</a:t>
            </a:r>
            <a:endParaRPr lang="zh-CN" altLang="en-US" sz="4800" dirty="0">
              <a:solidFill>
                <a:srgbClr val="012FA8"/>
              </a:solidFill>
              <a:latin typeface="Impact" panose="020B0806030902050204" pitchFamily="34" charset="0"/>
              <a:ea typeface="SF Pro" pitchFamily="2" charset="0"/>
              <a:cs typeface="SF Pro" pitchFamily="2" charset="0"/>
              <a:sym typeface="+mn-lt"/>
            </a:endParaRPr>
          </a:p>
        </p:txBody>
      </p:sp>
      <p:cxnSp>
        <p:nvCxnSpPr>
          <p:cNvPr id="14" name="直接连接符 20"/>
          <p:cNvCxnSpPr/>
          <p:nvPr/>
        </p:nvCxnSpPr>
        <p:spPr>
          <a:xfrm>
            <a:off x="3685074" y="1204412"/>
            <a:ext cx="0" cy="3762696"/>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6291367" y="4495519"/>
            <a:ext cx="3701705" cy="460375"/>
          </a:xfrm>
          <a:prstGeom prst="rect">
            <a:avLst/>
          </a:prstGeom>
        </p:spPr>
        <p:txBody>
          <a:bodyPr wrap="square">
            <a:spAutoFit/>
          </a:bodyPr>
          <a:lstStyle/>
          <a:p>
            <a:r>
              <a:rPr lang="zh-CN" altLang="en-US" sz="2400" dirty="0">
                <a:solidFill>
                  <a:srgbClr val="031E3F"/>
                </a:solidFill>
                <a:latin typeface="黑体" panose="02010609060101010101" pitchFamily="49" charset="-122"/>
                <a:ea typeface="黑体" panose="02010609060101010101" pitchFamily="49" charset="-122"/>
                <a:sym typeface="微软雅黑" panose="020B0503020204020204" pitchFamily="34" charset="-122"/>
              </a:rPr>
              <a:t>测试</a:t>
            </a:r>
            <a:r>
              <a:rPr lang="zh-CN" altLang="en-US" sz="2400" dirty="0">
                <a:solidFill>
                  <a:srgbClr val="031E3F"/>
                </a:solidFill>
                <a:latin typeface="黑体" panose="02010609060101010101" pitchFamily="49" charset="-122"/>
                <a:ea typeface="黑体" panose="02010609060101010101" pitchFamily="49" charset="-122"/>
                <a:sym typeface="微软雅黑" panose="020B0503020204020204" pitchFamily="34" charset="-122"/>
              </a:rPr>
              <a:t>结论</a:t>
            </a:r>
            <a:endParaRPr lang="zh-CN" altLang="en-US" sz="2400" dirty="0">
              <a:solidFill>
                <a:srgbClr val="031E3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3" name="文本框 26"/>
          <p:cNvSpPr txBox="1"/>
          <p:nvPr/>
        </p:nvSpPr>
        <p:spPr>
          <a:xfrm>
            <a:off x="4270034" y="4336165"/>
            <a:ext cx="1657387" cy="830997"/>
          </a:xfrm>
          <a:prstGeom prst="rect">
            <a:avLst/>
          </a:prstGeom>
          <a:noFill/>
        </p:spPr>
        <p:txBody>
          <a:bodyPr wrap="square" rtlCol="0">
            <a:spAutoFit/>
          </a:bodyPr>
          <a:lstStyle/>
          <a:p>
            <a:pPr algn="ctr"/>
            <a:r>
              <a:rPr lang="en-US" altLang="zh-CN" sz="4800" dirty="0">
                <a:solidFill>
                  <a:srgbClr val="012FA8"/>
                </a:solidFill>
                <a:latin typeface="Impact" panose="020B0806030902050204" pitchFamily="34" charset="0"/>
                <a:ea typeface="SF Pro" pitchFamily="2" charset="0"/>
                <a:cs typeface="SF Pro" pitchFamily="2" charset="0"/>
                <a:sym typeface="+mn-lt"/>
              </a:rPr>
              <a:t>04</a:t>
            </a:r>
            <a:endParaRPr lang="zh-CN" altLang="en-US" sz="4800" dirty="0">
              <a:solidFill>
                <a:srgbClr val="012FA8"/>
              </a:solidFill>
              <a:latin typeface="Impact" panose="020B0806030902050204" pitchFamily="34" charset="0"/>
              <a:ea typeface="SF Pro" pitchFamily="2" charset="0"/>
              <a:cs typeface="SF Pro" pitchFamily="2" charset="0"/>
              <a:sym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7"/>
          <p:cNvSpPr txBox="1"/>
          <p:nvPr/>
        </p:nvSpPr>
        <p:spPr>
          <a:xfrm>
            <a:off x="259036" y="446116"/>
            <a:ext cx="7327314"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latin typeface="黑体" panose="02010609060101010101" pitchFamily="49" charset="-122"/>
                <a:ea typeface="黑体" panose="02010609060101010101" pitchFamily="49" charset="-122"/>
                <a:cs typeface="Lantinghei SC Demibold" panose="02000000000000000000" charset="-122"/>
              </a:rPr>
              <a:t>测试版本</a:t>
            </a:r>
            <a:r>
              <a:rPr lang="zh-CN" altLang="en-US" sz="2400" b="1" dirty="0">
                <a:latin typeface="黑体" panose="02010609060101010101" pitchFamily="49" charset="-122"/>
                <a:ea typeface="黑体" panose="02010609060101010101" pitchFamily="49" charset="-122"/>
                <a:cs typeface="Lantinghei SC Demibold" panose="02000000000000000000" charset="-122"/>
              </a:rPr>
              <a:t>说明</a:t>
            </a:r>
            <a:endParaRPr lang="zh-CN" altLang="en-US" sz="2400" b="1" dirty="0">
              <a:latin typeface="黑体" panose="02010609060101010101" pitchFamily="49" charset="-122"/>
              <a:ea typeface="黑体" panose="02010609060101010101" pitchFamily="49" charset="-122"/>
              <a:cs typeface="Lantinghei SC Demibold" panose="02000000000000000000" charset="-122"/>
            </a:endParaRPr>
          </a:p>
        </p:txBody>
      </p:sp>
      <p:sp>
        <p:nvSpPr>
          <p:cNvPr id="5" name="文本框 3"/>
          <p:cNvSpPr txBox="1"/>
          <p:nvPr/>
        </p:nvSpPr>
        <p:spPr>
          <a:xfrm>
            <a:off x="8514545" y="-1558741"/>
            <a:ext cx="184731"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1" lang="zh-CN" altLang="en-US" dirty="0"/>
          </a:p>
        </p:txBody>
      </p:sp>
      <p:sp>
        <p:nvSpPr>
          <p:cNvPr id="6" name="梯形 5"/>
          <p:cNvSpPr/>
          <p:nvPr/>
        </p:nvSpPr>
        <p:spPr>
          <a:xfrm rot="5400000">
            <a:off x="-204030" y="593037"/>
            <a:ext cx="538358" cy="159498"/>
          </a:xfrm>
          <a:prstGeom prst="trapezoid">
            <a:avLst/>
          </a:prstGeom>
          <a:solidFill>
            <a:srgbClr val="012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8" name="矩形 7"/>
          <p:cNvSpPr/>
          <p:nvPr/>
        </p:nvSpPr>
        <p:spPr>
          <a:xfrm>
            <a:off x="392768" y="975995"/>
            <a:ext cx="10776520" cy="299974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just">
              <a:lnSpc>
                <a:spcPct val="150000"/>
              </a:lnSpc>
              <a:spcBef>
                <a:spcPts val="0"/>
              </a:spcBef>
              <a:buClr>
                <a:srgbClr val="FF0000"/>
              </a:buClr>
              <a:buFont typeface="Wingdings" panose="05000000000000000000" pitchFamily="2" charset="2"/>
              <a:buNone/>
              <a:defRPr/>
            </a:pPr>
            <a:r>
              <a:rPr sz="1400" dirty="0">
                <a:solidFill>
                  <a:srgbClr val="000000"/>
                </a:solidFill>
                <a:latin typeface="宋体" panose="02010600030101010101" pitchFamily="2" charset="-122"/>
                <a:ea typeface="宋体" panose="02010600030101010101" pitchFamily="2" charset="-122"/>
              </a:rPr>
              <a:t>测试对象是 openEuler 22.03-V2 RISC-V（20221228）发布版本，发布范围相较 22.03 LTS RISC-V 版本主要变动：</a:t>
            </a:r>
            <a:endParaRPr sz="1400"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Font typeface="Wingdings" panose="05000000000000000000" pitchFamily="2" charset="2"/>
              <a:buChar char="n"/>
              <a:defRPr/>
            </a:pPr>
            <a:endParaRPr sz="1400"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Font typeface="Wingdings" panose="05000000000000000000" pitchFamily="2" charset="2"/>
              <a:buChar char="n"/>
              <a:defRPr/>
            </a:pPr>
            <a:r>
              <a:rPr sz="1400" dirty="0">
                <a:solidFill>
                  <a:srgbClr val="000000"/>
                </a:solidFill>
                <a:latin typeface="宋体" panose="02010600030101010101" pitchFamily="2" charset="-122"/>
                <a:ea typeface="宋体" panose="02010600030101010101" pitchFamily="2" charset="-122"/>
              </a:rPr>
              <a:t>软件包选型升级</a:t>
            </a:r>
            <a:endParaRPr sz="1400"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Font typeface="Wingdings" panose="05000000000000000000" pitchFamily="2" charset="2"/>
              <a:buChar char="n"/>
              <a:defRPr/>
            </a:pPr>
            <a:r>
              <a:rPr sz="1400" dirty="0">
                <a:solidFill>
                  <a:srgbClr val="000000"/>
                </a:solidFill>
                <a:latin typeface="宋体" panose="02010600030101010101" pitchFamily="2" charset="-122"/>
                <a:ea typeface="宋体" panose="02010600030101010101" pitchFamily="2" charset="-122"/>
              </a:rPr>
              <a:t>新增软件：Xfce 桌面（预装），Chromium 浏览器（预装），Firefox 浏览器（预装），Libreoffice 办公套件（预装），Tunderbird 电子邮件客户端（预装），Eclipse ，VLC 视频播放工具，GIMP 图片编辑工具（预装）, DDE, MySQL</a:t>
            </a:r>
            <a:endParaRPr sz="1400"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Font typeface="Wingdings" panose="05000000000000000000" pitchFamily="2" charset="2"/>
              <a:buChar char="n"/>
              <a:defRPr/>
            </a:pPr>
            <a:r>
              <a:rPr sz="1400" dirty="0">
                <a:solidFill>
                  <a:srgbClr val="000000"/>
                </a:solidFill>
                <a:latin typeface="宋体" panose="02010600030101010101" pitchFamily="2" charset="-122"/>
                <a:ea typeface="宋体" panose="02010600030101010101" pitchFamily="2" charset="-122"/>
              </a:rPr>
              <a:t>新增全栈支持 Unmatched 开发板，全栈支持 VisionFive 开发板，部分支持 D1 开发板, 部分支持 Liche</a:t>
            </a:r>
            <a:r>
              <a:rPr lang="en-US" sz="1400" dirty="0">
                <a:solidFill>
                  <a:srgbClr val="000000"/>
                </a:solidFill>
                <a:latin typeface="宋体" panose="02010600030101010101" pitchFamily="2" charset="-122"/>
                <a:ea typeface="宋体" panose="02010600030101010101" pitchFamily="2" charset="-122"/>
              </a:rPr>
              <a:t>erv</a:t>
            </a:r>
            <a:endParaRPr lang="en-US" sz="1400" dirty="0">
              <a:solidFill>
                <a:srgbClr val="000000"/>
              </a:solidFill>
              <a:latin typeface="宋体" panose="02010600030101010101" pitchFamily="2" charset="-122"/>
              <a:ea typeface="宋体" panose="02010600030101010101" pitchFamily="2" charset="-122"/>
            </a:endParaRPr>
          </a:p>
          <a:p>
            <a:pPr marL="257175" indent="-257175" algn="just">
              <a:lnSpc>
                <a:spcPct val="150000"/>
              </a:lnSpc>
              <a:spcBef>
                <a:spcPts val="0"/>
              </a:spcBef>
              <a:buClr>
                <a:srgbClr val="FF0000"/>
              </a:buClr>
              <a:buFont typeface="Wingdings" panose="05000000000000000000" pitchFamily="2" charset="2"/>
              <a:buChar char="n"/>
              <a:defRPr/>
            </a:pPr>
            <a:r>
              <a:rPr lang="en-US" sz="1400" dirty="0">
                <a:solidFill>
                  <a:srgbClr val="000000"/>
                </a:solidFill>
                <a:latin typeface="宋体" panose="02010600030101010101" pitchFamily="2" charset="-122"/>
                <a:ea typeface="宋体" panose="02010600030101010101" pitchFamily="2" charset="-122"/>
              </a:rPr>
              <a:t>修复 Bug 和CVE</a:t>
            </a:r>
            <a:endParaRPr lang="en-US" sz="1400" dirty="0">
              <a:solidFill>
                <a:srgbClr val="000000"/>
              </a:solidFill>
              <a:latin typeface="宋体" panose="02010600030101010101" pitchFamily="2" charset="-122"/>
              <a:ea typeface="宋体" panose="02010600030101010101" pitchFamily="2" charset="-122"/>
            </a:endParaRPr>
          </a:p>
          <a:p>
            <a:pPr indent="0" algn="just">
              <a:lnSpc>
                <a:spcPct val="150000"/>
              </a:lnSpc>
              <a:spcBef>
                <a:spcPts val="0"/>
              </a:spcBef>
              <a:buClr>
                <a:srgbClr val="FF0000"/>
              </a:buClr>
              <a:buFont typeface="Wingdings" panose="05000000000000000000" pitchFamily="2" charset="2"/>
              <a:buNone/>
              <a:defRPr/>
            </a:pPr>
            <a:endParaRPr lang="en-US" sz="1400" dirty="0">
              <a:solidFill>
                <a:srgbClr val="000000"/>
              </a:solidFill>
              <a:latin typeface="宋体" panose="02010600030101010101" pitchFamily="2" charset="-122"/>
              <a:ea typeface="宋体" panose="02010600030101010101" pitchFamily="2" charset="-122"/>
            </a:endParaRPr>
          </a:p>
          <a:p>
            <a:pPr indent="0" algn="just">
              <a:lnSpc>
                <a:spcPct val="150000"/>
              </a:lnSpc>
              <a:spcBef>
                <a:spcPts val="0"/>
              </a:spcBef>
              <a:buClr>
                <a:srgbClr val="FF0000"/>
              </a:buClr>
              <a:buFont typeface="Wingdings" panose="05000000000000000000" pitchFamily="2" charset="2"/>
              <a:buNone/>
              <a:defRPr/>
            </a:pPr>
            <a:r>
              <a:rPr lang="en-US" sz="1400" dirty="0">
                <a:solidFill>
                  <a:srgbClr val="000000"/>
                </a:solidFill>
                <a:latin typeface="宋体" panose="02010600030101010101" pitchFamily="2" charset="-122"/>
                <a:ea typeface="宋体" panose="02010600030101010101" pitchFamily="2" charset="-122"/>
              </a:rPr>
              <a:t>本次版本测试快照构建规则：</a:t>
            </a:r>
            <a:r>
              <a:rPr lang="en-US" sz="1400" dirty="0">
                <a:solidFill>
                  <a:srgbClr val="000000"/>
                </a:solidFill>
                <a:latin typeface="宋体" panose="02010600030101010101" pitchFamily="2" charset="-122"/>
                <a:ea typeface="宋体" panose="02010600030101010101" pitchFamily="2" charset="-122"/>
                <a:hlinkClick r:id="rId1" action="ppaction://hlinkfile"/>
              </a:rPr>
              <a:t>ORSP004</a:t>
            </a:r>
            <a:endParaRPr lang="en-US" sz="1400" dirty="0">
              <a:solidFill>
                <a:srgbClr val="000000"/>
              </a:solidFill>
              <a:latin typeface="宋体" panose="02010600030101010101" pitchFamily="2" charset="-122"/>
              <a:ea typeface="宋体" panose="02010600030101010101" pitchFamily="2" charset="-122"/>
            </a:endParaRPr>
          </a:p>
        </p:txBody>
      </p:sp>
      <p:graphicFrame>
        <p:nvGraphicFramePr>
          <p:cNvPr id="3" name="表格 2"/>
          <p:cNvGraphicFramePr/>
          <p:nvPr>
            <p:custDataLst>
              <p:tags r:id="rId2"/>
            </p:custDataLst>
          </p:nvPr>
        </p:nvGraphicFramePr>
        <p:xfrm>
          <a:off x="1267460" y="4000500"/>
          <a:ext cx="9026525" cy="1143000"/>
        </p:xfrm>
        <a:graphic>
          <a:graphicData uri="http://schemas.openxmlformats.org/drawingml/2006/table">
            <a:tbl>
              <a:tblPr>
                <a:tableStyleId>{0505E3EF-67EA-436B-97B2-0124C06EBD24}</a:tableStyleId>
              </a:tblPr>
              <a:tblGrid>
                <a:gridCol w="3338195"/>
                <a:gridCol w="2844165"/>
                <a:gridCol w="2844165"/>
              </a:tblGrid>
              <a:tr h="381000">
                <a:tc>
                  <a:txBody>
                    <a:bodyPr/>
                    <a:p>
                      <a:pPr algn="ctr">
                        <a:buNone/>
                      </a:pPr>
                      <a:r>
                        <a:rPr lang="zh-CN" altLang="en-US"/>
                        <a:t>版本名称</a:t>
                      </a:r>
                      <a:endParaRPr lang="zh-CN" altLang="en-US"/>
                    </a:p>
                  </a:txBody>
                  <a:tcPr/>
                </a:tc>
                <a:tc>
                  <a:txBody>
                    <a:bodyPr/>
                    <a:p>
                      <a:pPr algn="ctr">
                        <a:buNone/>
                      </a:pPr>
                      <a:r>
                        <a:rPr lang="zh-CN" altLang="en-US"/>
                        <a:t>测试起始时间</a:t>
                      </a:r>
                      <a:endParaRPr lang="zh-CN" altLang="en-US"/>
                    </a:p>
                  </a:txBody>
                  <a:tcPr/>
                </a:tc>
                <a:tc>
                  <a:txBody>
                    <a:bodyPr/>
                    <a:p>
                      <a:pPr algn="ctr">
                        <a:buNone/>
                      </a:pPr>
                      <a:r>
                        <a:rPr lang="zh-CN" altLang="en-US"/>
                        <a:t>测试结束时间</a:t>
                      </a:r>
                      <a:endParaRPr lang="zh-CN" altLang="en-US"/>
                    </a:p>
                  </a:txBody>
                  <a:tcPr/>
                </a:tc>
              </a:tr>
              <a:tr h="381000">
                <a:tc>
                  <a:txBody>
                    <a:bodyPr/>
                    <a:p>
                      <a:pPr algn="ctr">
                        <a:buNone/>
                      </a:pPr>
                      <a:r>
                        <a:rPr lang="zh-CN" altLang="en-US">
                          <a:hlinkClick r:id="rId3" action="ppaction://hlinkfile"/>
                        </a:rPr>
                        <a:t>openEuler 22.03-V1 RISC-V</a:t>
                      </a:r>
                      <a:endParaRPr lang="zh-CN" altLang="en-US">
                        <a:hlinkClick r:id="rId3" action="ppaction://hlinkfile"/>
                      </a:endParaRPr>
                    </a:p>
                  </a:txBody>
                  <a:tcPr/>
                </a:tc>
                <a:tc>
                  <a:txBody>
                    <a:bodyPr/>
                    <a:p>
                      <a:pPr algn="ctr">
                        <a:buNone/>
                      </a:pPr>
                      <a:r>
                        <a:rPr lang="en-US" altLang="zh-CN"/>
                        <a:t>2022.9.22</a:t>
                      </a:r>
                      <a:endParaRPr lang="en-US" altLang="zh-CN"/>
                    </a:p>
                  </a:txBody>
                  <a:tcPr/>
                </a:tc>
                <a:tc>
                  <a:txBody>
                    <a:bodyPr/>
                    <a:p>
                      <a:pPr algn="ctr">
                        <a:buNone/>
                      </a:pPr>
                      <a:r>
                        <a:rPr lang="en-US" altLang="zh-CN"/>
                        <a:t>2022.9.30</a:t>
                      </a:r>
                      <a:endParaRPr lang="en-US" altLang="zh-CN"/>
                    </a:p>
                  </a:txBody>
                  <a:tcPr/>
                </a:tc>
              </a:tr>
              <a:tr h="381000">
                <a:tc>
                  <a:txBody>
                    <a:bodyPr/>
                    <a:p>
                      <a:pPr algn="ctr">
                        <a:buNone/>
                      </a:pPr>
                      <a:r>
                        <a:rPr lang="zh-CN" altLang="en-US" sz="1800">
                          <a:hlinkClick r:id="rId4" action="ppaction://hlinkfile"/>
                        </a:rPr>
                        <a:t>openEuler 22.03-V</a:t>
                      </a:r>
                      <a:r>
                        <a:rPr lang="en-US" altLang="zh-CN" sz="1800">
                          <a:hlinkClick r:id="rId4" action="ppaction://hlinkfile"/>
                        </a:rPr>
                        <a:t>2</a:t>
                      </a:r>
                      <a:r>
                        <a:rPr lang="zh-CN" altLang="en-US" sz="1800">
                          <a:hlinkClick r:id="rId4" action="ppaction://hlinkfile"/>
                        </a:rPr>
                        <a:t> RISC-V</a:t>
                      </a:r>
                      <a:endParaRPr lang="zh-CN" altLang="en-US" sz="1800">
                        <a:hlinkClick r:id="rId4" action="ppaction://hlinkfile"/>
                      </a:endParaRPr>
                    </a:p>
                  </a:txBody>
                  <a:tcPr/>
                </a:tc>
                <a:tc>
                  <a:txBody>
                    <a:bodyPr/>
                    <a:p>
                      <a:pPr algn="ctr">
                        <a:buNone/>
                      </a:pPr>
                      <a:r>
                        <a:rPr lang="en-US" altLang="zh-CN"/>
                        <a:t>2022.12.28</a:t>
                      </a:r>
                      <a:endParaRPr lang="en-US" altLang="zh-CN"/>
                    </a:p>
                  </a:txBody>
                  <a:tcPr/>
                </a:tc>
                <a:tc>
                  <a:txBody>
                    <a:bodyPr/>
                    <a:p>
                      <a:pPr algn="ctr">
                        <a:buNone/>
                      </a:pPr>
                      <a:r>
                        <a:rPr lang="en-US" altLang="zh-CN"/>
                        <a:t>2022.1.16</a:t>
                      </a:r>
                      <a:endParaRPr lang="en-US" altLang="zh-CN"/>
                    </a:p>
                  </a:txBody>
                  <a:tcPr/>
                </a:tc>
              </a:tr>
            </a:tbl>
          </a:graphicData>
        </a:graphic>
      </p:graphicFrame>
    </p:spTree>
  </p:cSld>
  <p:clrMapOvr>
    <a:masterClrMapping/>
  </p:clrMapOvr>
</p:sld>
</file>

<file path=ppt/tags/tag1.xml><?xml version="1.0" encoding="utf-8"?>
<p:tagLst xmlns:p="http://schemas.openxmlformats.org/presentationml/2006/main">
  <p:tag name="KSO_WM_UNIT_TABLE_BEAUTIFY" val="smartTable{c8a98e7c-19fb-46d4-a5e5-c3ec59141d32}"/>
</p:tagLst>
</file>

<file path=ppt/tags/tag2.xml><?xml version="1.0" encoding="utf-8"?>
<p:tagLst xmlns:p="http://schemas.openxmlformats.org/presentationml/2006/main">
  <p:tag name="KSO_WM_UNIT_TABLE_BEAUTIFY" val="smartTable{b482ed9c-df16-487a-9f46-f5657c92c704}"/>
  <p:tag name="TABLE_ENDDRAG_ORIGIN_RECT" val="778*405"/>
  <p:tag name="TABLE_ENDDRAG_RECT" val="104*107*778*405"/>
  <p:tag name="TABLE_AUTOADJUST_FLAG" val="1"/>
</p:tagLst>
</file>

<file path=ppt/tags/tag3.xml><?xml version="1.0" encoding="utf-8"?>
<p:tagLst xmlns:p="http://schemas.openxmlformats.org/presentationml/2006/main">
  <p:tag name="KSO_WM_UNIT_TABLE_BEAUTIFY" val="smartTable{b482ed9c-df16-487a-9f46-f5657c92c704}"/>
  <p:tag name="TABLE_ENDDRAG_ORIGIN_RECT" val="756*371"/>
  <p:tag name="TABLE_ENDDRAG_RECT" val="104*107*756*371"/>
</p:tagLst>
</file>

<file path=ppt/tags/tag4.xml><?xml version="1.0" encoding="utf-8"?>
<p:tagLst xmlns:p="http://schemas.openxmlformats.org/presentationml/2006/main">
  <p:tag name="KSO_WM_UNIT_TABLE_BEAUTIFY" val="smartTable{61ec1505-331a-4298-93e8-6cb5feb3e8bb}"/>
  <p:tag name="TABLE_ENDDRAG_ORIGIN_RECT" val="835*362"/>
  <p:tag name="TABLE_ENDDRAG_RECT" val="66*71*835*362"/>
</p:tagLst>
</file>

<file path=ppt/tags/tag5.xml><?xml version="1.0" encoding="utf-8"?>
<p:tagLst xmlns:p="http://schemas.openxmlformats.org/presentationml/2006/main">
  <p:tag name="KSO_WM_UNIT_TABLE_BEAUTIFY" val="smartTable{61ec1505-331a-4298-93e8-6cb5feb3e8bb}"/>
</p:tagLst>
</file>

<file path=ppt/tags/tag6.xml><?xml version="1.0" encoding="utf-8"?>
<p:tagLst xmlns:p="http://schemas.openxmlformats.org/presentationml/2006/main">
  <p:tag name="KSO_WM_UNIT_TABLE_BEAUTIFY" val="smartTable{61ec1505-331a-4298-93e8-6cb5feb3e8bb}"/>
</p:tagLst>
</file>

<file path=ppt/tags/tag7.xml><?xml version="1.0" encoding="utf-8"?>
<p:tagLst xmlns:p="http://schemas.openxmlformats.org/presentationml/2006/main">
  <p:tag name="KSO_WM_UNIT_TABLE_BEAUTIFY" val="smartTable{61ec1505-331a-4298-93e8-6cb5feb3e8bb}"/>
</p:tagLst>
</file>

<file path=ppt/tags/tag8.xml><?xml version="1.0" encoding="utf-8"?>
<p:tagLst xmlns:p="http://schemas.openxmlformats.org/presentationml/2006/main">
  <p:tag name="COMMONDATA" val="eyJoZGlkIjoiODViY2JkMjU3NGYzZTEwMzZmMGFkZWViYmNkYWU3NDIifQ=="/>
  <p:tag name="KSO_WPP_MARK_KEY" val="f9cfc4bb-c9eb-4f79-bee8-8f7dc115121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6823</Words>
  <Application>WPS 演示</Application>
  <PresentationFormat>宽屏</PresentationFormat>
  <Paragraphs>743</Paragraphs>
  <Slides>25</Slides>
  <Notes>24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25</vt:i4>
      </vt:variant>
    </vt:vector>
  </HeadingPairs>
  <TitlesOfParts>
    <vt:vector size="40" baseType="lpstr">
      <vt:lpstr>Arial</vt:lpstr>
      <vt:lpstr>宋体</vt:lpstr>
      <vt:lpstr>Wingdings</vt:lpstr>
      <vt:lpstr>黑体</vt:lpstr>
      <vt:lpstr>微软雅黑</vt:lpstr>
      <vt:lpstr>Impact</vt:lpstr>
      <vt:lpstr>SF Pro</vt:lpstr>
      <vt:lpstr>Segoe Print</vt:lpstr>
      <vt:lpstr>Lantinghei SC Demibold</vt:lpstr>
      <vt:lpstr>等线</vt:lpstr>
      <vt:lpstr>Arial Unicode MS</vt:lpstr>
      <vt:lpstr>等线 Light</vt:lpstr>
      <vt:lpstr>Calibri</vt:lpstr>
      <vt:lpstr>Cambria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罗云翔</cp:lastModifiedBy>
  <cp:revision>1361</cp:revision>
  <dcterms:created xsi:type="dcterms:W3CDTF">2021-11-09T09:58:00Z</dcterms:created>
  <dcterms:modified xsi:type="dcterms:W3CDTF">2023-01-12T02:49:20Z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EB15E2B13F654F7EA4B218FF48BA3674</vt:lpwstr>
  </property>
  <property fmtid="{D5CDD505-2E9C-101B-9397-08002B2CF9AE}" pid="3" name="KSOProductBuildVer">
    <vt:lpwstr>2052-11.1.0.13703</vt:lpwstr>
  </property>
</Properties>
</file>