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57" r:id="rId5"/>
    <p:sldId id="258" r:id="rId6"/>
    <p:sldId id="259" r:id="rId7"/>
    <p:sldId id="261" r:id="rId8"/>
    <p:sldId id="262" r:id="rId9"/>
    <p:sldId id="266" r:id="rId10"/>
    <p:sldId id="274" r:id="rId11"/>
    <p:sldId id="260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97193"/>
            <a:ext cx="9144000" cy="2387600"/>
          </a:xfrm>
        </p:spPr>
        <p:txBody>
          <a:bodyPr/>
          <a:p>
            <a:r>
              <a:rPr lang="zh-CN" altLang="en-US"/>
              <a:t>开源社区运营阶段总结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endParaRPr lang="zh-CN" altLang="en-US"/>
          </a:p>
          <a:p>
            <a:r>
              <a:rPr lang="en-US" altLang="zh-CN"/>
              <a:t>2023.09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程龙灿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未来要做的事情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755775"/>
            <a:ext cx="10800715" cy="4518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 sz="2800">
                <a:latin typeface="+mn-ea"/>
                <a:cs typeface="+mn-ea"/>
              </a:rPr>
              <a:t>后续阶段要做的事情</a:t>
            </a:r>
            <a:endParaRPr lang="zh-CN" altLang="en-US" sz="2800">
              <a:latin typeface="+mn-ea"/>
              <a:cs typeface="+mn-ea"/>
            </a:endParaRPr>
          </a:p>
          <a:p>
            <a:pPr marL="0" indent="457200">
              <a:lnSpc>
                <a:spcPct val="160000"/>
              </a:lnSpc>
              <a:buNone/>
            </a:pPr>
            <a:r>
              <a:rPr lang="en-US" altLang="zh-CN" sz="2800">
                <a:latin typeface="+mn-ea"/>
                <a:cs typeface="+mn-ea"/>
                <a:sym typeface="+mn-ea"/>
              </a:rPr>
              <a:t>1</a:t>
            </a:r>
            <a:r>
              <a:rPr lang="zh-CN" altLang="en-US" sz="2800">
                <a:latin typeface="+mn-ea"/>
                <a:cs typeface="+mn-ea"/>
                <a:sym typeface="+mn-ea"/>
              </a:rPr>
              <a:t>、吸引用户</a:t>
            </a:r>
            <a:r>
              <a:rPr lang="en-US" altLang="zh-CN" sz="2800">
                <a:latin typeface="+mn-ea"/>
                <a:cs typeface="+mn-ea"/>
                <a:sym typeface="+mn-ea"/>
              </a:rPr>
              <a:t>-</a:t>
            </a:r>
            <a:r>
              <a:rPr lang="zh-CN" altLang="en-US" sz="2800">
                <a:latin typeface="+mn-ea"/>
                <a:cs typeface="+mn-ea"/>
                <a:sym typeface="+mn-ea"/>
              </a:rPr>
              <a:t>成为开发者</a:t>
            </a:r>
            <a:r>
              <a:rPr lang="en-US" altLang="zh-CN" sz="2800">
                <a:latin typeface="+mn-ea"/>
                <a:cs typeface="+mn-ea"/>
                <a:sym typeface="+mn-ea"/>
              </a:rPr>
              <a:t>-</a:t>
            </a:r>
            <a:r>
              <a:rPr lang="zh-CN" altLang="en-US" sz="2800">
                <a:latin typeface="+mn-ea"/>
                <a:cs typeface="+mn-ea"/>
                <a:sym typeface="+mn-ea"/>
              </a:rPr>
              <a:t>贡献制度</a:t>
            </a:r>
            <a:endParaRPr lang="zh-CN" altLang="en-US" sz="2800">
              <a:latin typeface="+mn-ea"/>
              <a:cs typeface="+mn-ea"/>
            </a:endParaRPr>
          </a:p>
          <a:p>
            <a:pPr marL="0" indent="457200">
              <a:lnSpc>
                <a:spcPct val="160000"/>
              </a:lnSpc>
              <a:buNone/>
            </a:pPr>
            <a:r>
              <a:rPr lang="en-US" altLang="zh-CN" sz="2800">
                <a:latin typeface="+mn-ea"/>
                <a:cs typeface="+mn-ea"/>
                <a:sym typeface="+mn-ea"/>
              </a:rPr>
              <a:t>2</a:t>
            </a:r>
            <a:r>
              <a:rPr lang="zh-CN" altLang="en-US" sz="2800">
                <a:latin typeface="+mn-ea"/>
                <a:cs typeface="+mn-ea"/>
                <a:sym typeface="+mn-ea"/>
              </a:rPr>
              <a:t>、在更多平台上进行宣传</a:t>
            </a:r>
            <a:endParaRPr lang="zh-CN" altLang="en-US" sz="2800">
              <a:latin typeface="+mn-ea"/>
              <a:cs typeface="+mn-ea"/>
            </a:endParaRPr>
          </a:p>
          <a:p>
            <a:pPr marL="0" indent="457200">
              <a:lnSpc>
                <a:spcPct val="160000"/>
              </a:lnSpc>
              <a:buNone/>
            </a:pPr>
            <a:r>
              <a:rPr lang="en-US" altLang="zh-CN" sz="2800">
                <a:latin typeface="+mn-ea"/>
                <a:cs typeface="+mn-ea"/>
                <a:sym typeface="+mn-ea"/>
              </a:rPr>
              <a:t>3</a:t>
            </a:r>
            <a:r>
              <a:rPr lang="zh-CN" altLang="en-US" sz="2800">
                <a:latin typeface="+mn-ea"/>
                <a:cs typeface="+mn-ea"/>
                <a:sym typeface="+mn-ea"/>
              </a:rPr>
              <a:t>、更加完善的文档，让用户了解并使用</a:t>
            </a:r>
            <a:endParaRPr lang="zh-CN" altLang="en-US" sz="2800">
              <a:latin typeface="+mn-ea"/>
              <a:cs typeface="+mn-ea"/>
            </a:endParaRPr>
          </a:p>
          <a:p>
            <a:pPr marL="0" indent="457200">
              <a:lnSpc>
                <a:spcPct val="160000"/>
              </a:lnSpc>
              <a:buNone/>
            </a:pPr>
            <a:r>
              <a:rPr lang="en-US" altLang="zh-CN" sz="2800">
                <a:latin typeface="+mn-ea"/>
                <a:cs typeface="+mn-ea"/>
                <a:sym typeface="+mn-ea"/>
              </a:rPr>
              <a:t>4</a:t>
            </a:r>
            <a:r>
              <a:rPr lang="zh-CN" altLang="en-US" sz="2800">
                <a:latin typeface="+mn-ea"/>
                <a:cs typeface="+mn-ea"/>
                <a:sym typeface="+mn-ea"/>
              </a:rPr>
              <a:t>、技术文档和常见问题</a:t>
            </a:r>
            <a:endParaRPr lang="zh-CN" altLang="en-US" sz="2800">
              <a:latin typeface="+mn-ea"/>
              <a:cs typeface="+mn-ea"/>
              <a:sym typeface="+mn-ea"/>
            </a:endParaRPr>
          </a:p>
          <a:p>
            <a:pPr marL="0" indent="457200">
              <a:lnSpc>
                <a:spcPct val="160000"/>
              </a:lnSpc>
              <a:buNone/>
            </a:pPr>
            <a:r>
              <a:rPr lang="en-US" altLang="zh-CN" sz="2800">
                <a:latin typeface="+mn-ea"/>
                <a:cs typeface="+mn-ea"/>
                <a:sym typeface="+mn-ea"/>
              </a:rPr>
              <a:t>5</a:t>
            </a:r>
            <a:r>
              <a:rPr lang="zh-CN" altLang="en-US" sz="2800">
                <a:latin typeface="+mn-ea"/>
                <a:cs typeface="+mn-ea"/>
                <a:sym typeface="+mn-ea"/>
              </a:rPr>
              <a:t>、对外演讲相关准备</a:t>
            </a:r>
            <a:endParaRPr lang="zh-CN" altLang="en-US" sz="2800">
              <a:latin typeface="+mn-ea"/>
              <a:cs typeface="+mn-ea"/>
            </a:endParaRPr>
          </a:p>
          <a:p>
            <a:pPr indent="457200">
              <a:lnSpc>
                <a:spcPct val="160000"/>
              </a:lnSpc>
            </a:pPr>
            <a:endParaRPr lang="zh-CN" altLang="en-US" sz="28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30000"/>
              </a:lnSpc>
            </a:pPr>
            <a:r>
              <a:rPr lang="zh-CN" altLang="en-US"/>
              <a:t>需求岗位的背景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岗位的职责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如何体现价值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自身的优势点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能收获到什么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未来做的事情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/>
              <a:t>开源社区经理的出现背景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/>
              <a:t>开源文化的普及</a:t>
            </a:r>
            <a:endParaRPr lang="zh-CN"/>
          </a:p>
          <a:p>
            <a:pPr lvl="1">
              <a:lnSpc>
                <a:spcPct val="150000"/>
              </a:lnSpc>
            </a:pPr>
            <a:r>
              <a:rPr lang="zh-CN"/>
              <a:t>社区模式成功化的可复制</a:t>
            </a:r>
            <a:endParaRPr lang="zh-CN"/>
          </a:p>
          <a:p>
            <a:pPr lvl="1">
              <a:lnSpc>
                <a:spcPct val="150000"/>
              </a:lnSpc>
            </a:pPr>
            <a:r>
              <a:rPr lang="zh-CN"/>
              <a:t>各类信息渠道与信息量增加</a:t>
            </a:r>
            <a:endParaRPr lang="zh-CN"/>
          </a:p>
          <a:p>
            <a:pPr lvl="1">
              <a:lnSpc>
                <a:spcPct val="150000"/>
              </a:lnSpc>
            </a:pPr>
            <a:r>
              <a:rPr lang="zh-CN"/>
              <a:t>商业相关的参与</a:t>
            </a:r>
            <a:endParaRPr lang="zh-CN"/>
          </a:p>
          <a:p>
            <a:pPr marL="457200" lvl="1" indent="0">
              <a:buNone/>
            </a:pPr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岗位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1">
              <a:lnSpc>
                <a:spcPct val="150000"/>
              </a:lnSpc>
            </a:pPr>
            <a:r>
              <a:rPr lang="zh-CN" altLang="en-US" sz="2800">
                <a:sym typeface="+mn-ea"/>
              </a:rPr>
              <a:t>在上述的背景下，项目中所需要的岗位</a:t>
            </a:r>
            <a:endParaRPr lang="zh-CN" altLang="en-US" sz="2800"/>
          </a:p>
          <a:p>
            <a:pPr lvl="1">
              <a:lnSpc>
                <a:spcPct val="150000"/>
              </a:lnSpc>
            </a:pPr>
            <a:r>
              <a:rPr lang="zh-CN" altLang="en-US"/>
              <a:t>需要经常对人交流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/>
              <a:t>对社区运营模式有一定了解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/>
              <a:t>有一定的演讲与文档撰写能力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/>
              <a:t>有一定的组织能力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/>
              <a:t>成为用户和社区之间的纽带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职责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>
              <a:lnSpc>
                <a:spcPct val="160000"/>
              </a:lnSpc>
            </a:pPr>
            <a:r>
              <a:rPr lang="zh-CN" altLang="en-US"/>
              <a:t>在上述的岗位说明中，需要社区经理做什么：</a:t>
            </a:r>
            <a:endParaRPr lang="zh-CN" altLang="en-US"/>
          </a:p>
          <a:p>
            <a:pPr marL="457200" lvl="1" indent="457200">
              <a:lnSpc>
                <a:spcPct val="160000"/>
              </a:lnSpc>
              <a:buNone/>
            </a:pPr>
            <a:r>
              <a:rPr lang="en-US" altLang="zh-CN"/>
              <a:t>1</a:t>
            </a:r>
            <a:r>
              <a:rPr lang="zh-CN" altLang="en-US"/>
              <a:t>、社区建设和维护</a:t>
            </a:r>
            <a:endParaRPr lang="zh-CN" altLang="en-US"/>
          </a:p>
          <a:p>
            <a:pPr marL="457200" lvl="1" indent="457200">
              <a:lnSpc>
                <a:spcPct val="160000"/>
              </a:lnSpc>
              <a:buNone/>
            </a:pPr>
            <a:r>
              <a:rPr lang="en-US" altLang="zh-CN"/>
              <a:t>2</a:t>
            </a:r>
            <a:r>
              <a:rPr lang="zh-CN" altLang="en-US"/>
              <a:t>、文档相关内容生成与管理</a:t>
            </a:r>
            <a:endParaRPr lang="zh-CN" altLang="en-US"/>
          </a:p>
          <a:p>
            <a:pPr marL="457200" lvl="1" indent="457200">
              <a:lnSpc>
                <a:spcPct val="160000"/>
              </a:lnSpc>
              <a:buNone/>
            </a:pPr>
            <a:r>
              <a:rPr lang="en-US" altLang="zh-CN"/>
              <a:t>3</a:t>
            </a:r>
            <a:r>
              <a:rPr lang="zh-CN" altLang="en-US"/>
              <a:t>、项目推广</a:t>
            </a:r>
            <a:endParaRPr lang="zh-CN" altLang="en-US"/>
          </a:p>
          <a:p>
            <a:pPr marL="457200" lvl="1" indent="457200">
              <a:lnSpc>
                <a:spcPct val="160000"/>
              </a:lnSpc>
              <a:buNone/>
            </a:pPr>
            <a:r>
              <a:rPr lang="en-US" altLang="zh-CN"/>
              <a:t>4</a:t>
            </a:r>
            <a:r>
              <a:rPr lang="zh-CN" altLang="en-US"/>
              <a:t>、社区对外宣传与信息流通</a:t>
            </a:r>
            <a:endParaRPr lang="zh-CN" altLang="en-US"/>
          </a:p>
          <a:p>
            <a:pPr marL="457200" lvl="1" indent="457200">
              <a:lnSpc>
                <a:spcPct val="160000"/>
              </a:lnSpc>
              <a:buNone/>
            </a:pP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、社区活动组织</a:t>
            </a:r>
            <a:endParaRPr lang="zh-CN" altLang="en-US">
              <a:sym typeface="+mn-ea"/>
            </a:endParaRPr>
          </a:p>
          <a:p>
            <a:pPr marL="228600" lvl="0" indent="-2286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</a:rPr>
              <a:t>认清现有资源和方向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→了解用户需求并提供有价值的内容→分析整个流程找到机会</a:t>
            </a: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价值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9385"/>
            <a:ext cx="10515600" cy="4747895"/>
          </a:xfrm>
        </p:spPr>
        <p:txBody>
          <a:bodyPr>
            <a:normAutofit lnSpcReduction="10000"/>
          </a:bodyPr>
          <a:p>
            <a:pPr>
              <a:lnSpc>
                <a:spcPct val="130000"/>
              </a:lnSpc>
            </a:pPr>
            <a:r>
              <a:rPr lang="zh-CN" altLang="en-US"/>
              <a:t>在上述的岗位职责说明中，如何体现自己的价值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网络效应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社区经理在整个运作模式中的价值点在哪</a:t>
            </a:r>
            <a:endParaRPr lang="zh-CN" altLang="en-US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/>
              <a:t>1</a:t>
            </a:r>
            <a:r>
              <a:rPr lang="zh-CN" altLang="en-US"/>
              <a:t>、沟通协调，减少冲突</a:t>
            </a:r>
            <a:endParaRPr lang="zh-CN" altLang="en-US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/>
              <a:t>2</a:t>
            </a:r>
            <a:r>
              <a:rPr lang="zh-CN" altLang="en-US"/>
              <a:t>、文档完善便于开发者查阅</a:t>
            </a:r>
            <a:endParaRPr lang="zh-CN" altLang="en-US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/>
              <a:t>3</a:t>
            </a:r>
            <a:r>
              <a:rPr lang="zh-CN" altLang="en-US"/>
              <a:t>、提高项目的知名度</a:t>
            </a:r>
            <a:endParaRPr lang="zh-CN" altLang="en-US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/>
              <a:t>4</a:t>
            </a:r>
            <a:r>
              <a:rPr lang="zh-CN" altLang="en-US"/>
              <a:t>、吸引开发者参与贡献</a:t>
            </a:r>
            <a:endParaRPr lang="zh-CN" altLang="en-US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增加社区的凝聚力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自身优势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30000"/>
              </a:lnSpc>
            </a:pPr>
            <a:r>
              <a:rPr lang="zh-CN" altLang="en-US"/>
              <a:t>自身的哪些优势足够支持自己</a:t>
            </a:r>
            <a:endParaRPr lang="zh-CN" altLang="en-US"/>
          </a:p>
          <a:p>
            <a:pPr marL="0" indent="457200">
              <a:lnSpc>
                <a:spcPct val="130000"/>
              </a:lnSpc>
              <a:buNone/>
            </a:pPr>
            <a:r>
              <a:rPr lang="en-US" altLang="zh-CN"/>
              <a:t>1</a:t>
            </a:r>
            <a:r>
              <a:rPr lang="zh-CN" altLang="en-US"/>
              <a:t>、对外交流的能力</a:t>
            </a:r>
            <a:endParaRPr lang="zh-CN" altLang="en-US"/>
          </a:p>
          <a:p>
            <a:pPr marL="0" indent="457200">
              <a:lnSpc>
                <a:spcPct val="130000"/>
              </a:lnSpc>
              <a:buNone/>
            </a:pPr>
            <a:r>
              <a:rPr lang="en-US" altLang="zh-CN"/>
              <a:t>2</a:t>
            </a:r>
            <a:r>
              <a:rPr lang="zh-CN" altLang="en-US"/>
              <a:t>、稳定的心态以及一定的抗压能力</a:t>
            </a:r>
            <a:endParaRPr lang="zh-CN" altLang="en-US"/>
          </a:p>
          <a:p>
            <a:pPr marL="0" indent="457200">
              <a:lnSpc>
                <a:spcPct val="130000"/>
              </a:lnSpc>
              <a:buNone/>
            </a:pPr>
            <a:r>
              <a:rPr lang="en-US" altLang="zh-CN"/>
              <a:t>3</a:t>
            </a:r>
            <a:r>
              <a:rPr lang="zh-CN" altLang="en-US"/>
              <a:t>、测试人员与对外交流角色的中间性</a:t>
            </a:r>
            <a:endParaRPr lang="zh-CN" altLang="en-US"/>
          </a:p>
          <a:p>
            <a:pPr marL="0" indent="457200">
              <a:lnSpc>
                <a:spcPct val="130000"/>
              </a:lnSpc>
              <a:buNone/>
            </a:pPr>
            <a:r>
              <a:rPr lang="en-US" altLang="zh-CN"/>
              <a:t>4</a:t>
            </a:r>
            <a:r>
              <a:rPr lang="zh-CN" altLang="en-US"/>
              <a:t>、了解开源社区运营模式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收获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zh-CN" altLang="en-US"/>
              <a:t>从这个岗位中能收获到什么</a:t>
            </a:r>
            <a:endParaRPr lang="zh-CN" altLang="en-US"/>
          </a:p>
          <a:p>
            <a:pPr marL="0" indent="457200">
              <a:lnSpc>
                <a:spcPct val="120000"/>
              </a:lnSpc>
              <a:buNone/>
            </a:pPr>
            <a:r>
              <a:rPr lang="en-US" altLang="zh-CN"/>
              <a:t>1</a:t>
            </a:r>
            <a:r>
              <a:rPr lang="zh-CN" altLang="en-US"/>
              <a:t>、收获更多的技术知识</a:t>
            </a:r>
            <a:endParaRPr lang="zh-CN" altLang="en-US"/>
          </a:p>
          <a:p>
            <a:pPr marL="0" indent="457200">
              <a:lnSpc>
                <a:spcPct val="120000"/>
              </a:lnSpc>
              <a:buNone/>
            </a:pPr>
            <a:r>
              <a:rPr lang="en-US" altLang="zh-CN"/>
              <a:t>2</a:t>
            </a:r>
            <a:r>
              <a:rPr lang="zh-CN" altLang="en-US"/>
              <a:t>、提高对外沟通的能力以及解决问题的能力</a:t>
            </a:r>
            <a:endParaRPr lang="zh-CN" altLang="en-US"/>
          </a:p>
          <a:p>
            <a:pPr marL="0" indent="457200">
              <a:lnSpc>
                <a:spcPct val="120000"/>
              </a:lnSpc>
              <a:buNone/>
            </a:pPr>
            <a:r>
              <a:rPr lang="en-US" altLang="zh-CN"/>
              <a:t>3</a:t>
            </a:r>
            <a:r>
              <a:rPr lang="zh-CN" altLang="en-US"/>
              <a:t>、对个人影响力的提升</a:t>
            </a:r>
            <a:endParaRPr lang="zh-CN" altLang="en-US"/>
          </a:p>
          <a:p>
            <a:pPr marL="0" indent="457200">
              <a:lnSpc>
                <a:spcPct val="120000"/>
              </a:lnSpc>
              <a:buNone/>
            </a:pPr>
            <a:r>
              <a:rPr lang="en-US" altLang="zh-CN"/>
              <a:t>4</a:t>
            </a:r>
            <a:r>
              <a:rPr lang="zh-CN" altLang="en-US"/>
              <a:t>、人际关系网扩大</a:t>
            </a:r>
            <a:endParaRPr lang="zh-CN" altLang="en-US"/>
          </a:p>
          <a:p>
            <a:pPr marL="0" indent="457200">
              <a:lnSpc>
                <a:spcPct val="120000"/>
              </a:lnSpc>
              <a:buNone/>
            </a:pPr>
            <a:r>
              <a:rPr lang="en-US" altLang="zh-CN"/>
              <a:t>5</a:t>
            </a:r>
            <a:r>
              <a:rPr lang="zh-CN" altLang="en-US"/>
              <a:t>、组织与管理能力提升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现阶段的产出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zh-CN" altLang="en-US"/>
              <a:t>在目前阶段已经完成的事情</a:t>
            </a:r>
            <a:endParaRPr lang="en-US" altLang="zh-CN"/>
          </a:p>
          <a:p>
            <a:pPr marL="0" indent="457200">
              <a:lnSpc>
                <a:spcPct val="120000"/>
              </a:lnSpc>
              <a:buNone/>
            </a:pPr>
            <a:r>
              <a:rPr lang="en-US" altLang="zh-CN"/>
              <a:t>1</a:t>
            </a:r>
            <a:r>
              <a:rPr lang="zh-CN" altLang="en-US"/>
              <a:t>、维护</a:t>
            </a:r>
            <a:r>
              <a:rPr lang="en-US" altLang="zh-CN"/>
              <a:t>Github</a:t>
            </a:r>
            <a:r>
              <a:rPr lang="zh-CN" altLang="en-US"/>
              <a:t>上两个仓库的内容更新</a:t>
            </a:r>
            <a:endParaRPr lang="zh-CN" altLang="en-US"/>
          </a:p>
          <a:p>
            <a:pPr marL="0" indent="457200">
              <a:lnSpc>
                <a:spcPct val="120000"/>
              </a:lnSpc>
              <a:buNone/>
            </a:pPr>
            <a:r>
              <a:rPr lang="en-US" altLang="zh-CN"/>
              <a:t>2</a:t>
            </a:r>
            <a:r>
              <a:rPr lang="zh-CN" altLang="en-US"/>
              <a:t>、保持</a:t>
            </a:r>
            <a:r>
              <a:rPr lang="en-US" altLang="zh-CN"/>
              <a:t>RevyOS Docs </a:t>
            </a:r>
            <a:r>
              <a:rPr lang="zh-CN" altLang="en-US"/>
              <a:t>上中英文文档的内容更新</a:t>
            </a:r>
            <a:endParaRPr lang="zh-CN" altLang="en-US"/>
          </a:p>
          <a:p>
            <a:pPr marL="0" indent="457200">
              <a:lnSpc>
                <a:spcPct val="120000"/>
              </a:lnSpc>
              <a:buNone/>
            </a:pPr>
            <a:r>
              <a:rPr lang="en-US" altLang="zh-CN"/>
              <a:t>3</a:t>
            </a:r>
            <a:r>
              <a:rPr lang="zh-CN" altLang="en-US"/>
              <a:t>、参与对外宣传（玄铁大赛、</a:t>
            </a:r>
            <a:r>
              <a:rPr lang="en-US" altLang="zh-CN"/>
              <a:t>RV</a:t>
            </a:r>
            <a:r>
              <a:rPr lang="zh-CN" altLang="en-US"/>
              <a:t>峰会、直播）</a:t>
            </a:r>
            <a:endParaRPr lang="zh-CN" altLang="en-US"/>
          </a:p>
          <a:p>
            <a:pPr marL="0" indent="457200">
              <a:lnSpc>
                <a:spcPct val="120000"/>
              </a:lnSpc>
              <a:buNone/>
            </a:pPr>
            <a:r>
              <a:rPr lang="en-US" altLang="zh-CN"/>
              <a:t>4</a:t>
            </a:r>
            <a:r>
              <a:rPr lang="zh-CN" altLang="en-US"/>
              <a:t>、向Lichee Pi 4A</a:t>
            </a:r>
            <a:r>
              <a:rPr lang="en-US" altLang="zh-CN"/>
              <a:t> </a:t>
            </a:r>
            <a:r>
              <a:rPr lang="zh-CN" altLang="en-US"/>
              <a:t>群聊用户进行宣传</a:t>
            </a:r>
            <a:endParaRPr lang="zh-CN" altLang="en-US"/>
          </a:p>
          <a:p>
            <a:pPr marL="0" indent="457200">
              <a:lnSpc>
                <a:spcPct val="120000"/>
              </a:lnSpc>
              <a:buNone/>
            </a:pP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RevyOS </a:t>
            </a:r>
            <a:r>
              <a:rPr lang="zh-CN" altLang="en-US"/>
              <a:t>五月起每个版本的镜像测试及</a:t>
            </a:r>
            <a:r>
              <a:rPr lang="en-US" altLang="zh-CN"/>
              <a:t>issue</a:t>
            </a:r>
            <a:r>
              <a:rPr lang="zh-CN" altLang="en-US"/>
              <a:t>相关管理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DYwMGIyZDNmZjdjMmU3MDQ2MzY1OTIxOGM1Nzc3YTI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</Words>
  <Application>WPS 演示</Application>
  <PresentationFormat>宽屏</PresentationFormat>
  <Paragraphs>91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Calibri</vt:lpstr>
      <vt:lpstr>Arial Unicode MS</vt:lpstr>
      <vt:lpstr>WPS</vt:lpstr>
      <vt:lpstr>开源社区运营阶段总结</vt:lpstr>
      <vt:lpstr>目录</vt:lpstr>
      <vt:lpstr>背景</vt:lpstr>
      <vt:lpstr>岗位</vt:lpstr>
      <vt:lpstr>职责</vt:lpstr>
      <vt:lpstr>价值</vt:lpstr>
      <vt:lpstr>自身优势</vt:lpstr>
      <vt:lpstr>收获</vt:lpstr>
      <vt:lpstr>现阶段的产出</vt:lpstr>
      <vt:lpstr>未来要做的事情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Yurishi</cp:lastModifiedBy>
  <cp:revision>22</cp:revision>
  <dcterms:created xsi:type="dcterms:W3CDTF">2023-09-15T00:09:00Z</dcterms:created>
  <dcterms:modified xsi:type="dcterms:W3CDTF">2023-09-26T09:25:34Z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E3ACE685B7A04C4BB9A9265456C6CD88_12</vt:lpwstr>
  </property>
  <property fmtid="{D5CDD505-2E9C-101B-9397-08002B2CF9AE}" pid="3" name="KSOProductBuildVer">
    <vt:lpwstr>2052-12.1.0.15374</vt:lpwstr>
  </property>
</Properties>
</file>