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79" r:id="rId7"/>
    <p:sldId id="275" r:id="rId8"/>
    <p:sldId id="276" r:id="rId9"/>
    <p:sldId id="281" r:id="rId10"/>
    <p:sldId id="261" r:id="rId11"/>
    <p:sldId id="268" r:id="rId12"/>
    <p:sldId id="269" r:id="rId13"/>
    <p:sldId id="262" r:id="rId14"/>
    <p:sldId id="263" r:id="rId15"/>
    <p:sldId id="264" r:id="rId16"/>
    <p:sldId id="265" r:id="rId17"/>
    <p:sldId id="291" r:id="rId18"/>
    <p:sldId id="26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8" d="100"/>
          <a:sy n="98" d="100"/>
        </p:scale>
        <p:origin x="60" y="195"/>
      </p:cViewPr>
      <p:guideLst>
        <p:guide orient="horz" pos="220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4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3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hyperlink" Target="https://mirror.iscas.ac.cn/revyos/extra/images/" TargetMode="Externa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7.png"/><Relationship Id="rId2" Type="http://schemas.openxmlformats.org/officeDocument/2006/relationships/hyperlink" Target="https://revyos.github.io/docs/" TargetMode="Externa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hyperlink" Target="https://github.com/revyos/revyos/issues" TargetMode="Externa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hyperlink" Target="chenglongcan@iscas.ac.cn" TargetMode="Externa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image" Target="../media/image8.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1.xml"/><Relationship Id="rId7" Type="http://schemas.openxmlformats.org/officeDocument/2006/relationships/slide" Target="slide15.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0.xml"/><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80" y="1304290"/>
            <a:ext cx="9799320" cy="1468755"/>
          </a:xfrm>
        </p:spPr>
        <p:txBody>
          <a:bodyPr/>
          <a:lstStyle/>
          <a:p>
            <a:endParaRPr lang="en-US" altLang="zh-CN" sz="4000">
              <a:latin typeface="+mn-lt"/>
              <a:cs typeface="+mn-lt"/>
            </a:endParaRPr>
          </a:p>
        </p:txBody>
      </p:sp>
      <p:sp>
        <p:nvSpPr>
          <p:cNvPr id="3" name="副标题 2"/>
          <p:cNvSpPr>
            <a:spLocks noGrp="1"/>
          </p:cNvSpPr>
          <p:nvPr>
            <p:ph type="subTitle" idx="1"/>
            <p:custDataLst>
              <p:tags r:id="rId3"/>
            </p:custDataLst>
          </p:nvPr>
        </p:nvSpPr>
        <p:spPr>
          <a:xfrm>
            <a:off x="1198880" y="3560444"/>
            <a:ext cx="9799320" cy="2324789"/>
          </a:xfrm>
        </p:spPr>
        <p:txBody>
          <a:bodyPr>
            <a:normAutofit/>
          </a:bodyPr>
          <a:lstStyle/>
          <a:p>
            <a:pPr marL="0" indent="0" algn="ctr">
              <a:buNone/>
            </a:pPr>
            <a:r>
              <a:rPr lang="en-US" sz="2400" dirty="0">
                <a:solidFill>
                  <a:schemeClr val="tx1"/>
                </a:solidFill>
                <a:cs typeface="+mn-lt"/>
              </a:rPr>
              <a:t>PLCT</a:t>
            </a:r>
            <a:r>
              <a:rPr lang="zh-CN" altLang="en-US" sz="2400" dirty="0">
                <a:solidFill>
                  <a:schemeClr val="tx1"/>
                </a:solidFill>
                <a:cs typeface="+mn-lt"/>
              </a:rPr>
              <a:t>实验室</a:t>
            </a:r>
            <a:endParaRPr lang="en-US" altLang="zh-CN" dirty="0">
              <a:cs typeface="+mn-lt"/>
            </a:endParaRPr>
          </a:p>
          <a:p>
            <a:pPr marL="0" indent="0" algn="ctr">
              <a:buNone/>
            </a:pPr>
            <a:endParaRPr lang="en-US" altLang="zh-CN" dirty="0">
              <a:cs typeface="+mn-lt"/>
            </a:endParaRPr>
          </a:p>
          <a:p>
            <a:pPr marL="0" indent="0" algn="ctr">
              <a:buNone/>
            </a:pPr>
            <a:r>
              <a:rPr lang="zh-CN" altLang="en-US" dirty="0">
                <a:solidFill>
                  <a:schemeClr val="tx1"/>
                </a:solidFill>
                <a:cs typeface="+mn-lt"/>
              </a:rPr>
              <a:t>程龙灿</a:t>
            </a:r>
            <a:endParaRPr lang="en-US" altLang="zh-CN" dirty="0">
              <a:solidFill>
                <a:schemeClr val="tx1"/>
              </a:solidFill>
              <a:cs typeface="+mn-lt"/>
            </a:endParaRPr>
          </a:p>
          <a:p>
            <a:pPr marL="0" indent="0" algn="ctr">
              <a:buNone/>
            </a:pPr>
            <a:r>
              <a:rPr lang="en-US" altLang="zh-CN" dirty="0">
                <a:solidFill>
                  <a:schemeClr val="tx1"/>
                </a:solidFill>
                <a:cs typeface="+mn-lt"/>
              </a:rPr>
              <a:t>2023.9</a:t>
            </a:r>
            <a:endParaRPr lang="zh-CN" altLang="en-US" dirty="0">
              <a:solidFill>
                <a:schemeClr val="tx1"/>
              </a:solidFill>
              <a:cs typeface="+mn-lt"/>
            </a:endParaRPr>
          </a:p>
        </p:txBody>
      </p:sp>
      <p:sp>
        <p:nvSpPr>
          <p:cNvPr id="5" name="矩形 4"/>
          <p:cNvSpPr/>
          <p:nvPr/>
        </p:nvSpPr>
        <p:spPr>
          <a:xfrm>
            <a:off x="635" y="1161415"/>
            <a:ext cx="12191365" cy="175450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00000"/>
              </a:lnSpc>
            </a:pPr>
            <a:r>
              <a:rPr lang="en-US" altLang="zh-CN" sz="4000">
                <a:solidFill>
                  <a:schemeClr val="tx1"/>
                </a:solidFill>
                <a:latin typeface="+mj-lt"/>
                <a:cs typeface="+mj-lt"/>
                <a:sym typeface="+mn-ea"/>
              </a:rPr>
              <a:t>RevyOS: 一个基于Debian专注RISCV的OS系统</a:t>
            </a:r>
            <a:endParaRPr lang="en-US" altLang="zh-CN" sz="4000">
              <a:solidFill>
                <a:schemeClr val="tx1"/>
              </a:solidFill>
              <a:latin typeface="+mj-lt"/>
              <a:cs typeface="+mj-lt"/>
              <a:sym typeface="+mn-ea"/>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63930"/>
            <a:ext cx="10968990" cy="5444490"/>
          </a:xfrm>
        </p:spPr>
        <p:txBody>
          <a:bodyPr/>
          <a:lstStyle/>
          <a:p>
            <a:pPr marL="0" indent="0">
              <a:lnSpc>
                <a:spcPct val="160000"/>
              </a:lnSpc>
              <a:buNone/>
            </a:pPr>
            <a:r>
              <a:rPr lang="zh-CN" altLang="en-US" sz="2000">
                <a:solidFill>
                  <a:schemeClr val="tx1"/>
                </a:solidFill>
              </a:rPr>
              <a:t>在</a:t>
            </a:r>
            <a:r>
              <a:rPr lang="en-US" altLang="zh-CN" sz="2000">
                <a:solidFill>
                  <a:schemeClr val="tx1"/>
                </a:solidFill>
              </a:rPr>
              <a:t>RevyOS </a:t>
            </a:r>
            <a:r>
              <a:rPr lang="zh-CN" altLang="en-US" sz="2000">
                <a:solidFill>
                  <a:schemeClr val="tx1"/>
                </a:solidFill>
              </a:rPr>
              <a:t>上，我们支持了一整套可供使用的软件，来应对用户的需求</a:t>
            </a:r>
            <a:endParaRPr lang="zh-CN" altLang="en-US" sz="2000">
              <a:solidFill>
                <a:schemeClr val="tx1"/>
              </a:solidFill>
            </a:endParaRPr>
          </a:p>
          <a:p>
            <a:pPr marL="285750" indent="-285750">
              <a:lnSpc>
                <a:spcPct val="160000"/>
              </a:lnSpc>
              <a:buFont typeface="Wingdings" panose="05000000000000000000" charset="0"/>
              <a:buChar char="l"/>
            </a:pPr>
            <a:r>
              <a:rPr lang="zh-CN" altLang="en-US" sz="2000">
                <a:solidFill>
                  <a:schemeClr val="tx1"/>
                </a:solidFill>
              </a:rPr>
              <a:t>在</a:t>
            </a:r>
            <a:r>
              <a:rPr lang="zh-CN" altLang="en-US" sz="2000">
                <a:solidFill>
                  <a:srgbClr val="FF0000"/>
                </a:solidFill>
              </a:rPr>
              <a:t>视频播放</a:t>
            </a:r>
            <a:r>
              <a:rPr lang="zh-CN" altLang="en-US" sz="2000">
                <a:solidFill>
                  <a:schemeClr val="tx1"/>
                </a:solidFill>
              </a:rPr>
              <a:t>方面，我们支持了</a:t>
            </a:r>
            <a:r>
              <a:rPr lang="en-US" altLang="zh-CN" sz="2000">
                <a:solidFill>
                  <a:schemeClr val="tx1"/>
                </a:solidFill>
              </a:rPr>
              <a:t> VLC：3.0.18 (3.0.18-2)</a:t>
            </a:r>
            <a:endParaRPr lang="en-US" altLang="zh-CN" sz="2000">
              <a:solidFill>
                <a:schemeClr val="tx1"/>
              </a:solidFill>
            </a:endParaRPr>
          </a:p>
          <a:p>
            <a:pPr marL="285750" indent="-285750" algn="l">
              <a:lnSpc>
                <a:spcPct val="160000"/>
              </a:lnSpc>
              <a:buFont typeface="Wingdings" panose="05000000000000000000" charset="0"/>
              <a:buChar char="l"/>
            </a:pPr>
            <a:r>
              <a:rPr lang="zh-CN" altLang="en-US" sz="2000">
                <a:solidFill>
                  <a:schemeClr val="tx1"/>
                </a:solidFill>
              </a:rPr>
              <a:t>在</a:t>
            </a:r>
            <a:r>
              <a:rPr lang="zh-CN" altLang="en-US" sz="2000">
                <a:solidFill>
                  <a:srgbClr val="FF0000"/>
                </a:solidFill>
              </a:rPr>
              <a:t>网页浏览</a:t>
            </a:r>
            <a:r>
              <a:rPr lang="zh-CN" altLang="en-US" sz="2000">
                <a:solidFill>
                  <a:schemeClr val="tx1"/>
                </a:solidFill>
              </a:rPr>
              <a:t>方面，我们支持了</a:t>
            </a:r>
            <a:r>
              <a:rPr lang="en-US" altLang="zh-CN" sz="2000">
                <a:solidFill>
                  <a:schemeClr val="tx1"/>
                </a:solidFill>
              </a:rPr>
              <a:t> Firefox：111.0 (111.0-1revyos1) </a:t>
            </a:r>
            <a:r>
              <a:rPr lang="zh-CN" altLang="en-US" sz="2000">
                <a:solidFill>
                  <a:schemeClr val="tx1"/>
                </a:solidFill>
              </a:rPr>
              <a:t>以及</a:t>
            </a:r>
            <a:r>
              <a:rPr lang="en-US" altLang="zh-CN" sz="2000">
                <a:solidFill>
                  <a:schemeClr val="tx1"/>
                </a:solidFill>
              </a:rPr>
              <a:t> Chromium：109.0      (109.0.5414.119-1revyos1)</a:t>
            </a:r>
            <a:endParaRPr lang="en-US" altLang="zh-CN" sz="2000">
              <a:solidFill>
                <a:schemeClr val="tx1"/>
              </a:solidFill>
            </a:endParaRPr>
          </a:p>
          <a:p>
            <a:pPr marL="285750" indent="-285750">
              <a:lnSpc>
                <a:spcPct val="160000"/>
              </a:lnSpc>
              <a:buFont typeface="Wingdings" panose="05000000000000000000" charset="0"/>
              <a:buChar char="l"/>
            </a:pPr>
            <a:r>
              <a:rPr lang="zh-CN" altLang="en-US" sz="2000">
                <a:solidFill>
                  <a:schemeClr val="tx1"/>
                </a:solidFill>
              </a:rPr>
              <a:t>在</a:t>
            </a:r>
            <a:r>
              <a:rPr lang="zh-CN" altLang="en-US" sz="2000">
                <a:solidFill>
                  <a:srgbClr val="FF0000"/>
                </a:solidFill>
              </a:rPr>
              <a:t>图像应用</a:t>
            </a:r>
            <a:r>
              <a:rPr lang="zh-CN" altLang="en-US" sz="2000">
                <a:solidFill>
                  <a:schemeClr val="tx1"/>
                </a:solidFill>
              </a:rPr>
              <a:t>方面我们支持了</a:t>
            </a:r>
            <a:r>
              <a:rPr lang="en-US" altLang="zh-CN" sz="2000">
                <a:solidFill>
                  <a:schemeClr val="tx1"/>
                </a:solidFill>
              </a:rPr>
              <a:t>GIMP：2.10.34 (2.10.34-1)</a:t>
            </a:r>
            <a:endParaRPr lang="en-US" altLang="zh-CN" sz="2000">
              <a:solidFill>
                <a:schemeClr val="tx1"/>
              </a:solidFill>
            </a:endParaRPr>
          </a:p>
          <a:p>
            <a:pPr marL="285750" indent="-285750">
              <a:lnSpc>
                <a:spcPct val="160000"/>
              </a:lnSpc>
              <a:buFont typeface="Wingdings" panose="05000000000000000000" charset="0"/>
              <a:buChar char="l"/>
            </a:pPr>
            <a:r>
              <a:rPr lang="zh-CN" altLang="en-US" sz="2000">
                <a:solidFill>
                  <a:schemeClr val="tx1"/>
                </a:solidFill>
              </a:rPr>
              <a:t>在</a:t>
            </a:r>
            <a:r>
              <a:rPr lang="zh-CN" altLang="en-US" sz="2000">
                <a:solidFill>
                  <a:srgbClr val="FF0000"/>
                </a:solidFill>
              </a:rPr>
              <a:t>办公软件</a:t>
            </a:r>
            <a:r>
              <a:rPr lang="zh-CN" altLang="en-US" sz="2000">
                <a:solidFill>
                  <a:schemeClr val="tx1"/>
                </a:solidFill>
              </a:rPr>
              <a:t>方面，我们支持了</a:t>
            </a:r>
            <a:r>
              <a:rPr lang="en-US" altLang="zh-CN" sz="2000">
                <a:solidFill>
                  <a:schemeClr val="tx1"/>
                </a:solidFill>
              </a:rPr>
              <a:t> LibreOffice：7.5.2 (7.5.2~rc2-1revyos1)</a:t>
            </a:r>
            <a:endParaRPr lang="en-US" altLang="zh-CN" sz="2000">
              <a:solidFill>
                <a:schemeClr val="tx1"/>
              </a:solidFill>
            </a:endParaRPr>
          </a:p>
          <a:p>
            <a:pPr marL="0" indent="0">
              <a:lnSpc>
                <a:spcPct val="160000"/>
              </a:lnSpc>
              <a:buFont typeface="Wingdings" panose="05000000000000000000" charset="0"/>
              <a:buNone/>
            </a:pPr>
            <a:r>
              <a:rPr lang="zh-CN" altLang="en-US" sz="2000">
                <a:solidFill>
                  <a:schemeClr val="tx1"/>
                </a:solidFill>
              </a:rPr>
              <a:t>以上软件经过多轮测试均可正常运行及使用</a:t>
            </a:r>
            <a:endParaRPr lang="zh-CN" altLang="en-US" sz="2000">
              <a:solidFill>
                <a:schemeClr val="tx1"/>
              </a:solidFill>
            </a:endParaRPr>
          </a:p>
        </p:txBody>
      </p:sp>
      <p:sp>
        <p:nvSpPr>
          <p:cNvPr id="4" name="文本框 3"/>
          <p:cNvSpPr txBox="1"/>
          <p:nvPr/>
        </p:nvSpPr>
        <p:spPr>
          <a:xfrm>
            <a:off x="338455" y="728345"/>
            <a:ext cx="4291965" cy="587375"/>
          </a:xfrm>
          <a:prstGeom prst="rect">
            <a:avLst/>
          </a:prstGeom>
          <a:noFill/>
        </p:spPr>
        <p:txBody>
          <a:bodyPr wrap="square" rtlCol="0">
            <a:noAutofit/>
          </a:bodyPr>
          <a:lstStyle/>
          <a:p>
            <a:pPr>
              <a:lnSpc>
                <a:spcPct val="110000"/>
              </a:lnSpc>
            </a:pPr>
            <a:r>
              <a:rPr lang="zh-CN" altLang="en-US" sz="2800">
                <a:solidFill>
                  <a:schemeClr val="bg1"/>
                </a:solidFill>
              </a:rPr>
              <a:t>软件适配</a:t>
            </a:r>
            <a:endParaRPr lang="zh-CN" altLang="en-US" sz="2800">
              <a:solidFill>
                <a:schemeClr val="bg1"/>
              </a:solidFill>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338455" y="669925"/>
            <a:ext cx="4291965" cy="587375"/>
          </a:xfrm>
          <a:prstGeom prst="rect">
            <a:avLst/>
          </a:prstGeom>
          <a:noFill/>
        </p:spPr>
        <p:txBody>
          <a:bodyPr wrap="square" rtlCol="0">
            <a:noAutofit/>
          </a:bodyPr>
          <a:lstStyle/>
          <a:p>
            <a:pPr>
              <a:lnSpc>
                <a:spcPct val="110000"/>
              </a:lnSpc>
            </a:pPr>
            <a:r>
              <a:rPr lang="zh-CN" altLang="en-US" sz="2800">
                <a:solidFill>
                  <a:schemeClr val="bg1"/>
                </a:solidFill>
              </a:rPr>
              <a:t>软件适配</a:t>
            </a:r>
            <a:endParaRPr lang="zh-CN" altLang="en-US" sz="2800">
              <a:solidFill>
                <a:schemeClr val="bg1"/>
              </a:solidFill>
            </a:endParaRPr>
          </a:p>
        </p:txBody>
      </p:sp>
      <p:sp>
        <p:nvSpPr>
          <p:cNvPr id="6" name="文本框 5"/>
          <p:cNvSpPr txBox="1"/>
          <p:nvPr/>
        </p:nvSpPr>
        <p:spPr>
          <a:xfrm>
            <a:off x="338455" y="970915"/>
            <a:ext cx="4064000" cy="398780"/>
          </a:xfrm>
          <a:prstGeom prst="rect">
            <a:avLst/>
          </a:prstGeom>
          <a:noFill/>
        </p:spPr>
        <p:txBody>
          <a:bodyPr wrap="square" rtlCol="0">
            <a:spAutoFit/>
          </a:bodyPr>
          <a:lstStyle/>
          <a:p>
            <a:r>
              <a:rPr lang="zh-CN" altLang="en-US" sz="2000"/>
              <a:t>软件运行实例</a:t>
            </a:r>
            <a:r>
              <a:rPr lang="zh-CN" altLang="en-US"/>
              <a:t>：</a:t>
            </a:r>
            <a:endParaRPr lang="zh-CN" altLang="en-US"/>
          </a:p>
        </p:txBody>
      </p:sp>
      <p:pic>
        <p:nvPicPr>
          <p:cNvPr id="7" name="图片 6" descr="firefox1"/>
          <p:cNvPicPr>
            <a:picLocks noChangeAspect="1"/>
          </p:cNvPicPr>
          <p:nvPr/>
        </p:nvPicPr>
        <p:blipFill>
          <a:blip r:embed="rId3"/>
          <a:stretch>
            <a:fillRect/>
          </a:stretch>
        </p:blipFill>
        <p:spPr>
          <a:xfrm>
            <a:off x="818515" y="3949065"/>
            <a:ext cx="4036695" cy="2216150"/>
          </a:xfrm>
          <a:prstGeom prst="rect">
            <a:avLst/>
          </a:prstGeom>
        </p:spPr>
      </p:pic>
      <p:pic>
        <p:nvPicPr>
          <p:cNvPr id="8" name="图片 7" descr="vlc2"/>
          <p:cNvPicPr>
            <a:picLocks noChangeAspect="1"/>
          </p:cNvPicPr>
          <p:nvPr/>
        </p:nvPicPr>
        <p:blipFill>
          <a:blip r:embed="rId4"/>
          <a:stretch>
            <a:fillRect/>
          </a:stretch>
        </p:blipFill>
        <p:spPr>
          <a:xfrm>
            <a:off x="4900295" y="1029970"/>
            <a:ext cx="4408170" cy="2399030"/>
          </a:xfrm>
          <a:prstGeom prst="rect">
            <a:avLst/>
          </a:prstGeom>
        </p:spPr>
      </p:pic>
      <p:pic>
        <p:nvPicPr>
          <p:cNvPr id="3" name="内容占位符 2" descr="gimp open"/>
          <p:cNvPicPr>
            <a:picLocks noGrp="1" noChangeAspect="1"/>
          </p:cNvPicPr>
          <p:nvPr>
            <p:ph idx="1"/>
          </p:nvPr>
        </p:nvPicPr>
        <p:blipFill>
          <a:blip r:embed="rId5"/>
          <a:stretch>
            <a:fillRect/>
          </a:stretch>
        </p:blipFill>
        <p:spPr>
          <a:xfrm>
            <a:off x="622935" y="1496695"/>
            <a:ext cx="3589020" cy="2019300"/>
          </a:xfrm>
          <a:prstGeom prst="rect">
            <a:avLst/>
          </a:prstGeom>
        </p:spPr>
      </p:pic>
      <p:pic>
        <p:nvPicPr>
          <p:cNvPr id="9" name="图片 8" descr="firefox bilibili1"/>
          <p:cNvPicPr>
            <a:picLocks noChangeAspect="1"/>
          </p:cNvPicPr>
          <p:nvPr/>
        </p:nvPicPr>
        <p:blipFill>
          <a:blip r:embed="rId6"/>
          <a:stretch>
            <a:fillRect/>
          </a:stretch>
        </p:blipFill>
        <p:spPr>
          <a:xfrm>
            <a:off x="5505450" y="3662045"/>
            <a:ext cx="4493260" cy="2527300"/>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15035"/>
            <a:ext cx="10968990" cy="5334635"/>
          </a:xfrm>
        </p:spPr>
        <p:txBody>
          <a:bodyPr/>
          <a:lstStyle/>
          <a:p>
            <a:pPr marL="0" indent="0">
              <a:lnSpc>
                <a:spcPct val="150000"/>
              </a:lnSpc>
              <a:buNone/>
            </a:pPr>
            <a:r>
              <a:rPr lang="zh-CN" altLang="en-US" sz="2000">
                <a:solidFill>
                  <a:schemeClr val="tx1"/>
                </a:solidFill>
              </a:rPr>
              <a:t>RevyOS 的Lichee Pi 4A用户版镜像目前在 ISCAS（中国科学院软件研究所）开源镜像站以及进行更新，除此以外我们还有</a:t>
            </a:r>
            <a:r>
              <a:rPr lang="en-US" altLang="zh-CN" sz="2000">
                <a:solidFill>
                  <a:schemeClr val="tx1"/>
                </a:solidFill>
              </a:rPr>
              <a:t>QEMU</a:t>
            </a:r>
            <a:r>
              <a:rPr lang="zh-CN" altLang="en-US" sz="2000">
                <a:solidFill>
                  <a:schemeClr val="tx1"/>
                </a:solidFill>
              </a:rPr>
              <a:t>等其它版本镜像来供用户在不同环境使用：</a:t>
            </a:r>
            <a:endParaRPr lang="zh-CN" altLang="en-US" sz="2000">
              <a:solidFill>
                <a:schemeClr val="tx1"/>
              </a:solidFill>
            </a:endParaRPr>
          </a:p>
          <a:p>
            <a:pPr marL="0" indent="0">
              <a:lnSpc>
                <a:spcPct val="150000"/>
              </a:lnSpc>
              <a:buNone/>
            </a:pPr>
            <a:r>
              <a:rPr lang="zh-CN" altLang="en-US" sz="2000">
                <a:solidFill>
                  <a:schemeClr val="tx1"/>
                </a:solidFill>
                <a:hlinkClick r:id="rId2" action="ppaction://hlinkfile"/>
              </a:rPr>
              <a:t>https://mirror.iscas.ac.cn/revyos/extra/images/</a:t>
            </a:r>
            <a:endParaRPr lang="zh-CN" altLang="en-US" sz="2000">
              <a:solidFill>
                <a:schemeClr val="tx1"/>
              </a:solidFill>
            </a:endParaRPr>
          </a:p>
          <a:p>
            <a:pPr marL="0" indent="0">
              <a:lnSpc>
                <a:spcPct val="150000"/>
              </a:lnSpc>
              <a:buNone/>
            </a:pPr>
            <a:r>
              <a:rPr lang="zh-CN" altLang="en-US" sz="2000">
                <a:solidFill>
                  <a:schemeClr val="tx1"/>
                </a:solidFill>
              </a:rPr>
              <a:t>目前</a:t>
            </a:r>
            <a:r>
              <a:rPr lang="en-US" altLang="zh-CN" sz="2000">
                <a:solidFill>
                  <a:schemeClr val="tx1"/>
                </a:solidFill>
              </a:rPr>
              <a:t> </a:t>
            </a:r>
            <a:r>
              <a:rPr lang="zh-CN" altLang="en-US" sz="2000">
                <a:solidFill>
                  <a:schemeClr val="tx1"/>
                </a:solidFill>
                <a:sym typeface="+mn-ea"/>
              </a:rPr>
              <a:t>Lichee Pi 4A</a:t>
            </a:r>
            <a:r>
              <a:rPr lang="en-US" altLang="zh-CN" sz="2000">
                <a:solidFill>
                  <a:schemeClr val="tx1"/>
                </a:solidFill>
                <a:sym typeface="+mn-ea"/>
              </a:rPr>
              <a:t> </a:t>
            </a:r>
            <a:r>
              <a:rPr lang="zh-CN" altLang="en-US" sz="2000">
                <a:solidFill>
                  <a:schemeClr val="tx1"/>
                </a:solidFill>
              </a:rPr>
              <a:t>最新版的镜像为</a:t>
            </a:r>
            <a:r>
              <a:rPr lang="en-US" altLang="zh-CN" sz="2000">
                <a:solidFill>
                  <a:schemeClr val="tx1"/>
                </a:solidFill>
              </a:rPr>
              <a:t>0810 Xfce</a:t>
            </a:r>
            <a:r>
              <a:rPr lang="zh-CN" altLang="en-US" sz="2000">
                <a:solidFill>
                  <a:schemeClr val="tx1"/>
                </a:solidFill>
              </a:rPr>
              <a:t> 版本，在此版本中，我们支持了以下内容：</a:t>
            </a:r>
            <a:endParaRPr lang="zh-CN" altLang="en-US" sz="2000">
              <a:solidFill>
                <a:schemeClr val="tx1"/>
              </a:solidFill>
            </a:endParaRPr>
          </a:p>
          <a:p>
            <a:pPr>
              <a:lnSpc>
                <a:spcPct val="150000"/>
              </a:lnSpc>
            </a:pPr>
            <a:r>
              <a:rPr lang="zh-CN" altLang="en-US" sz="2000">
                <a:solidFill>
                  <a:schemeClr val="tx1"/>
                </a:solidFill>
              </a:rPr>
              <a:t>可初步驱动 GPU</a:t>
            </a:r>
            <a:endParaRPr lang="zh-CN" altLang="en-US" sz="2000">
              <a:solidFill>
                <a:schemeClr val="tx1"/>
              </a:solidFill>
            </a:endParaRPr>
          </a:p>
          <a:p>
            <a:pPr>
              <a:lnSpc>
                <a:spcPct val="150000"/>
              </a:lnSpc>
            </a:pPr>
            <a:r>
              <a:rPr lang="zh-CN" altLang="en-US" sz="2000">
                <a:solidFill>
                  <a:schemeClr val="tx1"/>
                </a:solidFill>
              </a:rPr>
              <a:t>支持 HDMI 输出</a:t>
            </a:r>
            <a:endParaRPr lang="zh-CN" altLang="en-US" sz="2000">
              <a:solidFill>
                <a:schemeClr val="tx1"/>
              </a:solidFill>
            </a:endParaRPr>
          </a:p>
          <a:p>
            <a:pPr>
              <a:lnSpc>
                <a:spcPct val="150000"/>
              </a:lnSpc>
            </a:pPr>
            <a:r>
              <a:rPr lang="zh-CN" altLang="en-US" sz="2000">
                <a:solidFill>
                  <a:schemeClr val="tx1"/>
                </a:solidFill>
              </a:rPr>
              <a:t>支持WIFI/BT模块RTL8723DS，WI-FI和蓝牙功能都已启用</a:t>
            </a:r>
            <a:endParaRPr lang="zh-CN" altLang="en-US" sz="2000">
              <a:solidFill>
                <a:schemeClr val="tx1"/>
              </a:solidFill>
            </a:endParaRPr>
          </a:p>
          <a:p>
            <a:pPr>
              <a:lnSpc>
                <a:spcPct val="150000"/>
              </a:lnSpc>
            </a:pPr>
            <a:r>
              <a:rPr lang="zh-CN" altLang="en-US" sz="2000">
                <a:solidFill>
                  <a:schemeClr val="tx1"/>
                </a:solidFill>
              </a:rPr>
              <a:t>支持风扇调速功能</a:t>
            </a:r>
            <a:endParaRPr lang="zh-CN" altLang="en-US" sz="2000">
              <a:solidFill>
                <a:schemeClr val="tx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1024255"/>
            <a:ext cx="10968990" cy="5225415"/>
          </a:xfrm>
        </p:spPr>
        <p:txBody>
          <a:bodyPr>
            <a:normAutofit lnSpcReduction="10000"/>
          </a:bodyPr>
          <a:lstStyle/>
          <a:p>
            <a:pPr marL="0" indent="0">
              <a:lnSpc>
                <a:spcPct val="160000"/>
              </a:lnSpc>
              <a:buNone/>
            </a:pPr>
            <a:r>
              <a:rPr lang="zh-CN" altLang="en-US" sz="2400">
                <a:solidFill>
                  <a:schemeClr val="tx1"/>
                </a:solidFill>
              </a:rPr>
              <a:t>我们建立了</a:t>
            </a:r>
            <a:r>
              <a:rPr lang="en-US" altLang="zh-CN" sz="2400">
                <a:solidFill>
                  <a:schemeClr val="tx1"/>
                </a:solidFill>
              </a:rPr>
              <a:t>RevyOS Docs</a:t>
            </a:r>
            <a:r>
              <a:rPr lang="zh-CN" altLang="en-US" sz="2400">
                <a:solidFill>
                  <a:schemeClr val="tx1"/>
                </a:solidFill>
              </a:rPr>
              <a:t>供用户获取</a:t>
            </a:r>
            <a:r>
              <a:rPr lang="en-US" altLang="zh-CN" sz="2400">
                <a:solidFill>
                  <a:schemeClr val="tx1"/>
                </a:solidFill>
              </a:rPr>
              <a:t>RevyOS</a:t>
            </a:r>
            <a:r>
              <a:rPr lang="zh-CN" altLang="en-US" sz="2400">
                <a:solidFill>
                  <a:schemeClr val="tx1"/>
                </a:solidFill>
              </a:rPr>
              <a:t>的相关信息：</a:t>
            </a:r>
            <a:endParaRPr lang="zh-CN" altLang="en-US"/>
          </a:p>
          <a:p>
            <a:pPr marL="0" indent="0">
              <a:lnSpc>
                <a:spcPct val="160000"/>
              </a:lnSpc>
              <a:buNone/>
            </a:pPr>
            <a:r>
              <a:rPr lang="zh-CN" altLang="en-US">
                <a:solidFill>
                  <a:schemeClr val="tx1"/>
                </a:solidFill>
                <a:hlinkClick r:id="rId2" action="ppaction://hlinkfile"/>
              </a:rPr>
              <a:t>https://revyos.github.io/docs/</a:t>
            </a:r>
            <a:endParaRPr lang="zh-CN" altLang="en-US">
              <a:solidFill>
                <a:schemeClr val="tx1"/>
              </a:solidFill>
            </a:endParaRPr>
          </a:p>
          <a:p>
            <a:pPr>
              <a:buFont typeface="Wingdings" panose="05000000000000000000" charset="0"/>
              <a:buChar char="l"/>
            </a:pPr>
            <a:endParaRPr lang="zh-CN" altLang="en-US"/>
          </a:p>
          <a:p>
            <a:pPr>
              <a:buFont typeface="Wingdings" panose="05000000000000000000" charset="0"/>
              <a:buChar char="l"/>
            </a:pPr>
            <a:endParaRPr lang="zh-CN" altLang="en-US"/>
          </a:p>
        </p:txBody>
      </p:sp>
      <p:sp>
        <p:nvSpPr>
          <p:cNvPr id="4" name="文本框 3"/>
          <p:cNvSpPr txBox="1"/>
          <p:nvPr/>
        </p:nvSpPr>
        <p:spPr>
          <a:xfrm>
            <a:off x="327660" y="693420"/>
            <a:ext cx="4302125" cy="634365"/>
          </a:xfrm>
          <a:prstGeom prst="rect">
            <a:avLst/>
          </a:prstGeom>
          <a:noFill/>
        </p:spPr>
        <p:txBody>
          <a:bodyPr wrap="square" rtlCol="0">
            <a:noAutofit/>
          </a:bodyPr>
          <a:lstStyle/>
          <a:p>
            <a:pPr>
              <a:lnSpc>
                <a:spcPct val="110000"/>
              </a:lnSpc>
            </a:pPr>
            <a:r>
              <a:rPr lang="zh-CN" altLang="en-US" sz="2800">
                <a:solidFill>
                  <a:schemeClr val="bg1"/>
                </a:solidFill>
              </a:rPr>
              <a:t>用户支持</a:t>
            </a:r>
            <a:endParaRPr lang="zh-CN" altLang="en-US" sz="2800">
              <a:solidFill>
                <a:schemeClr val="bg1"/>
              </a:solidFill>
            </a:endParaRPr>
          </a:p>
        </p:txBody>
      </p:sp>
      <p:pic>
        <p:nvPicPr>
          <p:cNvPr id="2" name="图片 1" descr="1692426684197"/>
          <p:cNvPicPr>
            <a:picLocks noChangeAspect="1"/>
          </p:cNvPicPr>
          <p:nvPr/>
        </p:nvPicPr>
        <p:blipFill>
          <a:blip r:embed="rId3"/>
          <a:stretch>
            <a:fillRect/>
          </a:stretch>
        </p:blipFill>
        <p:spPr>
          <a:xfrm>
            <a:off x="4398010" y="2190115"/>
            <a:ext cx="6921500" cy="389064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93775"/>
            <a:ext cx="10968990" cy="5255895"/>
          </a:xfrm>
        </p:spPr>
        <p:txBody>
          <a:bodyPr>
            <a:normAutofit/>
          </a:bodyPr>
          <a:lstStyle/>
          <a:p>
            <a:pPr marL="0" indent="0">
              <a:lnSpc>
                <a:spcPct val="110000"/>
              </a:lnSpc>
              <a:buNone/>
            </a:pPr>
            <a:r>
              <a:rPr lang="zh-CN" altLang="en-US" sz="2000">
                <a:solidFill>
                  <a:schemeClr val="tx1"/>
                </a:solidFill>
                <a:sym typeface="+mn-ea"/>
              </a:rPr>
              <a:t>在此页面中，您可以获取到以下内容：</a:t>
            </a:r>
            <a:endParaRPr lang="zh-CN" altLang="en-US" sz="2000">
              <a:solidFill>
                <a:schemeClr val="tx1"/>
              </a:solidFill>
            </a:endParaRPr>
          </a:p>
          <a:p>
            <a:pPr>
              <a:lnSpc>
                <a:spcPct val="110000"/>
              </a:lnSpc>
              <a:buFont typeface="Wingdings" panose="05000000000000000000" charset="0"/>
              <a:buChar char="l"/>
            </a:pPr>
            <a:r>
              <a:rPr lang="zh-CN" altLang="en-US" sz="2000">
                <a:solidFill>
                  <a:schemeClr val="tx1"/>
                </a:solidFill>
                <a:sym typeface="+mn-ea"/>
              </a:rPr>
              <a:t>镜像下载及刷写</a:t>
            </a:r>
            <a:endParaRPr lang="zh-CN" altLang="en-US" sz="2000">
              <a:solidFill>
                <a:schemeClr val="tx1"/>
              </a:solidFill>
            </a:endParaRPr>
          </a:p>
          <a:p>
            <a:pPr marL="0" indent="457200">
              <a:lnSpc>
                <a:spcPct val="110000"/>
              </a:lnSpc>
              <a:buFont typeface="Wingdings" panose="05000000000000000000" charset="0"/>
              <a:buNone/>
            </a:pPr>
            <a:r>
              <a:rPr lang="zh-CN" altLang="en-US" sz="2000">
                <a:solidFill>
                  <a:schemeClr val="tx1"/>
                </a:solidFill>
                <a:sym typeface="Wingdings" panose="05000000000000000000" charset="0"/>
              </a:rPr>
              <a:t></a:t>
            </a:r>
            <a:r>
              <a:rPr lang="en-US" altLang="zh-CN" sz="2000">
                <a:solidFill>
                  <a:schemeClr val="tx1"/>
                </a:solidFill>
                <a:sym typeface="Wingdings" panose="05000000000000000000" charset="0"/>
              </a:rPr>
              <a:t> </a:t>
            </a:r>
            <a:r>
              <a:rPr lang="zh-CN" altLang="en-US" sz="2000">
                <a:solidFill>
                  <a:schemeClr val="tx1"/>
                </a:solidFill>
                <a:sym typeface="Wingdings" panose="05000000000000000000" charset="0"/>
              </a:rPr>
              <a:t>您可在此栏获取最新版镜像以及完整刷写教程</a:t>
            </a:r>
            <a:endParaRPr lang="zh-CN" altLang="en-US" sz="2000">
              <a:solidFill>
                <a:schemeClr val="tx1"/>
              </a:solidFill>
            </a:endParaRPr>
          </a:p>
          <a:p>
            <a:pPr>
              <a:lnSpc>
                <a:spcPct val="110000"/>
              </a:lnSpc>
              <a:buFont typeface="Wingdings" panose="05000000000000000000" charset="0"/>
              <a:buChar char="l"/>
            </a:pPr>
            <a:r>
              <a:rPr lang="zh-CN" altLang="en-US" sz="2000">
                <a:solidFill>
                  <a:schemeClr val="tx1"/>
                </a:solidFill>
                <a:sym typeface="+mn-ea"/>
              </a:rPr>
              <a:t>镜像版本更新内容</a:t>
            </a:r>
            <a:endParaRPr lang="zh-CN" altLang="en-US" sz="2000">
              <a:solidFill>
                <a:schemeClr val="tx1"/>
              </a:solidFill>
            </a:endParaRPr>
          </a:p>
          <a:p>
            <a:pPr marL="457200" lvl="1" indent="0">
              <a:lnSpc>
                <a:spcPct val="110000"/>
              </a:lnSpc>
              <a:buFont typeface="Wingdings" panose="05000000000000000000" charset="0"/>
              <a:buNone/>
            </a:pPr>
            <a:r>
              <a:rPr lang="zh-CN" altLang="en-US" sz="2000">
                <a:solidFill>
                  <a:schemeClr val="tx1"/>
                </a:solidFill>
                <a:sym typeface="Wingdings" panose="05000000000000000000" charset="0"/>
              </a:rPr>
              <a:t></a:t>
            </a:r>
            <a:r>
              <a:rPr lang="en-US" altLang="zh-CN" sz="2000">
                <a:solidFill>
                  <a:schemeClr val="tx1"/>
                </a:solidFill>
                <a:sym typeface="Wingdings" panose="05000000000000000000" charset="0"/>
              </a:rPr>
              <a:t> </a:t>
            </a:r>
            <a:r>
              <a:rPr lang="zh-CN" altLang="en-US" sz="2000">
                <a:solidFill>
                  <a:schemeClr val="tx1"/>
                </a:solidFill>
                <a:sym typeface="Wingdings" panose="05000000000000000000" charset="0"/>
              </a:rPr>
              <a:t>每次镜像更新后我们都会列出更新内容以供用户查看</a:t>
            </a:r>
            <a:endParaRPr lang="zh-CN" altLang="en-US" sz="2000">
              <a:solidFill>
                <a:schemeClr val="tx1"/>
              </a:solidFill>
              <a:sym typeface="+mn-ea"/>
            </a:endParaRPr>
          </a:p>
          <a:p>
            <a:pPr>
              <a:lnSpc>
                <a:spcPct val="110000"/>
              </a:lnSpc>
              <a:buFont typeface="Wingdings" panose="05000000000000000000" charset="0"/>
              <a:buChar char="l"/>
            </a:pPr>
            <a:r>
              <a:rPr lang="zh-CN" altLang="en-US" sz="2000">
                <a:solidFill>
                  <a:schemeClr val="tx1"/>
                </a:solidFill>
                <a:sym typeface="+mn-ea"/>
              </a:rPr>
              <a:t>构建</a:t>
            </a:r>
            <a:r>
              <a:rPr lang="en-US" altLang="zh-CN" sz="2000">
                <a:solidFill>
                  <a:schemeClr val="tx1"/>
                </a:solidFill>
                <a:sym typeface="+mn-ea"/>
              </a:rPr>
              <a:t>/</a:t>
            </a:r>
            <a:r>
              <a:rPr lang="zh-CN" altLang="en-US" sz="2000">
                <a:solidFill>
                  <a:schemeClr val="tx1"/>
                </a:solidFill>
                <a:sym typeface="+mn-ea"/>
              </a:rPr>
              <a:t>测试文档</a:t>
            </a:r>
            <a:endParaRPr lang="zh-CN" altLang="en-US" sz="2000">
              <a:solidFill>
                <a:schemeClr val="tx1"/>
              </a:solidFill>
            </a:endParaRPr>
          </a:p>
          <a:p>
            <a:pPr marL="457200" lvl="1" indent="0">
              <a:lnSpc>
                <a:spcPct val="110000"/>
              </a:lnSpc>
              <a:buFont typeface="Wingdings" panose="05000000000000000000" charset="0"/>
              <a:buNone/>
            </a:pPr>
            <a:r>
              <a:rPr lang="zh-CN" altLang="en-US" sz="2000">
                <a:solidFill>
                  <a:schemeClr val="tx1"/>
                </a:solidFill>
                <a:sym typeface="Wingdings" panose="05000000000000000000" charset="0"/>
              </a:rPr>
              <a:t></a:t>
            </a:r>
            <a:r>
              <a:rPr lang="en-US" altLang="zh-CN" sz="2000">
                <a:solidFill>
                  <a:schemeClr val="tx1"/>
                </a:solidFill>
                <a:sym typeface="Wingdings" panose="05000000000000000000" charset="0"/>
              </a:rPr>
              <a:t> 我们会公开相关构建/测试文档以便外部可重现</a:t>
            </a:r>
            <a:endParaRPr lang="en-US" altLang="zh-CN" sz="2000">
              <a:sym typeface="Wingdings" panose="05000000000000000000" charset="0"/>
            </a:endParaRPr>
          </a:p>
          <a:p>
            <a:pPr>
              <a:lnSpc>
                <a:spcPct val="110000"/>
              </a:lnSpc>
            </a:pPr>
            <a:r>
              <a:rPr lang="en-US" altLang="zh-CN" sz="2000">
                <a:solidFill>
                  <a:schemeClr val="tx1"/>
                </a:solidFill>
              </a:rPr>
              <a:t>ISSUE</a:t>
            </a:r>
            <a:r>
              <a:rPr lang="zh-CN" altLang="en-US" sz="2000">
                <a:solidFill>
                  <a:schemeClr val="tx1"/>
                </a:solidFill>
              </a:rPr>
              <a:t>申报</a:t>
            </a:r>
            <a:endParaRPr lang="zh-CN" altLang="en-US" sz="2000">
              <a:solidFill>
                <a:schemeClr val="tx1"/>
              </a:solidFill>
            </a:endParaRPr>
          </a:p>
          <a:p>
            <a:pPr marL="457200" lvl="1" indent="0">
              <a:lnSpc>
                <a:spcPct val="110000"/>
              </a:lnSpc>
              <a:buNone/>
            </a:pPr>
            <a:r>
              <a:rPr lang="zh-CN" altLang="en-US" sz="2000">
                <a:solidFill>
                  <a:schemeClr val="tx1"/>
                </a:solidFill>
                <a:sym typeface="Wingdings" panose="05000000000000000000" charset="0"/>
              </a:rPr>
              <a:t></a:t>
            </a:r>
            <a:r>
              <a:rPr lang="en-US" altLang="zh-CN" sz="2000">
                <a:solidFill>
                  <a:schemeClr val="tx1"/>
                </a:solidFill>
                <a:sym typeface="Wingdings" panose="05000000000000000000" charset="0"/>
              </a:rPr>
              <a:t> </a:t>
            </a:r>
            <a:r>
              <a:rPr lang="zh-CN" altLang="en-US" sz="2000">
                <a:solidFill>
                  <a:schemeClr val="tx1"/>
                </a:solidFill>
                <a:sym typeface="Wingdings" panose="05000000000000000000" charset="0"/>
              </a:rPr>
              <a:t>如果您在使用过程中遇到问题，欢迎进行</a:t>
            </a:r>
            <a:r>
              <a:rPr lang="en-US" altLang="zh-CN" sz="2000">
                <a:solidFill>
                  <a:schemeClr val="tx1"/>
                </a:solidFill>
                <a:sym typeface="Wingdings" panose="05000000000000000000" charset="0"/>
              </a:rPr>
              <a:t>ISSUE</a:t>
            </a:r>
            <a:r>
              <a:rPr lang="zh-CN" altLang="en-US" sz="2000">
                <a:solidFill>
                  <a:schemeClr val="tx1"/>
                </a:solidFill>
                <a:sym typeface="Wingdings" panose="05000000000000000000" charset="0"/>
              </a:rPr>
              <a:t>申报，我们会定期进行验证复现并给予回复</a:t>
            </a:r>
            <a:endParaRPr lang="zh-CN" altLang="en-US" sz="2000">
              <a:solidFill>
                <a:schemeClr val="tx1"/>
              </a:solidFill>
              <a:sym typeface="Wingdings" panose="05000000000000000000" charset="0"/>
            </a:endParaRPr>
          </a:p>
          <a:p>
            <a:pPr marL="457200" lvl="1" indent="0">
              <a:lnSpc>
                <a:spcPct val="110000"/>
              </a:lnSpc>
              <a:buNone/>
            </a:pPr>
            <a:r>
              <a:rPr lang="zh-CN" altLang="en-US" sz="2000">
                <a:solidFill>
                  <a:schemeClr val="tx1"/>
                </a:solidFill>
                <a:sym typeface="Wingdings" panose="05000000000000000000" charset="0"/>
                <a:hlinkClick r:id="rId2" action="ppaction://hlinkfile"/>
              </a:rPr>
              <a:t>https://github.com/revyos/revyos/issues</a:t>
            </a:r>
            <a:endParaRPr lang="zh-CN" altLang="en-US" sz="2000">
              <a:solidFill>
                <a:schemeClr val="tx1"/>
              </a:solidFill>
              <a:sym typeface="Wingdings" panose="05000000000000000000" charset="0"/>
            </a:endParaRPr>
          </a:p>
        </p:txBody>
      </p:sp>
      <p:sp>
        <p:nvSpPr>
          <p:cNvPr id="4" name="文本框 3"/>
          <p:cNvSpPr txBox="1"/>
          <p:nvPr/>
        </p:nvSpPr>
        <p:spPr>
          <a:xfrm>
            <a:off x="327660" y="718820"/>
            <a:ext cx="4311650" cy="606425"/>
          </a:xfrm>
          <a:prstGeom prst="rect">
            <a:avLst/>
          </a:prstGeom>
          <a:noFill/>
        </p:spPr>
        <p:txBody>
          <a:bodyPr wrap="square" rtlCol="0">
            <a:noAutofit/>
          </a:bodyPr>
          <a:lstStyle/>
          <a:p>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25000"/>
          </a:bodyPr>
          <a:lstStyle/>
          <a:p>
            <a:pPr marL="0" indent="0">
              <a:lnSpc>
                <a:spcPct val="150000"/>
              </a:lnSpc>
              <a:buNone/>
            </a:pPr>
            <a:r>
              <a:rPr lang="zh-CN" altLang="en-US" sz="8000">
                <a:solidFill>
                  <a:schemeClr val="tx1"/>
                </a:solidFill>
                <a:latin typeface="+mn-ea"/>
                <a:cs typeface="+mn-ea"/>
              </a:rPr>
              <a:t>看到这里您应该对</a:t>
            </a:r>
            <a:r>
              <a:rPr lang="en-US" altLang="zh-CN" sz="8000">
                <a:solidFill>
                  <a:schemeClr val="tx1"/>
                </a:solidFill>
                <a:latin typeface="+mn-ea"/>
                <a:cs typeface="+mn-ea"/>
              </a:rPr>
              <a:t> RevyOS </a:t>
            </a:r>
            <a:r>
              <a:rPr lang="zh-CN" altLang="en-US" sz="8000">
                <a:solidFill>
                  <a:schemeClr val="tx1"/>
                </a:solidFill>
                <a:latin typeface="+mn-ea"/>
                <a:cs typeface="+mn-ea"/>
              </a:rPr>
              <a:t>有了一定的了解</a:t>
            </a:r>
            <a:endParaRPr lang="zh-CN" altLang="en-US" sz="8000">
              <a:solidFill>
                <a:schemeClr val="tx1"/>
              </a:solidFill>
              <a:latin typeface="+mn-ea"/>
              <a:cs typeface="+mn-ea"/>
            </a:endParaRPr>
          </a:p>
          <a:p>
            <a:pPr marL="0" indent="0">
              <a:lnSpc>
                <a:spcPct val="150000"/>
              </a:lnSpc>
              <a:buNone/>
            </a:pPr>
            <a:r>
              <a:rPr lang="en-US" altLang="zh-CN" sz="8000">
                <a:solidFill>
                  <a:schemeClr val="tx1"/>
                </a:solidFill>
                <a:latin typeface="+mn-ea"/>
                <a:cs typeface="+mn-ea"/>
              </a:rPr>
              <a:t>RevyOS </a:t>
            </a:r>
            <a:r>
              <a:rPr lang="zh-CN" altLang="en-US" sz="8000">
                <a:solidFill>
                  <a:schemeClr val="tx1"/>
                </a:solidFill>
                <a:latin typeface="+mn-ea"/>
                <a:cs typeface="+mn-ea"/>
              </a:rPr>
              <a:t>拥有稳定的镜像发布速度以及完善的用户支持，我们公开了大部分的源码并保证所有软件都可以做到可重现编译</a:t>
            </a:r>
            <a:endParaRPr lang="zh-CN" altLang="en-US" sz="8000">
              <a:solidFill>
                <a:schemeClr val="tx1"/>
              </a:solidFill>
              <a:latin typeface="+mn-ea"/>
              <a:cs typeface="+mn-ea"/>
            </a:endParaRPr>
          </a:p>
          <a:p>
            <a:pPr marL="0" indent="0">
              <a:lnSpc>
                <a:spcPct val="150000"/>
              </a:lnSpc>
              <a:buNone/>
            </a:pPr>
            <a:r>
              <a:rPr lang="zh-CN" altLang="en-US" sz="8000">
                <a:solidFill>
                  <a:schemeClr val="tx1"/>
                </a:solidFill>
                <a:latin typeface="+mn-ea"/>
                <a:cs typeface="+mn-ea"/>
              </a:rPr>
              <a:t>我们希望能及时收集用户意见因此建立了交流群来关注用户使用情况，欢迎大家使用并提出宝贵意见</a:t>
            </a:r>
            <a:endParaRPr lang="zh-CN" altLang="en-US" sz="8000">
              <a:solidFill>
                <a:schemeClr val="tx1"/>
              </a:solidFill>
              <a:latin typeface="+mn-ea"/>
              <a:cs typeface="+mn-ea"/>
            </a:endParaRPr>
          </a:p>
          <a:p>
            <a:pPr marL="0" indent="0">
              <a:buNone/>
            </a:pPr>
            <a:r>
              <a:rPr lang="en-US" altLang="zh-CN" sz="8000">
                <a:solidFill>
                  <a:schemeClr val="tx1"/>
                </a:solidFill>
                <a:latin typeface="+mn-ea"/>
                <a:cs typeface="+mn-ea"/>
                <a:sym typeface="+mn-ea"/>
              </a:rPr>
              <a:t> </a:t>
            </a:r>
            <a:endParaRPr lang="en-US" altLang="zh-CN" sz="8000">
              <a:solidFill>
                <a:schemeClr val="tx1"/>
              </a:solidFill>
              <a:latin typeface="+mn-ea"/>
              <a:cs typeface="+mn-ea"/>
              <a:sym typeface="+mn-ea"/>
            </a:endParaRPr>
          </a:p>
          <a:p>
            <a:pPr marL="0" indent="0">
              <a:buNone/>
            </a:pPr>
            <a:endParaRPr lang="en-US" altLang="zh-CN" sz="8000">
              <a:solidFill>
                <a:schemeClr val="tx1"/>
              </a:solidFill>
              <a:latin typeface="+mn-ea"/>
              <a:cs typeface="+mn-ea"/>
              <a:sym typeface="+mn-ea"/>
            </a:endParaRPr>
          </a:p>
          <a:p>
            <a:pPr marL="0" indent="0">
              <a:buNone/>
            </a:pPr>
            <a:r>
              <a:rPr lang="zh-CN" altLang="en-US" sz="8000">
                <a:solidFill>
                  <a:schemeClr val="tx1"/>
                </a:solidFill>
                <a:latin typeface="+mn-ea"/>
                <a:cs typeface="+mn-ea"/>
                <a:sym typeface="+mn-ea"/>
              </a:rPr>
              <a:t>我们期待您成为</a:t>
            </a:r>
            <a:r>
              <a:rPr lang="en-US" altLang="zh-CN" sz="8000">
                <a:solidFill>
                  <a:schemeClr val="tx1"/>
                </a:solidFill>
                <a:latin typeface="+mn-ea"/>
                <a:cs typeface="+mn-ea"/>
                <a:sym typeface="+mn-ea"/>
              </a:rPr>
              <a:t> RevyOS </a:t>
            </a:r>
            <a:r>
              <a:rPr lang="zh-CN" altLang="en-US" sz="8000">
                <a:solidFill>
                  <a:schemeClr val="tx1"/>
                </a:solidFill>
                <a:latin typeface="+mn-ea"/>
                <a:cs typeface="+mn-ea"/>
                <a:sym typeface="+mn-ea"/>
              </a:rPr>
              <a:t>的下一位用户</a:t>
            </a:r>
            <a:endParaRPr lang="en-US" altLang="zh-CN" sz="8000">
              <a:solidFill>
                <a:schemeClr val="tx1"/>
              </a:solidFill>
              <a:latin typeface="+mn-ea"/>
              <a:cs typeface="+mn-ea"/>
              <a:sym typeface="+mn-ea"/>
              <a:hlinkClick r:id="rId2" action="ppaction://hlinkfile"/>
            </a:endParaRPr>
          </a:p>
          <a:p>
            <a:pPr marL="0" indent="0">
              <a:buNone/>
            </a:pPr>
            <a:endParaRPr lang="zh-CN" altLang="en-US">
              <a:solidFill>
                <a:schemeClr val="tx1"/>
              </a:solidFill>
            </a:endParaRPr>
          </a:p>
          <a:p>
            <a:pPr marL="0" indent="0">
              <a:buNone/>
            </a:pPr>
            <a:endParaRPr lang="zh-CN" altLang="en-US">
              <a:solidFill>
                <a:schemeClr val="tx1"/>
              </a:solidFill>
            </a:endParaRPr>
          </a:p>
          <a:p>
            <a:pPr marL="0" indent="0">
              <a:buNone/>
            </a:pPr>
            <a:r>
              <a:rPr lang="en-US" altLang="zh-CN"/>
              <a:t>				</a:t>
            </a:r>
            <a:endParaRPr lang="zh-CN" altLang="en-US"/>
          </a:p>
        </p:txBody>
      </p:sp>
      <p:sp>
        <p:nvSpPr>
          <p:cNvPr id="4" name="文本框 3"/>
          <p:cNvSpPr txBox="1"/>
          <p:nvPr/>
        </p:nvSpPr>
        <p:spPr>
          <a:xfrm>
            <a:off x="318135" y="728345"/>
            <a:ext cx="4321175" cy="596265"/>
          </a:xfrm>
          <a:prstGeom prst="rect">
            <a:avLst/>
          </a:prstGeom>
          <a:noFill/>
        </p:spPr>
        <p:txBody>
          <a:bodyPr wrap="square" rtlCol="0">
            <a:noAutofit/>
          </a:bodyPr>
          <a:lstStyle/>
          <a:p>
            <a:pPr>
              <a:lnSpc>
                <a:spcPct val="110000"/>
              </a:lnSpc>
            </a:pPr>
            <a:r>
              <a:rPr lang="zh-CN" altLang="en-US" sz="2800">
                <a:solidFill>
                  <a:schemeClr val="bg1"/>
                </a:solidFill>
              </a:rPr>
              <a:t>结语</a:t>
            </a:r>
            <a:endParaRPr lang="zh-CN" altLang="en-US" sz="2800">
              <a:solidFill>
                <a:schemeClr val="bg1"/>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pic>
        <p:nvPicPr>
          <p:cNvPr id="5" name="图片 4" descr="IMG_1809(20230912-192934)"/>
          <p:cNvPicPr>
            <a:picLocks noChangeAspect="1"/>
          </p:cNvPicPr>
          <p:nvPr/>
        </p:nvPicPr>
        <p:blipFill>
          <a:blip r:embed="rId2"/>
          <a:stretch>
            <a:fillRect/>
          </a:stretch>
        </p:blipFill>
        <p:spPr>
          <a:xfrm>
            <a:off x="3926840" y="2025650"/>
            <a:ext cx="3258185" cy="4303395"/>
          </a:xfrm>
          <a:prstGeom prst="rect">
            <a:avLst/>
          </a:prstGeom>
        </p:spPr>
      </p:pic>
      <p:sp>
        <p:nvSpPr>
          <p:cNvPr id="7" name="文本框 6"/>
          <p:cNvSpPr txBox="1"/>
          <p:nvPr/>
        </p:nvSpPr>
        <p:spPr>
          <a:xfrm>
            <a:off x="648970" y="1279525"/>
            <a:ext cx="8930005" cy="885190"/>
          </a:xfrm>
          <a:prstGeom prst="rect">
            <a:avLst/>
          </a:prstGeom>
          <a:noFill/>
        </p:spPr>
        <p:txBody>
          <a:bodyPr wrap="square" rtlCol="0">
            <a:noAutofit/>
          </a:bodyPr>
          <a:p>
            <a:r>
              <a:rPr lang="zh-CN" altLang="en-US" sz="2000">
                <a:solidFill>
                  <a:schemeClr val="tx1"/>
                </a:solidFill>
              </a:rPr>
              <a:t>如果对</a:t>
            </a:r>
            <a:r>
              <a:rPr lang="en-US" altLang="zh-CN" sz="2000">
                <a:solidFill>
                  <a:schemeClr val="tx1"/>
                </a:solidFill>
              </a:rPr>
              <a:t> LicheePi 4A </a:t>
            </a:r>
            <a:r>
              <a:rPr lang="zh-CN" altLang="en-US" sz="2000">
                <a:solidFill>
                  <a:schemeClr val="tx1"/>
                </a:solidFill>
              </a:rPr>
              <a:t>开发板或</a:t>
            </a:r>
            <a:r>
              <a:rPr lang="en-US" altLang="zh-CN" sz="2000">
                <a:solidFill>
                  <a:schemeClr val="tx1"/>
                </a:solidFill>
              </a:rPr>
              <a:t>RevyOS</a:t>
            </a:r>
            <a:r>
              <a:rPr lang="zh-CN" altLang="en-US" sz="2000">
                <a:solidFill>
                  <a:schemeClr val="tx1"/>
                </a:solidFill>
              </a:rPr>
              <a:t>感兴趣请添加下方微信</a:t>
            </a:r>
            <a:r>
              <a:rPr lang="en-US" altLang="zh-CN"/>
              <a:t> </a:t>
            </a:r>
            <a:r>
              <a:rPr lang="zh-CN" altLang="en-US"/>
              <a:t>。</a:t>
            </a:r>
            <a:endParaRPr lang="zh-CN" altLang="en-US"/>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lnSpc>
                <a:spcPct val="250000"/>
              </a:lnSpc>
              <a:buNone/>
            </a:pPr>
            <a:r>
              <a:rPr lang="zh-CN" altLang="en-US" sz="6600">
                <a:solidFill>
                  <a:schemeClr val="tx1"/>
                </a:solidFill>
                <a:latin typeface="+mj-lt"/>
              </a:rPr>
              <a:t>谢谢观看</a:t>
            </a:r>
            <a:endParaRPr lang="zh-CN" altLang="en-US" sz="6600">
              <a:solidFill>
                <a:schemeClr val="tx1"/>
              </a:solidFill>
              <a:latin typeface="+mj-l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711200"/>
            <a:ext cx="12192000" cy="60388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a:t>    </a:t>
            </a:r>
            <a:r>
              <a:rPr lang="zh-CN" altLang="en-US" sz="2800"/>
              <a:t>目录</a:t>
            </a:r>
            <a:endParaRPr lang="zh-CN" altLang="en-US" sz="2800"/>
          </a:p>
        </p:txBody>
      </p:sp>
      <p:sp>
        <p:nvSpPr>
          <p:cNvPr id="5" name="文本框 4"/>
          <p:cNvSpPr txBox="1"/>
          <p:nvPr/>
        </p:nvSpPr>
        <p:spPr>
          <a:xfrm>
            <a:off x="589280" y="1511935"/>
            <a:ext cx="6363970" cy="3702685"/>
          </a:xfrm>
          <a:prstGeom prst="rect">
            <a:avLst/>
          </a:prstGeom>
          <a:noFill/>
        </p:spPr>
        <p:txBody>
          <a:bodyPr wrap="square" rtlCol="0">
            <a:noAutofit/>
          </a:bodyPr>
          <a:lstStyle/>
          <a:p>
            <a:pPr marL="285750" indent="-285750">
              <a:buFont typeface="Wingdings" panose="05000000000000000000" charset="0"/>
              <a:buChar char="n"/>
            </a:pPr>
            <a:r>
              <a:rPr lang="en-US" altLang="zh-CN" sz="2400">
                <a:hlinkClick r:id="rId2"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RevyOS</a:t>
            </a:r>
            <a:r>
              <a:rPr lang="zh-CN" altLang="en-US" sz="2400">
                <a:hlinkClick r:id="rId2"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简介</a:t>
            </a:r>
            <a:endParaRPr lang="zh-CN" altLang="en-US" sz="2400"/>
          </a:p>
          <a:p>
            <a:pPr marL="285750" indent="-285750">
              <a:buFont typeface="Wingdings" panose="05000000000000000000" charset="0"/>
              <a:buChar char="n"/>
            </a:pPr>
            <a:endParaRPr lang="zh-CN" altLang="en-US" sz="2400"/>
          </a:p>
          <a:p>
            <a:pPr marL="285750" indent="-285750">
              <a:buFont typeface="Wingdings" panose="05000000000000000000" charset="0"/>
              <a:buChar char="n"/>
            </a:pPr>
            <a:r>
              <a:rPr lang="zh-CN" altLang="en-US" sz="2400">
                <a:hlinkClick r:id="rId3"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支持情况</a:t>
            </a:r>
            <a:endParaRPr lang="zh-CN" altLang="en-US" sz="2400">
              <a:hlinkClick r:id="rId3"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endParaRPr>
          </a:p>
          <a:p>
            <a:pPr marL="285750" indent="-285750">
              <a:buFont typeface="Wingdings" panose="05000000000000000000" charset="0"/>
              <a:buChar char="n"/>
            </a:pPr>
            <a:endParaRPr lang="zh-CN" altLang="en-US" sz="2400">
              <a:hlinkClick r:id="rId3"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endParaRPr>
          </a:p>
          <a:p>
            <a:pPr marL="285750" indent="-285750">
              <a:buFont typeface="Wingdings" panose="05000000000000000000" charset="0"/>
              <a:buChar char="n"/>
            </a:pPr>
            <a:r>
              <a:rPr lang="zh-CN" altLang="en-US" sz="2400">
                <a:hlinkClick r:id="rId4"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软件适配</a:t>
            </a:r>
            <a:endParaRPr lang="zh-CN" altLang="en-US" sz="2400"/>
          </a:p>
          <a:p>
            <a:pPr marL="285750" indent="-285750">
              <a:buFont typeface="Wingdings" panose="05000000000000000000" charset="0"/>
              <a:buChar char="n"/>
            </a:pPr>
            <a:endParaRPr lang="zh-CN" altLang="en-US" sz="2400"/>
          </a:p>
          <a:p>
            <a:pPr marL="285750" indent="-285750">
              <a:buFont typeface="Wingdings" panose="05000000000000000000" charset="0"/>
              <a:buChar char="n"/>
            </a:pPr>
            <a:r>
              <a:rPr lang="zh-CN" altLang="en-US" sz="2400">
                <a:hlinkClick r:id="rId5"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镜像适配</a:t>
            </a:r>
            <a:endParaRPr lang="zh-CN" altLang="en-US" sz="2400"/>
          </a:p>
          <a:p>
            <a:pPr marL="285750" indent="-285750">
              <a:buFont typeface="Wingdings" panose="05000000000000000000" charset="0"/>
              <a:buChar char="n"/>
            </a:pPr>
            <a:endParaRPr lang="zh-CN" altLang="en-US" sz="2400"/>
          </a:p>
          <a:p>
            <a:pPr marL="285750" indent="-285750">
              <a:buFont typeface="Wingdings" panose="05000000000000000000" charset="0"/>
              <a:buChar char="n"/>
            </a:pPr>
            <a:r>
              <a:rPr lang="zh-CN" altLang="en-US" sz="2400">
                <a:hlinkClick r:id="rId6"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用户支持</a:t>
            </a:r>
            <a:endParaRPr lang="zh-CN" altLang="en-US" sz="2400"/>
          </a:p>
          <a:p>
            <a:pPr marL="285750" indent="-285750">
              <a:buFont typeface="Wingdings" panose="05000000000000000000" charset="0"/>
              <a:buChar char="n"/>
            </a:pPr>
            <a:endParaRPr lang="zh-CN" altLang="en-US" sz="2400"/>
          </a:p>
          <a:p>
            <a:pPr marL="285750" indent="-285750">
              <a:buFont typeface="Wingdings" panose="05000000000000000000" charset="0"/>
              <a:buChar char="n"/>
            </a:pPr>
            <a:r>
              <a:rPr lang="zh-CN" altLang="en-US" sz="2400">
                <a:hlinkClick r:id="rId7" action="ppaction://hlinksldjump">
                  <a:extLst>
                    <a:ext uri="{DAF060AB-1E55-43B9-8AAB-6FB025537F2F}">
                      <wpsdc:hlinkClr xmlns:wpsdc="http://www.wps.cn/officeDocument/2017/drawingmlCustomData" val="000000"/>
                      <wpsdc:folHlinkClr xmlns:wpsdc="http://www.wps.cn/officeDocument/2017/drawingmlCustomData" val="7E1FAD"/>
                      <wpsdc:hlinkUnderline xmlns:wpsdc="http://www.wps.cn/officeDocument/2017/drawingmlCustomData" val="0"/>
                    </a:ext>
                  </a:extLst>
                </a:hlinkClick>
              </a:rPr>
              <a:t>结语</a:t>
            </a:r>
            <a:endParaRPr lang="zh-CN" altLang="en-US" sz="2400"/>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96875" y="2121535"/>
            <a:ext cx="10968990" cy="4398010"/>
          </a:xfrm>
        </p:spPr>
        <p:txBody>
          <a:bodyPr/>
          <a:lstStyle/>
          <a:p>
            <a:pPr>
              <a:lnSpc>
                <a:spcPct val="190000"/>
              </a:lnSpc>
            </a:pPr>
            <a:r>
              <a:rPr sz="2000">
                <a:solidFill>
                  <a:schemeClr val="tx1"/>
                </a:solidFill>
              </a:rPr>
              <a:t>RevyOS是由</a:t>
            </a:r>
            <a:r>
              <a:rPr sz="2000">
                <a:solidFill>
                  <a:schemeClr val="tx2">
                    <a:lumMod val="50000"/>
                    <a:lumOff val="50000"/>
                  </a:schemeClr>
                </a:solidFill>
              </a:rPr>
              <a:t>如意SDK</a:t>
            </a:r>
            <a:r>
              <a:rPr sz="2000">
                <a:solidFill>
                  <a:schemeClr val="tx1"/>
                </a:solidFill>
              </a:rPr>
              <a:t>团队的RevyOS小队支持开发的一款针对T-Head芯片生态的Debian优化定制发行版</a:t>
            </a:r>
            <a:endParaRPr sz="2000">
              <a:solidFill>
                <a:schemeClr val="tx1"/>
              </a:solidFill>
            </a:endParaRPr>
          </a:p>
          <a:p>
            <a:pPr>
              <a:lnSpc>
                <a:spcPct val="190000"/>
              </a:lnSpc>
            </a:pPr>
            <a:r>
              <a:rPr sz="2000">
                <a:solidFill>
                  <a:schemeClr val="tx1"/>
                </a:solidFill>
              </a:rPr>
              <a:t>RevyOS 围绕 </a:t>
            </a:r>
            <a:r>
              <a:rPr sz="2000">
                <a:solidFill>
                  <a:schemeClr val="tx2">
                    <a:lumMod val="50000"/>
                    <a:lumOff val="50000"/>
                  </a:schemeClr>
                </a:solidFill>
              </a:rPr>
              <a:t>c906fdv/c910v/c908</a:t>
            </a:r>
            <a:r>
              <a:rPr sz="2000">
                <a:solidFill>
                  <a:schemeClr val="tx1"/>
                </a:solidFill>
              </a:rPr>
              <a:t> 等芯片提供了完整而全面的适配和优化支持，默认集成支持 RVV0.7.1和 T-Head 的 GCC 工具链 ，并搭载使用 RVV0.7.1指令集优化过的 glibc 和 kernel</a:t>
            </a:r>
            <a:endParaRPr sz="2000">
              <a:solidFill>
                <a:schemeClr val="tx1"/>
              </a:solidFill>
            </a:endParaRPr>
          </a:p>
          <a:p>
            <a:pPr>
              <a:lnSpc>
                <a:spcPct val="190000"/>
              </a:lnSpc>
            </a:pPr>
            <a:r>
              <a:rPr sz="2000">
                <a:solidFill>
                  <a:schemeClr val="tx1"/>
                </a:solidFill>
              </a:rPr>
              <a:t>目前，RevyOS 在办公、网页浏览、观看视频等方面已经能满足用户的基本使用需求</a:t>
            </a:r>
            <a:endParaRPr sz="2000">
              <a:solidFill>
                <a:schemeClr val="tx1"/>
              </a:solidFill>
            </a:endParaRPr>
          </a:p>
        </p:txBody>
      </p:sp>
      <p:sp>
        <p:nvSpPr>
          <p:cNvPr id="5" name="文本框 4"/>
          <p:cNvSpPr txBox="1"/>
          <p:nvPr/>
        </p:nvSpPr>
        <p:spPr>
          <a:xfrm>
            <a:off x="330200" y="711835"/>
            <a:ext cx="4064000" cy="626745"/>
          </a:xfrm>
          <a:prstGeom prst="rect">
            <a:avLst/>
          </a:prstGeom>
          <a:noFill/>
        </p:spPr>
        <p:txBody>
          <a:bodyPr wrap="square" rtlCol="0">
            <a:noAutofit/>
          </a:bodyPr>
          <a:lstStyle/>
          <a:p>
            <a:pPr>
              <a:lnSpc>
                <a:spcPct val="110000"/>
              </a:lnSpc>
            </a:pPr>
            <a:r>
              <a:rPr lang="en-US" altLang="zh-CN" sz="2800">
                <a:solidFill>
                  <a:schemeClr val="bg1"/>
                </a:solidFill>
                <a:cs typeface="+mn-lt"/>
              </a:rPr>
              <a:t>RevyOS</a:t>
            </a:r>
            <a:r>
              <a:rPr lang="zh-CN" altLang="en-US" sz="2800">
                <a:solidFill>
                  <a:schemeClr val="bg1"/>
                </a:solidFill>
                <a:cs typeface="+mn-lt"/>
              </a:rPr>
              <a:t>简介</a:t>
            </a:r>
            <a:endParaRPr lang="zh-CN" altLang="en-US" sz="2800">
              <a:solidFill>
                <a:schemeClr val="bg1"/>
              </a:solidFill>
              <a:cs typeface="+mn-lt"/>
            </a:endParaRPr>
          </a:p>
        </p:txBody>
      </p:sp>
      <p:sp>
        <p:nvSpPr>
          <p:cNvPr id="7" name="文本框 6"/>
          <p:cNvSpPr txBox="1"/>
          <p:nvPr/>
        </p:nvSpPr>
        <p:spPr>
          <a:xfrm>
            <a:off x="2499360" y="812800"/>
            <a:ext cx="6454140" cy="1052195"/>
          </a:xfrm>
          <a:prstGeom prst="rect">
            <a:avLst/>
          </a:prstGeom>
          <a:noFill/>
        </p:spPr>
        <p:txBody>
          <a:bodyPr wrap="square" rtlCol="0">
            <a:noAutofit/>
          </a:bodyPr>
          <a:lstStyle/>
          <a:p>
            <a:pPr algn="ctr"/>
            <a:endParaRPr lang="zh-CN" altLang="en-US"/>
          </a:p>
          <a:p>
            <a:pPr algn="ctr"/>
            <a:endParaRPr lang="zh-CN" altLang="en-US"/>
          </a:p>
          <a:p>
            <a:pPr algn="ctr"/>
            <a:r>
              <a:rPr lang="zh-CN" altLang="en-US" sz="4000">
                <a:solidFill>
                  <a:schemeClr val="tx1"/>
                </a:solidFill>
              </a:rPr>
              <a:t>什么是</a:t>
            </a:r>
            <a:r>
              <a:rPr lang="en-US" altLang="zh-CN" sz="4000">
                <a:solidFill>
                  <a:schemeClr val="tx1"/>
                </a:solidFill>
              </a:rPr>
              <a:t>RevyOS</a:t>
            </a:r>
            <a:r>
              <a:rPr lang="zh-CN" altLang="en-US" sz="4000">
                <a:solidFill>
                  <a:schemeClr val="tx1"/>
                </a:solidFill>
              </a:rPr>
              <a:t>？</a:t>
            </a:r>
            <a:endParaRPr lang="zh-CN" altLang="en-US" sz="4000">
              <a:solidFill>
                <a:schemeClr val="tx1"/>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90000"/>
              </a:lnSpc>
              <a:buFont typeface="Wingdings" panose="05000000000000000000" charset="0"/>
              <a:buNone/>
            </a:pPr>
            <a:r>
              <a:rPr lang="zh-CN" altLang="en-US" sz="2400">
                <a:solidFill>
                  <a:schemeClr val="tx1"/>
                </a:solidFill>
              </a:rPr>
              <a:t>我们通过</a:t>
            </a:r>
            <a:r>
              <a:rPr lang="zh-CN" altLang="en-US" sz="2400">
                <a:solidFill>
                  <a:schemeClr val="accent6">
                    <a:lumMod val="75000"/>
                  </a:schemeClr>
                </a:solidFill>
              </a:rPr>
              <a:t>仓库组合</a:t>
            </a:r>
            <a:r>
              <a:rPr lang="zh-CN" altLang="en-US" sz="2400">
                <a:solidFill>
                  <a:schemeClr val="tx1"/>
                </a:solidFill>
              </a:rPr>
              <a:t>的方式提供适用于对应芯片最好的优化软件</a:t>
            </a:r>
            <a:endParaRPr lang="zh-CN" altLang="en-US" sz="2400">
              <a:solidFill>
                <a:schemeClr val="tx1"/>
              </a:solidFill>
            </a:endParaRPr>
          </a:p>
          <a:p>
            <a:pPr>
              <a:lnSpc>
                <a:spcPct val="190000"/>
              </a:lnSpc>
              <a:buFont typeface="Wingdings" panose="05000000000000000000" charset="0"/>
              <a:buChar char="l"/>
            </a:pPr>
            <a:r>
              <a:rPr lang="zh-CN" altLang="en-US" sz="2400" b="1">
                <a:solidFill>
                  <a:schemeClr val="tx1"/>
                </a:solidFill>
              </a:rPr>
              <a:t>revyos-base</a:t>
            </a:r>
            <a:r>
              <a:rPr lang="zh-CN" altLang="en-US" sz="2400">
                <a:solidFill>
                  <a:schemeClr val="tx1"/>
                </a:solidFill>
              </a:rPr>
              <a:t> ：基本仓库，从 Debian 定期同步</a:t>
            </a:r>
            <a:endParaRPr lang="zh-CN" altLang="en-US" sz="2400">
              <a:solidFill>
                <a:schemeClr val="tx1"/>
              </a:solidFill>
            </a:endParaRPr>
          </a:p>
          <a:p>
            <a:pPr>
              <a:lnSpc>
                <a:spcPct val="190000"/>
              </a:lnSpc>
              <a:buFont typeface="Wingdings" panose="05000000000000000000" charset="0"/>
              <a:buChar char="l"/>
            </a:pPr>
            <a:r>
              <a:rPr lang="zh-CN" altLang="en-US" sz="2400" b="1">
                <a:solidFill>
                  <a:schemeClr val="tx1"/>
                </a:solidFill>
              </a:rPr>
              <a:t>revyos-addons</a:t>
            </a:r>
            <a:r>
              <a:rPr lang="zh-CN" altLang="en-US" sz="2400">
                <a:solidFill>
                  <a:schemeClr val="tx1"/>
                </a:solidFill>
              </a:rPr>
              <a:t> ：补充仓库，用来补充 Debian 仓库缺失的软件包</a:t>
            </a:r>
            <a:endParaRPr lang="zh-CN" altLang="en-US" sz="2400">
              <a:solidFill>
                <a:schemeClr val="tx1"/>
              </a:solidFill>
            </a:endParaRPr>
          </a:p>
          <a:p>
            <a:pPr>
              <a:lnSpc>
                <a:spcPct val="190000"/>
              </a:lnSpc>
              <a:buFont typeface="Wingdings" panose="05000000000000000000" charset="0"/>
              <a:buChar char="l"/>
            </a:pPr>
            <a:r>
              <a:rPr lang="zh-CN" altLang="en-US" sz="2400" b="1">
                <a:solidFill>
                  <a:schemeClr val="tx1"/>
                </a:solidFill>
              </a:rPr>
              <a:t>revyos-gles-21</a:t>
            </a:r>
            <a:r>
              <a:rPr lang="zh-CN" altLang="en-US" sz="2400">
                <a:solidFill>
                  <a:schemeClr val="tx1"/>
                </a:solidFill>
              </a:rPr>
              <a:t> ：用于补充 th1520 芯片 gpu</a:t>
            </a:r>
            <a:r>
              <a:rPr lang="en-US" altLang="zh-CN" sz="2400">
                <a:solidFill>
                  <a:schemeClr val="tx1"/>
                </a:solidFill>
              </a:rPr>
              <a:t> </a:t>
            </a:r>
            <a:r>
              <a:rPr lang="zh-CN" altLang="en-US" sz="2400">
                <a:solidFill>
                  <a:schemeClr val="tx1"/>
                </a:solidFill>
              </a:rPr>
              <a:t>的能力</a:t>
            </a:r>
            <a:endParaRPr lang="zh-CN" altLang="en-US" sz="2400">
              <a:solidFill>
                <a:schemeClr val="tx1"/>
              </a:solidFill>
            </a:endParaRPr>
          </a:p>
          <a:p>
            <a:pPr>
              <a:lnSpc>
                <a:spcPct val="190000"/>
              </a:lnSpc>
              <a:buFont typeface="Wingdings" panose="05000000000000000000" charset="0"/>
              <a:buChar char="l"/>
            </a:pPr>
            <a:r>
              <a:rPr lang="zh-CN" altLang="en-US" sz="2400" b="1">
                <a:solidFill>
                  <a:schemeClr val="tx1"/>
                </a:solidFill>
              </a:rPr>
              <a:t>revyos-</a:t>
            </a:r>
            <a:r>
              <a:rPr lang="en-US" altLang="zh-CN" sz="2400" b="1">
                <a:solidFill>
                  <a:schemeClr val="tx1"/>
                </a:solidFill>
              </a:rPr>
              <a:t>c910v</a:t>
            </a:r>
            <a:r>
              <a:rPr lang="zh-CN" altLang="en-US" sz="2400">
                <a:solidFill>
                  <a:schemeClr val="tx1"/>
                </a:solidFill>
              </a:rPr>
              <a:t> ：使用 T-Head 优化工具链 rebuild 的软件</a:t>
            </a:r>
            <a:endParaRPr lang="zh-CN" altLang="en-US" sz="2400">
              <a:solidFill>
                <a:schemeClr val="tx1"/>
              </a:solidFill>
            </a:endParaRPr>
          </a:p>
        </p:txBody>
      </p:sp>
      <p:sp>
        <p:nvSpPr>
          <p:cNvPr id="4" name="文本框 3"/>
          <p:cNvSpPr txBox="1"/>
          <p:nvPr/>
        </p:nvSpPr>
        <p:spPr>
          <a:xfrm>
            <a:off x="337185" y="718820"/>
            <a:ext cx="4302125" cy="607060"/>
          </a:xfrm>
          <a:prstGeom prst="rect">
            <a:avLst/>
          </a:prstGeom>
          <a:noFill/>
        </p:spPr>
        <p:txBody>
          <a:bodyPr wrap="square" rtlCol="0">
            <a:noAutofit/>
          </a:bodyPr>
          <a:lstStyle/>
          <a:p>
            <a:pPr algn="l">
              <a:lnSpc>
                <a:spcPct val="110000"/>
              </a:lnSpc>
            </a:pPr>
            <a:r>
              <a:rPr lang="en-US" altLang="zh-CN" sz="2800">
                <a:solidFill>
                  <a:schemeClr val="bg1"/>
                </a:solidFill>
                <a:cs typeface="+mn-lt"/>
                <a:sym typeface="+mn-ea"/>
              </a:rPr>
              <a:t>RevyOS</a:t>
            </a:r>
            <a:r>
              <a:rPr lang="zh-CN" altLang="en-US" sz="2800">
                <a:solidFill>
                  <a:schemeClr val="bg1"/>
                </a:solidFill>
                <a:cs typeface="+mn-lt"/>
                <a:sym typeface="+mn-ea"/>
              </a:rPr>
              <a:t>简介</a:t>
            </a:r>
            <a:endParaRPr lang="zh-CN" altLang="en-US" sz="28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60000"/>
              </a:lnSpc>
            </a:pPr>
            <a:r>
              <a:rPr lang="zh-CN" altLang="en-US" sz="2400">
                <a:solidFill>
                  <a:schemeClr val="tx1"/>
                </a:solidFill>
              </a:rPr>
              <a:t>revyos-base</a:t>
            </a:r>
            <a:r>
              <a:rPr lang="en-US" altLang="zh-CN" sz="2400">
                <a:solidFill>
                  <a:schemeClr val="tx1"/>
                </a:solidFill>
              </a:rPr>
              <a:t> </a:t>
            </a:r>
            <a:endParaRPr lang="zh-CN" altLang="en-US" sz="2400">
              <a:solidFill>
                <a:schemeClr val="tx1"/>
              </a:solidFill>
            </a:endParaRPr>
          </a:p>
          <a:p>
            <a:pPr marL="457200" lvl="1" indent="0">
              <a:lnSpc>
                <a:spcPct val="160000"/>
              </a:lnSpc>
              <a:buNone/>
            </a:pPr>
            <a:r>
              <a:rPr lang="zh-CN" altLang="en-US" sz="2400">
                <a:solidFill>
                  <a:schemeClr val="tx1"/>
                </a:solidFill>
                <a:cs typeface="+mn-lt"/>
                <a:sym typeface="Wingdings" panose="05000000000000000000" charset="0"/>
              </a:rPr>
              <a:t></a:t>
            </a:r>
            <a:r>
              <a:rPr lang="zh-CN" altLang="en-US" sz="2400">
                <a:solidFill>
                  <a:schemeClr val="accent6">
                    <a:lumMod val="75000"/>
                  </a:schemeClr>
                </a:solidFill>
                <a:cs typeface="+mn-lt"/>
              </a:rPr>
              <a:t>基本仓库</a:t>
            </a:r>
            <a:r>
              <a:rPr lang="zh-CN" altLang="en-US" sz="2400">
                <a:solidFill>
                  <a:schemeClr val="tx1"/>
                </a:solidFill>
                <a:cs typeface="+mn-lt"/>
              </a:rPr>
              <a:t>，用来支撑整个基本系统</a:t>
            </a:r>
            <a:endParaRPr lang="zh-CN" altLang="en-US" sz="2400">
              <a:solidFill>
                <a:schemeClr val="tx1"/>
              </a:solidFill>
              <a:cs typeface="+mn-lt"/>
            </a:endParaRPr>
          </a:p>
          <a:p>
            <a:pPr marL="457200" lvl="1" indent="0">
              <a:lnSpc>
                <a:spcPct val="160000"/>
              </a:lnSpc>
              <a:buNone/>
            </a:pPr>
            <a:r>
              <a:rPr lang="zh-CN" altLang="en-US" sz="2400">
                <a:solidFill>
                  <a:schemeClr val="tx1"/>
                </a:solidFill>
                <a:cs typeface="+mn-lt"/>
                <a:sym typeface="Wingdings" panose="05000000000000000000" charset="0"/>
              </a:rPr>
              <a:t></a:t>
            </a:r>
            <a:r>
              <a:rPr lang="zh-CN" altLang="en-US" sz="2400">
                <a:solidFill>
                  <a:schemeClr val="tx1"/>
                </a:solidFill>
                <a:cs typeface="+mn-lt"/>
              </a:rPr>
              <a:t>会定期从 Debian 仓库同步新的软件包</a:t>
            </a:r>
            <a:endParaRPr lang="zh-CN" altLang="en-US" sz="2400">
              <a:solidFill>
                <a:schemeClr val="tx1"/>
              </a:solidFill>
              <a:cs typeface="+mn-lt"/>
            </a:endParaRPr>
          </a:p>
        </p:txBody>
      </p:sp>
      <p:sp>
        <p:nvSpPr>
          <p:cNvPr id="4" name="文本框 3"/>
          <p:cNvSpPr txBox="1"/>
          <p:nvPr>
            <p:custDataLst>
              <p:tags r:id="rId2"/>
            </p:custDataLst>
          </p:nvPr>
        </p:nvSpPr>
        <p:spPr>
          <a:xfrm>
            <a:off x="318135" y="718820"/>
            <a:ext cx="4321175" cy="606425"/>
          </a:xfrm>
          <a:prstGeom prst="rect">
            <a:avLst/>
          </a:prstGeom>
          <a:noFill/>
        </p:spPr>
        <p:txBody>
          <a:bodyPr wrap="square" rtlCol="0">
            <a:noAutofit/>
          </a:bodyPr>
          <a:lstStyle/>
          <a:p>
            <a:pPr>
              <a:lnSpc>
                <a:spcPct val="110000"/>
              </a:lnSpc>
            </a:pPr>
            <a:r>
              <a:rPr lang="zh-CN" altLang="en-US" sz="2800">
                <a:solidFill>
                  <a:schemeClr val="bg1"/>
                </a:solidFill>
              </a:rPr>
              <a:t>仓库内容</a:t>
            </a:r>
            <a:endParaRPr lang="zh-CN" altLang="en-US" sz="2800">
              <a:solidFill>
                <a:schemeClr val="bg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1490345"/>
            <a:ext cx="10968990" cy="5367655"/>
          </a:xfrm>
        </p:spPr>
        <p:txBody>
          <a:bodyPr>
            <a:noAutofit/>
          </a:bodyPr>
          <a:lstStyle/>
          <a:p>
            <a:pPr>
              <a:lnSpc>
                <a:spcPct val="110000"/>
              </a:lnSpc>
            </a:pPr>
            <a:r>
              <a:rPr lang="zh-CN" altLang="en-US" sz="2400">
                <a:solidFill>
                  <a:schemeClr val="tx1"/>
                </a:solidFill>
                <a:cs typeface="+mn-lt"/>
              </a:rPr>
              <a:t>revyos-addons</a:t>
            </a:r>
            <a:endParaRPr lang="zh-CN" altLang="en-US" sz="2400">
              <a:solidFill>
                <a:schemeClr val="tx1"/>
              </a:solidFill>
              <a:cs typeface="+mn-lt"/>
            </a:endParaRPr>
          </a:p>
          <a:p>
            <a:pPr lvl="1">
              <a:lnSpc>
                <a:spcPct val="140000"/>
              </a:lnSpc>
            </a:pPr>
            <a:r>
              <a:rPr lang="zh-CN" altLang="en-US" sz="2400">
                <a:solidFill>
                  <a:schemeClr val="accent6">
                    <a:lumMod val="75000"/>
                  </a:schemeClr>
                </a:solidFill>
                <a:latin typeface="+mn-ea"/>
                <a:cs typeface="+mn-ea"/>
              </a:rPr>
              <a:t>基本软件补充仓库</a:t>
            </a:r>
            <a:endParaRPr lang="zh-CN" altLang="en-US" sz="2400">
              <a:solidFill>
                <a:schemeClr val="tx1"/>
              </a:solidFill>
              <a:latin typeface="+mn-ea"/>
              <a:cs typeface="+mn-ea"/>
            </a:endParaRPr>
          </a:p>
          <a:p>
            <a:pPr marL="457200" lvl="1" indent="0">
              <a:lnSpc>
                <a:spcPct val="140000"/>
              </a:lnSpc>
              <a:buNone/>
            </a:pPr>
            <a:r>
              <a:rPr lang="en-US" altLang="zh-CN" sz="2400">
                <a:solidFill>
                  <a:schemeClr val="tx1"/>
                </a:solidFill>
                <a:latin typeface="+mn-ea"/>
                <a:cs typeface="+mn-ea"/>
              </a:rPr>
              <a:t>   </a:t>
            </a:r>
            <a:r>
              <a:rPr lang="zh-CN" altLang="en-US" sz="2400">
                <a:solidFill>
                  <a:schemeClr val="tx1"/>
                </a:solidFill>
                <a:latin typeface="+mn-ea"/>
                <a:cs typeface="+mn-ea"/>
              </a:rPr>
              <a:t>用于合并暂时/永久无法进入 upstream/debian 的软件包</a:t>
            </a:r>
            <a:endParaRPr lang="zh-CN" altLang="en-US" sz="2400">
              <a:solidFill>
                <a:schemeClr val="tx1"/>
              </a:solidFill>
              <a:latin typeface="+mn-ea"/>
              <a:cs typeface="+mn-ea"/>
            </a:endParaRPr>
          </a:p>
          <a:p>
            <a:pPr lvl="1">
              <a:lnSpc>
                <a:spcPct val="140000"/>
              </a:lnSpc>
            </a:pPr>
            <a:r>
              <a:rPr lang="zh-CN" altLang="en-US" sz="2400">
                <a:solidFill>
                  <a:schemeClr val="tx1"/>
                </a:solidFill>
                <a:latin typeface="+mn-ea"/>
                <a:cs typeface="+mn-ea"/>
              </a:rPr>
              <a:t>合并部分 experimental 仓库软件包</a:t>
            </a:r>
            <a:endParaRPr lang="zh-CN" altLang="en-US" sz="2400">
              <a:solidFill>
                <a:schemeClr val="tx1"/>
              </a:solidFill>
              <a:latin typeface="+mn-ea"/>
              <a:cs typeface="+mn-ea"/>
            </a:endParaRPr>
          </a:p>
          <a:p>
            <a:pPr lvl="1">
              <a:lnSpc>
                <a:spcPct val="140000"/>
              </a:lnSpc>
            </a:pPr>
            <a:r>
              <a:rPr lang="zh-CN" altLang="en-US" sz="2400">
                <a:solidFill>
                  <a:schemeClr val="tx1"/>
                </a:solidFill>
                <a:latin typeface="+mn-ea"/>
                <a:cs typeface="+mn-ea"/>
              </a:rPr>
              <a:t>合并当前基本仓库里部分依赖链破损的软件</a:t>
            </a:r>
            <a:endParaRPr lang="zh-CN" altLang="en-US" sz="2400">
              <a:solidFill>
                <a:schemeClr val="tx1"/>
              </a:solidFill>
              <a:latin typeface="+mn-ea"/>
              <a:cs typeface="+mn-ea"/>
            </a:endParaRPr>
          </a:p>
          <a:p>
            <a:pPr lvl="1">
              <a:lnSpc>
                <a:spcPct val="140000"/>
              </a:lnSpc>
            </a:pPr>
            <a:r>
              <a:rPr lang="zh-CN" altLang="en-US" sz="2400">
                <a:solidFill>
                  <a:schemeClr val="tx1"/>
                </a:solidFill>
                <a:latin typeface="+mn-ea"/>
                <a:cs typeface="+mn-ea"/>
              </a:rPr>
              <a:t>合并 riscv 部分优化完成的软件</a:t>
            </a:r>
            <a:endParaRPr lang="zh-CN" altLang="en-US" sz="2400">
              <a:solidFill>
                <a:schemeClr val="tx1"/>
              </a:solidFill>
              <a:latin typeface="+mn-ea"/>
              <a:cs typeface="+mn-ea"/>
            </a:endParaRPr>
          </a:p>
          <a:p>
            <a:pPr marL="914400" lvl="2" indent="0">
              <a:lnSpc>
                <a:spcPct val="140000"/>
              </a:lnSpc>
              <a:buNone/>
            </a:pPr>
            <a:endParaRPr lang="zh-CN" altLang="en-US" sz="2400">
              <a:solidFill>
                <a:schemeClr val="tx1"/>
              </a:solidFill>
              <a:latin typeface="+mn-ea"/>
              <a:cs typeface="+mn-ea"/>
            </a:endParaRPr>
          </a:p>
        </p:txBody>
      </p:sp>
      <p:sp>
        <p:nvSpPr>
          <p:cNvPr id="4" name="文本框 3"/>
          <p:cNvSpPr txBox="1"/>
          <p:nvPr>
            <p:custDataLst>
              <p:tags r:id="rId2"/>
            </p:custDataLst>
          </p:nvPr>
        </p:nvSpPr>
        <p:spPr>
          <a:xfrm>
            <a:off x="318135" y="718820"/>
            <a:ext cx="4321175" cy="606425"/>
          </a:xfrm>
          <a:prstGeom prst="rect">
            <a:avLst/>
          </a:prstGeom>
          <a:noFill/>
        </p:spPr>
        <p:txBody>
          <a:bodyPr wrap="square" rtlCol="0">
            <a:noAutofit/>
          </a:bodyPr>
          <a:lstStyle/>
          <a:p>
            <a:pPr>
              <a:lnSpc>
                <a:spcPct val="110000"/>
              </a:lnSpc>
            </a:pPr>
            <a:r>
              <a:rPr lang="zh-CN" altLang="en-US" sz="2800">
                <a:solidFill>
                  <a:schemeClr val="bg1"/>
                </a:solidFill>
              </a:rPr>
              <a:t>仓库内容</a:t>
            </a:r>
            <a:endParaRPr lang="zh-CN" altLang="en-US" sz="2800">
              <a:solidFill>
                <a:schemeClr val="bg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1490345"/>
            <a:ext cx="10968990" cy="5233670"/>
          </a:xfrm>
        </p:spPr>
        <p:txBody>
          <a:bodyPr>
            <a:noAutofit/>
          </a:bodyPr>
          <a:lstStyle/>
          <a:p>
            <a:r>
              <a:rPr lang="zh-CN" altLang="en-US" sz="2400">
                <a:solidFill>
                  <a:schemeClr val="tx1"/>
                </a:solidFill>
                <a:latin typeface="+mn-ea"/>
                <a:cs typeface="+mn-ea"/>
              </a:rPr>
              <a:t>revyos-gles-21</a:t>
            </a:r>
            <a:endParaRPr lang="zh-CN" altLang="en-US" sz="2400">
              <a:solidFill>
                <a:schemeClr val="tx1"/>
              </a:solidFill>
              <a:latin typeface="+mn-ea"/>
              <a:cs typeface="+mn-ea"/>
            </a:endParaRPr>
          </a:p>
          <a:p>
            <a:pPr lvl="1">
              <a:lnSpc>
                <a:spcPct val="160000"/>
              </a:lnSpc>
            </a:pPr>
            <a:r>
              <a:rPr lang="en-US" altLang="zh-CN" sz="2400">
                <a:solidFill>
                  <a:schemeClr val="accent6">
                    <a:lumMod val="75000"/>
                  </a:schemeClr>
                </a:solidFill>
                <a:latin typeface="+mn-ea"/>
                <a:cs typeface="+mn-ea"/>
              </a:rPr>
              <a:t>GPU</a:t>
            </a:r>
            <a:r>
              <a:rPr lang="zh-CN" altLang="en-US" sz="2400">
                <a:solidFill>
                  <a:schemeClr val="accent6">
                    <a:lumMod val="75000"/>
                  </a:schemeClr>
                </a:solidFill>
                <a:latin typeface="+mn-ea"/>
                <a:cs typeface="+mn-ea"/>
              </a:rPr>
              <a:t> 补充仓库</a:t>
            </a:r>
            <a:endParaRPr lang="zh-CN" altLang="en-US" sz="2400">
              <a:solidFill>
                <a:schemeClr val="tx1"/>
              </a:solidFill>
              <a:latin typeface="+mn-ea"/>
              <a:cs typeface="+mn-ea"/>
            </a:endParaRPr>
          </a:p>
          <a:p>
            <a:pPr lvl="1">
              <a:lnSpc>
                <a:spcPct val="160000"/>
              </a:lnSpc>
            </a:pPr>
            <a:r>
              <a:rPr lang="zh-CN" altLang="en-US" sz="2400">
                <a:solidFill>
                  <a:schemeClr val="tx1"/>
                </a:solidFill>
                <a:latin typeface="+mn-ea"/>
                <a:cs typeface="+mn-ea"/>
              </a:rPr>
              <a:t>用于补充 th1520 芯片 gpu 的能力</a:t>
            </a:r>
            <a:endParaRPr lang="zh-CN" altLang="en-US" sz="2400">
              <a:solidFill>
                <a:schemeClr val="tx1"/>
              </a:solidFill>
              <a:latin typeface="+mn-ea"/>
              <a:cs typeface="+mn-ea"/>
            </a:endParaRPr>
          </a:p>
          <a:p>
            <a:pPr lvl="1">
              <a:lnSpc>
                <a:spcPct val="160000"/>
              </a:lnSpc>
            </a:pPr>
            <a:r>
              <a:rPr lang="zh-CN" altLang="en-US" sz="2400">
                <a:solidFill>
                  <a:schemeClr val="tx1"/>
                </a:solidFill>
                <a:latin typeface="+mn-ea"/>
                <a:cs typeface="+mn-ea"/>
              </a:rPr>
              <a:t>特定降级部分软件因为 mesa/xorg 相关依赖版本问题</a:t>
            </a:r>
            <a:endParaRPr lang="zh-CN" altLang="en-US" sz="2400">
              <a:solidFill>
                <a:schemeClr val="tx1"/>
              </a:solidFill>
              <a:latin typeface="+mn-ea"/>
              <a:cs typeface="+mn-ea"/>
            </a:endParaRPr>
          </a:p>
          <a:p>
            <a:pPr lvl="1">
              <a:lnSpc>
                <a:spcPct val="160000"/>
              </a:lnSpc>
            </a:pPr>
            <a:r>
              <a:rPr lang="zh-CN" altLang="en-US" sz="2400">
                <a:solidFill>
                  <a:schemeClr val="tx1"/>
                </a:solidFill>
                <a:latin typeface="+mn-ea"/>
                <a:cs typeface="+mn-ea"/>
              </a:rPr>
              <a:t>修改部分软件默认启动 gles 相关支持移除 opengl 相关特性</a:t>
            </a:r>
            <a:endParaRPr lang="zh-CN" altLang="en-US" sz="2400">
              <a:solidFill>
                <a:schemeClr val="tx1"/>
              </a:solidFill>
              <a:latin typeface="+mn-ea"/>
              <a:cs typeface="+mn-ea"/>
            </a:endParaRPr>
          </a:p>
          <a:p>
            <a:pPr marL="914400" lvl="2" indent="0">
              <a:buNone/>
            </a:pPr>
            <a:endParaRPr lang="zh-CN" altLang="en-US" sz="2400">
              <a:solidFill>
                <a:schemeClr val="tx1"/>
              </a:solidFill>
              <a:latin typeface="+mn-ea"/>
              <a:cs typeface="+mn-ea"/>
            </a:endParaRPr>
          </a:p>
        </p:txBody>
      </p:sp>
      <p:sp>
        <p:nvSpPr>
          <p:cNvPr id="4" name="文本框 3"/>
          <p:cNvSpPr txBox="1"/>
          <p:nvPr>
            <p:custDataLst>
              <p:tags r:id="rId2"/>
            </p:custDataLst>
          </p:nvPr>
        </p:nvSpPr>
        <p:spPr>
          <a:xfrm>
            <a:off x="318135" y="718820"/>
            <a:ext cx="4321175" cy="606425"/>
          </a:xfrm>
          <a:prstGeom prst="rect">
            <a:avLst/>
          </a:prstGeom>
          <a:noFill/>
        </p:spPr>
        <p:txBody>
          <a:bodyPr wrap="square" rtlCol="0">
            <a:noAutofit/>
          </a:bodyPr>
          <a:lstStyle/>
          <a:p>
            <a:pPr>
              <a:lnSpc>
                <a:spcPct val="110000"/>
              </a:lnSpc>
            </a:pPr>
            <a:r>
              <a:rPr lang="zh-CN" altLang="en-US" sz="2800">
                <a:solidFill>
                  <a:schemeClr val="bg1"/>
                </a:solidFill>
              </a:rPr>
              <a:t>仓库内容</a:t>
            </a:r>
            <a:endParaRPr lang="zh-CN" altLang="en-US" sz="2800">
              <a:solidFill>
                <a:schemeClr val="bg1"/>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60000"/>
              </a:lnSpc>
              <a:buNone/>
            </a:pPr>
            <a:r>
              <a:rPr lang="zh-CN" altLang="en-US" sz="1800">
                <a:solidFill>
                  <a:schemeClr val="tx1"/>
                </a:solidFill>
              </a:rPr>
              <a:t>●</a:t>
            </a:r>
            <a:r>
              <a:rPr lang="zh-CN" altLang="en-US" sz="2400">
                <a:solidFill>
                  <a:schemeClr val="tx1"/>
                </a:solidFill>
              </a:rPr>
              <a:t>revyos-c910v</a:t>
            </a:r>
            <a:endParaRPr lang="zh-CN" altLang="en-US" sz="2400">
              <a:solidFill>
                <a:schemeClr val="tx1"/>
              </a:solidFill>
            </a:endParaRPr>
          </a:p>
          <a:p>
            <a:pPr marL="0" indent="457200">
              <a:lnSpc>
                <a:spcPct val="160000"/>
              </a:lnSpc>
              <a:buNone/>
            </a:pPr>
            <a:r>
              <a:rPr lang="zh-CN" altLang="en-US" sz="2400">
                <a:solidFill>
                  <a:schemeClr val="tx1"/>
                </a:solidFill>
              </a:rPr>
              <a:t>●增加了 T-Head 优化工具链</a:t>
            </a:r>
            <a:endParaRPr lang="zh-CN" altLang="en-US" sz="2400">
              <a:solidFill>
                <a:schemeClr val="tx1"/>
              </a:solidFill>
            </a:endParaRPr>
          </a:p>
          <a:p>
            <a:pPr marL="0" indent="457200">
              <a:lnSpc>
                <a:spcPct val="160000"/>
              </a:lnSpc>
              <a:buNone/>
            </a:pPr>
            <a:r>
              <a:rPr lang="zh-CN" altLang="en-US" sz="2400">
                <a:solidFill>
                  <a:schemeClr val="tx1"/>
                </a:solidFill>
              </a:rPr>
              <a:t>●gcc10.4 T-Head 版本</a:t>
            </a:r>
            <a:endParaRPr lang="zh-CN" altLang="en-US" sz="2400">
              <a:solidFill>
                <a:schemeClr val="tx1"/>
              </a:solidFill>
            </a:endParaRPr>
          </a:p>
          <a:p>
            <a:pPr marL="0" indent="457200">
              <a:lnSpc>
                <a:spcPct val="160000"/>
              </a:lnSpc>
              <a:buNone/>
            </a:pPr>
            <a:r>
              <a:rPr lang="zh-CN" altLang="en-US" sz="2400">
                <a:solidFill>
                  <a:schemeClr val="tx1"/>
                </a:solidFill>
              </a:rPr>
              <a:t>●glibc2.36+v0p7 优化</a:t>
            </a:r>
            <a:endParaRPr lang="zh-CN" altLang="en-US" sz="2400">
              <a:solidFill>
                <a:schemeClr val="tx1"/>
              </a:solidFill>
            </a:endParaRPr>
          </a:p>
          <a:p>
            <a:pPr marL="0" indent="457200">
              <a:lnSpc>
                <a:spcPct val="160000"/>
              </a:lnSpc>
              <a:buNone/>
            </a:pPr>
            <a:r>
              <a:rPr lang="zh-CN" altLang="en-US" sz="2400">
                <a:solidFill>
                  <a:schemeClr val="tx1"/>
                </a:solidFill>
              </a:rPr>
              <a:t>●binutils2.40 增加xtheadc识别 版本</a:t>
            </a:r>
            <a:endParaRPr lang="zh-CN" altLang="en-US" sz="2400">
              <a:solidFill>
                <a:schemeClr val="tx1"/>
              </a:solidFill>
            </a:endParaRPr>
          </a:p>
        </p:txBody>
      </p:sp>
      <p:sp>
        <p:nvSpPr>
          <p:cNvPr id="4" name="文本框 3"/>
          <p:cNvSpPr txBox="1"/>
          <p:nvPr>
            <p:custDataLst>
              <p:tags r:id="rId2"/>
            </p:custDataLst>
          </p:nvPr>
        </p:nvSpPr>
        <p:spPr>
          <a:xfrm>
            <a:off x="318135" y="718820"/>
            <a:ext cx="4321175" cy="606425"/>
          </a:xfrm>
          <a:prstGeom prst="rect">
            <a:avLst/>
          </a:prstGeom>
          <a:noFill/>
        </p:spPr>
        <p:txBody>
          <a:bodyPr wrap="square" rtlCol="0">
            <a:noAutofit/>
          </a:bodyPr>
          <a:lstStyle/>
          <a:p>
            <a:pPr>
              <a:lnSpc>
                <a:spcPct val="110000"/>
              </a:lnSpc>
            </a:pPr>
            <a:r>
              <a:rPr lang="zh-CN" altLang="en-US" sz="2800">
                <a:solidFill>
                  <a:schemeClr val="bg1"/>
                </a:solidFill>
              </a:rPr>
              <a:t>仓库内容</a:t>
            </a:r>
            <a:endParaRPr lang="zh-CN" altLang="en-US" sz="2800">
              <a:solidFill>
                <a:schemeClr val="bg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984250"/>
            <a:ext cx="10968990" cy="5484495"/>
          </a:xfrm>
        </p:spPr>
        <p:txBody>
          <a:bodyPr/>
          <a:lstStyle/>
          <a:p>
            <a:pPr marL="0" indent="0">
              <a:buNone/>
            </a:pPr>
            <a:r>
              <a:rPr lang="zh-CN" altLang="en-US" sz="2400">
                <a:solidFill>
                  <a:schemeClr val="accent6">
                    <a:lumMod val="75000"/>
                  </a:schemeClr>
                </a:solidFill>
              </a:rPr>
              <a:t>现已支持</a:t>
            </a:r>
            <a:endParaRPr lang="zh-CN" altLang="en-US" sz="2400"/>
          </a:p>
          <a:p>
            <a:r>
              <a:rPr lang="zh-CN" altLang="en-US" sz="2400">
                <a:solidFill>
                  <a:schemeClr val="tx1"/>
                </a:solidFill>
              </a:rPr>
              <a:t>Lichee Pi 4A/light-val-a 开发板</a:t>
            </a:r>
            <a:endParaRPr lang="zh-CN" altLang="en-US" sz="2400">
              <a:solidFill>
                <a:schemeClr val="tx1"/>
              </a:solidFill>
            </a:endParaRPr>
          </a:p>
          <a:p>
            <a:r>
              <a:rPr lang="zh-CN" altLang="en-US" sz="2400">
                <a:solidFill>
                  <a:schemeClr val="tx1"/>
                </a:solidFill>
              </a:rPr>
              <a:t>Milk-V Pioneer/sg2042 evb 开发板</a:t>
            </a:r>
            <a:endParaRPr lang="zh-CN" altLang="en-US" sz="2400"/>
          </a:p>
          <a:p>
            <a:r>
              <a:rPr lang="en-US" altLang="zh-CN" sz="2400">
                <a:solidFill>
                  <a:schemeClr val="tx1"/>
                </a:solidFill>
              </a:rPr>
              <a:t>Beaglev-ahead </a:t>
            </a:r>
            <a:r>
              <a:rPr lang="zh-CN" altLang="en-US" sz="2400">
                <a:solidFill>
                  <a:schemeClr val="tx1"/>
                </a:solidFill>
              </a:rPr>
              <a:t>开发板测试支持</a:t>
            </a:r>
            <a:endParaRPr lang="zh-CN" altLang="en-US" sz="2400">
              <a:solidFill>
                <a:schemeClr val="tx1"/>
              </a:solidFill>
            </a:endParaRPr>
          </a:p>
          <a:p>
            <a:pPr marL="0" indent="0">
              <a:buNone/>
            </a:pPr>
            <a:r>
              <a:rPr lang="zh-CN" altLang="en-US" sz="2400">
                <a:solidFill>
                  <a:schemeClr val="tx2">
                    <a:lumMod val="50000"/>
                    <a:lumOff val="50000"/>
                  </a:schemeClr>
                </a:solidFill>
              </a:rPr>
              <a:t>正在努力中</a:t>
            </a:r>
            <a:r>
              <a:rPr lang="zh-CN" altLang="en-US" sz="2400"/>
              <a:t> </a:t>
            </a:r>
            <a:r>
              <a:rPr lang="zh-CN" altLang="en-US" sz="2400">
                <a:solidFill>
                  <a:schemeClr val="tx1"/>
                </a:solidFill>
              </a:rPr>
              <a:t>(c906fdv 核心)</a:t>
            </a:r>
            <a:endParaRPr lang="zh-CN" altLang="en-US" sz="2400"/>
          </a:p>
          <a:p>
            <a:r>
              <a:rPr lang="zh-CN" altLang="en-US" sz="2400">
                <a:solidFill>
                  <a:schemeClr val="tx1"/>
                </a:solidFill>
              </a:rPr>
              <a:t>Lichee RV</a:t>
            </a:r>
            <a:endParaRPr lang="zh-CN" altLang="en-US" sz="2400">
              <a:solidFill>
                <a:schemeClr val="tx1"/>
              </a:solidFill>
            </a:endParaRPr>
          </a:p>
          <a:p>
            <a:r>
              <a:rPr lang="zh-CN" altLang="en-US" sz="2400">
                <a:solidFill>
                  <a:schemeClr val="tx1"/>
                </a:solidFill>
              </a:rPr>
              <a:t>MQ-PRO (包括 MPi-MQ1PH/MPi-MQ1PL)</a:t>
            </a:r>
            <a:endParaRPr lang="zh-CN" altLang="en-US" sz="2400">
              <a:solidFill>
                <a:schemeClr val="tx1"/>
              </a:solidFill>
            </a:endParaRPr>
          </a:p>
          <a:p>
            <a:r>
              <a:rPr lang="zh-CN" altLang="en-US" sz="2400">
                <a:solidFill>
                  <a:schemeClr val="tx1"/>
                </a:solidFill>
              </a:rPr>
              <a:t>Nezha</a:t>
            </a:r>
            <a:endParaRPr lang="zh-CN" altLang="en-US" sz="2400">
              <a:solidFill>
                <a:schemeClr val="tx1"/>
              </a:solidFill>
            </a:endParaRPr>
          </a:p>
          <a:p>
            <a:r>
              <a:rPr lang="zh-CN" altLang="en-US" sz="2400">
                <a:solidFill>
                  <a:schemeClr val="tx1"/>
                </a:solidFill>
              </a:rPr>
              <a:t>Milk-V DUO</a:t>
            </a:r>
            <a:endParaRPr lang="zh-CN" altLang="en-US" sz="2400">
              <a:solidFill>
                <a:schemeClr val="tx1"/>
              </a:solidFill>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wm#"/>
  <p:tag name="KSO_WM_TEMPLATE_CATEGORY" val="custom"/>
  <p:tag name="KSO_WM_TEMPLATE_INDEX" val="20205081"/>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wm#"/>
  <p:tag name="KSO_WM_TEMPLATE_CATEGORY" val="custom"/>
  <p:tag name="KSO_WM_TEMPLATE_INDEX" val="20205081"/>
</p:tagLst>
</file>

<file path=ppt/tags/tag32.xml><?xml version="1.0" encoding="utf-8"?>
<p:tagLst xmlns:p="http://schemas.openxmlformats.org/presentationml/2006/main">
  <p:tag name="KSO_WM_BEAUTIFY_FLAG" val="#wm#"/>
  <p:tag name="KSO_WM_TEMPLATE_CATEGORY" val="custom"/>
  <p:tag name="KSO_WM_TEMPLATE_INDEX" val="20205081"/>
</p:tagLst>
</file>

<file path=ppt/tags/tag33.xml><?xml version="1.0" encoding="utf-8"?>
<p:tagLst xmlns:p="http://schemas.openxmlformats.org/presentationml/2006/main">
  <p:tag name="KSO_WM_BEAUTIFY_FLAG" val="#wm#"/>
  <p:tag name="KSO_WM_TEMPLATE_CATEGORY" val="custom"/>
  <p:tag name="KSO_WM_TEMPLATE_INDEX" val="20205081"/>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wm#"/>
  <p:tag name="KSO_WM_TEMPLATE_CATEGORY" val="custom"/>
  <p:tag name="KSO_WM_TEMPLATE_INDEX" val="20205081"/>
</p:tagLst>
</file>

<file path=ppt/tags/tag36.xml><?xml version="1.0" encoding="utf-8"?>
<p:tagLst xmlns:p="http://schemas.openxmlformats.org/presentationml/2006/main">
  <p:tag name="KSO_WM_BEAUTIFY_FLAG" val="#wm#"/>
  <p:tag name="KSO_WM_TEMPLATE_CATEGORY" val="custom"/>
  <p:tag name="KSO_WM_TEMPLATE_INDEX" val="20205081"/>
</p:tagLst>
</file>

<file path=ppt/tags/tag37.xml><?xml version="1.0" encoding="utf-8"?>
<p:tagLst xmlns:p="http://schemas.openxmlformats.org/presentationml/2006/main">
  <p:tag name="KSO_WM_BEAUTIFY_FLAG" val="#wm#"/>
  <p:tag name="KSO_WM_TEMPLATE_CATEGORY" val="custom"/>
  <p:tag name="KSO_WM_TEMPLATE_INDEX" val="20205081"/>
</p:tagLst>
</file>

<file path=ppt/tags/tag38.xml><?xml version="1.0" encoding="utf-8"?>
<p:tagLst xmlns:p="http://schemas.openxmlformats.org/presentationml/2006/main">
  <p:tag name="KSO_WM_BEAUTIFY_FLAG" val="#wm#"/>
  <p:tag name="KSO_WM_TEMPLATE_CATEGORY" val="custom"/>
  <p:tag name="KSO_WM_TEMPLATE_INDEX" val="20205081"/>
</p:tagLst>
</file>

<file path=ppt/tags/tag39.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BEAUTIFY_FLAG" val="#wm#"/>
  <p:tag name="KSO_WM_TEMPLATE_CATEGORY" val="custom"/>
  <p:tag name="KSO_WM_TEMPLATE_INDEX" val="20205081"/>
</p:tagLst>
</file>

<file path=ppt/tags/tag41.xml><?xml version="1.0" encoding="utf-8"?>
<p:tagLst xmlns:p="http://schemas.openxmlformats.org/presentationml/2006/main">
  <p:tag name="KSO_WM_BEAUTIFY_FLAG" val="#wm#"/>
  <p:tag name="KSO_WM_TEMPLATE_CATEGORY" val="custom"/>
  <p:tag name="KSO_WM_TEMPLATE_INDEX" val="20205081"/>
</p:tagLst>
</file>

<file path=ppt/tags/tag42.xml><?xml version="1.0" encoding="utf-8"?>
<p:tagLst xmlns:p="http://schemas.openxmlformats.org/presentationml/2006/main">
  <p:tag name="COMMONDATA" val="eyJoZGlkIjoiNDYwMGIyZDNmZjdjMmU3MDQ2MzY1OTIxOGM1Nzc3YTIifQ=="/>
  <p:tag name="KSO_WPP_MARK_KEY" val="aa9c812b-8b15-4cc9-b997-dd1bbf53271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2032</Words>
  <Application>WPS 演示</Application>
  <PresentationFormat>宽屏</PresentationFormat>
  <Paragraphs>136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Yurishi</cp:lastModifiedBy>
  <cp:revision>214</cp:revision>
  <dcterms:created xsi:type="dcterms:W3CDTF">2019-06-19T02:08:00Z</dcterms:created>
  <dcterms:modified xsi:type="dcterms:W3CDTF">2023-09-12T12:01:39Z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5E01770DC1044E8281A6621EF564C76F_13</vt:lpwstr>
  </property>
</Properties>
</file>