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9377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26" d="100"/>
          <a:sy n="26" d="100"/>
        </p:scale>
        <p:origin x="-780" y="162"/>
      </p:cViewPr>
      <p:guideLst>
        <p:guide orient="horz" pos="10368"/>
        <p:guide pos="15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2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14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2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6" y="8206749"/>
            <a:ext cx="42588180" cy="13693138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6" y="22029429"/>
            <a:ext cx="42588180" cy="7200898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2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6" y="8069582"/>
            <a:ext cx="20889036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6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9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2194560"/>
            <a:ext cx="15925562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1" y="9875520"/>
            <a:ext cx="15925562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4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2194560"/>
            <a:ext cx="15925562" cy="768096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1" y="9875520"/>
            <a:ext cx="15925562" cy="18295622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C921-71E6-4873-A7B4-F070FA77301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0241-2394-4111-B2F0-5310998EC7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0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C921-71E6-4873-A7B4-F070FA77301A}" type="datetimeFigureOut">
              <a:rPr lang="en-US" smtClean="0"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A0241-2394-4111-B2F0-5310998EC7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C37658-D889-4787-938D-4A913827E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320" y="97962"/>
            <a:ext cx="41970960" cy="4408715"/>
          </a:xfrm>
        </p:spPr>
        <p:txBody>
          <a:bodyPr>
            <a:noAutofit/>
          </a:bodyPr>
          <a:lstStyle/>
          <a:p>
            <a:r>
              <a:rPr lang="en-US" sz="9600" b="1" dirty="0"/>
              <a:t>Dynamic Modular Model of a Field Regulated Reluctance Flywheel Energy Storage System Utilizing a Superconductor Levitation </a:t>
            </a:r>
            <a:r>
              <a:rPr lang="en-US" sz="9600" b="1" dirty="0" smtClean="0"/>
              <a:t>Bearing</a:t>
            </a:r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4800" dirty="0" smtClean="0"/>
              <a:t>D. D. Arnett, D. J. Morehouse, C. </a:t>
            </a:r>
            <a:r>
              <a:rPr lang="en-US" sz="4800" dirty="0" smtClean="0"/>
              <a:t>Berven</a:t>
            </a:r>
            <a:r>
              <a:rPr lang="en-US" sz="4800" dirty="0" smtClean="0"/>
              <a:t>, H. L. Hess</a:t>
            </a:r>
            <a:endParaRPr lang="en-US" sz="9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77EA7DD-E1E0-4C5F-9CB3-F40BFDC3407D}"/>
              </a:ext>
            </a:extLst>
          </p:cNvPr>
          <p:cNvSpPr/>
          <p:nvPr/>
        </p:nvSpPr>
        <p:spPr>
          <a:xfrm>
            <a:off x="19672110" y="5290458"/>
            <a:ext cx="10265160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900"/>
              </a:lnSpc>
              <a:tabLst>
                <a:tab pos="2971800" algn="ctr"/>
                <a:tab pos="5943600" algn="r"/>
              </a:tabLst>
            </a:pPr>
            <a:r>
              <a:rPr lang="en-US" sz="6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ASC2018-3LPo1H-04</a:t>
            </a:r>
            <a:endParaRPr lang="en-US" sz="6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45EFF8-215F-44AB-8AE8-FE8D7525E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39" y="3665429"/>
            <a:ext cx="6278614" cy="7911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E480B10-AA08-47A5-9462-48E9E9187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1" y="29622751"/>
            <a:ext cx="5266944" cy="2544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E76FA9C-77C5-47BB-9470-FB1A3A2899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192" y="30426875"/>
            <a:ext cx="8229617" cy="17404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E88CE75-0DA2-429C-AC96-30EF2BF23F68}"/>
              </a:ext>
            </a:extLst>
          </p:cNvPr>
          <p:cNvSpPr txBox="1"/>
          <p:nvPr/>
        </p:nvSpPr>
        <p:spPr>
          <a:xfrm>
            <a:off x="797761" y="32167287"/>
            <a:ext cx="613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        Grant</a:t>
            </a:r>
            <a:r>
              <a:rPr lang="en-US" sz="3200" dirty="0"/>
              <a:t>#: NNX15AR81A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109738" y="12141904"/>
                <a:ext cx="20637307" cy="17941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5400" b="1" dirty="0" smtClean="0">
                    <a:solidFill>
                      <a:srgbClr val="000000"/>
                    </a:solidFill>
                  </a:rPr>
                  <a:t>Developing a Modular Model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25000"/>
                </a:pPr>
                <a:r>
                  <a:rPr lang="en-US" altLang="en-US" sz="5400" dirty="0">
                    <a:solidFill>
                      <a:srgbClr val="000000"/>
                    </a:solidFill>
                  </a:rPr>
                  <a:t>Interactions of Interest</a:t>
                </a:r>
              </a:p>
              <a:p>
                <a:pPr marL="685800" lvl="0" indent="-6858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Arial" panose="020B0604020202020204" pitchFamily="34" charset="0"/>
                  <a:buChar char="•"/>
                </a:pP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	What </a:t>
                </a:r>
                <a:r>
                  <a:rPr lang="en-US" altLang="en-US" sz="5400" dirty="0">
                    <a:solidFill>
                      <a:srgbClr val="000000"/>
                    </a:solidFill>
                  </a:rPr>
                  <a:t>is the model intended for?</a:t>
                </a:r>
              </a:p>
              <a:p>
                <a:pPr marL="685800" lvl="0" indent="-6858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Arial" panose="020B0604020202020204" pitchFamily="34" charset="0"/>
                  <a:buChar char="•"/>
                </a:pP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	What </a:t>
                </a:r>
                <a:r>
                  <a:rPr lang="en-US" altLang="en-US" sz="5400" dirty="0">
                    <a:solidFill>
                      <a:srgbClr val="000000"/>
                    </a:solidFill>
                  </a:rPr>
                  <a:t>will the output of the model be?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ts val="1000"/>
                </a:pP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Components </a:t>
                </a:r>
                <a:r>
                  <a:rPr lang="en-US" altLang="en-US" sz="5400" dirty="0">
                    <a:solidFill>
                      <a:srgbClr val="000000"/>
                    </a:solidFill>
                  </a:rPr>
                  <a:t>Involved</a:t>
                </a:r>
              </a:p>
              <a:p>
                <a:pPr marL="685800" lvl="0" indent="-6858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Arial" panose="020B0604020202020204" pitchFamily="34" charset="0"/>
                  <a:buChar char="•"/>
                </a:pP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	What </a:t>
                </a:r>
                <a:r>
                  <a:rPr lang="en-US" altLang="en-US" sz="5400" dirty="0">
                    <a:solidFill>
                      <a:srgbClr val="000000"/>
                    </a:solidFill>
                  </a:rPr>
                  <a:t>components in the system </a:t>
                </a:r>
                <a:endParaRPr lang="en-US" altLang="en-US" sz="5400" dirty="0" smtClean="0">
                  <a:solidFill>
                    <a:srgbClr val="000000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80000"/>
                </a:pP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are </a:t>
                </a:r>
                <a:r>
                  <a:rPr lang="en-US" altLang="en-US" sz="5400" dirty="0">
                    <a:solidFill>
                      <a:srgbClr val="000000"/>
                    </a:solidFill>
                  </a:rPr>
                  <a:t>involved in the interactions?</a:t>
                </a:r>
              </a:p>
              <a:p>
                <a:pPr marL="685800" lvl="0" indent="-6858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Arial" panose="020B0604020202020204" pitchFamily="34" charset="0"/>
                  <a:buChar char="•"/>
                </a:pP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	What </a:t>
                </a:r>
                <a:r>
                  <a:rPr lang="en-US" altLang="en-US" sz="5400" dirty="0">
                    <a:solidFill>
                      <a:srgbClr val="000000"/>
                    </a:solidFill>
                  </a:rPr>
                  <a:t>parameters are involved in the </a:t>
                </a:r>
                <a:endParaRPr lang="en-US" altLang="en-US" sz="5400" dirty="0" smtClean="0">
                  <a:solidFill>
                    <a:srgbClr val="000000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80000"/>
                </a:pP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prediction </a:t>
                </a:r>
                <a:r>
                  <a:rPr lang="en-US" altLang="en-US" sz="5400" dirty="0">
                    <a:solidFill>
                      <a:srgbClr val="000000"/>
                    </a:solidFill>
                  </a:rPr>
                  <a:t>of the interactions?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ts val="1000"/>
                </a:pPr>
                <a:r>
                  <a:rPr lang="en-US" altLang="en-US" sz="5400" dirty="0">
                    <a:solidFill>
                      <a:srgbClr val="000000"/>
                    </a:solidFill>
                  </a:rPr>
                  <a:t>Define the </a:t>
                </a: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Components</a:t>
                </a:r>
              </a:p>
              <a:p>
                <a:pPr marL="685800" lvl="0" indent="-6858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Arial" panose="020B0604020202020204" pitchFamily="34" charset="0"/>
                  <a:buChar char="•"/>
                </a:pP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A collection </a:t>
                </a:r>
                <a:r>
                  <a:rPr lang="en-US" altLang="en-US" sz="5400" dirty="0">
                    <a:solidFill>
                      <a:srgbClr val="000000"/>
                    </a:solidFill>
                  </a:rPr>
                  <a:t>of </a:t>
                </a: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parameters</a:t>
                </a:r>
              </a:p>
              <a:p>
                <a:pPr marL="1143000" lvl="1" indent="-6858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Flexibility</a:t>
                </a:r>
              </a:p>
              <a:p>
                <a:pPr marL="1143000" lvl="1" indent="-6858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Courier New" panose="02070309020205020404" pitchFamily="49" charset="0"/>
                  <a:buChar char="o"/>
                </a:pP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Critical </a:t>
                </a:r>
                <a:r>
                  <a:rPr lang="en-US" altLang="en-US" sz="5400" dirty="0">
                    <a:solidFill>
                      <a:srgbClr val="000000"/>
                    </a:solidFill>
                  </a:rPr>
                  <a:t>for </a:t>
                </a: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the </a:t>
                </a:r>
                <a:r>
                  <a:rPr lang="en-US" altLang="en-US" sz="5400" dirty="0">
                    <a:solidFill>
                      <a:srgbClr val="000000"/>
                    </a:solidFill>
                  </a:rPr>
                  <a:t>calculation of an </a:t>
                </a: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interaction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Define </a:t>
                </a:r>
                <a:r>
                  <a:rPr lang="en-US" altLang="en-US" sz="5400" dirty="0">
                    <a:solidFill>
                      <a:srgbClr val="000000"/>
                    </a:solidFill>
                  </a:rPr>
                  <a:t>the </a:t>
                </a:r>
                <a:r>
                  <a:rPr lang="en-US" altLang="en-US" sz="5400" dirty="0" smtClean="0">
                    <a:solidFill>
                      <a:srgbClr val="000000"/>
                    </a:solidFill>
                  </a:rPr>
                  <a:t>Interactions</a:t>
                </a:r>
                <a:endParaRPr lang="en-US" altLang="en-US" sz="5400" dirty="0">
                  <a:solidFill>
                    <a:srgbClr val="000000"/>
                  </a:solidFill>
                </a:endParaRPr>
              </a:p>
              <a:p>
                <a:pPr marL="685800" lvl="0" indent="-6858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Arial" panose="020B0604020202020204" pitchFamily="34" charset="0"/>
                  <a:buChar char="•"/>
                </a:pPr>
                <a:r>
                  <a:rPr lang="en-US" altLang="en-US" sz="5400" dirty="0">
                    <a:solidFill>
                      <a:srgbClr val="000000"/>
                    </a:solidFill>
                  </a:rPr>
                  <a:t>Physical Definition</a:t>
                </a:r>
                <a:endParaRPr lang="en-US" altLang="en-US" sz="5400" dirty="0">
                  <a:solidFill>
                    <a:srgbClr val="000000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ts val="1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5400" b="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altLang="en-US" sz="540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en-US" sz="5400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 = −</m:t>
                      </m:r>
                      <m:f>
                        <m:fPr>
                          <m:ctrlPr>
                            <a:rPr lang="en-US" altLang="en-US" sz="5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en-US" sz="5400" i="1" dirty="0" err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𝑑𝑊</m:t>
                          </m:r>
                        </m:num>
                        <m:den>
                          <m:r>
                            <a:rPr lang="en-US" altLang="en-US" sz="5400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l-GR" altLang="en-US" sz="5400" i="1" noProof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altLang="en-US" sz="5400" i="1" noProof="1">
                  <a:solidFill>
                    <a:srgbClr val="000000"/>
                  </a:solidFill>
                </a:endParaRPr>
              </a:p>
              <a:p>
                <a:pPr marL="685800" lvl="0" indent="-6858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Arial" panose="020B0604020202020204" pitchFamily="34" charset="0"/>
                  <a:buChar char="•"/>
                </a:pPr>
                <a:r>
                  <a:rPr lang="en-US" altLang="en-US" sz="5400" noProof="1">
                    <a:solidFill>
                      <a:srgbClr val="000000"/>
                    </a:solidFill>
                  </a:rPr>
                  <a:t>Mathematical Abstractions</a:t>
                </a:r>
                <a:endParaRPr lang="en-US" altLang="en-US" sz="5400" dirty="0">
                  <a:solidFill>
                    <a:srgbClr val="000000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ts val="1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5400" b="0" i="1" noProof="1" smtClean="0">
                          <a:solidFill>
                            <a:srgbClr val="000000"/>
                          </a:solidFill>
                          <a:latin typeface="Cambria Math"/>
                        </a:rPr>
                        <m:t>           </m:t>
                      </m:r>
                    </m:oMath>
                  </m:oMathPara>
                </a14:m>
                <a:endParaRPr lang="en-US" altLang="en-US" sz="5400" b="0" i="1" noProof="1" smtClean="0">
                  <a:solidFill>
                    <a:srgbClr val="000000"/>
                  </a:solidFill>
                  <a:latin typeface="Cambria Math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SzPts val="1000"/>
                </a:pPr>
                <a:r>
                  <a:rPr lang="en-US" altLang="en-US" sz="5400" noProof="1" smtClean="0">
                    <a:solidFill>
                      <a:srgbClr val="00000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en-US" sz="5400" i="1" noProof="1" smtClean="0">
                        <a:solidFill>
                          <a:srgbClr val="000000"/>
                        </a:solidFill>
                        <a:latin typeface="Cambria Math"/>
                      </a:rPr>
                      <m:t>𝑇</m:t>
                    </m:r>
                    <m:r>
                      <a:rPr lang="en-US" altLang="en-US" sz="5400" i="1" noProof="1" smtClean="0">
                        <a:solidFill>
                          <a:srgbClr val="000000"/>
                        </a:solidFill>
                        <a:latin typeface="Cambria Math"/>
                      </a:rPr>
                      <m:t> = </m:t>
                    </m:r>
                    <m:d>
                      <m:dPr>
                        <m:ctrlPr>
                          <a:rPr lang="en-US" altLang="en-US" sz="5400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5400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sz="5400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z="5400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en-US" sz="54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5400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5400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5400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en-US" sz="5400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en-US" sz="5400" b="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en-US" sz="54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540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en-US" sz="540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altLang="en-US" sz="5400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𝐿</m:t>
                            </m:r>
                            <m:r>
                              <a:rPr lang="en-US" altLang="en-US" sz="5400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en-US" sz="5400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r>
                              <a:rPr lang="en-US" altLang="en-US" sz="5400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540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𝜕𝜃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sz="5400" i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540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sz="5400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en-US" sz="5400" b="0" i="1" dirty="0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sz="5400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738" y="12141904"/>
                <a:ext cx="20637307" cy="17941258"/>
              </a:xfrm>
              <a:prstGeom prst="rect">
                <a:avLst/>
              </a:prstGeom>
              <a:blipFill rotWithShape="1">
                <a:blip r:embed="rId5"/>
                <a:stretch>
                  <a:fillRect l="-1566" t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758760" y="12141904"/>
            <a:ext cx="12545568" cy="1782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>
                <a:solidFill>
                  <a:srgbClr val="000000"/>
                </a:solidFill>
              </a:rPr>
              <a:t>Dynamic Modular Model of UIFESS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Pts val="1000"/>
            </a:pPr>
            <a:r>
              <a:rPr lang="en-US" altLang="en-US" sz="5400" dirty="0" smtClean="0">
                <a:solidFill>
                  <a:srgbClr val="000000"/>
                </a:solidFill>
              </a:rPr>
              <a:t>Interactions </a:t>
            </a:r>
            <a:r>
              <a:rPr lang="en-US" altLang="en-US" sz="5400" dirty="0">
                <a:solidFill>
                  <a:srgbClr val="000000"/>
                </a:solidFill>
              </a:rPr>
              <a:t>of Interest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Torque Production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Radial Forces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Energy </a:t>
            </a:r>
            <a:r>
              <a:rPr lang="en-US" altLang="en-US" sz="5400" dirty="0">
                <a:solidFill>
                  <a:srgbClr val="000000"/>
                </a:solidFill>
              </a:rPr>
              <a:t>Storage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Pts val="1000"/>
            </a:pPr>
            <a:r>
              <a:rPr lang="en-US" altLang="en-US" sz="5400" dirty="0" smtClean="0">
                <a:solidFill>
                  <a:srgbClr val="000000"/>
                </a:solidFill>
              </a:rPr>
              <a:t>Components </a:t>
            </a:r>
            <a:r>
              <a:rPr lang="en-US" altLang="en-US" sz="5400" dirty="0">
                <a:solidFill>
                  <a:srgbClr val="000000"/>
                </a:solidFill>
              </a:rPr>
              <a:t>Involved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Rotor and Stator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Superconductor </a:t>
            </a:r>
            <a:r>
              <a:rPr lang="en-US" altLang="en-US" sz="5400" dirty="0">
                <a:solidFill>
                  <a:srgbClr val="000000"/>
                </a:solidFill>
              </a:rPr>
              <a:t>Bearing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Pts val="1000"/>
            </a:pPr>
            <a:r>
              <a:rPr lang="en-US" altLang="en-US" sz="5400" dirty="0" smtClean="0">
                <a:solidFill>
                  <a:srgbClr val="000000"/>
                </a:solidFill>
              </a:rPr>
              <a:t>Define the Components</a:t>
            </a:r>
            <a:endParaRPr lang="en-US" altLang="en-US" sz="5400" dirty="0">
              <a:solidFill>
                <a:srgbClr val="000000"/>
              </a:solidFill>
            </a:endParaRPr>
          </a:p>
          <a:p>
            <a:pPr marL="68580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>
                <a:solidFill>
                  <a:srgbClr val="000000"/>
                </a:solidFill>
              </a:rPr>
              <a:t>Superconductor Bearing Deceleration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Rotor and Stator Geometry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Rotor and Stator Permeability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SzPts val="1000"/>
            </a:pPr>
            <a:r>
              <a:rPr lang="en-US" altLang="en-US" sz="5400" dirty="0" smtClean="0">
                <a:solidFill>
                  <a:srgbClr val="000000"/>
                </a:solidFill>
              </a:rPr>
              <a:t>Define </a:t>
            </a:r>
            <a:r>
              <a:rPr lang="en-US" altLang="en-US" sz="5400" dirty="0">
                <a:solidFill>
                  <a:srgbClr val="000000"/>
                </a:solidFill>
              </a:rPr>
              <a:t>the </a:t>
            </a:r>
            <a:r>
              <a:rPr lang="en-US" altLang="en-US" sz="5400" dirty="0" smtClean="0">
                <a:solidFill>
                  <a:srgbClr val="000000"/>
                </a:solidFill>
              </a:rPr>
              <a:t>Interactions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Air Gap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Magnetic </a:t>
            </a:r>
            <a:r>
              <a:rPr lang="en-US" altLang="en-US" sz="5400" dirty="0">
                <a:solidFill>
                  <a:srgbClr val="000000"/>
                </a:solidFill>
              </a:rPr>
              <a:t>Flux Density and Field </a:t>
            </a:r>
            <a:r>
              <a:rPr lang="en-US" altLang="en-US" sz="5400" dirty="0" smtClean="0">
                <a:solidFill>
                  <a:srgbClr val="000000"/>
                </a:solidFill>
              </a:rPr>
              <a:t>Intensity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Modified </a:t>
            </a:r>
            <a:r>
              <a:rPr lang="en-US" altLang="en-US" sz="5400" dirty="0">
                <a:solidFill>
                  <a:srgbClr val="000000"/>
                </a:solidFill>
              </a:rPr>
              <a:t>Winding </a:t>
            </a:r>
            <a:r>
              <a:rPr lang="en-US" altLang="en-US" sz="5400" dirty="0" smtClean="0">
                <a:solidFill>
                  <a:srgbClr val="000000"/>
                </a:solidFill>
              </a:rPr>
              <a:t>Theory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Composite </a:t>
            </a:r>
            <a:r>
              <a:rPr lang="en-US" altLang="en-US" sz="5400" dirty="0">
                <a:solidFill>
                  <a:srgbClr val="000000"/>
                </a:solidFill>
              </a:rPr>
              <a:t>Loss </a:t>
            </a:r>
            <a:r>
              <a:rPr lang="en-US" altLang="en-US" sz="5400" dirty="0" smtClean="0">
                <a:solidFill>
                  <a:srgbClr val="000000"/>
                </a:solidFill>
              </a:rPr>
              <a:t>Factor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Air </a:t>
            </a:r>
            <a:r>
              <a:rPr lang="en-US" altLang="en-US" sz="5400" dirty="0">
                <a:solidFill>
                  <a:srgbClr val="000000"/>
                </a:solidFill>
              </a:rPr>
              <a:t>Gap </a:t>
            </a:r>
            <a:r>
              <a:rPr lang="en-US" altLang="en-US" sz="5400" dirty="0" smtClean="0">
                <a:solidFill>
                  <a:srgbClr val="000000"/>
                </a:solidFill>
              </a:rPr>
              <a:t>Energy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Torque Production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Rotational Dynamics</a:t>
            </a:r>
          </a:p>
          <a:p>
            <a:pPr marL="685800" lvl="0" indent="-685800" defTabSz="914400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5400" dirty="0" smtClean="0">
                <a:solidFill>
                  <a:srgbClr val="000000"/>
                </a:solidFill>
              </a:rPr>
              <a:t>Radial </a:t>
            </a:r>
            <a:r>
              <a:rPr lang="en-US" altLang="en-US" sz="5400" dirty="0">
                <a:solidFill>
                  <a:srgbClr val="000000"/>
                </a:solidFill>
              </a:rPr>
              <a:t>Dynamics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846" y="22495291"/>
            <a:ext cx="13239400" cy="84957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360" y="12874752"/>
            <a:ext cx="13296400" cy="85323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264194" y="7632076"/>
            <a:ext cx="170809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Advantages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dirty="0" smtClean="0"/>
              <a:t>Superconductor bearing model flexibility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dirty="0" smtClean="0"/>
              <a:t>Improve interaction models as understanding is improved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dirty="0" smtClean="0"/>
              <a:t>Rapid proof of concept for prototype designs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5400" dirty="0" smtClean="0"/>
              <a:t>Predict design and control system changes </a:t>
            </a:r>
            <a:endParaRPr lang="en-US" sz="5400" dirty="0"/>
          </a:p>
        </p:txBody>
      </p:sp>
      <p:pic>
        <p:nvPicPr>
          <p:cNvPr id="1026" name="Picture 2" descr="E:\David Arnett\Classes\Spring 2018\Supervisory Control and Critical Infrastructure Systems\FEM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5281" y="4035226"/>
            <a:ext cx="10672526" cy="78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1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115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Dynamic Modular Model of a Field Regulated Reluctance Flywheel Energy Storage System Utilizing a Superconductor Levitation Bearing D. D. Arnett, D. J. Morehouse, C. Berven, H. L. Hess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Modular Model of a Field Regulated Reluctance Flywheel Energy Storage System Utilizing a Superconductor Levitation Bearing</dc:title>
  <dc:creator>David Arnett</dc:creator>
  <cp:lastModifiedBy>Arnett, David (arne9249@vandals.uidaho.edu)</cp:lastModifiedBy>
  <cp:revision>13</cp:revision>
  <dcterms:created xsi:type="dcterms:W3CDTF">2018-10-26T00:37:06Z</dcterms:created>
  <dcterms:modified xsi:type="dcterms:W3CDTF">2018-10-26T03:14:54Z</dcterms:modified>
</cp:coreProperties>
</file>