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41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87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304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882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368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867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87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6262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2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16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10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07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58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33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846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49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81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772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7EDB-60BD-D7FA-BD76-E256475AE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 Tuning in Privacy-Preserving Machine Learning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6672-BA9B-3F24-997E-E0F72B76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123" y="4063061"/>
            <a:ext cx="9144000" cy="1655762"/>
          </a:xfrm>
        </p:spPr>
        <p:txBody>
          <a:bodyPr/>
          <a:lstStyle/>
          <a:p>
            <a:r>
              <a:rPr lang="en-US" dirty="0"/>
              <a:t>Hlib Kokin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146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BD67-96E2-1229-6D83-1414F108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76" y="373224"/>
            <a:ext cx="9905998" cy="881742"/>
          </a:xfrm>
        </p:spPr>
        <p:txBody>
          <a:bodyPr/>
          <a:lstStyle/>
          <a:p>
            <a:r>
              <a:rPr lang="en-US" dirty="0"/>
              <a:t>Dataset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A16C-21FB-D8C2-CBEF-F161D255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4966"/>
            <a:ext cx="9905998" cy="4959221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Heart disease </a:t>
            </a:r>
            <a:r>
              <a:rPr lang="en-US" sz="2800" dirty="0"/>
              <a:t>dataset of 2022 without </a:t>
            </a:r>
            <a:r>
              <a:rPr lang="en-US" sz="2800" dirty="0" err="1"/>
              <a:t>NaN</a:t>
            </a:r>
            <a:r>
              <a:rPr lang="en-US" sz="2800" dirty="0"/>
              <a:t> values</a:t>
            </a:r>
          </a:p>
          <a:p>
            <a:r>
              <a:rPr lang="en-US" sz="2800" dirty="0"/>
              <a:t>246 000 rows with 39 columns, 1 target column – “Heart disease”</a:t>
            </a:r>
          </a:p>
          <a:p>
            <a:r>
              <a:rPr lang="en-US" sz="2800" dirty="0" err="1"/>
              <a:t>Splitted</a:t>
            </a:r>
            <a:r>
              <a:rPr lang="en-US" sz="2800" dirty="0"/>
              <a:t> by </a:t>
            </a:r>
            <a:r>
              <a:rPr lang="en-US" sz="2800" dirty="0" err="1"/>
              <a:t>coef</a:t>
            </a:r>
            <a:r>
              <a:rPr lang="en-US" sz="2800" dirty="0"/>
              <a:t> 74:26, which makes it 180 000 : 66 000</a:t>
            </a:r>
          </a:p>
        </p:txBody>
      </p:sp>
    </p:spTree>
    <p:extLst>
      <p:ext uri="{BB962C8B-B14F-4D97-AF65-F5344CB8AC3E}">
        <p14:creationId xmlns:p14="http://schemas.microsoft.com/office/powerpoint/2010/main" val="35671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6471-44E6-E428-15AE-6782676F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6963"/>
            <a:ext cx="9905998" cy="929951"/>
          </a:xfrm>
        </p:spPr>
        <p:txBody>
          <a:bodyPr/>
          <a:lstStyle/>
          <a:p>
            <a:r>
              <a:rPr lang="en-US" dirty="0"/>
              <a:t>Differentially Private Model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DF71-D86E-A1B8-D831-C353150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3490242"/>
            <a:ext cx="10536237" cy="2967708"/>
          </a:xfrm>
        </p:spPr>
        <p:txBody>
          <a:bodyPr/>
          <a:lstStyle/>
          <a:p>
            <a:r>
              <a:rPr lang="en-US" dirty="0"/>
              <a:t>Binary Classification model with DP</a:t>
            </a:r>
          </a:p>
          <a:p>
            <a:r>
              <a:rPr lang="en-US" dirty="0"/>
              <a:t>Batch size is 50 and </a:t>
            </a:r>
            <a:r>
              <a:rPr lang="en-US" dirty="0" err="1"/>
              <a:t>microbatches</a:t>
            </a:r>
            <a:r>
              <a:rPr lang="en-US" dirty="0"/>
              <a:t> are 25 to adjust speed of training for optimal of 6 epochs </a:t>
            </a:r>
            <a:endParaRPr lang="ru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99BF-EA11-70FC-D601-B3947027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8" y="1436913"/>
            <a:ext cx="6595242" cy="29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FFB1-5BE6-7A60-2FF3-CB807D4F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7138"/>
            <a:ext cx="9905998" cy="799322"/>
          </a:xfrm>
        </p:spPr>
        <p:txBody>
          <a:bodyPr>
            <a:normAutofit/>
          </a:bodyPr>
          <a:lstStyle/>
          <a:p>
            <a:r>
              <a:rPr lang="en-US" dirty="0"/>
              <a:t>Baseline Models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5D7-C419-4B3A-653C-6F835B0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1519"/>
            <a:ext cx="9905998" cy="22766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 baseline models we have:</a:t>
            </a:r>
          </a:p>
          <a:p>
            <a:r>
              <a:rPr lang="en-US" sz="2400" dirty="0"/>
              <a:t>Binary Classification model without </a:t>
            </a:r>
            <a:r>
              <a:rPr lang="en-US" sz="2400" dirty="0" err="1"/>
              <a:t>dp</a:t>
            </a:r>
            <a:r>
              <a:rPr lang="en-US" sz="2400" dirty="0"/>
              <a:t> (same layers as in model with </a:t>
            </a:r>
            <a:r>
              <a:rPr lang="en-US" sz="2400" dirty="0" err="1"/>
              <a:t>dp</a:t>
            </a:r>
            <a:r>
              <a:rPr lang="en-US" sz="2400" dirty="0"/>
              <a:t>)</a:t>
            </a:r>
          </a:p>
          <a:p>
            <a:r>
              <a:rPr lang="en-US" sz="2400" dirty="0"/>
              <a:t>Linear Regression</a:t>
            </a:r>
          </a:p>
          <a:p>
            <a:endParaRPr lang="ru-UA" dirty="0"/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B4EE90E-0558-84CD-3502-0588F71B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3509076"/>
            <a:ext cx="4221653" cy="3175922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8C48649-BB86-15AA-150F-A86059EA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3509076"/>
            <a:ext cx="4632960" cy="31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945-86FB-4D22-1E81-251709A9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hyperparameters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8880-E1A7-1209-9A7B-B7CCDCAA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is 0.0001 to not overtrain model to early </a:t>
            </a:r>
          </a:p>
          <a:p>
            <a:r>
              <a:rPr lang="en-US" dirty="0"/>
              <a:t>Epochs = 6, optimal by speed and accuracy to compare training with dynamic hyperparameters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6643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C320-CADF-755B-6A3C-A235C9E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1263"/>
            <a:ext cx="9905998" cy="891073"/>
          </a:xfrm>
        </p:spPr>
        <p:txBody>
          <a:bodyPr/>
          <a:lstStyle/>
          <a:p>
            <a:r>
              <a:rPr lang="en-US" dirty="0"/>
              <a:t>Grid Search hyperparameters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78D9-AA8B-5CB7-2BD8-49B9DBB2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12336"/>
            <a:ext cx="9905998" cy="1956318"/>
          </a:xfrm>
        </p:spPr>
        <p:txBody>
          <a:bodyPr/>
          <a:lstStyle/>
          <a:p>
            <a:r>
              <a:rPr lang="en-US" dirty="0"/>
              <a:t>L2_norm_clip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privacy guard, making sure no one data point can throw the whole model off balance. It's like saying, "Everyone gets a fair say, but no one gets to shout too loudly.“ (default = 1)</a:t>
            </a:r>
          </a:p>
          <a:p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noise_multiplier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 – How much noise do we want to add to our data (more noise increases chances of training a non accurate model) (default = 1)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63A7-B3C4-86BD-B0A1-F101E3B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5" y="3429000"/>
            <a:ext cx="5055650" cy="811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7A79C7-4E33-AA49-AE64-B15F23085C2C}"/>
              </a:ext>
            </a:extLst>
          </p:cNvPr>
          <p:cNvSpPr txBox="1"/>
          <p:nvPr/>
        </p:nvSpPr>
        <p:spPr>
          <a:xfrm>
            <a:off x="1141413" y="4823927"/>
            <a:ext cx="966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Using next coefficients to multiply our default l2_norm_clip and noise multiplier will in result give us a wide range of hyperparameters containing and lower bound, and upper bound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4058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C84-CFB9-9BE3-FD4F-A580835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3380"/>
          </a:xfrm>
        </p:spPr>
        <p:txBody>
          <a:bodyPr/>
          <a:lstStyle/>
          <a:p>
            <a:r>
              <a:rPr lang="en-US" dirty="0"/>
              <a:t>Epsilon values</a:t>
            </a:r>
            <a:endParaRPr lang="ru-U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F488A-F276-6766-6140-098EABA8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7996"/>
            <a:ext cx="9905998" cy="1102568"/>
          </a:xfrm>
        </p:spPr>
        <p:txBody>
          <a:bodyPr/>
          <a:lstStyle/>
          <a:p>
            <a:r>
              <a:rPr lang="en-US" dirty="0" err="1"/>
              <a:t>Noise_multiplier</a:t>
            </a:r>
            <a:r>
              <a:rPr lang="en-US" dirty="0"/>
              <a:t> has impact on epsilon, l2_norm_clip makes difference only on the accuracy of the model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75E506-EFF5-BA91-6696-A7E0EBA6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45" y="2965580"/>
            <a:ext cx="3991129" cy="27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</TotalTime>
  <Words>263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Söhne</vt:lpstr>
      <vt:lpstr>Mesh</vt:lpstr>
      <vt:lpstr>Hyperparameter Tuning in Privacy-Preserving Machine Learning</vt:lpstr>
      <vt:lpstr>Dataset</vt:lpstr>
      <vt:lpstr>Differentially Private Model</vt:lpstr>
      <vt:lpstr>Baseline Models</vt:lpstr>
      <vt:lpstr>Static hyperparameters</vt:lpstr>
      <vt:lpstr>Grid Search hyperparameters</vt:lpstr>
      <vt:lpstr>Epsilon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Tuning in Privacy-Preserving Machine Learning</dc:title>
  <dc:creator>Hlib Kokin</dc:creator>
  <cp:lastModifiedBy>Hlib Kokin</cp:lastModifiedBy>
  <cp:revision>3</cp:revision>
  <dcterms:created xsi:type="dcterms:W3CDTF">2023-11-09T06:46:43Z</dcterms:created>
  <dcterms:modified xsi:type="dcterms:W3CDTF">2023-11-09T10:35:04Z</dcterms:modified>
</cp:coreProperties>
</file>