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411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872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3304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8820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368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08679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087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16262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28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4168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103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107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458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633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846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494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811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F283F0-7430-4DBB-92CD-9165A7363B0C}" type="datetimeFigureOut">
              <a:rPr lang="ru-UA" smtClean="0"/>
              <a:t>09.11.2023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E3ECC9-6817-4949-A64F-DAA118034E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97726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milpytlak/personal-key-indicators-of-heart-dise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7EDB-60BD-D7FA-BD76-E256475AE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 Tuning in Privacy-Preserving Machine Learning</a:t>
            </a:r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06672-BA9B-3F24-997E-E0F72B76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123" y="4063061"/>
            <a:ext cx="9144000" cy="1655762"/>
          </a:xfrm>
        </p:spPr>
        <p:txBody>
          <a:bodyPr/>
          <a:lstStyle/>
          <a:p>
            <a:r>
              <a:rPr lang="en-US" dirty="0"/>
              <a:t>Hlib Kokin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1463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BD67-96E2-1229-6D83-1414F108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76" y="373224"/>
            <a:ext cx="9905998" cy="881742"/>
          </a:xfrm>
        </p:spPr>
        <p:txBody>
          <a:bodyPr/>
          <a:lstStyle/>
          <a:p>
            <a:r>
              <a:rPr lang="en-US" dirty="0"/>
              <a:t>Dataset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A16C-21FB-D8C2-CBEF-F161D255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4966"/>
            <a:ext cx="9905998" cy="4959221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Heart disease </a:t>
            </a:r>
            <a:r>
              <a:rPr lang="en-US" sz="2800" dirty="0"/>
              <a:t>dataset of 2022 without </a:t>
            </a:r>
            <a:r>
              <a:rPr lang="en-US" sz="2800" dirty="0" err="1"/>
              <a:t>NaN</a:t>
            </a:r>
            <a:r>
              <a:rPr lang="en-US" sz="2800" dirty="0"/>
              <a:t> values</a:t>
            </a:r>
          </a:p>
          <a:p>
            <a:r>
              <a:rPr lang="en-US" sz="2800" dirty="0"/>
              <a:t>246 000 rows with 39 columns, 1 target column – “Heart disease”</a:t>
            </a:r>
          </a:p>
          <a:p>
            <a:r>
              <a:rPr lang="en-US" sz="2800" dirty="0" err="1"/>
              <a:t>Splitted</a:t>
            </a:r>
            <a:r>
              <a:rPr lang="en-US" sz="2800" dirty="0"/>
              <a:t> by </a:t>
            </a:r>
            <a:r>
              <a:rPr lang="en-US" sz="2800" dirty="0" err="1"/>
              <a:t>coef</a:t>
            </a:r>
            <a:r>
              <a:rPr lang="en-US" sz="2800" dirty="0"/>
              <a:t> 74:26, which makes it 180 000 : 66 000</a:t>
            </a:r>
          </a:p>
        </p:txBody>
      </p:sp>
    </p:spTree>
    <p:extLst>
      <p:ext uri="{BB962C8B-B14F-4D97-AF65-F5344CB8AC3E}">
        <p14:creationId xmlns:p14="http://schemas.microsoft.com/office/powerpoint/2010/main" val="35671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6471-44E6-E428-15AE-6782676F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06963"/>
            <a:ext cx="9905998" cy="929951"/>
          </a:xfrm>
        </p:spPr>
        <p:txBody>
          <a:bodyPr/>
          <a:lstStyle/>
          <a:p>
            <a:r>
              <a:rPr lang="en-US" dirty="0"/>
              <a:t>Differentially Private Model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DF71-D86E-A1B8-D831-C353150F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3490242"/>
            <a:ext cx="10536237" cy="2967708"/>
          </a:xfrm>
        </p:spPr>
        <p:txBody>
          <a:bodyPr/>
          <a:lstStyle/>
          <a:p>
            <a:r>
              <a:rPr lang="en-US" dirty="0"/>
              <a:t>Binary Classification model with DP</a:t>
            </a:r>
          </a:p>
          <a:p>
            <a:r>
              <a:rPr lang="en-US" dirty="0"/>
              <a:t>Batch size is 50 and </a:t>
            </a:r>
            <a:r>
              <a:rPr lang="en-US" dirty="0" err="1"/>
              <a:t>microbatches</a:t>
            </a:r>
            <a:r>
              <a:rPr lang="en-US" dirty="0"/>
              <a:t> are 25 to adjust speed of training for optimal of 6 epochs </a:t>
            </a:r>
            <a:endParaRPr lang="ru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922EF-8A78-50E8-72DC-BA0DDE4D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78" y="1436914"/>
            <a:ext cx="6631867" cy="2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FFB1-5BE6-7A60-2FF3-CB807D4F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7138"/>
            <a:ext cx="9905998" cy="799322"/>
          </a:xfrm>
        </p:spPr>
        <p:txBody>
          <a:bodyPr>
            <a:normAutofit/>
          </a:bodyPr>
          <a:lstStyle/>
          <a:p>
            <a:r>
              <a:rPr lang="en-US" dirty="0"/>
              <a:t>Baseline Models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5D7-C419-4B3A-653C-6F835B01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51519"/>
            <a:ext cx="9905998" cy="22766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As baseline models we have:</a:t>
            </a:r>
          </a:p>
          <a:p>
            <a:r>
              <a:rPr lang="en-US" sz="2400" dirty="0"/>
              <a:t>Binary Classification model without </a:t>
            </a:r>
            <a:r>
              <a:rPr lang="en-US" sz="2400" dirty="0" err="1"/>
              <a:t>dp</a:t>
            </a:r>
            <a:r>
              <a:rPr lang="en-US" sz="2400" dirty="0"/>
              <a:t> (same layers as in model with </a:t>
            </a:r>
            <a:r>
              <a:rPr lang="en-US" sz="2400" dirty="0" err="1"/>
              <a:t>dp</a:t>
            </a:r>
            <a:r>
              <a:rPr lang="en-US" sz="2400" dirty="0"/>
              <a:t>)</a:t>
            </a:r>
          </a:p>
          <a:p>
            <a:r>
              <a:rPr lang="en-US" sz="2400" dirty="0"/>
              <a:t>Linear Regression</a:t>
            </a:r>
          </a:p>
          <a:p>
            <a:endParaRPr lang="ru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00700-9F64-02DE-40EA-C94CB8B2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65" y="3509076"/>
            <a:ext cx="4324934" cy="31759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80EDED-1D0C-43F0-30F7-8C3861E1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84" y="3509076"/>
            <a:ext cx="4221652" cy="31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7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2945-86FB-4D22-1E81-251709A9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hyperparameters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8880-E1A7-1209-9A7B-B7CCDCAA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 is 0.0001 to not overtrain model to early </a:t>
            </a:r>
          </a:p>
          <a:p>
            <a:r>
              <a:rPr lang="en-US" dirty="0"/>
              <a:t>Epochs = 6, optimal by speed and accuracy to compare training with dynamic hyperparameters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6643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C320-CADF-755B-6A3C-A235C9E1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1263"/>
            <a:ext cx="9905998" cy="891073"/>
          </a:xfrm>
        </p:spPr>
        <p:txBody>
          <a:bodyPr/>
          <a:lstStyle/>
          <a:p>
            <a:r>
              <a:rPr lang="en-US" dirty="0"/>
              <a:t>Grid Search hyperparameters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78D9-AA8B-5CB7-2BD8-49B9DBB2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12336"/>
            <a:ext cx="9905998" cy="1956318"/>
          </a:xfrm>
        </p:spPr>
        <p:txBody>
          <a:bodyPr/>
          <a:lstStyle/>
          <a:p>
            <a:r>
              <a:rPr lang="en-US" dirty="0"/>
              <a:t>L2_norm_clip 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privacy guard, making sure no one data point can throw the whole model off balance. It's like saying, "Everyone gets a fair say, but no one gets to shout too loudly.“ (default = 1)</a:t>
            </a:r>
          </a:p>
          <a:p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noise_multiplier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 – How much noise do we want to add to our data (more noise increases chances of training a non accurate model) (default = 1)</a:t>
            </a:r>
            <a:endParaRPr lang="ru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163A7-B3C4-86BD-B0A1-F101E3BC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05" y="3429000"/>
            <a:ext cx="5055650" cy="811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7A79C7-4E33-AA49-AE64-B15F23085C2C}"/>
              </a:ext>
            </a:extLst>
          </p:cNvPr>
          <p:cNvSpPr txBox="1"/>
          <p:nvPr/>
        </p:nvSpPr>
        <p:spPr>
          <a:xfrm>
            <a:off x="1141413" y="4823927"/>
            <a:ext cx="966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Using next coefficients to multiply our default l2_norm_clip and noise multiplier will in result give us a wide range of hyperparameters containing and lower bound, and upper bound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4058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0C84-CFB9-9BE3-FD4F-A5808350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3380"/>
          </a:xfrm>
        </p:spPr>
        <p:txBody>
          <a:bodyPr/>
          <a:lstStyle/>
          <a:p>
            <a:r>
              <a:rPr lang="en-US" dirty="0"/>
              <a:t>Epsilon values</a:t>
            </a:r>
            <a:endParaRPr lang="ru-U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EF488A-F276-6766-6140-098EABA8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7996"/>
            <a:ext cx="9905998" cy="1102568"/>
          </a:xfrm>
        </p:spPr>
        <p:txBody>
          <a:bodyPr/>
          <a:lstStyle/>
          <a:p>
            <a:r>
              <a:rPr lang="en-US" dirty="0" err="1"/>
              <a:t>Noise_multiplier</a:t>
            </a:r>
            <a:r>
              <a:rPr lang="en-US" dirty="0"/>
              <a:t> has impact on epsilon, l2_norm_clip makes difference only on the accuracy of the model</a:t>
            </a:r>
            <a:endParaRPr lang="ru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75E506-EFF5-BA91-6696-A7E0EBA6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45" y="2965580"/>
            <a:ext cx="3991129" cy="27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40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113</TotalTime>
  <Words>263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Söhne</vt:lpstr>
      <vt:lpstr>Mesh</vt:lpstr>
      <vt:lpstr>Hyperparameter Tuning in Privacy-Preserving Machine Learning</vt:lpstr>
      <vt:lpstr>Dataset</vt:lpstr>
      <vt:lpstr>Differentially Private Model</vt:lpstr>
      <vt:lpstr>Baseline Models</vt:lpstr>
      <vt:lpstr>Static hyperparameters</vt:lpstr>
      <vt:lpstr>Grid Search hyperparameters</vt:lpstr>
      <vt:lpstr>Epsilon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Tuning in Privacy-Preserving Machine Learning</dc:title>
  <dc:creator>Hlib Kokin</dc:creator>
  <cp:lastModifiedBy>Hlib Kokin</cp:lastModifiedBy>
  <cp:revision>1</cp:revision>
  <dcterms:created xsi:type="dcterms:W3CDTF">2023-11-09T06:46:43Z</dcterms:created>
  <dcterms:modified xsi:type="dcterms:W3CDTF">2023-11-09T08:40:04Z</dcterms:modified>
</cp:coreProperties>
</file>