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36845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426282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52970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8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3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1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8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318777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210100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321589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53916"/>
            <a:ext cx="10515600" cy="3923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EC26B-304B-48AB-AE73-570DAA26D5D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76" y="365127"/>
            <a:ext cx="0" cy="1325563"/>
          </a:xfrm>
          <a:prstGeom prst="line">
            <a:avLst/>
          </a:prstGeom>
          <a:ln w="171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2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nemartin/data-science-ipython-notebooks/blob/master/kaggle/titanic.ipynb" TargetMode="External"/><Relationship Id="rId2" Type="http://schemas.openxmlformats.org/officeDocument/2006/relationships/hyperlink" Target="https://github.com/donnemartin/data-science-ipython-notebook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pyter/jupyter/wiki/A-gallery-of-interesting-Jupyter-Notebook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r>
              <a:rPr lang="pl-PL" b="1" dirty="0" smtClean="0"/>
              <a:t>Pyhon a</a:t>
            </a:r>
            <a:r>
              <a:rPr lang="en-US" b="1" dirty="0" smtClean="0"/>
              <a:t>n some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</a:t>
            </a:r>
            <a:r>
              <a:rPr lang="sk-SK" dirty="0" smtClean="0"/>
              <a:t> </a:t>
            </a:r>
            <a:r>
              <a:rPr lang="sk-SK" dirty="0" err="1" smtClean="0"/>
              <a:t>Jupyter</a:t>
            </a:r>
            <a:r>
              <a:rPr lang="sk-SK" dirty="0" smtClean="0"/>
              <a:t> </a:t>
            </a:r>
            <a:r>
              <a:rPr lang="sk-SK" dirty="0" smtClean="0"/>
              <a:t>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 smtClean="0"/>
              <a:t>Repo</a:t>
            </a:r>
            <a:r>
              <a:rPr lang="en-GB" dirty="0" err="1" smtClean="0"/>
              <a:t>sitory</a:t>
            </a:r>
            <a:r>
              <a:rPr lang="en-GB" dirty="0" smtClean="0"/>
              <a:t> of notebooks</a:t>
            </a:r>
            <a:r>
              <a:rPr lang="sk-SK" dirty="0" smtClean="0"/>
              <a:t>: </a:t>
            </a:r>
            <a:r>
              <a:rPr lang="en-US" dirty="0" smtClean="0">
                <a:hlinkClick r:id="rId2"/>
              </a:rPr>
              <a:t>https://github.com/donnemartin/data-science-ipython-notebooks</a:t>
            </a:r>
            <a:endParaRPr lang="en-US" dirty="0" smtClean="0"/>
          </a:p>
          <a:p>
            <a:pPr marL="0" indent="0">
              <a:buNone/>
            </a:pPr>
            <a:r>
              <a:rPr lang="sk-SK" dirty="0" smtClean="0"/>
              <a:t>Notebook: </a:t>
            </a:r>
            <a:r>
              <a:rPr lang="sk-SK" dirty="0" smtClean="0">
                <a:hlinkClick r:id="rId3"/>
              </a:rPr>
              <a:t>https://github.com/donnemartin/data-science-ipython-notebooks/blob/master/kaggle/titanic.ipynb</a:t>
            </a:r>
            <a:endParaRPr lang="en-GB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 smtClean="0"/>
              <a:t>Instead of </a:t>
            </a:r>
            <a:r>
              <a:rPr lang="en-GB" sz="1800" dirty="0" smtClean="0"/>
              <a:t>python </a:t>
            </a:r>
            <a:r>
              <a:rPr lang="en-GB" sz="1800" dirty="0" smtClean="0"/>
              <a:t>2, we use </a:t>
            </a:r>
            <a:r>
              <a:rPr lang="en-GB" sz="1800" dirty="0" smtClean="0"/>
              <a:t>python 3 </a:t>
            </a:r>
            <a:r>
              <a:rPr lang="en-GB" sz="1800" dirty="0" smtClean="0"/>
              <a:t>so we added the line</a:t>
            </a:r>
            <a:endParaRPr lang="sk-SK" sz="1800" dirty="0" smtClean="0"/>
          </a:p>
          <a:p>
            <a:pPr marL="0" indent="0">
              <a:buNone/>
            </a:pPr>
            <a:r>
              <a:rPr lang="sk-SK" sz="1800" dirty="0" smtClean="0">
                <a:latin typeface="Consolas" panose="020B0609020204030204" pitchFamily="49" charset="0"/>
              </a:rPr>
              <a:t>%</a:t>
            </a:r>
            <a:r>
              <a:rPr lang="sk-SK" sz="1800" dirty="0" err="1" smtClean="0">
                <a:latin typeface="Consolas" panose="020B0609020204030204" pitchFamily="49" charset="0"/>
              </a:rPr>
              <a:t>matplotlib</a:t>
            </a:r>
            <a:r>
              <a:rPr lang="sk-SK" sz="1800" dirty="0" smtClean="0">
                <a:latin typeface="Consolas" panose="020B0609020204030204" pitchFamily="49" charset="0"/>
              </a:rPr>
              <a:t> </a:t>
            </a:r>
            <a:r>
              <a:rPr lang="sk-SK" sz="1800" dirty="0" err="1" smtClean="0">
                <a:latin typeface="Consolas" panose="020B0609020204030204" pitchFamily="49" charset="0"/>
              </a:rPr>
              <a:t>inline</a:t>
            </a:r>
            <a:endParaRPr lang="sk-SK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/>
              <a:t>after loading packages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47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document is the whole analysis which anyone can read and rerun</a:t>
            </a:r>
            <a:endParaRPr lang="sk-SK" dirty="0" smtClean="0"/>
          </a:p>
          <a:p>
            <a:pPr marL="0" indent="0">
              <a:buNone/>
            </a:pPr>
            <a:r>
              <a:rPr lang="en-US" dirty="0" smtClean="0"/>
              <a:t>We can see</a:t>
            </a:r>
            <a:r>
              <a:rPr lang="sk-SK" dirty="0" smtClean="0"/>
              <a:t>:</a:t>
            </a:r>
            <a:endParaRPr lang="sk-SK" dirty="0" smtClean="0"/>
          </a:p>
          <a:p>
            <a:pPr lvl="1"/>
            <a:r>
              <a:rPr lang="en-US" dirty="0" smtClean="0"/>
              <a:t>Results</a:t>
            </a:r>
            <a:endParaRPr lang="sk-SK" dirty="0" smtClean="0"/>
          </a:p>
          <a:p>
            <a:pPr lvl="1"/>
            <a:r>
              <a:rPr lang="sk-SK" dirty="0" smtClean="0"/>
              <a:t>P</a:t>
            </a:r>
            <a:r>
              <a:rPr lang="en-US" dirty="0" err="1" smtClean="0"/>
              <a:t>rocedure</a:t>
            </a:r>
            <a:endParaRPr lang="sk-SK" dirty="0" smtClean="0"/>
          </a:p>
          <a:p>
            <a:pPr lvl="1"/>
            <a:r>
              <a:rPr lang="en-US" dirty="0" smtClean="0"/>
              <a:t>Comments and interpretation of results</a:t>
            </a:r>
            <a:endParaRPr lang="sk-SK" dirty="0" smtClean="0"/>
          </a:p>
          <a:p>
            <a:pPr lvl="1"/>
            <a:r>
              <a:rPr lang="en-US" dirty="0" smtClean="0"/>
              <a:t>Data preprocessing and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documents will be the result of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Executable / reproducible / reusable</a:t>
            </a:r>
            <a:endParaRPr lang="sk-SK" dirty="0" smtClean="0"/>
          </a:p>
          <a:p>
            <a:r>
              <a:rPr lang="en-US" dirty="0" smtClean="0"/>
              <a:t>Complete</a:t>
            </a:r>
            <a:r>
              <a:rPr lang="sk-SK" dirty="0" smtClean="0"/>
              <a:t> </a:t>
            </a:r>
            <a:endParaRPr lang="sk-SK" dirty="0" smtClean="0"/>
          </a:p>
          <a:p>
            <a:pPr lvl="1"/>
            <a:r>
              <a:rPr lang="en-US" dirty="0" smtClean="0"/>
              <a:t>The whole </a:t>
            </a:r>
            <a:r>
              <a:rPr lang="en-US" dirty="0" err="1" smtClean="0"/>
              <a:t>proprocessing</a:t>
            </a:r>
            <a:r>
              <a:rPr lang="sk-SK" dirty="0" smtClean="0"/>
              <a:t>. </a:t>
            </a:r>
            <a:endParaRPr lang="sk-SK" dirty="0" smtClean="0"/>
          </a:p>
          <a:p>
            <a:pPr lvl="1"/>
            <a:r>
              <a:rPr lang="en-US" dirty="0" smtClean="0"/>
              <a:t>There is no manual entry editing nowhere in the process</a:t>
            </a:r>
            <a:endParaRPr lang="sk-SK" dirty="0" smtClean="0"/>
          </a:p>
          <a:p>
            <a:pPr lvl="1"/>
            <a:r>
              <a:rPr lang="en-US" dirty="0" smtClean="0"/>
              <a:t>If you use some other tool for partial processing, it is necessary to add script or complete description of performed steps</a:t>
            </a:r>
            <a:endParaRPr lang="sk-SK" dirty="0" smtClean="0"/>
          </a:p>
          <a:p>
            <a:pPr lvl="1"/>
            <a:r>
              <a:rPr lang="en-US" dirty="0" smtClean="0"/>
              <a:t>All used functions and libraries have to be freely accessible or directly attached</a:t>
            </a:r>
            <a:endParaRPr lang="sk-SK" dirty="0" smtClean="0"/>
          </a:p>
          <a:p>
            <a:r>
              <a:rPr lang="en-US" dirty="0" smtClean="0"/>
              <a:t>Data processing procedure is commented and results are interpreted</a:t>
            </a:r>
            <a:r>
              <a:rPr lang="sk-SK" dirty="0" smtClean="0"/>
              <a:t> </a:t>
            </a:r>
            <a:r>
              <a:rPr lang="sk-SK" dirty="0" smtClean="0"/>
              <a:t>výsledky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Code only is not enough</a:t>
            </a:r>
            <a:endParaRPr lang="sk-SK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Precomputed results are saved in the document</a:t>
            </a:r>
            <a:endParaRPr lang="sk-SK" dirty="0" smtClean="0"/>
          </a:p>
          <a:p>
            <a:pPr lvl="1"/>
            <a:r>
              <a:rPr lang="en-US" dirty="0" smtClean="0"/>
              <a:t>Reader is not obliged to ru</a:t>
            </a:r>
            <a:r>
              <a:rPr lang="en-US" dirty="0" smtClean="0"/>
              <a:t>n the code to see results</a:t>
            </a:r>
            <a:endParaRPr lang="sk-SK" dirty="0" smtClean="0"/>
          </a:p>
          <a:p>
            <a:r>
              <a:rPr lang="en-US" dirty="0" smtClean="0"/>
              <a:t>Not necessary to have everything stored in a single document</a:t>
            </a:r>
            <a:r>
              <a:rPr lang="sk-SK" dirty="0" smtClean="0"/>
              <a:t>. </a:t>
            </a:r>
            <a:endParaRPr lang="sk-SK" dirty="0" smtClean="0"/>
          </a:p>
          <a:p>
            <a:pPr lvl="1"/>
            <a:r>
              <a:rPr lang="en-US" dirty="0" smtClean="0"/>
              <a:t>Function definitions can be imported using standard import calls available in the programming language</a:t>
            </a:r>
            <a:endParaRPr lang="sk-SK" dirty="0" smtClean="0"/>
          </a:p>
          <a:p>
            <a:pPr lvl="1"/>
            <a:r>
              <a:rPr lang="en-US" dirty="0" smtClean="0"/>
              <a:t>Individual parts of the analysis can be divided into separate notebooks and connected by data exports / imports</a:t>
            </a:r>
            <a:r>
              <a:rPr lang="sk-SK" dirty="0" smtClean="0"/>
              <a:t>.</a:t>
            </a:r>
            <a:endParaRPr lang="sk-SK" dirty="0" smtClean="0"/>
          </a:p>
          <a:p>
            <a:r>
              <a:rPr lang="en-US" dirty="0" smtClean="0"/>
              <a:t>Data have to be available, attached to the code or at least provided complete description of steps necessary to acquire them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4193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other </a:t>
            </a:r>
            <a:r>
              <a:rPr lang="sk-SK" dirty="0" err="1" smtClean="0"/>
              <a:t>noteboo</a:t>
            </a:r>
            <a:r>
              <a:rPr lang="en-US" dirty="0" err="1" smtClean="0"/>
              <a:t>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github.com/jupyter/jupyter/wiki/A-gallery-of-interesting-Jupyter-Notebooks</a:t>
            </a:r>
            <a:endParaRPr lang="sk-SK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3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We will continue with introduction to </a:t>
            </a:r>
            <a:r>
              <a:rPr lang="sk-SK" sz="4000" dirty="0" err="1" smtClean="0"/>
              <a:t>Python</a:t>
            </a:r>
            <a:r>
              <a:rPr lang="en-US" sz="4000" dirty="0" smtClean="0"/>
              <a:t> </a:t>
            </a:r>
            <a:r>
              <a:rPr lang="en-US" sz="4000" smtClean="0"/>
              <a:t>programming language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Todays</a:t>
            </a:r>
            <a:r>
              <a:rPr lang="sk-SK" dirty="0" smtClean="0"/>
              <a:t> </a:t>
            </a:r>
            <a:r>
              <a:rPr lang="sk-SK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Reproducible research</a:t>
            </a:r>
            <a:endParaRPr lang="sk-SK" dirty="0" smtClean="0"/>
          </a:p>
          <a:p>
            <a:r>
              <a:rPr lang="en-US" dirty="0" smtClean="0"/>
              <a:t>Introduction to the </a:t>
            </a:r>
            <a:r>
              <a:rPr lang="sk-SK" dirty="0" err="1" smtClean="0"/>
              <a:t>Python</a:t>
            </a:r>
            <a:r>
              <a:rPr lang="en-US" dirty="0" smtClean="0"/>
              <a:t> language</a:t>
            </a:r>
            <a:endParaRPr lang="sk-SK" dirty="0" smtClean="0"/>
          </a:p>
          <a:p>
            <a:r>
              <a:rPr lang="en-US" dirty="0" smtClean="0"/>
              <a:t>Introduction to application of libraries </a:t>
            </a:r>
            <a:r>
              <a:rPr lang="sk-SK" dirty="0" err="1" smtClean="0"/>
              <a:t>Numpy</a:t>
            </a:r>
            <a:r>
              <a:rPr lang="sk-SK" dirty="0" smtClean="0"/>
              <a:t> a</a:t>
            </a:r>
            <a:r>
              <a:rPr lang="en-US" dirty="0" err="1" smtClean="0"/>
              <a:t>nd</a:t>
            </a:r>
            <a:r>
              <a:rPr lang="sk-SK" dirty="0" smtClean="0"/>
              <a:t> </a:t>
            </a:r>
            <a:r>
              <a:rPr lang="sk-SK" dirty="0" err="1" smtClean="0"/>
              <a:t>Pandas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3865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k-SK" sz="4400" dirty="0" smtClean="0"/>
          </a:p>
          <a:p>
            <a:pPr marL="0" indent="0" algn="ctr">
              <a:buNone/>
            </a:pPr>
            <a:r>
              <a:rPr lang="sk-SK" sz="4400" dirty="0" smtClean="0"/>
              <a:t>s</a:t>
            </a:r>
            <a:r>
              <a:rPr lang="en-US" sz="4400" dirty="0" smtClean="0"/>
              <a:t>lido</a:t>
            </a:r>
            <a:r>
              <a:rPr lang="sk-SK" sz="4400" dirty="0" smtClean="0"/>
              <a:t>.</a:t>
            </a:r>
            <a:r>
              <a:rPr lang="en-US" sz="4400" dirty="0" smtClean="0"/>
              <a:t>com#</a:t>
            </a:r>
            <a:r>
              <a:rPr lang="en-US" sz="4400" b="1" dirty="0" smtClean="0"/>
              <a:t>iau2018-w02</a:t>
            </a:r>
            <a:endParaRPr lang="en-US" sz="4400" b="1" dirty="0"/>
          </a:p>
          <a:p>
            <a:pPr marL="0" indent="0" algn="ctr">
              <a:buNone/>
            </a:pPr>
            <a:endParaRPr lang="sk-SK" sz="4400" dirty="0" smtClean="0"/>
          </a:p>
          <a:p>
            <a:pPr marL="0" indent="0" algn="ctr">
              <a:buNone/>
            </a:pPr>
            <a:r>
              <a:rPr lang="en-US" sz="4400" dirty="0" smtClean="0"/>
              <a:t>tinyurl.com/iau2018-19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644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Difficult</a:t>
            </a:r>
            <a:r>
              <a:rPr lang="sk-SK" dirty="0" smtClean="0"/>
              <a:t> </a:t>
            </a:r>
            <a:r>
              <a:rPr lang="sk-SK" dirty="0" err="1" smtClean="0"/>
              <a:t>Reprodu</a:t>
            </a:r>
            <a:r>
              <a:rPr lang="en-US" dirty="0" err="1" smtClean="0"/>
              <a:t>cible</a:t>
            </a:r>
            <a:r>
              <a:rPr lang="en-US" dirty="0" smtClean="0"/>
              <a:t>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Collect data and save as CSV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Look into the data using your favorite tool (</a:t>
            </a:r>
            <a:r>
              <a:rPr lang="en-US" dirty="0" err="1" smtClean="0"/>
              <a:t>eg</a:t>
            </a:r>
            <a:r>
              <a:rPr lang="en-US" dirty="0" smtClean="0"/>
              <a:t>. Excel, SQL)</a:t>
            </a:r>
          </a:p>
          <a:p>
            <a:pPr lvl="1"/>
            <a:r>
              <a:rPr lang="en-US" dirty="0" smtClean="0"/>
              <a:t>Raw data</a:t>
            </a:r>
          </a:p>
          <a:p>
            <a:pPr lvl="1"/>
            <a:r>
              <a:rPr lang="en-US" dirty="0" smtClean="0"/>
              <a:t>Basic graphs</a:t>
            </a:r>
          </a:p>
          <a:p>
            <a:pPr lvl="1"/>
            <a:r>
              <a:rPr lang="en-US" dirty="0" smtClean="0"/>
              <a:t>Pivot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Edit data manually (</a:t>
            </a:r>
            <a:r>
              <a:rPr lang="en-US" dirty="0" smtClean="0"/>
              <a:t>correct missing data</a:t>
            </a:r>
            <a:r>
              <a:rPr lang="en-US" dirty="0" smtClean="0"/>
              <a:t>, remove nonsenses, correct format ...). </a:t>
            </a:r>
          </a:p>
          <a:p>
            <a:pPr lvl="1"/>
            <a:r>
              <a:rPr lang="en-US" dirty="0" smtClean="0"/>
              <a:t>If you are writing Excel expert level into your </a:t>
            </a:r>
            <a:r>
              <a:rPr lang="en-US" dirty="0" smtClean="0"/>
              <a:t>CV you could even create some macros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necessary, repeat from step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Finish the task you were supposed to at the beginning and deliver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happen if I received new data and was supposed to repeat the analysis</a:t>
            </a:r>
            <a:r>
              <a:rPr lang="sk-SK" dirty="0" smtClean="0"/>
              <a:t>? </a:t>
            </a:r>
            <a:r>
              <a:rPr lang="en-US" dirty="0" smtClean="0"/>
              <a:t>What if I have to do some changes in the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Collect data and save as CSV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Look into the data using your favorite tool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 Excel, SQL)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Raw data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Basic graphs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Pivot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Edit data </a:t>
            </a:r>
            <a:r>
              <a:rPr lang="en-US" dirty="0"/>
              <a:t>manually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(correct missing data, remove nonsenses, correct format ...). 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If you are writing Excel expert level into your CV you could even create some macros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If necessary, </a:t>
            </a:r>
            <a:r>
              <a:rPr lang="en-US" dirty="0"/>
              <a:t>repeat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from step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Finish the task you were supposed to at the beginning and deliver results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is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to repeat the whole procedure again</a:t>
            </a:r>
            <a:r>
              <a:rPr lang="sk-SK" dirty="0" smtClean="0"/>
              <a:t>.</a:t>
            </a:r>
            <a:endParaRPr lang="sk-SK" dirty="0" smtClean="0"/>
          </a:p>
          <a:p>
            <a:r>
              <a:rPr lang="en-US" dirty="0" smtClean="0"/>
              <a:t>A lot of manual labor</a:t>
            </a:r>
            <a:r>
              <a:rPr lang="sk-SK" dirty="0" smtClean="0"/>
              <a:t>.</a:t>
            </a:r>
            <a:endParaRPr lang="sk-SK" dirty="0" smtClean="0"/>
          </a:p>
          <a:p>
            <a:r>
              <a:rPr lang="en-US" dirty="0" smtClean="0"/>
              <a:t>I have a vague idea how I proceeded during the first analysis, but I don’t remember exactly</a:t>
            </a:r>
            <a:r>
              <a:rPr lang="sk-SK" dirty="0" smtClean="0"/>
              <a:t>.</a:t>
            </a:r>
            <a:endParaRPr lang="sk-SK" dirty="0" smtClean="0"/>
          </a:p>
          <a:p>
            <a:r>
              <a:rPr lang="en-US" dirty="0" smtClean="0"/>
              <a:t>Somebody reading results of my analysis don’t know how I processed the data to obtain these results</a:t>
            </a:r>
            <a:r>
              <a:rPr lang="sk-SK" dirty="0" smtClean="0"/>
              <a:t>.</a:t>
            </a:r>
            <a:endParaRPr lang="sk-S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we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script that we would follow to be able to repeat the whole procedure</a:t>
            </a:r>
            <a:endParaRPr lang="sk-SK" dirty="0" smtClean="0"/>
          </a:p>
          <a:p>
            <a:r>
              <a:rPr lang="en-US" dirty="0" smtClean="0"/>
              <a:t>Ways to automate the processing so we don’t have to do it again manually</a:t>
            </a:r>
            <a:endParaRPr lang="sk-SK" dirty="0" smtClean="0"/>
          </a:p>
          <a:p>
            <a:pPr lvl="1"/>
            <a:r>
              <a:rPr lang="en-US" dirty="0" smtClean="0"/>
              <a:t>In case of new data</a:t>
            </a:r>
            <a:endParaRPr lang="sk-SK" dirty="0" smtClean="0"/>
          </a:p>
          <a:p>
            <a:pPr lvl="1"/>
            <a:r>
              <a:rPr lang="en-US" dirty="0" smtClean="0"/>
              <a:t>In case of necessary changes in the procedure</a:t>
            </a:r>
            <a:endParaRPr lang="en-US" dirty="0" smtClean="0"/>
          </a:p>
          <a:p>
            <a:r>
              <a:rPr lang="en-US" dirty="0" smtClean="0"/>
              <a:t>Optional requirements</a:t>
            </a:r>
            <a:endParaRPr lang="sk-SK" dirty="0" smtClean="0"/>
          </a:p>
          <a:p>
            <a:pPr lvl="1"/>
            <a:r>
              <a:rPr lang="en-US" dirty="0" smtClean="0"/>
              <a:t>We don’t want to create the analysis and create the script </a:t>
            </a:r>
            <a:r>
              <a:rPr lang="en-US" b="1" dirty="0" smtClean="0"/>
              <a:t>after that</a:t>
            </a:r>
            <a:r>
              <a:rPr lang="en-US" dirty="0" smtClean="0"/>
              <a:t>. We want the script creation to be comfortable and as a part of the analysis </a:t>
            </a:r>
          </a:p>
          <a:p>
            <a:pPr lvl="1"/>
            <a:r>
              <a:rPr lang="en-US" dirty="0" smtClean="0"/>
              <a:t>We want to see partial results during the analysis</a:t>
            </a:r>
          </a:p>
          <a:p>
            <a:pPr lvl="1"/>
            <a:r>
              <a:rPr lang="en-US" dirty="0" smtClean="0"/>
              <a:t>We want comments</a:t>
            </a:r>
          </a:p>
          <a:p>
            <a:pPr lvl="2"/>
            <a:r>
              <a:rPr lang="en-US" dirty="0" smtClean="0"/>
              <a:t>Not only in the code, but also attached to analysis results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41318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</a:t>
            </a:r>
            <a:r>
              <a:rPr lang="en-US" dirty="0" smtClean="0"/>
              <a:t>c</a:t>
            </a:r>
            <a:r>
              <a:rPr lang="sk-SK" dirty="0" err="1" smtClean="0"/>
              <a:t>ript</a:t>
            </a:r>
            <a:r>
              <a:rPr lang="sk-SK" dirty="0" smtClean="0"/>
              <a:t> </a:t>
            </a:r>
            <a:r>
              <a:rPr lang="sk-SK" dirty="0" smtClean="0"/>
              <a:t>/ program </a:t>
            </a:r>
          </a:p>
          <a:p>
            <a:pPr lvl="1"/>
            <a:r>
              <a:rPr lang="en-US" dirty="0" smtClean="0"/>
              <a:t>Hard to do in</a:t>
            </a:r>
            <a:r>
              <a:rPr lang="sk-SK" dirty="0" smtClean="0"/>
              <a:t> Excel</a:t>
            </a:r>
            <a:endParaRPr lang="sk-SK" dirty="0" smtClean="0"/>
          </a:p>
          <a:p>
            <a:pPr lvl="1"/>
            <a:r>
              <a:rPr lang="en-US" dirty="0" smtClean="0"/>
              <a:t>Often used in</a:t>
            </a:r>
            <a:r>
              <a:rPr lang="sk-SK" dirty="0" smtClean="0"/>
              <a:t> </a:t>
            </a:r>
            <a:r>
              <a:rPr lang="sk-SK" dirty="0" smtClean="0"/>
              <a:t>SQL </a:t>
            </a:r>
            <a:r>
              <a:rPr lang="en-US" dirty="0" smtClean="0"/>
              <a:t>to transform data</a:t>
            </a:r>
            <a:r>
              <a:rPr lang="sk-SK" dirty="0" smtClean="0"/>
              <a:t>. </a:t>
            </a:r>
            <a:r>
              <a:rPr lang="en-US" dirty="0" smtClean="0"/>
              <a:t>Some transformations can be problematic.</a:t>
            </a:r>
            <a:endParaRPr lang="sk-SK" dirty="0" smtClean="0"/>
          </a:p>
          <a:p>
            <a:pPr lvl="1"/>
            <a:r>
              <a:rPr lang="en-US" dirty="0" smtClean="0"/>
              <a:t>Some general programming language could be useful.  </a:t>
            </a:r>
            <a:endParaRPr lang="sk-SK" dirty="0" smtClean="0"/>
          </a:p>
          <a:p>
            <a:r>
              <a:rPr lang="en-US" dirty="0" smtClean="0"/>
              <a:t>Executable notebooks</a:t>
            </a:r>
            <a:endParaRPr lang="sk-SK" dirty="0" smtClean="0"/>
          </a:p>
          <a:p>
            <a:pPr lvl="1"/>
            <a:r>
              <a:rPr lang="en-US" dirty="0" smtClean="0"/>
              <a:t>Analysis as an executable document</a:t>
            </a:r>
            <a:endParaRPr lang="sk-SK" dirty="0" smtClean="0"/>
          </a:p>
          <a:p>
            <a:pPr lvl="1"/>
            <a:r>
              <a:rPr lang="en-US" dirty="0" smtClean="0"/>
              <a:t>Connection of code</a:t>
            </a:r>
            <a:r>
              <a:rPr lang="sk-SK" dirty="0" smtClean="0"/>
              <a:t>, text a</a:t>
            </a:r>
            <a:r>
              <a:rPr lang="en-US" dirty="0" err="1" smtClean="0"/>
              <a:t>nd</a:t>
            </a:r>
            <a:r>
              <a:rPr lang="sk-SK" dirty="0" smtClean="0"/>
              <a:t> vi</a:t>
            </a:r>
            <a:r>
              <a:rPr lang="en-US" dirty="0" err="1" smtClean="0"/>
              <a:t>sualizations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7681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</a:t>
            </a:r>
            <a:r>
              <a:rPr lang="sk-SK" dirty="0" smtClean="0"/>
              <a:t> notebook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9299"/>
            <a:ext cx="10515600" cy="3923047"/>
          </a:xfrm>
        </p:spPr>
        <p:txBody>
          <a:bodyPr/>
          <a:lstStyle/>
          <a:p>
            <a:r>
              <a:rPr lang="sk-SK" dirty="0" err="1" smtClean="0"/>
              <a:t>Jupyter</a:t>
            </a:r>
            <a:endParaRPr lang="sk-SK" dirty="0" smtClean="0"/>
          </a:p>
          <a:p>
            <a:r>
              <a:rPr lang="sk-SK" dirty="0" smtClean="0"/>
              <a:t>R </a:t>
            </a:r>
            <a:r>
              <a:rPr lang="sk-SK" dirty="0" err="1" smtClean="0"/>
              <a:t>Markdown</a:t>
            </a:r>
            <a:endParaRPr lang="en-US" dirty="0"/>
          </a:p>
        </p:txBody>
      </p:sp>
      <p:pic>
        <p:nvPicPr>
          <p:cNvPr id="1026" name="Picture 2" descr="example notebook of Lorenz differential equ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4" y="2887163"/>
            <a:ext cx="5207257" cy="368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3wubrfki0l68.cloudfront.net/b8ea889386094107f8a5cd511ff05b0ce8336a51/3a9c7/images/bandtwo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2819400"/>
            <a:ext cx="60579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6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244C7F9-E492-4B58-9A74-8F72F4C67FA4}" vid="{CB4E43FD-E96C-4D6D-92BB-38EBB5D6FF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5726</TotalTime>
  <Words>680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Theme1</vt:lpstr>
      <vt:lpstr>IAU</vt:lpstr>
      <vt:lpstr>Todays agenda</vt:lpstr>
      <vt:lpstr>Questions and feedback</vt:lpstr>
      <vt:lpstr>Difficult Reproducible research</vt:lpstr>
      <vt:lpstr>What would happen if I received new data and was supposed to repeat the analysis? What if I have to do some changes in the analysis?</vt:lpstr>
      <vt:lpstr>Where is the problem?</vt:lpstr>
      <vt:lpstr>What would we need</vt:lpstr>
      <vt:lpstr>Possible solutions</vt:lpstr>
      <vt:lpstr>Executable notebooks</vt:lpstr>
      <vt:lpstr>Example of a Jupyter notebook</vt:lpstr>
      <vt:lpstr>PowerPoint Presentation</vt:lpstr>
      <vt:lpstr>Similar documents will be the result of your project</vt:lpstr>
      <vt:lpstr>Examples of other notebooks</vt:lpstr>
      <vt:lpstr>We will continue with introduction to Python programming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IAU</dc:title>
  <dc:creator>Jakub Sevcech</dc:creator>
  <cp:lastModifiedBy>Jakub Sevcech</cp:lastModifiedBy>
  <cp:revision>23</cp:revision>
  <dcterms:created xsi:type="dcterms:W3CDTF">2018-09-23T19:31:30Z</dcterms:created>
  <dcterms:modified xsi:type="dcterms:W3CDTF">2019-09-16T08:21:52Z</dcterms:modified>
</cp:coreProperties>
</file>