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9" r:id="rId3"/>
    <p:sldId id="262" r:id="rId4"/>
    <p:sldId id="289" r:id="rId5"/>
    <p:sldId id="264" r:id="rId6"/>
    <p:sldId id="261" r:id="rId7"/>
    <p:sldId id="263" r:id="rId8"/>
    <p:sldId id="280" r:id="rId9"/>
    <p:sldId id="265" r:id="rId10"/>
    <p:sldId id="260" r:id="rId11"/>
    <p:sldId id="266" r:id="rId12"/>
    <p:sldId id="271" r:id="rId13"/>
    <p:sldId id="272" r:id="rId14"/>
    <p:sldId id="274" r:id="rId15"/>
    <p:sldId id="273" r:id="rId16"/>
    <p:sldId id="286" r:id="rId17"/>
    <p:sldId id="275" r:id="rId18"/>
    <p:sldId id="276" r:id="rId19"/>
    <p:sldId id="277" r:id="rId20"/>
    <p:sldId id="287" r:id="rId21"/>
    <p:sldId id="279" r:id="rId22"/>
    <p:sldId id="270" r:id="rId2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7" autoAdjust="0"/>
    <p:restoredTop sz="96586" autoAdjust="0"/>
  </p:normalViewPr>
  <p:slideViewPr>
    <p:cSldViewPr snapToGrid="0">
      <p:cViewPr varScale="1">
        <p:scale>
          <a:sx n="113" d="100"/>
          <a:sy n="113" d="100"/>
        </p:scale>
        <p:origin x="306" y="96"/>
      </p:cViewPr>
      <p:guideLst/>
    </p:cSldViewPr>
  </p:slideViewPr>
  <p:outlineViewPr>
    <p:cViewPr>
      <p:scale>
        <a:sx n="33" d="100"/>
        <a:sy n="33" d="100"/>
      </p:scale>
      <p:origin x="0" y="-157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5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65E2F-29E8-4495-A6BA-69A593AAF28F}" type="datetimeFigureOut">
              <a:rPr lang="sk-SK" smtClean="0"/>
              <a:t>16. 9. 2019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AA4D3-7118-47D7-915B-EDE7F9F5F2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765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288831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1458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9220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030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90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16. 9. 2019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929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16. 9. 2019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377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16. 9. 2019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209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16. 9. 2019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5" name="Rectangle 4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5780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16. 9. 2019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8973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16. 9. 2019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8449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3916"/>
            <a:ext cx="10515600" cy="392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A83B-24CB-4FF7-9262-5C909CA95ED4}" type="datetimeFigureOut">
              <a:rPr lang="sk-SK" smtClean="0"/>
              <a:t>16. 9. 2019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76" y="365127"/>
            <a:ext cx="0" cy="1325563"/>
          </a:xfrm>
          <a:prstGeom prst="line">
            <a:avLst/>
          </a:prstGeom>
          <a:ln w="171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6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olderview?id=0ByIrJAE4KMTtaGhRcXkxNHhmY2M" TargetMode="External"/><Relationship Id="rId4" Type="http://schemas.openxmlformats.org/officeDocument/2006/relationships/hyperlink" Target="https://www.python.org/dev/peps/pep-002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 programming language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63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254250"/>
            <a:ext cx="10515600" cy="39227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Example</a:t>
            </a:r>
            <a:endParaRPr lang="sk-SK" sz="6600" dirty="0"/>
          </a:p>
        </p:txBody>
      </p:sp>
    </p:spTree>
    <p:extLst>
      <p:ext uri="{BB962C8B-B14F-4D97-AF65-F5344CB8AC3E}">
        <p14:creationId xmlns:p14="http://schemas.microsoft.com/office/powerpoint/2010/main" val="18728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53968"/>
            <a:ext cx="7886700" cy="4322995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Calculatok</a:t>
            </a:r>
            <a:endParaRPr lang="sk-SK" dirty="0" smtClean="0"/>
          </a:p>
          <a:p>
            <a:pPr lvl="1"/>
            <a:r>
              <a:rPr lang="en-US" dirty="0" smtClean="0"/>
              <a:t>+ - * / ** // %</a:t>
            </a:r>
          </a:p>
          <a:p>
            <a:pPr lvl="1"/>
            <a:r>
              <a:rPr lang="en-US" dirty="0"/>
              <a:t>&lt; &gt; </a:t>
            </a:r>
            <a:r>
              <a:rPr lang="en-US" dirty="0" smtClean="0"/>
              <a:t>==</a:t>
            </a:r>
            <a:r>
              <a:rPr lang="sk-SK" dirty="0" smtClean="0"/>
              <a:t> and or</a:t>
            </a:r>
            <a:endParaRPr lang="en-US" dirty="0" smtClean="0"/>
          </a:p>
          <a:p>
            <a:pPr lvl="1"/>
            <a:r>
              <a:rPr lang="en-US" dirty="0" smtClean="0"/>
              <a:t>_</a:t>
            </a:r>
          </a:p>
          <a:p>
            <a:r>
              <a:rPr lang="en-US" dirty="0" smtClean="0"/>
              <a:t>Strings</a:t>
            </a:r>
            <a:endParaRPr lang="sk-SK" dirty="0" smtClean="0"/>
          </a:p>
          <a:p>
            <a:pPr lvl="1"/>
            <a:r>
              <a:rPr lang="en-US" dirty="0" smtClean="0"/>
              <a:t>‘’ “” ‘’’ “”” \n</a:t>
            </a:r>
          </a:p>
          <a:p>
            <a:pPr lvl="1"/>
            <a:r>
              <a:rPr lang="en-US" dirty="0" smtClean="0"/>
              <a:t>+ * [] [-1] [:] [</a:t>
            </a:r>
            <a:r>
              <a:rPr lang="en-US" dirty="0" err="1" smtClean="0"/>
              <a:t>len</a:t>
            </a:r>
            <a:r>
              <a:rPr lang="en-US" dirty="0" smtClean="0"/>
              <a:t>(_)+</a:t>
            </a:r>
            <a:r>
              <a:rPr lang="en-US" dirty="0" err="1" smtClean="0"/>
              <a:t>too_</a:t>
            </a:r>
            <a:r>
              <a:rPr lang="en-US" dirty="0" err="1" smtClean="0"/>
              <a:t>much</a:t>
            </a:r>
            <a:r>
              <a:rPr lang="en-US" dirty="0" smtClean="0"/>
              <a:t>] </a:t>
            </a:r>
            <a:r>
              <a:rPr lang="en-US" dirty="0" smtClean="0"/>
              <a:t>[:</a:t>
            </a:r>
            <a:r>
              <a:rPr lang="en-US" dirty="0" err="1" smtClean="0"/>
              <a:t>len</a:t>
            </a:r>
            <a:r>
              <a:rPr lang="en-US" dirty="0" smtClean="0"/>
              <a:t>(_)+</a:t>
            </a:r>
            <a:r>
              <a:rPr lang="en-US" dirty="0" err="1" smtClean="0"/>
              <a:t>too_much</a:t>
            </a:r>
            <a:r>
              <a:rPr lang="en-US" dirty="0" smtClean="0"/>
              <a:t>]</a:t>
            </a:r>
            <a:endParaRPr lang="en-US" dirty="0" smtClean="0"/>
          </a:p>
          <a:p>
            <a:pPr lvl="1"/>
            <a:r>
              <a:rPr lang="en-US" dirty="0" smtClean="0"/>
              <a:t>conversion: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smtClean="0"/>
              <a:t>List</a:t>
            </a:r>
            <a:endParaRPr lang="en-US" dirty="0" smtClean="0"/>
          </a:p>
          <a:p>
            <a:pPr lvl="1"/>
            <a:r>
              <a:rPr lang="en-US" dirty="0" smtClean="0"/>
              <a:t>-||-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ist() + range</a:t>
            </a:r>
            <a:endParaRPr lang="sk-SK" dirty="0" smtClean="0"/>
          </a:p>
          <a:p>
            <a:pPr lvl="1"/>
            <a:r>
              <a:rPr lang="en-US" dirty="0" smtClean="0"/>
              <a:t>a</a:t>
            </a:r>
            <a:r>
              <a:rPr lang="sk-SK" dirty="0" err="1" smtClean="0"/>
              <a:t>ppend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</a:t>
            </a:r>
          </a:p>
          <a:p>
            <a:r>
              <a:rPr lang="en-US" dirty="0" smtClean="0"/>
              <a:t>Dictionary</a:t>
            </a:r>
            <a:r>
              <a:rPr lang="sk-SK" dirty="0" smtClean="0"/>
              <a:t> </a:t>
            </a:r>
            <a:r>
              <a:rPr lang="sk-SK" dirty="0" smtClean="0"/>
              <a:t>(</a:t>
            </a:r>
            <a:r>
              <a:rPr lang="sk-SK" dirty="0" err="1" smtClean="0"/>
              <a:t>dict</a:t>
            </a:r>
            <a:r>
              <a:rPr lang="sk-SK" dirty="0" smtClean="0"/>
              <a:t>)</a:t>
            </a:r>
          </a:p>
          <a:p>
            <a:pPr lvl="1"/>
            <a:r>
              <a:rPr lang="en-US" dirty="0" smtClean="0"/>
              <a:t>{},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  <a:endParaRPr lang="sk-SK" dirty="0" smtClean="0"/>
          </a:p>
          <a:p>
            <a:r>
              <a:rPr lang="en-US" dirty="0"/>
              <a:t>p</a:t>
            </a:r>
            <a:r>
              <a:rPr lang="en-US" dirty="0" smtClean="0"/>
              <a:t>rint, </a:t>
            </a:r>
            <a:r>
              <a:rPr lang="en-US" dirty="0" err="1" smtClean="0"/>
              <a:t>i</a:t>
            </a:r>
            <a:r>
              <a:rPr lang="sk-SK" dirty="0" err="1" smtClean="0"/>
              <a:t>nput</a:t>
            </a:r>
            <a:r>
              <a:rPr lang="sk-SK" dirty="0" smtClean="0"/>
              <a:t>, len,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, help, type (__class__)</a:t>
            </a:r>
            <a:r>
              <a:rPr lang="sk-SK" dirty="0" smtClean="0"/>
              <a:t> </a:t>
            </a:r>
          </a:p>
          <a:p>
            <a:r>
              <a:rPr lang="sk-SK" dirty="0" err="1" smtClean="0"/>
              <a:t>while</a:t>
            </a:r>
            <a:r>
              <a:rPr lang="sk-SK" dirty="0" smtClean="0"/>
              <a:t>, </a:t>
            </a:r>
            <a:r>
              <a:rPr lang="sk-SK" dirty="0" err="1" smtClean="0"/>
              <a:t>if</a:t>
            </a:r>
            <a:r>
              <a:rPr lang="sk-SK" dirty="0" smtClean="0"/>
              <a:t>, </a:t>
            </a:r>
            <a:r>
              <a:rPr lang="sk-SK" dirty="0" err="1" smtClean="0"/>
              <a:t>for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6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while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3950494"/>
            <a:ext cx="7886700" cy="222646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 brackets for code </a:t>
            </a:r>
            <a:r>
              <a:rPr lang="en-US" dirty="0" err="1" smtClean="0"/>
              <a:t>formating</a:t>
            </a:r>
            <a:endParaRPr lang="sk-SK" dirty="0" smtClean="0"/>
          </a:p>
          <a:p>
            <a:r>
              <a:rPr lang="en-US" dirty="0" smtClean="0"/>
              <a:t>Spaces have meaning</a:t>
            </a:r>
            <a:endParaRPr lang="sk-SK" dirty="0" smtClean="0"/>
          </a:p>
          <a:p>
            <a:r>
              <a:rPr lang="en-US" b="1" dirty="0" smtClean="0"/>
              <a:t>We will use </a:t>
            </a:r>
            <a:r>
              <a:rPr lang="sk-SK" b="1" dirty="0" smtClean="0"/>
              <a:t>4 </a:t>
            </a:r>
            <a:r>
              <a:rPr lang="en-US" b="1" dirty="0" smtClean="0"/>
              <a:t>spaces for indentation</a:t>
            </a:r>
            <a:endParaRPr lang="sk-SK" b="1" dirty="0" smtClean="0"/>
          </a:p>
          <a:p>
            <a:r>
              <a:rPr lang="en-US" dirty="0" smtClean="0"/>
              <a:t>Evaluation proceeds from right to left</a:t>
            </a:r>
            <a:endParaRPr lang="sk-SK" dirty="0" smtClean="0"/>
          </a:p>
          <a:p>
            <a:r>
              <a:rPr lang="sk-SK" dirty="0" smtClean="0"/>
              <a:t>, </a:t>
            </a:r>
            <a:r>
              <a:rPr lang="en-US" dirty="0" smtClean="0"/>
              <a:t>can be used for multiple assertions at the same time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152651" y="2209385"/>
            <a:ext cx="2886075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 sequence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b &lt; 10: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a, b = b,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494370"/>
            <a:ext cx="7886700" cy="168259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Iterates through the data structure</a:t>
            </a:r>
            <a:endParaRPr lang="sk-SK" dirty="0" smtClean="0"/>
          </a:p>
          <a:p>
            <a:r>
              <a:rPr lang="en-US" dirty="0" smtClean="0"/>
              <a:t>If you want to iterate through numbers, then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If </a:t>
            </a:r>
            <a:r>
              <a:rPr lang="en-US" dirty="0" err="1" smtClean="0"/>
              <a:t>wou</a:t>
            </a:r>
            <a:r>
              <a:rPr lang="en-US" dirty="0" smtClean="0"/>
              <a:t> need index, then</a:t>
            </a:r>
            <a:r>
              <a:rPr lang="sk-SK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5538" y="1837611"/>
            <a:ext cx="4607719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w in words: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print(w,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(w))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5537" y="2723197"/>
            <a:ext cx="693658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(len(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#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same as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range(0,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(words))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5537" y="3608783"/>
            <a:ext cx="693658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i, w in enumerate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if, </a:t>
            </a:r>
            <a:r>
              <a:rPr lang="sk-SK" dirty="0" err="1" smtClean="0"/>
              <a:t>elif</a:t>
            </a:r>
            <a:r>
              <a:rPr lang="sk-SK" dirty="0" smtClean="0"/>
              <a:t>, </a:t>
            </a:r>
            <a:r>
              <a:rPr lang="en-US" dirty="0" smtClean="0"/>
              <a:t>else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879182"/>
            <a:ext cx="7886700" cy="12977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Nothing surprising</a:t>
            </a:r>
            <a:endParaRPr lang="sk-SK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09776" y="1864520"/>
            <a:ext cx="5122069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(input("Please enter an integer: "))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x &lt;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print('Negative changed to zero')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print('Zero')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== 1: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print('Single')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print('More')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continue, break, pass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2232360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ontinue</a:t>
            </a:r>
            <a:r>
              <a:rPr lang="sk-SK" dirty="0" smtClean="0"/>
              <a:t> </a:t>
            </a:r>
            <a:r>
              <a:rPr lang="sk-SK" dirty="0" smtClean="0"/>
              <a:t>a</a:t>
            </a:r>
            <a:r>
              <a:rPr lang="en-US" dirty="0" err="1" smtClean="0"/>
              <a:t>nd</a:t>
            </a:r>
            <a:r>
              <a:rPr lang="sk-SK" dirty="0" smtClean="0"/>
              <a:t>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sk-SK" dirty="0" smtClean="0"/>
              <a:t> </a:t>
            </a:r>
            <a:r>
              <a:rPr lang="en-US" dirty="0" smtClean="0"/>
              <a:t>are the same as in </a:t>
            </a:r>
            <a:r>
              <a:rPr lang="sk-SK" dirty="0" smtClean="0"/>
              <a:t>C</a:t>
            </a:r>
            <a:r>
              <a:rPr lang="en-US" dirty="0" smtClean="0"/>
              <a:t> language</a:t>
            </a:r>
            <a:endParaRPr lang="sk-SK" dirty="0" smtClean="0"/>
          </a:p>
          <a:p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sk-SK" dirty="0" smtClean="0"/>
              <a:t> </a:t>
            </a:r>
            <a:r>
              <a:rPr lang="en-US" dirty="0" smtClean="0"/>
              <a:t>does nothing</a:t>
            </a:r>
            <a:endParaRPr lang="sk-SK" dirty="0" smtClean="0"/>
          </a:p>
          <a:p>
            <a:pPr lvl="1"/>
            <a:r>
              <a:rPr lang="en-US" dirty="0" smtClean="0"/>
              <a:t>If the syntax requires a line without any effect</a:t>
            </a:r>
            <a:endParaRPr lang="sk-SK" dirty="0" smtClean="0"/>
          </a:p>
          <a:p>
            <a:pPr lvl="1"/>
            <a:r>
              <a:rPr lang="en-US" dirty="0" smtClean="0"/>
              <a:t>Useful when creating structure of the program and leaving function body empty for later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266950" y="5036345"/>
            <a:ext cx="67437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pass  #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waiting for interruption(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dirty="0"/>
              <a:t> </a:t>
            </a:r>
            <a:r>
              <a:rPr lang="sk-SK" dirty="0" smtClean="0"/>
              <a:t>a</a:t>
            </a:r>
            <a:r>
              <a:rPr lang="en-US" dirty="0" err="1" smtClean="0"/>
              <a:t>nd</a:t>
            </a:r>
            <a:r>
              <a:rPr lang="sk-SK" dirty="0" smtClean="0"/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dirty="0"/>
              <a:t> </a:t>
            </a:r>
            <a:r>
              <a:rPr lang="en-US" dirty="0" smtClean="0"/>
              <a:t>can have</a:t>
            </a:r>
            <a:r>
              <a:rPr lang="sk-SK" dirty="0" smtClean="0"/>
              <a:t>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5"/>
            <a:ext cx="6501992" cy="265364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n in range(2, 10):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x in range(2, n):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 % x == 0: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n, 'equals', x, '*', n/x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loop fell through without finding a factor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n, 'is a prime number'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770217"/>
            <a:ext cx="7886700" cy="12322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Keyword</a:t>
            </a:r>
            <a:r>
              <a:rPr lang="sk-SK" dirty="0" smtClean="0"/>
              <a:t>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sk-SK" dirty="0" smtClean="0"/>
              <a:t> </a:t>
            </a:r>
            <a:r>
              <a:rPr lang="en-US" dirty="0" smtClean="0"/>
              <a:t>documentation comment</a:t>
            </a:r>
            <a:endParaRPr lang="en-US" dirty="0" smtClean="0"/>
          </a:p>
          <a:p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eturn</a:t>
            </a:r>
            <a:r>
              <a:rPr lang="en-US" dirty="0" smtClean="0"/>
              <a:t> </a:t>
            </a:r>
            <a:r>
              <a:rPr lang="en-US" dirty="0" smtClean="0"/>
              <a:t>ends function, returns value</a:t>
            </a:r>
            <a:endParaRPr lang="sk-SK" dirty="0" smtClean="0"/>
          </a:p>
          <a:p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650" y="2120675"/>
            <a:ext cx="58293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fib(n):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ibonacci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"""Print a Fibonacci series up to n."""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 &lt; 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result.append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a, b = b, a +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return(result)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Preset parameter values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278" y="4353352"/>
            <a:ext cx="9019072" cy="2504648"/>
          </a:xfrm>
        </p:spPr>
        <p:txBody>
          <a:bodyPr>
            <a:normAutofit fontScale="62500" lnSpcReduction="20000"/>
          </a:bodyPr>
          <a:lstStyle/>
          <a:p>
            <a:r>
              <a:rPr lang="sk-SK" dirty="0" err="1" smtClean="0"/>
              <a:t>Parame</a:t>
            </a:r>
            <a:r>
              <a:rPr lang="en-US" dirty="0" err="1" smtClean="0"/>
              <a:t>ters</a:t>
            </a:r>
            <a:r>
              <a:rPr lang="en-US" dirty="0" smtClean="0"/>
              <a:t> may have preset default values</a:t>
            </a:r>
            <a:endParaRPr lang="sk-SK" dirty="0" smtClean="0"/>
          </a:p>
          <a:p>
            <a:r>
              <a:rPr lang="en-US" dirty="0" smtClean="0"/>
              <a:t>It is then possible to use fewer parameters in function calls</a:t>
            </a:r>
            <a:endParaRPr lang="sk-SK" dirty="0" smtClean="0"/>
          </a:p>
          <a:p>
            <a:r>
              <a:rPr lang="en-US" dirty="0" smtClean="0"/>
              <a:t>It is possible to state parameter name in function call</a:t>
            </a:r>
            <a:r>
              <a:rPr lang="sk-SK" dirty="0" smtClean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('Do you really want to quit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?'‚ complaint=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What?')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Unnamed parameter can’t follow after listing named parameter in function call</a:t>
            </a:r>
            <a:endParaRPr lang="sk-SK" dirty="0" smtClean="0"/>
          </a:p>
          <a:p>
            <a:r>
              <a:rPr lang="en-US" dirty="0" smtClean="0"/>
              <a:t>Attention!!! Preset value is evaluated in the time of definition</a:t>
            </a:r>
            <a:endParaRPr lang="en-US" dirty="0" smtClean="0"/>
          </a:p>
          <a:p>
            <a:pPr lvl="1"/>
            <a:r>
              <a:rPr lang="en-US" dirty="0" smtClean="0"/>
              <a:t>If the value is not primitive or immutable type, every function call will use the same reference and thus the same object. May cause hard to find errors.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220686" y="1733163"/>
            <a:ext cx="7482114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 no,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please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('y',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('n', 'no',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OSError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uncooperative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user')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Bariable</a:t>
            </a:r>
            <a:r>
              <a:rPr lang="en-US" dirty="0" smtClean="0"/>
              <a:t> number of parameters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078514"/>
            <a:ext cx="7886700" cy="20984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* </a:t>
            </a:r>
            <a:r>
              <a:rPr lang="en-US" dirty="0" smtClean="0"/>
              <a:t>marks list of parameters</a:t>
            </a:r>
            <a:endParaRPr lang="sk-SK" dirty="0" smtClean="0"/>
          </a:p>
          <a:p>
            <a:r>
              <a:rPr lang="en-US" dirty="0" smtClean="0"/>
              <a:t>List of parameters as a collection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** </a:t>
            </a:r>
            <a:r>
              <a:rPr lang="en-US" dirty="0" smtClean="0"/>
              <a:t>marks named parameters</a:t>
            </a:r>
            <a:endParaRPr lang="sk-SK" dirty="0" smtClean="0"/>
          </a:p>
          <a:p>
            <a:r>
              <a:rPr lang="en-US" dirty="0" smtClean="0"/>
              <a:t>Named parameters available as associative array in collection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sk-SK" dirty="0" smtClean="0"/>
              <a:t>, </a:t>
            </a:r>
            <a:r>
              <a:rPr lang="en-US" dirty="0" smtClean="0"/>
              <a:t>where key is the name of the parameter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394857" y="1843314"/>
            <a:ext cx="6451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="/"):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4857" y="2622991"/>
            <a:ext cx="6451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funkcia(argument, *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language (language of hackers)</a:t>
            </a:r>
          </a:p>
          <a:p>
            <a:r>
              <a:rPr lang="en-US" dirty="0" err="1" smtClean="0"/>
              <a:t>Multiparadigm</a:t>
            </a:r>
            <a:r>
              <a:rPr lang="en-US" dirty="0" smtClean="0"/>
              <a:t> </a:t>
            </a:r>
            <a:r>
              <a:rPr lang="en-US" sz="2000" dirty="0" smtClean="0"/>
              <a:t>(PP, OOP, FP)</a:t>
            </a:r>
          </a:p>
          <a:p>
            <a:r>
              <a:rPr lang="en-US" dirty="0" smtClean="0"/>
              <a:t>Interpreted</a:t>
            </a:r>
          </a:p>
          <a:p>
            <a:r>
              <a:rPr lang="en-US" dirty="0" smtClean="0"/>
              <a:t>Dynamically typed</a:t>
            </a:r>
          </a:p>
          <a:p>
            <a:r>
              <a:rPr lang="en-US" dirty="0" smtClean="0"/>
              <a:t>Everything is an object</a:t>
            </a:r>
            <a:endParaRPr lang="en-US" dirty="0"/>
          </a:p>
        </p:txBody>
      </p:sp>
      <p:pic>
        <p:nvPicPr>
          <p:cNvPr id="4" name="Picture 2" descr="https://i.imgflip.com/249c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20" y="3650757"/>
            <a:ext cx="4208980" cy="320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252781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pp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[['spam',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lumberjack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'spam', ['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lumberjack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pp(stuff)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pp(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1" y="5478012"/>
            <a:ext cx="44383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operator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Lambda</a:t>
            </a:r>
            <a:r>
              <a:rPr lang="sk-SK" dirty="0" smtClean="0"/>
              <a:t> </a:t>
            </a:r>
            <a:r>
              <a:rPr lang="en-US" dirty="0" smtClean="0"/>
              <a:t>expression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757488"/>
            <a:ext cx="7886700" cy="126152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Very similar </a:t>
            </a:r>
            <a:r>
              <a:rPr lang="en-US" sz="2000" dirty="0" err="1" smtClean="0"/>
              <a:t>tu</a:t>
            </a:r>
            <a:r>
              <a:rPr lang="en-US" sz="2000" dirty="0" smtClean="0"/>
              <a:t> functions</a:t>
            </a:r>
            <a:endParaRPr lang="en-US" sz="2000" dirty="0"/>
          </a:p>
          <a:p>
            <a:r>
              <a:rPr lang="en-US" sz="2000" dirty="0" smtClean="0"/>
              <a:t>Not necessary to name</a:t>
            </a:r>
            <a:endParaRPr lang="sk-SK" sz="2000" dirty="0"/>
          </a:p>
          <a:p>
            <a:r>
              <a:rPr lang="en-US" sz="2000" dirty="0" smtClean="0"/>
              <a:t>Return executable object</a:t>
            </a:r>
            <a:endParaRPr lang="en-US" sz="2000" dirty="0"/>
          </a:p>
          <a:p>
            <a:r>
              <a:rPr lang="en-US" sz="2000" dirty="0" smtClean="0"/>
              <a:t>Restrictions</a:t>
            </a:r>
            <a:endParaRPr lang="en-US" sz="2000" dirty="0"/>
          </a:p>
          <a:p>
            <a:endParaRPr lang="sk-SK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2650" y="1776060"/>
            <a:ext cx="645160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quare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lambda x: x *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0" y="4261778"/>
            <a:ext cx="64516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(exponent):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x: 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** exponent</a:t>
            </a:r>
          </a:p>
          <a:p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quare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cube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cube(2)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8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used in </a:t>
            </a:r>
            <a:r>
              <a:rPr lang="en-US" smtClean="0"/>
              <a:t>the presentation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docs.python.org/3/tutorial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https://www.python.org/dev/peps/pep-0008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https://www.python.org/dev/peps/pep-0020</a:t>
            </a:r>
            <a:r>
              <a:rPr lang="sk-SK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drive.google.com/folderview?id=0ByIrJAE4KMTtaGhRcXkxNHhmY2M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20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properties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goal is beautiful code</a:t>
            </a:r>
            <a:r>
              <a:rPr lang="sk-SK" dirty="0" smtClean="0"/>
              <a:t>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Zen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/>
              <a:t>Rich standard library</a:t>
            </a:r>
            <a:endParaRPr lang="sk-SK" dirty="0" smtClean="0"/>
          </a:p>
          <a:p>
            <a:r>
              <a:rPr lang="en-US" dirty="0" smtClean="0"/>
              <a:t>Huge number of libraries available to solve almost every thinkable problem</a:t>
            </a:r>
            <a:endParaRPr lang="sk-SK" dirty="0" smtClean="0"/>
          </a:p>
          <a:p>
            <a:r>
              <a:rPr lang="en-US" dirty="0" smtClean="0"/>
              <a:t>Functions are objects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91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Pyth</a:t>
            </a:r>
            <a:r>
              <a:rPr lang="sk-SK" dirty="0" smtClean="0"/>
              <a:t>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Recently one of the most popular languages for data processing</a:t>
            </a:r>
            <a:endParaRPr lang="sk-SK" dirty="0" smtClean="0"/>
          </a:p>
          <a:p>
            <a:r>
              <a:rPr lang="en-US" dirty="0" smtClean="0"/>
              <a:t>Allows writing of elegant code and effective execution</a:t>
            </a:r>
            <a:endParaRPr lang="sk-SK" dirty="0" smtClean="0"/>
          </a:p>
          <a:p>
            <a:r>
              <a:rPr lang="en-US" dirty="0" smtClean="0"/>
              <a:t>Big number of libraries for data processing, visualization, machine learning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philosophy of </a:t>
            </a:r>
            <a:r>
              <a:rPr lang="sk-SK" dirty="0" err="1" smtClean="0"/>
              <a:t>Python</a:t>
            </a:r>
            <a:r>
              <a:rPr lang="sk-SK" dirty="0" smtClean="0"/>
              <a:t> </a:t>
            </a:r>
            <a:r>
              <a:rPr lang="en-US" dirty="0" smtClean="0"/>
              <a:t>language is to create correctly and elegant code </a:t>
            </a:r>
            <a:r>
              <a:rPr lang="sk-SK" dirty="0" smtClean="0"/>
              <a:t>-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Zen</a:t>
            </a:r>
            <a:r>
              <a:rPr lang="sk-SK" dirty="0" smtClean="0"/>
              <a:t> of </a:t>
            </a:r>
            <a:r>
              <a:rPr lang="sk-SK" dirty="0" err="1" smtClean="0"/>
              <a:t>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121694"/>
            <a:ext cx="3721894" cy="4121944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k-SK" dirty="0" err="1" smtClean="0"/>
              <a:t>Beautiful</a:t>
            </a:r>
            <a:r>
              <a:rPr lang="sk-SK" dirty="0" smtClean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ugly</a:t>
            </a:r>
            <a:r>
              <a:rPr lang="sk-SK" dirty="0"/>
              <a:t>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Explicit is better than implicit.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Simple is better than complex.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Complex is better than complicated.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Flat is better than nested.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Sparse is better than dense.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Readability counts.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Special cases aren't special enough to break the rules.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practicality beats purity.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Errors should never pass silently.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Unless explicitly silenced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52650" y="6349206"/>
            <a:ext cx="6522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2650" y="6393656"/>
            <a:ext cx="348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https://www.python.org/dev/peps/pep-0020/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74544" y="2121695"/>
            <a:ext cx="3721894" cy="4121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In the face of ambiguity, refuse the temptation to guess.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There should be one-- and preferably only one --obvious way to do it.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that way may not be obvious at first unless you're Dutch.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Now is better than never.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never is often better than *right* now.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If the implementation is hard to explain, it's a bad idea.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If the implementation is easy to explain, it may be a good idea.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9555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Python be used for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</a:t>
            </a:r>
            <a:r>
              <a:rPr lang="en-US" dirty="0" smtClean="0"/>
              <a:t>c</a:t>
            </a:r>
            <a:r>
              <a:rPr lang="sk-SK" dirty="0" err="1" smtClean="0"/>
              <a:t>ript</a:t>
            </a:r>
            <a:r>
              <a:rPr lang="en-US" dirty="0" err="1" smtClean="0"/>
              <a:t>ing</a:t>
            </a:r>
            <a:r>
              <a:rPr lang="sk-SK" dirty="0" smtClean="0"/>
              <a:t> </a:t>
            </a:r>
            <a:r>
              <a:rPr lang="sk-SK" sz="2000" dirty="0" smtClean="0"/>
              <a:t>(</a:t>
            </a:r>
            <a:r>
              <a:rPr lang="en-US" sz="2000" dirty="0" smtClean="0"/>
              <a:t>preinstalled in almost every operating system</a:t>
            </a:r>
            <a:r>
              <a:rPr lang="sk-SK" sz="2000" dirty="0" smtClean="0"/>
              <a:t>)</a:t>
            </a:r>
            <a:endParaRPr lang="sk-SK" sz="2000" dirty="0"/>
          </a:p>
          <a:p>
            <a:r>
              <a:rPr lang="sk-SK" dirty="0" smtClean="0"/>
              <a:t>Web</a:t>
            </a:r>
            <a:r>
              <a:rPr lang="en-US" dirty="0" smtClean="0"/>
              <a:t> development</a:t>
            </a:r>
            <a:r>
              <a:rPr lang="sk-SK" dirty="0" smtClean="0"/>
              <a:t> </a:t>
            </a:r>
            <a:r>
              <a:rPr lang="sk-SK" sz="2000" dirty="0"/>
              <a:t>(</a:t>
            </a:r>
            <a:r>
              <a:rPr lang="sk-SK" sz="2000" dirty="0" err="1"/>
              <a:t>Django</a:t>
            </a:r>
            <a:r>
              <a:rPr lang="sk-SK" sz="2000" dirty="0"/>
              <a:t>, </a:t>
            </a:r>
            <a:r>
              <a:rPr lang="sk-SK" sz="2000" dirty="0" err="1"/>
              <a:t>Flask</a:t>
            </a:r>
            <a:r>
              <a:rPr lang="sk-SK" sz="2000" dirty="0"/>
              <a:t>, </a:t>
            </a:r>
            <a:r>
              <a:rPr lang="sk-SK" sz="2000" dirty="0" err="1"/>
              <a:t>Tornado</a:t>
            </a:r>
            <a:r>
              <a:rPr lang="sk-SK" sz="2000" dirty="0"/>
              <a:t>...)</a:t>
            </a:r>
          </a:p>
          <a:p>
            <a:r>
              <a:rPr lang="en-US" dirty="0" smtClean="0"/>
              <a:t>Scientific computing</a:t>
            </a:r>
            <a:r>
              <a:rPr lang="sk-SK" dirty="0" smtClean="0"/>
              <a:t> </a:t>
            </a:r>
            <a:r>
              <a:rPr lang="sk-SK" sz="2000" dirty="0"/>
              <a:t>(</a:t>
            </a:r>
            <a:r>
              <a:rPr lang="sk-SK" sz="2000" dirty="0" err="1"/>
              <a:t>NumPy</a:t>
            </a:r>
            <a:r>
              <a:rPr lang="sk-SK" sz="2000" dirty="0"/>
              <a:t>, </a:t>
            </a:r>
            <a:r>
              <a:rPr lang="sk-SK" sz="2000" dirty="0" err="1"/>
              <a:t>Pandas</a:t>
            </a:r>
            <a:r>
              <a:rPr lang="sk-SK" sz="2000" dirty="0"/>
              <a:t>, </a:t>
            </a:r>
            <a:r>
              <a:rPr lang="sk-SK" sz="2000" dirty="0" err="1"/>
              <a:t>SciPy</a:t>
            </a:r>
            <a:r>
              <a:rPr lang="sk-SK" sz="2000" dirty="0"/>
              <a:t>, </a:t>
            </a:r>
            <a:r>
              <a:rPr lang="sk-SK" sz="2000" dirty="0" err="1"/>
              <a:t>Matplotlib</a:t>
            </a:r>
            <a:r>
              <a:rPr lang="sk-SK" sz="2000" dirty="0"/>
              <a:t>, </a:t>
            </a:r>
            <a:r>
              <a:rPr lang="sk-SK" sz="2000" dirty="0" err="1"/>
              <a:t>jupyter</a:t>
            </a:r>
            <a:r>
              <a:rPr lang="sk-SK" sz="2000" dirty="0"/>
              <a:t>)</a:t>
            </a:r>
            <a:endParaRPr lang="sk-SK" dirty="0" smtClean="0"/>
          </a:p>
          <a:p>
            <a:r>
              <a:rPr lang="sk-SK" dirty="0" smtClean="0"/>
              <a:t>GUI </a:t>
            </a:r>
            <a:r>
              <a:rPr lang="sk-SK" sz="2000" dirty="0"/>
              <a:t>(</a:t>
            </a:r>
            <a:r>
              <a:rPr lang="sk-SK" sz="2000" dirty="0" err="1"/>
              <a:t>pyqt</a:t>
            </a:r>
            <a:r>
              <a:rPr lang="sk-SK" sz="2000" dirty="0"/>
              <a:t>, </a:t>
            </a:r>
            <a:r>
              <a:rPr lang="sk-SK" sz="2000" dirty="0" err="1"/>
              <a:t>Tk</a:t>
            </a:r>
            <a:r>
              <a:rPr lang="sk-SK" sz="2000" dirty="0"/>
              <a:t>)</a:t>
            </a:r>
          </a:p>
          <a:p>
            <a:r>
              <a:rPr lang="sk-SK" dirty="0" err="1" smtClean="0"/>
              <a:t>Distribu</a:t>
            </a:r>
            <a:r>
              <a:rPr lang="en-US" dirty="0" smtClean="0"/>
              <a:t>ted computing</a:t>
            </a:r>
            <a:r>
              <a:rPr lang="sk-SK" dirty="0" smtClean="0"/>
              <a:t> </a:t>
            </a:r>
            <a:r>
              <a:rPr lang="sk-SK" sz="2000" dirty="0"/>
              <a:t>(</a:t>
            </a:r>
            <a:r>
              <a:rPr lang="sk-SK" sz="2000" dirty="0" err="1"/>
              <a:t>Spark</a:t>
            </a:r>
            <a:r>
              <a:rPr lang="sk-SK" sz="2000" dirty="0"/>
              <a:t>)</a:t>
            </a:r>
          </a:p>
          <a:p>
            <a:r>
              <a:rPr lang="en-US" dirty="0" smtClean="0"/>
              <a:t>Education</a:t>
            </a:r>
            <a:r>
              <a:rPr lang="sk-SK" dirty="0" smtClean="0"/>
              <a:t> </a:t>
            </a:r>
            <a:r>
              <a:rPr lang="sk-SK" sz="2000" dirty="0"/>
              <a:t>(https://github.com/jupyter/jupyter/wiki/A-gallery-of-interesting-Jupyter-Notebooks)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99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r>
              <a:rPr lang="sk-SK" dirty="0" smtClean="0"/>
              <a:t> </a:t>
            </a:r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partially subjective point of view</a:t>
            </a:r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This is not a complete list</a:t>
            </a:r>
            <a:r>
              <a:rPr lang="sk-SK" dirty="0" smtClean="0"/>
              <a:t>:</a:t>
            </a:r>
            <a:endParaRPr lang="sk-SK" dirty="0" smtClean="0"/>
          </a:p>
          <a:p>
            <a:pPr lvl="1"/>
            <a:r>
              <a:rPr lang="en-US" dirty="0" smtClean="0"/>
              <a:t>Some functional features are mussing or are intentionally suppressed</a:t>
            </a:r>
            <a:endParaRPr lang="sk-SK" dirty="0" smtClean="0"/>
          </a:p>
          <a:p>
            <a:pPr lvl="2"/>
            <a:r>
              <a:rPr lang="en-US" dirty="0" smtClean="0"/>
              <a:t>Only single-line </a:t>
            </a:r>
            <a:r>
              <a:rPr lang="sk-SK" dirty="0" err="1" smtClean="0"/>
              <a:t>lambda</a:t>
            </a:r>
            <a:r>
              <a:rPr lang="en-US" dirty="0" smtClean="0"/>
              <a:t> expressions</a:t>
            </a:r>
            <a:endParaRPr lang="sk-SK" dirty="0" smtClean="0"/>
          </a:p>
          <a:p>
            <a:pPr lvl="2"/>
            <a:r>
              <a:rPr lang="en-US" dirty="0" smtClean="0"/>
              <a:t>It is easy to slip to write non-clean functions</a:t>
            </a:r>
            <a:endParaRPr lang="sk-SK" dirty="0" smtClean="0"/>
          </a:p>
          <a:p>
            <a:pPr lvl="2"/>
            <a:r>
              <a:rPr lang="en-US" dirty="0" smtClean="0"/>
              <a:t>Open classes</a:t>
            </a:r>
            <a:r>
              <a:rPr lang="sk-SK" dirty="0" smtClean="0"/>
              <a:t> </a:t>
            </a:r>
            <a:endParaRPr lang="sk-SK" dirty="0"/>
          </a:p>
          <a:p>
            <a:pPr lvl="2"/>
            <a:r>
              <a:rPr lang="en-US" dirty="0" smtClean="0"/>
              <a:t>I</a:t>
            </a:r>
            <a:r>
              <a:rPr lang="sk-SK" dirty="0" err="1" smtClean="0"/>
              <a:t>mmutable</a:t>
            </a:r>
            <a:r>
              <a:rPr lang="sk-SK" dirty="0" smtClean="0"/>
              <a:t> obje</a:t>
            </a:r>
            <a:r>
              <a:rPr lang="en-US" dirty="0" err="1" smtClean="0"/>
              <a:t>cts</a:t>
            </a:r>
            <a:r>
              <a:rPr lang="en-US" dirty="0" smtClean="0"/>
              <a:t> are missing</a:t>
            </a:r>
            <a:r>
              <a:rPr lang="sk-SK" dirty="0" smtClean="0"/>
              <a:t>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can be added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 smtClean="0"/>
              <a:t>Limited stack size</a:t>
            </a:r>
            <a:r>
              <a:rPr lang="sk-SK" dirty="0" smtClean="0"/>
              <a:t>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 in 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PyPy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 smtClean="0"/>
              <a:t>Missing </a:t>
            </a:r>
            <a:r>
              <a:rPr lang="en-US" dirty="0" err="1" smtClean="0"/>
              <a:t>optimalziation</a:t>
            </a:r>
            <a:r>
              <a:rPr lang="en-US" dirty="0" smtClean="0"/>
              <a:t> of tail recursion</a:t>
            </a:r>
            <a:endParaRPr lang="sk-SK" dirty="0" smtClean="0"/>
          </a:p>
          <a:p>
            <a:pPr lvl="2"/>
            <a:r>
              <a:rPr lang="en-US" dirty="0" smtClean="0"/>
              <a:t>A lot of functional features are missing</a:t>
            </a:r>
            <a:endParaRPr lang="sk-SK" dirty="0" smtClean="0"/>
          </a:p>
          <a:p>
            <a:pPr lvl="3"/>
            <a:r>
              <a:rPr lang="en-US" dirty="0" smtClean="0"/>
              <a:t>Many of them can be added through package imports</a:t>
            </a:r>
            <a:endParaRPr lang="sk-SK" dirty="0" smtClean="0"/>
          </a:p>
          <a:p>
            <a:pPr lvl="2"/>
            <a:r>
              <a:rPr lang="en-US" dirty="0" smtClean="0"/>
              <a:t>Due to dynamic typing, there is no </a:t>
            </a:r>
            <a:r>
              <a:rPr lang="en-US" u="sng" dirty="0" smtClean="0"/>
              <a:t>direct</a:t>
            </a:r>
            <a:r>
              <a:rPr lang="en-US" dirty="0" smtClean="0"/>
              <a:t> support for </a:t>
            </a:r>
            <a:r>
              <a:rPr lang="sk-SK" dirty="0" err="1" smtClean="0"/>
              <a:t>pattern</a:t>
            </a:r>
            <a:r>
              <a:rPr lang="sk-SK" dirty="0" smtClean="0"/>
              <a:t> </a:t>
            </a:r>
            <a:r>
              <a:rPr lang="sk-SK" dirty="0" err="1" smtClean="0"/>
              <a:t>matching</a:t>
            </a:r>
            <a:endParaRPr lang="sk-SK" dirty="0" smtClean="0"/>
          </a:p>
          <a:p>
            <a:pPr lvl="1"/>
            <a:r>
              <a:rPr lang="en-US" dirty="0" smtClean="0"/>
              <a:t>Slightly different object model as you are </a:t>
            </a:r>
            <a:r>
              <a:rPr lang="en-US" dirty="0" err="1" smtClean="0"/>
              <a:t>accustumated</a:t>
            </a:r>
            <a:r>
              <a:rPr lang="en-US" dirty="0" smtClean="0"/>
              <a:t> from Java</a:t>
            </a:r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 smtClean="0"/>
              <a:t>No direct method overloading</a:t>
            </a:r>
            <a:endParaRPr lang="sk-SK" dirty="0" smtClean="0"/>
          </a:p>
          <a:p>
            <a:pPr lvl="2"/>
            <a:r>
              <a:rPr lang="en-US" dirty="0" smtClean="0"/>
              <a:t>No </a:t>
            </a:r>
            <a:r>
              <a:rPr lang="sk-SK" dirty="0" err="1" smtClean="0"/>
              <a:t>private</a:t>
            </a:r>
            <a:r>
              <a:rPr lang="sk-SK" dirty="0" smtClean="0"/>
              <a:t>, </a:t>
            </a:r>
            <a:r>
              <a:rPr lang="sk-SK" dirty="0" err="1" smtClean="0"/>
              <a:t>public</a:t>
            </a:r>
            <a:r>
              <a:rPr lang="sk-SK" dirty="0" smtClean="0"/>
              <a:t>, </a:t>
            </a:r>
            <a:r>
              <a:rPr lang="sk-SK" dirty="0" err="1" smtClean="0"/>
              <a:t>final</a:t>
            </a:r>
            <a:r>
              <a:rPr lang="sk-SK" dirty="0" smtClean="0"/>
              <a:t> </a:t>
            </a:r>
            <a:r>
              <a:rPr lang="sk-SK" dirty="0" smtClean="0"/>
              <a:t>...</a:t>
            </a:r>
            <a:r>
              <a:rPr lang="en-US" dirty="0" smtClean="0"/>
              <a:t> keywords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2199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formatting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3425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3800" dirty="0"/>
              <a:t>PEP8</a:t>
            </a:r>
          </a:p>
          <a:p>
            <a:pPr lvl="1"/>
            <a:r>
              <a:rPr lang="en-US" dirty="0" smtClean="0"/>
              <a:t>Indentation using </a:t>
            </a:r>
            <a:r>
              <a:rPr lang="sk-SK" dirty="0" smtClean="0"/>
              <a:t>4 </a:t>
            </a:r>
            <a:r>
              <a:rPr lang="en-US" dirty="0" smtClean="0"/>
              <a:t>spaces instead of</a:t>
            </a:r>
            <a:r>
              <a:rPr lang="sk-SK" dirty="0" smtClean="0"/>
              <a:t> </a:t>
            </a:r>
            <a:r>
              <a:rPr lang="sk-SK" dirty="0" err="1" smtClean="0"/>
              <a:t>tab</a:t>
            </a:r>
            <a:endParaRPr lang="sk-SK" dirty="0" smtClean="0"/>
          </a:p>
          <a:p>
            <a:pPr lvl="1"/>
            <a:r>
              <a:rPr lang="en-US" dirty="0" smtClean="0"/>
              <a:t>Empty lines for function separation</a:t>
            </a:r>
            <a:endParaRPr lang="sk-SK" dirty="0" smtClean="0"/>
          </a:p>
          <a:p>
            <a:pPr lvl="1"/>
            <a:r>
              <a:rPr lang="en-US" dirty="0" smtClean="0"/>
              <a:t>Documentation comments</a:t>
            </a:r>
            <a:endParaRPr lang="sk-SK" dirty="0" smtClean="0"/>
          </a:p>
          <a:p>
            <a:pPr lvl="1"/>
            <a:r>
              <a:rPr lang="en-US" dirty="0" smtClean="0"/>
              <a:t>Spaces around operators</a:t>
            </a:r>
            <a:endParaRPr lang="sk-SK" dirty="0" smtClean="0"/>
          </a:p>
          <a:p>
            <a:pPr lvl="1"/>
            <a:r>
              <a:rPr lang="sk-SK" dirty="0" err="1" smtClean="0"/>
              <a:t>CamelCase</a:t>
            </a:r>
            <a:r>
              <a:rPr lang="sk-SK" dirty="0" smtClean="0"/>
              <a:t> </a:t>
            </a:r>
            <a:r>
              <a:rPr lang="en-US" dirty="0" smtClean="0"/>
              <a:t>for class naming and </a:t>
            </a:r>
            <a:r>
              <a:rPr lang="en-US" dirty="0" err="1" smtClean="0"/>
              <a:t>small_letter_with_underscores</a:t>
            </a:r>
            <a:r>
              <a:rPr lang="en-US" dirty="0" smtClean="0"/>
              <a:t> for function naming</a:t>
            </a:r>
            <a:endParaRPr lang="sk-SK" dirty="0" smtClean="0"/>
          </a:p>
          <a:p>
            <a:pPr lvl="1"/>
            <a:r>
              <a:rPr lang="sk-SK" dirty="0" smtClean="0"/>
              <a:t>UTF-8 </a:t>
            </a:r>
            <a:r>
              <a:rPr lang="en-US" dirty="0" smtClean="0"/>
              <a:t>encoding of source files</a:t>
            </a:r>
            <a:endParaRPr lang="sk-SK" dirty="0" smtClean="0"/>
          </a:p>
          <a:p>
            <a:pPr lvl="1"/>
            <a:r>
              <a:rPr lang="en-US" dirty="0" smtClean="0"/>
              <a:t>Don’t use </a:t>
            </a:r>
            <a:r>
              <a:rPr lang="sk-SK" dirty="0" err="1" smtClean="0"/>
              <a:t>non</a:t>
            </a:r>
            <a:r>
              <a:rPr lang="sk-SK" dirty="0" smtClean="0"/>
              <a:t>-ASCII </a:t>
            </a:r>
            <a:r>
              <a:rPr lang="en-US" dirty="0" smtClean="0"/>
              <a:t>characters for naming</a:t>
            </a:r>
            <a:endParaRPr lang="sk-SK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52650" y="6349206"/>
            <a:ext cx="6522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52650" y="6393656"/>
            <a:ext cx="348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https://www.python.org/dev/peps/pep-0008/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25397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</a:t>
            </a:r>
            <a:r>
              <a:rPr lang="en-US" dirty="0" smtClean="0"/>
              <a:t>of 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1175085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will use</a:t>
            </a:r>
            <a:r>
              <a:rPr lang="sk-SK" sz="2400" dirty="0" smtClean="0"/>
              <a:t> </a:t>
            </a:r>
            <a:r>
              <a:rPr lang="sk-SK" sz="2400" dirty="0" err="1"/>
              <a:t>Python</a:t>
            </a:r>
            <a:r>
              <a:rPr lang="sk-SK" sz="2400" dirty="0"/>
              <a:t> 3 </a:t>
            </a:r>
            <a:r>
              <a:rPr lang="sk-SK" sz="2400" dirty="0" smtClean="0"/>
              <a:t>(</a:t>
            </a:r>
            <a:r>
              <a:rPr lang="en-US" sz="2400" dirty="0" smtClean="0"/>
              <a:t>specifically</a:t>
            </a:r>
            <a:r>
              <a:rPr lang="sk-SK" sz="2400" dirty="0" smtClean="0"/>
              <a:t> </a:t>
            </a:r>
            <a:r>
              <a:rPr lang="sk-SK" sz="2400" dirty="0" smtClean="0"/>
              <a:t>3.5 </a:t>
            </a:r>
            <a:r>
              <a:rPr lang="en-US" sz="2400" dirty="0" smtClean="0"/>
              <a:t>or newer</a:t>
            </a:r>
            <a:r>
              <a:rPr lang="sk-SK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I</a:t>
            </a:r>
            <a:r>
              <a:rPr lang="sk-SK" sz="2400" dirty="0" err="1" smtClean="0"/>
              <a:t>nterakt</a:t>
            </a:r>
            <a:r>
              <a:rPr lang="en-US" sz="2400" dirty="0" err="1" smtClean="0"/>
              <a:t>ive</a:t>
            </a:r>
            <a:r>
              <a:rPr lang="sk-SK" sz="2400" dirty="0" smtClean="0"/>
              <a:t> m</a:t>
            </a:r>
            <a:r>
              <a:rPr lang="en-US" sz="2400" dirty="0" smtClean="0"/>
              <a:t>o</a:t>
            </a:r>
            <a:r>
              <a:rPr lang="sk-SK" sz="2400" dirty="0" smtClean="0"/>
              <a:t>d</a:t>
            </a:r>
            <a:r>
              <a:rPr lang="en-US" sz="2400" dirty="0" smtClean="0"/>
              <a:t>e execution</a:t>
            </a:r>
            <a:endParaRPr lang="sk-SK" sz="2400" dirty="0"/>
          </a:p>
        </p:txBody>
      </p:sp>
      <p:sp>
        <p:nvSpPr>
          <p:cNvPr id="4" name="Rectangle 3"/>
          <p:cNvSpPr/>
          <p:nvPr/>
        </p:nvSpPr>
        <p:spPr>
          <a:xfrm>
            <a:off x="2324100" y="3530531"/>
            <a:ext cx="8122444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:\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\somewhere&gt; python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3.5.1 (v3.5.1:37a07cee5969,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6 2015, 01:54:25) [MSC v.1900 64 bit (AMD64)] on win32</a:t>
            </a:r>
          </a:p>
          <a:p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"copyright",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credits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or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more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2650" y="4700588"/>
            <a:ext cx="559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Script execution </a:t>
            </a:r>
            <a:endParaRPr lang="sk-SK" sz="2400" dirty="0"/>
          </a:p>
        </p:txBody>
      </p:sp>
      <p:sp>
        <p:nvSpPr>
          <p:cNvPr id="6" name="Rectangle 5"/>
          <p:cNvSpPr/>
          <p:nvPr/>
        </p:nvSpPr>
        <p:spPr>
          <a:xfrm>
            <a:off x="2324100" y="5370372"/>
            <a:ext cx="812244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:\path\somewhere&gt; python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script_name.py</a:t>
            </a:r>
            <a:endParaRPr lang="sk-S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deTitle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deTitleLine.potx" id="{85E593D1-C5D1-4846-A985-9C20ECF4A3AA}" vid="{4E0CD64C-35E9-4102-B398-2685C20C09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SideTitleLine</Template>
  <TotalTime>13605</TotalTime>
  <Words>1404</Words>
  <Application>Microsoft Office PowerPoint</Application>
  <PresentationFormat>Widescreen</PresentationFormat>
  <Paragraphs>218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Segoe UI</vt:lpstr>
      <vt:lpstr>SideTitleLine</vt:lpstr>
      <vt:lpstr>Introduction to Python programming language</vt:lpstr>
      <vt:lpstr>Python</vt:lpstr>
      <vt:lpstr>Interesting properties</vt:lpstr>
      <vt:lpstr>Why Python?</vt:lpstr>
      <vt:lpstr>The philosophy of Python language is to create correctly and elegant code - The Zen of Python</vt:lpstr>
      <vt:lpstr>What can Python be used for</vt:lpstr>
      <vt:lpstr>Disadvantages (partially subjective point of view)</vt:lpstr>
      <vt:lpstr>Source code formatting</vt:lpstr>
      <vt:lpstr>Tutorial of Python</vt:lpstr>
      <vt:lpstr>PowerPoint Presentation</vt:lpstr>
      <vt:lpstr>PowerPoint Presentation</vt:lpstr>
      <vt:lpstr>while</vt:lpstr>
      <vt:lpstr>for</vt:lpstr>
      <vt:lpstr>if, elif, else</vt:lpstr>
      <vt:lpstr>continue, break, pass</vt:lpstr>
      <vt:lpstr>for and while can have else</vt:lpstr>
      <vt:lpstr>Function definition</vt:lpstr>
      <vt:lpstr>Preset parameter values</vt:lpstr>
      <vt:lpstr>Bariable number of parameters</vt:lpstr>
      <vt:lpstr>import</vt:lpstr>
      <vt:lpstr>Lambda expression</vt:lpstr>
      <vt:lpstr>Resources used in the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Jakub Sevcech</dc:creator>
  <cp:lastModifiedBy>Jakub Sevcech</cp:lastModifiedBy>
  <cp:revision>100</cp:revision>
  <dcterms:created xsi:type="dcterms:W3CDTF">2016-01-20T20:15:10Z</dcterms:created>
  <dcterms:modified xsi:type="dcterms:W3CDTF">2019-09-16T11:04:41Z</dcterms:modified>
</cp:coreProperties>
</file>