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283" r:id="rId5"/>
    <p:sldId id="287" r:id="rId6"/>
    <p:sldId id="288" r:id="rId7"/>
    <p:sldId id="286" r:id="rId8"/>
    <p:sldId id="269" r:id="rId9"/>
    <p:sldId id="259" r:id="rId10"/>
    <p:sldId id="270" r:id="rId11"/>
    <p:sldId id="271" r:id="rId12"/>
    <p:sldId id="258" r:id="rId13"/>
    <p:sldId id="264" r:id="rId14"/>
    <p:sldId id="265" r:id="rId15"/>
    <p:sldId id="273" r:id="rId16"/>
    <p:sldId id="272" r:id="rId17"/>
    <p:sldId id="274" r:id="rId18"/>
    <p:sldId id="275" r:id="rId19"/>
    <p:sldId id="266" r:id="rId20"/>
    <p:sldId id="260" r:id="rId21"/>
    <p:sldId id="261" r:id="rId22"/>
    <p:sldId id="262" r:id="rId23"/>
    <p:sldId id="263" r:id="rId24"/>
    <p:sldId id="267" r:id="rId25"/>
    <p:sldId id="268" r:id="rId26"/>
    <p:sldId id="276" r:id="rId27"/>
    <p:sldId id="280" r:id="rId28"/>
    <p:sldId id="277"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1" autoAdjust="0"/>
    <p:restoredTop sz="94660"/>
  </p:normalViewPr>
  <p:slideViewPr>
    <p:cSldViewPr snapToGrid="0">
      <p:cViewPr varScale="1">
        <p:scale>
          <a:sx n="114" d="100"/>
          <a:sy n="114" d="100"/>
        </p:scale>
        <p:origin x="12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57E5E0-9CB8-490D-B030-87550A7C4925}"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1134413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7E5E0-9CB8-490D-B030-87550A7C4925}"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499448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7E5E0-9CB8-490D-B030-87550A7C4925}"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54986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7E5E0-9CB8-490D-B030-87550A7C4925}"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3580998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57E5E0-9CB8-490D-B030-87550A7C4925}"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518617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57E5E0-9CB8-490D-B030-87550A7C4925}"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332461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57E5E0-9CB8-490D-B030-87550A7C4925}" type="datetimeFigureOut">
              <a:rPr lang="en-US" smtClean="0"/>
              <a:t>11/13/2019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2149279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57E5E0-9CB8-490D-B030-87550A7C4925}" type="datetimeFigureOut">
              <a:rPr lang="en-US" smtClean="0"/>
              <a:t>11/13/2019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290775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7E5E0-9CB8-490D-B030-87550A7C4925}" type="datetimeFigureOut">
              <a:rPr lang="en-US" smtClean="0"/>
              <a:t>11/13/2019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2371612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57E5E0-9CB8-490D-B030-87550A7C4925}"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1703956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57E5E0-9CB8-490D-B030-87550A7C4925}"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CB6D9-C402-4799-9D04-26FE270F6269}" type="slidenum">
              <a:rPr lang="en-US" smtClean="0"/>
              <a:t>‹#›</a:t>
            </a:fld>
            <a:endParaRPr lang="en-US"/>
          </a:p>
        </p:txBody>
      </p:sp>
    </p:spTree>
    <p:extLst>
      <p:ext uri="{BB962C8B-B14F-4D97-AF65-F5344CB8AC3E}">
        <p14:creationId xmlns:p14="http://schemas.microsoft.com/office/powerpoint/2010/main" val="290412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7E5E0-9CB8-490D-B030-87550A7C4925}" type="datetimeFigureOut">
              <a:rPr lang="en-US" smtClean="0"/>
              <a:t>11/13/2019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FCB6D9-C402-4799-9D04-26FE270F6269}" type="slidenum">
              <a:rPr lang="en-US" smtClean="0"/>
              <a:t>‹#›</a:t>
            </a:fld>
            <a:endParaRPr lang="en-US"/>
          </a:p>
        </p:txBody>
      </p:sp>
    </p:spTree>
    <p:extLst>
      <p:ext uri="{BB962C8B-B14F-4D97-AF65-F5344CB8AC3E}">
        <p14:creationId xmlns:p14="http://schemas.microsoft.com/office/powerpoint/2010/main" val="1962111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hyperlink" Target="http://archive.ics.uci.edu/ml/index.php" TargetMode="External"/><Relationship Id="rId1" Type="http://schemas.openxmlformats.org/officeDocument/2006/relationships/slideLayout" Target="../slideLayouts/slideLayout2.xml"/><Relationship Id="rId5" Type="http://schemas.openxmlformats.org/officeDocument/2006/relationships/hyperlink" Target="https://www.quandl.com/" TargetMode="External"/><Relationship Id="rId4" Type="http://schemas.openxmlformats.org/officeDocument/2006/relationships/hyperlink" Target="https://toolbox.google.com/datasetsearch"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ata.gov.sk/" TargetMode="External"/><Relationship Id="rId7" Type="http://schemas.openxmlformats.org/officeDocument/2006/relationships/hyperlink" Target="http://databank.worldbank.org/data/home.aspx" TargetMode="External"/><Relationship Id="rId2" Type="http://schemas.openxmlformats.org/officeDocument/2006/relationships/hyperlink" Target="http://opendata.sk/" TargetMode="External"/><Relationship Id="rId1" Type="http://schemas.openxmlformats.org/officeDocument/2006/relationships/slideLayout" Target="../slideLayouts/slideLayout2.xml"/><Relationship Id="rId6" Type="http://schemas.openxmlformats.org/officeDocument/2006/relationships/hyperlink" Target="https://ec.europa.eu/eurostat" TargetMode="External"/><Relationship Id="rId5" Type="http://schemas.openxmlformats.org/officeDocument/2006/relationships/hyperlink" Target="https://slovak.statistics.sk/" TargetMode="External"/><Relationship Id="rId4" Type="http://schemas.openxmlformats.org/officeDocument/2006/relationships/hyperlink" Target="https://ekosystem.slovensko.digita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ata.nasa.gov/" TargetMode="External"/><Relationship Id="rId2" Type="http://schemas.openxmlformats.org/officeDocument/2006/relationships/hyperlink" Target="http://opendata.cern.ch/"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Z</a:t>
            </a:r>
            <a:r>
              <a:rPr lang="sk-SK" dirty="0" smtClean="0"/>
              <a:t>í</a:t>
            </a:r>
            <a:r>
              <a:rPr lang="en-US" dirty="0" err="1" smtClean="0"/>
              <a:t>skavanie</a:t>
            </a:r>
            <a:r>
              <a:rPr lang="en-US" dirty="0" smtClean="0"/>
              <a:t> </a:t>
            </a:r>
            <a:r>
              <a:rPr lang="sk-SK" dirty="0" smtClean="0"/>
              <a:t>a prepájanie dát</a:t>
            </a:r>
            <a:endParaRPr lang="en-US" dirty="0"/>
          </a:p>
        </p:txBody>
      </p:sp>
      <p:sp>
        <p:nvSpPr>
          <p:cNvPr id="3" name="Subtitle 2"/>
          <p:cNvSpPr>
            <a:spLocks noGrp="1"/>
          </p:cNvSpPr>
          <p:nvPr>
            <p:ph type="subTitle" idx="1"/>
          </p:nvPr>
        </p:nvSpPr>
        <p:spPr/>
        <p:txBody>
          <a:bodyPr/>
          <a:lstStyle/>
          <a:p>
            <a:r>
              <a:rPr lang="sk-SK" dirty="0" smtClean="0"/>
              <a:t>+ úprava tvaru a formátu dát</a:t>
            </a:r>
            <a:endParaRPr lang="en-US" dirty="0"/>
          </a:p>
        </p:txBody>
      </p:sp>
    </p:spTree>
    <p:extLst>
      <p:ext uri="{BB962C8B-B14F-4D97-AF65-F5344CB8AC3E}">
        <p14:creationId xmlns:p14="http://schemas.microsoft.com/office/powerpoint/2010/main" val="3484340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err="1" smtClean="0"/>
              <a:t>Star</a:t>
            </a:r>
            <a:r>
              <a:rPr lang="sk-SK" dirty="0" smtClean="0"/>
              <a:t>-schéma</a:t>
            </a:r>
            <a:endParaRPr lang="en-US" dirty="0"/>
          </a:p>
        </p:txBody>
      </p:sp>
      <p:pic>
        <p:nvPicPr>
          <p:cNvPr id="1026" name="Picture 2" descr="https://upload.wikimedia.org/wikipedia/en/f/fe/Star-schema-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5926" y="1676849"/>
            <a:ext cx="7676074" cy="464889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838200" y="1825625"/>
            <a:ext cx="3783496" cy="4351338"/>
          </a:xfrm>
        </p:spPr>
        <p:txBody>
          <a:bodyPr>
            <a:normAutofit/>
          </a:bodyPr>
          <a:lstStyle/>
          <a:p>
            <a:r>
              <a:rPr lang="sk-SK" sz="2400" dirty="0" smtClean="0"/>
              <a:t>Tabuľka faktov a dimenzií</a:t>
            </a:r>
          </a:p>
          <a:p>
            <a:r>
              <a:rPr lang="sk-SK" sz="2400" dirty="0" smtClean="0"/>
              <a:t>Dopyty v jednotnej forme (</a:t>
            </a:r>
            <a:r>
              <a:rPr lang="sk-SK" sz="2400" dirty="0" err="1" smtClean="0"/>
              <a:t>select</a:t>
            </a:r>
            <a:r>
              <a:rPr lang="sk-SK" sz="2400" dirty="0" smtClean="0"/>
              <a:t> + </a:t>
            </a:r>
            <a:r>
              <a:rPr lang="sk-SK" sz="2400" dirty="0" err="1" smtClean="0"/>
              <a:t>inner</a:t>
            </a:r>
            <a:r>
              <a:rPr lang="sk-SK" sz="2400" dirty="0" smtClean="0"/>
              <a:t> </a:t>
            </a:r>
            <a:r>
              <a:rPr lang="sk-SK" sz="2400" dirty="0" err="1" smtClean="0"/>
              <a:t>join</a:t>
            </a:r>
            <a:r>
              <a:rPr lang="sk-SK" sz="2400" dirty="0" smtClean="0"/>
              <a:t> + </a:t>
            </a:r>
            <a:r>
              <a:rPr lang="sk-SK" sz="2400" dirty="0" err="1" smtClean="0"/>
              <a:t>where</a:t>
            </a:r>
            <a:r>
              <a:rPr lang="sk-SK" sz="2400" dirty="0" smtClean="0"/>
              <a:t> + </a:t>
            </a:r>
            <a:r>
              <a:rPr lang="sk-SK" sz="2400" dirty="0" err="1" smtClean="0"/>
              <a:t>group</a:t>
            </a:r>
            <a:r>
              <a:rPr lang="sk-SK" sz="2400" dirty="0" smtClean="0"/>
              <a:t> by + </a:t>
            </a:r>
            <a:r>
              <a:rPr lang="sk-SK" sz="2400" dirty="0" err="1" smtClean="0"/>
              <a:t>agg</a:t>
            </a:r>
            <a:r>
              <a:rPr lang="sk-SK" sz="2400" dirty="0" smtClean="0"/>
              <a:t>)</a:t>
            </a:r>
          </a:p>
          <a:p>
            <a:r>
              <a:rPr lang="sk-SK" sz="2400" dirty="0" smtClean="0"/>
              <a:t>Šetrí miesto a dá sa pomerne rýchlo vyhodnocovať</a:t>
            </a:r>
          </a:p>
          <a:p>
            <a:r>
              <a:rPr lang="sk-SK" sz="2400" dirty="0" smtClean="0"/>
              <a:t>=&gt; </a:t>
            </a:r>
            <a:r>
              <a:rPr lang="sk-SK" sz="2400" dirty="0" err="1" smtClean="0"/>
              <a:t>Snowflake</a:t>
            </a:r>
            <a:r>
              <a:rPr lang="sk-SK" sz="2400" dirty="0" smtClean="0"/>
              <a:t> schéma</a:t>
            </a:r>
            <a:endParaRPr lang="en-US" sz="2400" dirty="0"/>
          </a:p>
        </p:txBody>
      </p:sp>
      <p:sp>
        <p:nvSpPr>
          <p:cNvPr id="4" name="Rectangle 3"/>
          <p:cNvSpPr/>
          <p:nvPr/>
        </p:nvSpPr>
        <p:spPr>
          <a:xfrm>
            <a:off x="4621696" y="6325739"/>
            <a:ext cx="5229060" cy="369332"/>
          </a:xfrm>
          <a:prstGeom prst="rect">
            <a:avLst/>
          </a:prstGeom>
        </p:spPr>
        <p:txBody>
          <a:bodyPr wrap="none">
            <a:spAutoFit/>
          </a:bodyPr>
          <a:lstStyle/>
          <a:p>
            <a:r>
              <a:rPr lang="sk-SK" dirty="0" smtClean="0"/>
              <a:t>Zdroj obr.: </a:t>
            </a:r>
            <a:r>
              <a:rPr lang="en-US" dirty="0" smtClean="0"/>
              <a:t>https://en.wikipedia.org/wiki/Star_schema</a:t>
            </a:r>
            <a:endParaRPr lang="en-US" dirty="0"/>
          </a:p>
        </p:txBody>
      </p:sp>
    </p:spTree>
    <p:extLst>
      <p:ext uri="{BB962C8B-B14F-4D97-AF65-F5344CB8AC3E}">
        <p14:creationId xmlns:p14="http://schemas.microsoft.com/office/powerpoint/2010/main" val="476748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sk-SK" sz="4400" dirty="0" smtClean="0"/>
              <a:t>My ale teraz zostaneme na úrovni niekoľko málo tabuliek</a:t>
            </a:r>
            <a:endParaRPr lang="en-US" sz="4400" dirty="0"/>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7385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Zdroje údajov</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121532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Pekne pripravené </a:t>
            </a:r>
            <a:r>
              <a:rPr lang="sk-SK" dirty="0" err="1" smtClean="0"/>
              <a:t>datasety</a:t>
            </a:r>
            <a:r>
              <a:rPr lang="sk-SK" dirty="0" smtClean="0"/>
              <a:t> na prácu</a:t>
            </a:r>
            <a:endParaRPr lang="en-US" dirty="0"/>
          </a:p>
        </p:txBody>
      </p:sp>
      <p:sp>
        <p:nvSpPr>
          <p:cNvPr id="3" name="Content Placeholder 2"/>
          <p:cNvSpPr>
            <a:spLocks noGrp="1"/>
          </p:cNvSpPr>
          <p:nvPr>
            <p:ph idx="1"/>
          </p:nvPr>
        </p:nvSpPr>
        <p:spPr/>
        <p:txBody>
          <a:bodyPr/>
          <a:lstStyle/>
          <a:p>
            <a:r>
              <a:rPr lang="sk-SK" dirty="0" smtClean="0"/>
              <a:t>UCI - </a:t>
            </a:r>
            <a:r>
              <a:rPr lang="sk-SK" dirty="0" smtClean="0">
                <a:hlinkClick r:id="rId2"/>
              </a:rPr>
              <a:t>http://archive.ics.uci.edu/ml/index.php</a:t>
            </a:r>
            <a:endParaRPr lang="sk-SK" dirty="0" smtClean="0"/>
          </a:p>
          <a:p>
            <a:r>
              <a:rPr lang="sk-SK" dirty="0" err="1" smtClean="0"/>
              <a:t>Kaggle</a:t>
            </a:r>
            <a:r>
              <a:rPr lang="sk-SK" dirty="0" smtClean="0"/>
              <a:t> </a:t>
            </a:r>
            <a:r>
              <a:rPr lang="sk-SK" dirty="0" err="1" smtClean="0"/>
              <a:t>Datasets</a:t>
            </a:r>
            <a:r>
              <a:rPr lang="sk-SK" dirty="0" smtClean="0"/>
              <a:t> - </a:t>
            </a:r>
            <a:r>
              <a:rPr lang="sk-SK" dirty="0" smtClean="0">
                <a:hlinkClick r:id="rId3"/>
              </a:rPr>
              <a:t>https://www.kaggle.com/datasets</a:t>
            </a:r>
            <a:endParaRPr lang="sk-SK" dirty="0" smtClean="0"/>
          </a:p>
          <a:p>
            <a:endParaRPr lang="sk-SK" dirty="0"/>
          </a:p>
          <a:p>
            <a:pPr marL="0" indent="0">
              <a:buNone/>
            </a:pPr>
            <a:r>
              <a:rPr lang="sk-SK" dirty="0" err="1" smtClean="0"/>
              <a:t>Metavyhľadávače</a:t>
            </a:r>
            <a:r>
              <a:rPr lang="sk-SK" dirty="0" smtClean="0"/>
              <a:t> (niektoré žiaľ platené)</a:t>
            </a:r>
          </a:p>
          <a:p>
            <a:r>
              <a:rPr lang="sk-SK" dirty="0" smtClean="0"/>
              <a:t>Google </a:t>
            </a:r>
            <a:r>
              <a:rPr lang="sk-SK" dirty="0" err="1" smtClean="0"/>
              <a:t>Dataset</a:t>
            </a:r>
            <a:r>
              <a:rPr lang="sk-SK" dirty="0" smtClean="0"/>
              <a:t> </a:t>
            </a:r>
            <a:r>
              <a:rPr lang="sk-SK" dirty="0" err="1" smtClean="0"/>
              <a:t>Search</a:t>
            </a:r>
            <a:r>
              <a:rPr lang="sk-SK" dirty="0" smtClean="0"/>
              <a:t> - </a:t>
            </a:r>
            <a:r>
              <a:rPr lang="sk-SK" dirty="0" smtClean="0">
                <a:hlinkClick r:id="rId4"/>
              </a:rPr>
              <a:t>https://toolbox.google.com/datasetsearch</a:t>
            </a:r>
            <a:endParaRPr lang="sk-SK" dirty="0" smtClean="0"/>
          </a:p>
          <a:p>
            <a:r>
              <a:rPr lang="sk-SK" dirty="0" err="1" smtClean="0"/>
              <a:t>Quandl</a:t>
            </a:r>
            <a:r>
              <a:rPr lang="sk-SK" dirty="0" smtClean="0"/>
              <a:t> - </a:t>
            </a:r>
            <a:r>
              <a:rPr lang="sk-SK" dirty="0" smtClean="0">
                <a:hlinkClick r:id="rId5"/>
              </a:rPr>
              <a:t>https://www.quandl.com/</a:t>
            </a:r>
            <a:endParaRPr lang="sk-SK" dirty="0" smtClean="0"/>
          </a:p>
          <a:p>
            <a:endParaRPr lang="sk-SK" dirty="0" smtClean="0"/>
          </a:p>
          <a:p>
            <a:endParaRPr lang="sk-SK" dirty="0" smtClean="0"/>
          </a:p>
          <a:p>
            <a:endParaRPr lang="en-US" dirty="0"/>
          </a:p>
        </p:txBody>
      </p:sp>
    </p:spTree>
    <p:extLst>
      <p:ext uri="{BB962C8B-B14F-4D97-AF65-F5344CB8AC3E}">
        <p14:creationId xmlns:p14="http://schemas.microsoft.com/office/powerpoint/2010/main" val="3389624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Otvorené dáta	</a:t>
            </a:r>
            <a:endParaRPr lang="en-US" dirty="0"/>
          </a:p>
        </p:txBody>
      </p:sp>
      <p:sp>
        <p:nvSpPr>
          <p:cNvPr id="3" name="Content Placeholder 2"/>
          <p:cNvSpPr>
            <a:spLocks noGrp="1"/>
          </p:cNvSpPr>
          <p:nvPr>
            <p:ph idx="1"/>
          </p:nvPr>
        </p:nvSpPr>
        <p:spPr/>
        <p:txBody>
          <a:bodyPr/>
          <a:lstStyle/>
          <a:p>
            <a:r>
              <a:rPr lang="en-US" dirty="0" smtClean="0">
                <a:hlinkClick r:id="rId2"/>
              </a:rPr>
              <a:t>http://opendata.sk</a:t>
            </a:r>
            <a:endParaRPr lang="sk-SK" dirty="0" smtClean="0"/>
          </a:p>
          <a:p>
            <a:r>
              <a:rPr lang="en-US" dirty="0" smtClean="0">
                <a:hlinkClick r:id="rId3"/>
              </a:rPr>
              <a:t>https://data.gov.sk/</a:t>
            </a:r>
            <a:endParaRPr lang="sk-SK" dirty="0" smtClean="0"/>
          </a:p>
          <a:p>
            <a:r>
              <a:rPr lang="en-US" dirty="0" smtClean="0">
                <a:hlinkClick r:id="rId4"/>
              </a:rPr>
              <a:t>https://ekosystem.slovensko.digital/</a:t>
            </a:r>
            <a:endParaRPr lang="sk-SK" dirty="0" smtClean="0"/>
          </a:p>
          <a:p>
            <a:endParaRPr lang="sk-SK" dirty="0"/>
          </a:p>
          <a:p>
            <a:r>
              <a:rPr lang="en-US" dirty="0" smtClean="0">
                <a:hlinkClick r:id="rId5"/>
              </a:rPr>
              <a:t>https://slovak.statistics.sk</a:t>
            </a:r>
            <a:endParaRPr lang="sk-SK" dirty="0" smtClean="0"/>
          </a:p>
          <a:p>
            <a:r>
              <a:rPr lang="en-US" dirty="0" smtClean="0">
                <a:hlinkClick r:id="rId6"/>
              </a:rPr>
              <a:t>https://ec.europa.eu/eurostat</a:t>
            </a:r>
            <a:endParaRPr lang="sk-SK" dirty="0" smtClean="0"/>
          </a:p>
          <a:p>
            <a:r>
              <a:rPr lang="sk-SK" dirty="0" smtClean="0">
                <a:hlinkClick r:id="rId7"/>
              </a:rPr>
              <a:t>http://databank.worldbank.org/data/home.aspx</a:t>
            </a:r>
            <a:endParaRPr lang="sk-SK" dirty="0" smtClean="0"/>
          </a:p>
          <a:p>
            <a:endParaRPr lang="sk-SK" dirty="0" smtClean="0"/>
          </a:p>
          <a:p>
            <a:endParaRPr lang="en-US" dirty="0"/>
          </a:p>
        </p:txBody>
      </p:sp>
    </p:spTree>
    <p:extLst>
      <p:ext uri="{BB962C8B-B14F-4D97-AF65-F5344CB8AC3E}">
        <p14:creationId xmlns:p14="http://schemas.microsoft.com/office/powerpoint/2010/main" val="3453765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Rôzne vedecké inštitúcie zverejňujú svoje dáta</a:t>
            </a:r>
            <a:endParaRPr lang="en-US" dirty="0"/>
          </a:p>
        </p:txBody>
      </p:sp>
      <p:sp>
        <p:nvSpPr>
          <p:cNvPr id="3" name="Content Placeholder 2"/>
          <p:cNvSpPr>
            <a:spLocks noGrp="1"/>
          </p:cNvSpPr>
          <p:nvPr>
            <p:ph idx="1"/>
          </p:nvPr>
        </p:nvSpPr>
        <p:spPr/>
        <p:txBody>
          <a:bodyPr/>
          <a:lstStyle/>
          <a:p>
            <a:r>
              <a:rPr lang="sk-SK" dirty="0" smtClean="0"/>
              <a:t>CERN - </a:t>
            </a:r>
            <a:r>
              <a:rPr lang="sk-SK" dirty="0" smtClean="0">
                <a:hlinkClick r:id="rId2"/>
              </a:rPr>
              <a:t>http://opendata.cern.ch/</a:t>
            </a:r>
            <a:endParaRPr lang="sk-SK" dirty="0" smtClean="0"/>
          </a:p>
          <a:p>
            <a:r>
              <a:rPr lang="sk-SK" dirty="0" smtClean="0"/>
              <a:t>NASA - </a:t>
            </a:r>
            <a:r>
              <a:rPr lang="sk-SK" dirty="0" smtClean="0">
                <a:hlinkClick r:id="rId3"/>
              </a:rPr>
              <a:t>https://data.nasa.gov/</a:t>
            </a:r>
            <a:endParaRPr lang="sk-SK" dirty="0" smtClean="0"/>
          </a:p>
          <a:p>
            <a:endParaRPr lang="en-US" dirty="0"/>
          </a:p>
        </p:txBody>
      </p:sp>
    </p:spTree>
    <p:extLst>
      <p:ext uri="{BB962C8B-B14F-4D97-AF65-F5344CB8AC3E}">
        <p14:creationId xmlns:p14="http://schemas.microsoft.com/office/powerpoint/2010/main" val="1950157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API</a:t>
            </a:r>
            <a:endParaRPr lang="en-US" dirty="0"/>
          </a:p>
        </p:txBody>
      </p:sp>
      <p:sp>
        <p:nvSpPr>
          <p:cNvPr id="3" name="Content Placeholder 2"/>
          <p:cNvSpPr>
            <a:spLocks noGrp="1"/>
          </p:cNvSpPr>
          <p:nvPr>
            <p:ph idx="1"/>
          </p:nvPr>
        </p:nvSpPr>
        <p:spPr>
          <a:xfrm>
            <a:off x="838200" y="1825625"/>
            <a:ext cx="10939670" cy="4351338"/>
          </a:xfrm>
        </p:spPr>
        <p:txBody>
          <a:bodyPr>
            <a:normAutofit fontScale="92500" lnSpcReduction="10000"/>
          </a:bodyPr>
          <a:lstStyle/>
          <a:p>
            <a:pPr marL="0" indent="0">
              <a:buNone/>
            </a:pPr>
            <a:r>
              <a:rPr lang="sk-SK" dirty="0" smtClean="0"/>
              <a:t>Vývojári aplikácií chcú uľahčiť prístup k údajom alebo aby ľudia stavali aplikácie okolo tej ich.</a:t>
            </a:r>
          </a:p>
          <a:p>
            <a:pPr marL="0" indent="0">
              <a:buNone/>
            </a:pPr>
            <a:r>
              <a:rPr lang="sk-SK" dirty="0" smtClean="0"/>
              <a:t>Obyčajne obmedzenia ak ide o osobné údaje.</a:t>
            </a:r>
          </a:p>
          <a:p>
            <a:pPr marL="0" indent="0">
              <a:buNone/>
            </a:pPr>
            <a:r>
              <a:rPr lang="sk-SK" dirty="0" smtClean="0"/>
              <a:t>Otvorené (obmedzenia) aj platené.</a:t>
            </a:r>
          </a:p>
          <a:p>
            <a:r>
              <a:rPr lang="sk-SK" dirty="0" smtClean="0"/>
              <a:t>Facebook</a:t>
            </a:r>
          </a:p>
          <a:p>
            <a:r>
              <a:rPr lang="sk-SK" dirty="0" smtClean="0"/>
              <a:t>Twitter</a:t>
            </a:r>
          </a:p>
          <a:p>
            <a:r>
              <a:rPr lang="sk-SK" dirty="0" smtClean="0"/>
              <a:t>Google</a:t>
            </a:r>
          </a:p>
          <a:p>
            <a:r>
              <a:rPr lang="sk-SK" dirty="0" smtClean="0"/>
              <a:t>...</a:t>
            </a:r>
          </a:p>
          <a:p>
            <a:endParaRPr lang="sk-SK" dirty="0"/>
          </a:p>
          <a:p>
            <a:pPr marL="0" indent="0">
              <a:buNone/>
            </a:pPr>
            <a:r>
              <a:rPr lang="en-US" dirty="0" smtClean="0"/>
              <a:t>Programmable</a:t>
            </a:r>
            <a:r>
              <a:rPr lang="sk-SK" dirty="0" smtClean="0"/>
              <a:t>W</a:t>
            </a:r>
            <a:r>
              <a:rPr lang="en-US" dirty="0" err="1" smtClean="0"/>
              <a:t>eb</a:t>
            </a:r>
            <a:r>
              <a:rPr lang="sk-SK" dirty="0" smtClean="0"/>
              <a:t> - </a:t>
            </a:r>
            <a:r>
              <a:rPr lang="en-US" dirty="0" smtClean="0"/>
              <a:t>https://www.programmableweb.com/apis/directory</a:t>
            </a:r>
            <a:endParaRPr lang="en-US" dirty="0"/>
          </a:p>
        </p:txBody>
      </p:sp>
    </p:spTree>
    <p:extLst>
      <p:ext uri="{BB962C8B-B14F-4D97-AF65-F5344CB8AC3E}">
        <p14:creationId xmlns:p14="http://schemas.microsoft.com/office/powerpoint/2010/main" val="25142775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Logy / vlastné meranie (senzory)</a:t>
            </a:r>
            <a:endParaRPr lang="en-US" dirty="0"/>
          </a:p>
        </p:txBody>
      </p:sp>
      <p:sp>
        <p:nvSpPr>
          <p:cNvPr id="3" name="Content Placeholder 2"/>
          <p:cNvSpPr>
            <a:spLocks noGrp="1"/>
          </p:cNvSpPr>
          <p:nvPr>
            <p:ph idx="1"/>
          </p:nvPr>
        </p:nvSpPr>
        <p:spPr/>
        <p:txBody>
          <a:bodyPr/>
          <a:lstStyle/>
          <a:p>
            <a:r>
              <a:rPr lang="sk-SK" dirty="0" err="1" smtClean="0"/>
              <a:t>Weblogy</a:t>
            </a:r>
            <a:r>
              <a:rPr lang="sk-SK" dirty="0" smtClean="0"/>
              <a:t> aktivity ľudí (na fakulte sme mali už celkom veľa projektov)</a:t>
            </a:r>
          </a:p>
          <a:p>
            <a:r>
              <a:rPr lang="sk-SK" dirty="0" err="1" smtClean="0"/>
              <a:t>Eyetracking</a:t>
            </a:r>
            <a:r>
              <a:rPr lang="sk-SK" dirty="0" smtClean="0"/>
              <a:t>, EEG, teplota, vlhkosť, pohyb, ...</a:t>
            </a:r>
          </a:p>
          <a:p>
            <a:endParaRPr lang="en-US" dirty="0"/>
          </a:p>
        </p:txBody>
      </p:sp>
    </p:spTree>
    <p:extLst>
      <p:ext uri="{BB962C8B-B14F-4D97-AF65-F5344CB8AC3E}">
        <p14:creationId xmlns:p14="http://schemas.microsoft.com/office/powerpoint/2010/main" val="22258014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sk-SK" dirty="0" smtClean="0"/>
              <a:t>Rôzne formáty </a:t>
            </a:r>
          </a:p>
          <a:p>
            <a:r>
              <a:rPr lang="sk-SK" dirty="0" smtClean="0"/>
              <a:t>Rôzne formy</a:t>
            </a:r>
          </a:p>
          <a:p>
            <a:r>
              <a:rPr lang="sk-SK" dirty="0" smtClean="0"/>
              <a:t>Rôzna kvalita </a:t>
            </a:r>
            <a:endParaRPr lang="en-US" dirty="0"/>
          </a:p>
        </p:txBody>
      </p:sp>
    </p:spTree>
    <p:extLst>
      <p:ext uri="{BB962C8B-B14F-4D97-AF65-F5344CB8AC3E}">
        <p14:creationId xmlns:p14="http://schemas.microsoft.com/office/powerpoint/2010/main" val="282058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k-SK" dirty="0" smtClean="0"/>
              <a:t>Úprava dát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525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Agenda</a:t>
            </a:r>
            <a:endParaRPr lang="en-US" dirty="0"/>
          </a:p>
        </p:txBody>
      </p:sp>
      <p:sp>
        <p:nvSpPr>
          <p:cNvPr id="3" name="Content Placeholder 2"/>
          <p:cNvSpPr>
            <a:spLocks noGrp="1"/>
          </p:cNvSpPr>
          <p:nvPr>
            <p:ph idx="1"/>
          </p:nvPr>
        </p:nvSpPr>
        <p:spPr/>
        <p:txBody>
          <a:bodyPr/>
          <a:lstStyle/>
          <a:p>
            <a:r>
              <a:rPr lang="sk-SK" dirty="0"/>
              <a:t>Spätná väzba z </a:t>
            </a:r>
            <a:r>
              <a:rPr lang="sk-SK" dirty="0" smtClean="0"/>
              <a:t>minulého týždňa</a:t>
            </a:r>
            <a:endParaRPr lang="sk-SK" dirty="0"/>
          </a:p>
          <a:p>
            <a:r>
              <a:rPr lang="sk-SK" dirty="0" smtClean="0"/>
              <a:t>Rýchla rekapitulácia + Príklad otázok na témy z predchádzajúceho týždňa</a:t>
            </a:r>
            <a:endParaRPr lang="en-US" dirty="0" smtClean="0"/>
          </a:p>
          <a:p>
            <a:r>
              <a:rPr lang="sk-SK" dirty="0" smtClean="0"/>
              <a:t>Kde a ako získať dáta</a:t>
            </a:r>
          </a:p>
          <a:p>
            <a:r>
              <a:rPr lang="sk-SK" dirty="0" smtClean="0"/>
              <a:t>Ako ich upraviť do formátu, ktorý potrebujeme</a:t>
            </a:r>
          </a:p>
          <a:p>
            <a:r>
              <a:rPr lang="sk-SK" dirty="0" smtClean="0"/>
              <a:t>Prepájanie rôznych zdrojov dát</a:t>
            </a:r>
            <a:endParaRPr lang="en-US" dirty="0"/>
          </a:p>
        </p:txBody>
      </p:sp>
    </p:spTree>
    <p:extLst>
      <p:ext uri="{BB962C8B-B14F-4D97-AF65-F5344CB8AC3E}">
        <p14:creationId xmlns:p14="http://schemas.microsoft.com/office/powerpoint/2010/main" val="535015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sk-SK" dirty="0" smtClean="0"/>
              <a:t>Nejdem rozprávať o transformáciách medzi rôznymi formátmi údajov (XML, CSV, JSON, BIN ...)</a:t>
            </a:r>
          </a:p>
          <a:p>
            <a:r>
              <a:rPr lang="sk-SK" dirty="0" smtClean="0"/>
              <a:t>Nejdem rozprávať o extrakcií čŕt z dát (obrázkov / zvuku / text ...)</a:t>
            </a:r>
          </a:p>
          <a:p>
            <a:pPr lvl="1"/>
            <a:r>
              <a:rPr lang="sk-SK" dirty="0" smtClean="0"/>
              <a:t>K tomuto sa dostaneme čiastočne na neskorších prednáškach</a:t>
            </a:r>
          </a:p>
          <a:p>
            <a:r>
              <a:rPr lang="sk-SK" dirty="0" smtClean="0"/>
              <a:t>My sa teraz sústreďujeme hlavne na tabuľkové údaje a na manipuláciu s nimi</a:t>
            </a:r>
            <a:endParaRPr lang="en-US" dirty="0"/>
          </a:p>
        </p:txBody>
      </p:sp>
    </p:spTree>
    <p:extLst>
      <p:ext uri="{BB962C8B-B14F-4D97-AF65-F5344CB8AC3E}">
        <p14:creationId xmlns:p14="http://schemas.microsoft.com/office/powerpoint/2010/main" val="3132441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goto</a:t>
            </a:r>
            <a:r>
              <a:rPr lang="en-US" dirty="0" smtClean="0"/>
              <a:t> </a:t>
            </a:r>
            <a:r>
              <a:rPr lang="en-US" dirty="0" err="1" smtClean="0"/>
              <a:t>Jupyter</a:t>
            </a:r>
            <a:endParaRPr lang="en-US" dirty="0"/>
          </a:p>
        </p:txBody>
      </p:sp>
      <p:sp>
        <p:nvSpPr>
          <p:cNvPr id="5" name="Text Placeholder 4"/>
          <p:cNvSpPr>
            <a:spLocks noGrp="1"/>
          </p:cNvSpPr>
          <p:nvPr>
            <p:ph type="body" idx="1"/>
          </p:nvPr>
        </p:nvSpPr>
        <p:spPr/>
        <p:txBody>
          <a:bodyPr/>
          <a:lstStyle/>
          <a:p>
            <a:endParaRPr lang="en-US"/>
          </a:p>
        </p:txBody>
      </p:sp>
      <p:pic>
        <p:nvPicPr>
          <p:cNvPr id="3074" name="Picture 2" descr="VÃ½sledok vyhÄ¾adÃ¡vania obrÃ¡zkov pre dopyt jupiter rock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45175" y="2843969"/>
            <a:ext cx="6346825" cy="4014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817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k-SK" dirty="0" smtClean="0"/>
              <a:t>Prepájanie dát</a:t>
            </a:r>
            <a:endParaRPr lang="en-US" dirty="0"/>
          </a:p>
        </p:txBody>
      </p:sp>
      <p:sp>
        <p:nvSpPr>
          <p:cNvPr id="5" name="Text Placeholder 4"/>
          <p:cNvSpPr>
            <a:spLocks noGrp="1"/>
          </p:cNvSpPr>
          <p:nvPr>
            <p:ph type="body" idx="1"/>
          </p:nvPr>
        </p:nvSpPr>
        <p:spPr/>
        <p:txBody>
          <a:bodyPr/>
          <a:lstStyle/>
          <a:p>
            <a:r>
              <a:rPr lang="sk-SK" dirty="0" smtClean="0"/>
              <a:t>Keď nestačí JOIN v relačnej databáze</a:t>
            </a:r>
            <a:endParaRPr lang="en-US" dirty="0"/>
          </a:p>
        </p:txBody>
      </p:sp>
    </p:spTree>
    <p:extLst>
      <p:ext uri="{BB962C8B-B14F-4D97-AF65-F5344CB8AC3E}">
        <p14:creationId xmlns:p14="http://schemas.microsoft.com/office/powerpoint/2010/main" val="3138950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Entity Resolution</a:t>
            </a:r>
            <a:endParaRPr lang="en-US" dirty="0"/>
          </a:p>
        </p:txBody>
      </p:sp>
      <p:sp>
        <p:nvSpPr>
          <p:cNvPr id="3" name="Content Placeholder 2"/>
          <p:cNvSpPr>
            <a:spLocks noGrp="1"/>
          </p:cNvSpPr>
          <p:nvPr>
            <p:ph idx="1"/>
          </p:nvPr>
        </p:nvSpPr>
        <p:spPr>
          <a:xfrm>
            <a:off x="838200" y="1488558"/>
            <a:ext cx="10515600" cy="5071730"/>
          </a:xfrm>
        </p:spPr>
        <p:txBody>
          <a:bodyPr>
            <a:normAutofit/>
          </a:bodyPr>
          <a:lstStyle/>
          <a:p>
            <a:pPr marL="0" indent="0">
              <a:buNone/>
            </a:pPr>
            <a:r>
              <a:rPr lang="en-GB" dirty="0"/>
              <a:t>Entity Resolution refers to techniques that identify, group, and link digital mentions or manifestations of some object in the real world</a:t>
            </a:r>
            <a:r>
              <a:rPr lang="en-GB" dirty="0" smtClean="0"/>
              <a:t>.</a:t>
            </a:r>
            <a:endParaRPr lang="sk-SK" dirty="0" smtClean="0"/>
          </a:p>
          <a:p>
            <a:pPr marL="0" indent="0">
              <a:buNone/>
            </a:pPr>
            <a:endParaRPr lang="en-GB" dirty="0" smtClean="0"/>
          </a:p>
          <a:p>
            <a:pPr marL="0" indent="0">
              <a:buNone/>
            </a:pPr>
            <a:endParaRPr lang="en-GB" dirty="0" smtClean="0"/>
          </a:p>
          <a:p>
            <a:pPr marL="0" indent="0">
              <a:buNone/>
            </a:pPr>
            <a:r>
              <a:rPr lang="en-GB" dirty="0" err="1" smtClean="0"/>
              <a:t>Spolo</a:t>
            </a:r>
            <a:r>
              <a:rPr lang="sk-SK" dirty="0" err="1" smtClean="0"/>
              <a:t>čné</a:t>
            </a:r>
            <a:r>
              <a:rPr lang="en-GB" dirty="0" smtClean="0"/>
              <a:t> </a:t>
            </a:r>
            <a:r>
              <a:rPr lang="en-GB" dirty="0" err="1" smtClean="0"/>
              <a:t>pomenovanie</a:t>
            </a:r>
            <a:r>
              <a:rPr lang="sk-SK" dirty="0" smtClean="0"/>
              <a:t> </a:t>
            </a:r>
            <a:r>
              <a:rPr lang="en-GB" dirty="0" smtClean="0"/>
              <a:t>pre</a:t>
            </a:r>
            <a:r>
              <a:rPr lang="sk-SK" dirty="0"/>
              <a:t>:</a:t>
            </a:r>
            <a:endParaRPr lang="en-GB" dirty="0"/>
          </a:p>
          <a:p>
            <a:r>
              <a:rPr lang="en-GB" dirty="0" smtClean="0"/>
              <a:t>Deduplication</a:t>
            </a:r>
            <a:r>
              <a:rPr lang="sk-SK" dirty="0" smtClean="0"/>
              <a:t> (Deduplikácia)</a:t>
            </a:r>
          </a:p>
          <a:p>
            <a:r>
              <a:rPr lang="sk-SK" dirty="0" err="1" smtClean="0"/>
              <a:t>Reference</a:t>
            </a:r>
            <a:r>
              <a:rPr lang="sk-SK" dirty="0" smtClean="0"/>
              <a:t> </a:t>
            </a:r>
            <a:r>
              <a:rPr lang="sk-SK" dirty="0" err="1" smtClean="0"/>
              <a:t>matching</a:t>
            </a:r>
            <a:r>
              <a:rPr lang="sk-SK" dirty="0" smtClean="0"/>
              <a:t> (Vyhľadávanie referencií)</a:t>
            </a:r>
          </a:p>
          <a:p>
            <a:r>
              <a:rPr lang="sk-SK" dirty="0" err="1" smtClean="0"/>
              <a:t>Record</a:t>
            </a:r>
            <a:r>
              <a:rPr lang="sk-SK" dirty="0" smtClean="0"/>
              <a:t> </a:t>
            </a:r>
            <a:r>
              <a:rPr lang="sk-SK" dirty="0" err="1" smtClean="0"/>
              <a:t>linkage</a:t>
            </a:r>
            <a:r>
              <a:rPr lang="sk-SK" dirty="0" smtClean="0"/>
              <a:t> (Prepájanie záznamov)</a:t>
            </a:r>
            <a:endParaRPr lang="en-US" dirty="0"/>
          </a:p>
        </p:txBody>
      </p:sp>
    </p:spTree>
    <p:extLst>
      <p:ext uri="{BB962C8B-B14F-4D97-AF65-F5344CB8AC3E}">
        <p14:creationId xmlns:p14="http://schemas.microsoft.com/office/powerpoint/2010/main" val="5528876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558" y="5057595"/>
            <a:ext cx="6131442" cy="1799743"/>
          </a:xfrm>
          <a:prstGeom prst="rect">
            <a:avLst/>
          </a:prstGeom>
        </p:spPr>
      </p:pic>
      <p:sp>
        <p:nvSpPr>
          <p:cNvPr id="2" name="Title 1"/>
          <p:cNvSpPr>
            <a:spLocks noGrp="1"/>
          </p:cNvSpPr>
          <p:nvPr>
            <p:ph type="title"/>
          </p:nvPr>
        </p:nvSpPr>
        <p:spPr/>
        <p:txBody>
          <a:bodyPr/>
          <a:lstStyle/>
          <a:p>
            <a:r>
              <a:rPr lang="sk-SK" dirty="0" err="1" smtClean="0"/>
              <a:t>Deduplication</a:t>
            </a:r>
            <a:endParaRPr lang="en-US" dirty="0"/>
          </a:p>
        </p:txBody>
      </p:sp>
      <p:pic>
        <p:nvPicPr>
          <p:cNvPr id="4" name="Picture 2" descr="https://lh4.googleusercontent.com/I0_GTFZFkgMZn63RLfs4qGQ_NgLyyr3QeNZhJ6VCHzRSC4wTiUFb_-HpYK94twJ2ldZGa_j95rm8UYAk9POpbrXqj01QyoIkppasp1sIlt_ttjtVnfEXiiJqWnSd0ZtzDJYTgb_C"/>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73327" y="1796901"/>
            <a:ext cx="4418673" cy="232234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838200" y="145533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k-SK" dirty="0" smtClean="0"/>
              <a:t>Proces zhlukovania a spájania záznamov, ktoré zodpovedajú tej istej entite.</a:t>
            </a:r>
          </a:p>
          <a:p>
            <a:pPr lvl="1"/>
            <a:r>
              <a:rPr lang="sk-SK" dirty="0" smtClean="0"/>
              <a:t>Presná zhoda</a:t>
            </a:r>
          </a:p>
          <a:p>
            <a:pPr lvl="1"/>
            <a:r>
              <a:rPr lang="sk-SK" dirty="0" smtClean="0"/>
              <a:t>Presná zhoda na kľúčových atribútoch</a:t>
            </a:r>
          </a:p>
          <a:p>
            <a:pPr lvl="1"/>
            <a:r>
              <a:rPr lang="sk-SK" dirty="0" smtClean="0"/>
              <a:t>Pravidlá</a:t>
            </a:r>
          </a:p>
          <a:p>
            <a:pPr lvl="1"/>
            <a:r>
              <a:rPr lang="sk-SK" dirty="0" smtClean="0"/>
              <a:t>Podobnosti</a:t>
            </a:r>
          </a:p>
          <a:p>
            <a:r>
              <a:rPr lang="sk-SK" dirty="0" smtClean="0"/>
              <a:t>Pracuje sa naraz len s jednou databázou</a:t>
            </a:r>
          </a:p>
          <a:p>
            <a:r>
              <a:rPr lang="sk-SK" dirty="0" smtClean="0"/>
              <a:t>Dôležitá úloha – nájsť / vytvoriť reprezentanta zhluku</a:t>
            </a:r>
          </a:p>
          <a:p>
            <a:pPr lvl="1"/>
            <a:r>
              <a:rPr lang="sk-SK" dirty="0" smtClean="0"/>
              <a:t>Najčastejšie ten najúplnejší záznam</a:t>
            </a:r>
          </a:p>
          <a:p>
            <a:pPr lvl="1"/>
            <a:r>
              <a:rPr lang="sk-SK" dirty="0" smtClean="0"/>
              <a:t>Doplnenie chýbajúcich údajov</a:t>
            </a:r>
          </a:p>
        </p:txBody>
      </p:sp>
      <p:sp>
        <p:nvSpPr>
          <p:cNvPr id="7" name="Rectangle 6"/>
          <p:cNvSpPr/>
          <p:nvPr/>
        </p:nvSpPr>
        <p:spPr>
          <a:xfrm rot="20836263">
            <a:off x="2842813" y="2527474"/>
            <a:ext cx="2156167" cy="707886"/>
          </a:xfrm>
          <a:prstGeom prst="rect">
            <a:avLst/>
          </a:prstGeom>
          <a:noFill/>
        </p:spPr>
        <p:txBody>
          <a:bodyPr wrap="square" lIns="91440" tIns="45720" rIns="91440" bIns="45720">
            <a:spAutoFit/>
          </a:bodyPr>
          <a:lstStyle/>
          <a:p>
            <a:pPr algn="ctr"/>
            <a:r>
              <a:rPr lang="sk-SK" sz="4000" b="1" cap="none" spc="0" dirty="0" smtClean="0">
                <a:ln w="10160">
                  <a:solidFill>
                    <a:srgbClr val="FF0000"/>
                  </a:solidFill>
                  <a:prstDash val="solid"/>
                </a:ln>
                <a:solidFill>
                  <a:srgbClr val="FFFFFF"/>
                </a:solidFill>
                <a:effectLst>
                  <a:outerShdw blurRad="38100" dist="22860" dir="5400000" algn="tl" rotWithShape="0">
                    <a:srgbClr val="000000">
                      <a:alpha val="30000"/>
                    </a:srgbClr>
                  </a:outerShdw>
                </a:effectLst>
              </a:rPr>
              <a:t>Projekt</a:t>
            </a:r>
            <a:endParaRPr lang="en-US" sz="4000" b="1" cap="none" spc="0" dirty="0">
              <a:ln w="10160">
                <a:solidFill>
                  <a:srgbClr val="FF0000"/>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03819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err="1" smtClean="0"/>
              <a:t>Reference</a:t>
            </a:r>
            <a:r>
              <a:rPr lang="sk-SK" dirty="0" smtClean="0"/>
              <a:t> </a:t>
            </a:r>
            <a:r>
              <a:rPr lang="sk-SK" dirty="0" err="1" smtClean="0"/>
              <a:t>matching</a:t>
            </a:r>
            <a:endParaRPr lang="en-US" dirty="0"/>
          </a:p>
        </p:txBody>
      </p:sp>
      <p:sp>
        <p:nvSpPr>
          <p:cNvPr id="3" name="Content Placeholder 2"/>
          <p:cNvSpPr>
            <a:spLocks noGrp="1"/>
          </p:cNvSpPr>
          <p:nvPr>
            <p:ph idx="1"/>
          </p:nvPr>
        </p:nvSpPr>
        <p:spPr>
          <a:xfrm>
            <a:off x="838200" y="1825625"/>
            <a:ext cx="6583326" cy="4351338"/>
          </a:xfrm>
        </p:spPr>
        <p:txBody>
          <a:bodyPr/>
          <a:lstStyle/>
          <a:p>
            <a:r>
              <a:rPr lang="sk-SK" dirty="0" smtClean="0"/>
              <a:t>Zašumené údaje prepájať na záznamy v referenčnej tabuľke.</a:t>
            </a:r>
          </a:p>
          <a:p>
            <a:r>
              <a:rPr lang="sk-SK" dirty="0" smtClean="0"/>
              <a:t>Podobné prístupy ako deduplikácia ale výpočtovo náročnejšie – pracujeme s viacerými databázami / tabuľkami</a:t>
            </a:r>
            <a:endParaRPr lang="en-US" dirty="0"/>
          </a:p>
        </p:txBody>
      </p:sp>
      <p:pic>
        <p:nvPicPr>
          <p:cNvPr id="5" name="Picture 4" descr="https://lh6.googleusercontent.com/YrjpwFUrkzAoJ4B8wn7J_Lv1Q0GLIZeqYEOHhFrBMqPQzUURMJ3hqKtWNxoN_INXgKrvAE1bpZBd73cCQweTtMtNrHGmjstp9m7BRUun18ugv-F4ia3D9KR7e0dCmdkBs31GYLK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7820" y="3572540"/>
            <a:ext cx="5511403" cy="2966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9329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ttps://lh4.googleusercontent.com/3Ay_GUP7ZE9OPzX8IbTduUHpCxH7M_k-IXrgY1EEzJ3qz4NR1sbeL47wksn_3p5g_qNvBBwndOmtoN7vcDRBt8iKnVbjfrfBFWKcbYhXnu0sKcw5U6BeGluLrqbkc9DG32CSH4X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284" y="4186563"/>
            <a:ext cx="5000080" cy="26714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sk-SK" dirty="0" err="1" smtClean="0"/>
              <a:t>Record</a:t>
            </a:r>
            <a:r>
              <a:rPr lang="sk-SK" dirty="0" smtClean="0"/>
              <a:t> </a:t>
            </a:r>
            <a:r>
              <a:rPr lang="sk-SK" dirty="0" err="1" smtClean="0"/>
              <a:t>linkage</a:t>
            </a:r>
            <a:endParaRPr lang="en-US" dirty="0"/>
          </a:p>
        </p:txBody>
      </p:sp>
      <p:sp>
        <p:nvSpPr>
          <p:cNvPr id="3" name="Content Placeholder 2"/>
          <p:cNvSpPr>
            <a:spLocks noGrp="1"/>
          </p:cNvSpPr>
          <p:nvPr>
            <p:ph idx="1"/>
          </p:nvPr>
        </p:nvSpPr>
        <p:spPr/>
        <p:txBody>
          <a:bodyPr>
            <a:normAutofit lnSpcReduction="10000"/>
          </a:bodyPr>
          <a:lstStyle/>
          <a:p>
            <a:r>
              <a:rPr lang="sk-SK" dirty="0" smtClean="0"/>
              <a:t>Hľadanie ekvivalentných entít medzi rôznymi databázami.</a:t>
            </a:r>
          </a:p>
          <a:p>
            <a:r>
              <a:rPr lang="sk-SK" dirty="0" smtClean="0"/>
              <a:t>Výpočtovo veľmi náročná úloha</a:t>
            </a:r>
          </a:p>
          <a:p>
            <a:pPr lvl="1"/>
            <a:r>
              <a:rPr lang="sk-SK" dirty="0" smtClean="0"/>
              <a:t>Pre </a:t>
            </a:r>
            <a:r>
              <a:rPr lang="sk-SK" i="1" dirty="0" smtClean="0"/>
              <a:t>d</a:t>
            </a:r>
            <a:r>
              <a:rPr lang="sk-SK" dirty="0" smtClean="0"/>
              <a:t> databáz s </a:t>
            </a:r>
            <a:r>
              <a:rPr lang="sk-SK" i="1" dirty="0" smtClean="0"/>
              <a:t>n</a:t>
            </a:r>
            <a:r>
              <a:rPr lang="sk-SK" dirty="0" smtClean="0"/>
              <a:t> záznamami vyžaduje </a:t>
            </a:r>
            <a:r>
              <a:rPr lang="en-US" dirty="0"/>
              <a:t>O(</a:t>
            </a:r>
            <a:r>
              <a:rPr lang="en-US" dirty="0" err="1"/>
              <a:t>n</a:t>
            </a:r>
            <a:r>
              <a:rPr lang="en-US" baseline="30000" dirty="0" err="1"/>
              <a:t>d</a:t>
            </a:r>
            <a:r>
              <a:rPr lang="en-US" dirty="0" smtClean="0"/>
              <a:t>)</a:t>
            </a:r>
            <a:r>
              <a:rPr lang="sk-SK" dirty="0" smtClean="0"/>
              <a:t> porovnaní</a:t>
            </a:r>
          </a:p>
          <a:p>
            <a:r>
              <a:rPr lang="sk-SK" dirty="0" smtClean="0"/>
              <a:t>Veľa rôznych prístupov (s klesajúcou mierou dôveryhodnosti)</a:t>
            </a:r>
          </a:p>
          <a:p>
            <a:pPr lvl="1"/>
            <a:r>
              <a:rPr lang="sk-SK" dirty="0" smtClean="0"/>
              <a:t>Presná zhoda (</a:t>
            </a:r>
            <a:r>
              <a:rPr lang="sk-SK" dirty="0" err="1" smtClean="0"/>
              <a:t>Exact</a:t>
            </a:r>
            <a:r>
              <a:rPr lang="sk-SK" dirty="0" smtClean="0"/>
              <a:t> </a:t>
            </a:r>
            <a:r>
              <a:rPr lang="sk-SK" dirty="0" err="1" smtClean="0"/>
              <a:t>match</a:t>
            </a:r>
            <a:r>
              <a:rPr lang="sk-SK" dirty="0" smtClean="0"/>
              <a:t>)</a:t>
            </a:r>
          </a:p>
          <a:p>
            <a:pPr lvl="2"/>
            <a:r>
              <a:rPr lang="sk-SK" dirty="0" smtClean="0"/>
              <a:t>V podstate SQL </a:t>
            </a:r>
            <a:r>
              <a:rPr lang="sk-SK" dirty="0" err="1" smtClean="0"/>
              <a:t>join</a:t>
            </a:r>
            <a:r>
              <a:rPr lang="sk-SK" dirty="0" smtClean="0"/>
              <a:t> nad násobným kľúčom</a:t>
            </a:r>
          </a:p>
          <a:p>
            <a:pPr lvl="1"/>
            <a:r>
              <a:rPr lang="sk-SK" dirty="0" smtClean="0"/>
              <a:t>Pravidlá (</a:t>
            </a:r>
            <a:r>
              <a:rPr lang="sk-SK" dirty="0" err="1" smtClean="0"/>
              <a:t>Learned</a:t>
            </a:r>
            <a:r>
              <a:rPr lang="sk-SK" dirty="0" smtClean="0"/>
              <a:t> rule </a:t>
            </a:r>
            <a:r>
              <a:rPr lang="sk-SK" dirty="0" err="1" smtClean="0"/>
              <a:t>match</a:t>
            </a:r>
            <a:r>
              <a:rPr lang="sk-SK" dirty="0" smtClean="0"/>
              <a:t>)</a:t>
            </a:r>
          </a:p>
          <a:p>
            <a:pPr lvl="1"/>
            <a:r>
              <a:rPr lang="sk-SK" dirty="0" smtClean="0"/>
              <a:t>Podobnosť (</a:t>
            </a:r>
            <a:r>
              <a:rPr lang="sk-SK" dirty="0" err="1" smtClean="0"/>
              <a:t>Distance</a:t>
            </a:r>
            <a:r>
              <a:rPr lang="sk-SK" dirty="0" smtClean="0"/>
              <a:t> </a:t>
            </a:r>
            <a:r>
              <a:rPr lang="sk-SK" dirty="0" err="1" smtClean="0"/>
              <a:t>match</a:t>
            </a:r>
            <a:r>
              <a:rPr lang="sk-SK" dirty="0" smtClean="0"/>
              <a:t>)</a:t>
            </a:r>
          </a:p>
          <a:p>
            <a:pPr lvl="2"/>
            <a:r>
              <a:rPr lang="sk-SK" dirty="0" err="1" smtClean="0"/>
              <a:t>Váhovanie</a:t>
            </a:r>
            <a:r>
              <a:rPr lang="sk-SK" dirty="0" smtClean="0"/>
              <a:t> atribútov, nutné podmienky</a:t>
            </a:r>
          </a:p>
          <a:p>
            <a:pPr lvl="1"/>
            <a:r>
              <a:rPr lang="sk-SK" dirty="0" smtClean="0"/>
              <a:t>Zhlukovanie a extrakcia spoločných čŕt</a:t>
            </a:r>
          </a:p>
          <a:p>
            <a:pPr marL="457200" lvl="1" indent="0">
              <a:buNone/>
            </a:pPr>
            <a:r>
              <a:rPr lang="sk-SK" dirty="0" smtClean="0"/>
              <a:t>(</a:t>
            </a:r>
            <a:r>
              <a:rPr lang="sk-SK" dirty="0" err="1" smtClean="0"/>
              <a:t>Clustering</a:t>
            </a:r>
            <a:r>
              <a:rPr lang="sk-SK" dirty="0"/>
              <a:t>,</a:t>
            </a:r>
            <a:r>
              <a:rPr lang="sk-SK" dirty="0" smtClean="0"/>
              <a:t> Feature </a:t>
            </a:r>
            <a:r>
              <a:rPr lang="sk-SK" dirty="0" err="1" smtClean="0"/>
              <a:t>extraction</a:t>
            </a:r>
            <a:r>
              <a:rPr lang="sk-SK" dirty="0" smtClean="0"/>
              <a:t>)</a:t>
            </a:r>
            <a:endParaRPr lang="en-US" dirty="0"/>
          </a:p>
        </p:txBody>
      </p:sp>
      <p:sp>
        <p:nvSpPr>
          <p:cNvPr id="5" name="Rectangle 4"/>
          <p:cNvSpPr/>
          <p:nvPr/>
        </p:nvSpPr>
        <p:spPr>
          <a:xfrm rot="20836263">
            <a:off x="4618451" y="3548200"/>
            <a:ext cx="2156167" cy="707886"/>
          </a:xfrm>
          <a:prstGeom prst="rect">
            <a:avLst/>
          </a:prstGeom>
          <a:noFill/>
        </p:spPr>
        <p:txBody>
          <a:bodyPr wrap="square" lIns="91440" tIns="45720" rIns="91440" bIns="45720">
            <a:spAutoFit/>
          </a:bodyPr>
          <a:lstStyle/>
          <a:p>
            <a:pPr algn="ctr"/>
            <a:r>
              <a:rPr lang="sk-SK" sz="4000" b="1" cap="none" spc="0" dirty="0" smtClean="0">
                <a:ln w="10160">
                  <a:solidFill>
                    <a:srgbClr val="FF0000"/>
                  </a:solidFill>
                  <a:prstDash val="solid"/>
                </a:ln>
                <a:solidFill>
                  <a:srgbClr val="FFFFFF"/>
                </a:solidFill>
                <a:effectLst>
                  <a:outerShdw blurRad="38100" dist="22860" dir="5400000" algn="tl" rotWithShape="0">
                    <a:srgbClr val="000000">
                      <a:alpha val="30000"/>
                    </a:srgbClr>
                  </a:outerShdw>
                </a:effectLst>
              </a:rPr>
              <a:t>Projekt</a:t>
            </a:r>
            <a:endParaRPr lang="en-US" sz="4000" b="1" cap="none" spc="0" dirty="0">
              <a:ln w="10160">
                <a:solidFill>
                  <a:srgbClr val="FF0000"/>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26448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Podobnosti</a:t>
            </a:r>
            <a:endParaRPr lang="en-US" dirty="0"/>
          </a:p>
        </p:txBody>
      </p:sp>
      <p:sp>
        <p:nvSpPr>
          <p:cNvPr id="3" name="Content Placeholder 2"/>
          <p:cNvSpPr>
            <a:spLocks noGrp="1"/>
          </p:cNvSpPr>
          <p:nvPr>
            <p:ph idx="1"/>
          </p:nvPr>
        </p:nvSpPr>
        <p:spPr/>
        <p:txBody>
          <a:bodyPr/>
          <a:lstStyle/>
          <a:p>
            <a:pPr marL="0" indent="0">
              <a:buNone/>
            </a:pPr>
            <a:r>
              <a:rPr lang="sk-SK" dirty="0" smtClean="0"/>
              <a:t>Základ väčšiny techník tvorí nejaká metrika podobnosti</a:t>
            </a:r>
            <a:endParaRPr lang="en-US" dirty="0"/>
          </a:p>
        </p:txBody>
      </p:sp>
      <p:pic>
        <p:nvPicPr>
          <p:cNvPr id="8194" name="Picture 2" descr="https://lh3.googleusercontent.com/bLzXFrw8x8S3ZfqOBd08TWjQ5FjDbR9K6phtTEs9ipQD4EWqvC6ESiXTsMNlY-rsmjgS5BfWd2vDib34rBlzit8DQkp4MiHX7DHjZRDDcyWz6-mCi1LSKd-nkEt3orTxxFU08xPP"/>
          <p:cNvPicPr>
            <a:picLocks noChangeAspect="1" noChangeArrowheads="1"/>
          </p:cNvPicPr>
          <p:nvPr/>
        </p:nvPicPr>
        <p:blipFill rotWithShape="1">
          <a:blip r:embed="rId2">
            <a:extLst>
              <a:ext uri="{28A0092B-C50C-407E-A947-70E740481C1C}">
                <a14:useLocalDpi xmlns:a14="http://schemas.microsoft.com/office/drawing/2010/main" val="0"/>
              </a:ext>
            </a:extLst>
          </a:blip>
          <a:srcRect t="12316"/>
          <a:stretch/>
        </p:blipFill>
        <p:spPr bwMode="auto">
          <a:xfrm>
            <a:off x="838200" y="2466754"/>
            <a:ext cx="6902302" cy="35960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19740" y="6443369"/>
            <a:ext cx="8530856" cy="369332"/>
          </a:xfrm>
          <a:prstGeom prst="rect">
            <a:avLst/>
          </a:prstGeom>
        </p:spPr>
        <p:txBody>
          <a:bodyPr wrap="square">
            <a:spAutoFit/>
          </a:bodyPr>
          <a:lstStyle/>
          <a:p>
            <a:r>
              <a:rPr lang="sk-SK" dirty="0" smtClean="0"/>
              <a:t>Zdroj Obr.: </a:t>
            </a:r>
            <a:r>
              <a:rPr lang="en-US" dirty="0" smtClean="0"/>
              <a:t>https://www.slideshare.net/BenjaminBengfort/a-primer-on-entity-resolution</a:t>
            </a:r>
            <a:endParaRPr lang="en-US" dirty="0"/>
          </a:p>
        </p:txBody>
      </p:sp>
    </p:spTree>
    <p:extLst>
      <p:ext uri="{BB962C8B-B14F-4D97-AF65-F5344CB8AC3E}">
        <p14:creationId xmlns:p14="http://schemas.microsoft.com/office/powerpoint/2010/main" val="41114259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a:t>Š</a:t>
            </a:r>
            <a:r>
              <a:rPr lang="sk-SK" dirty="0" smtClean="0"/>
              <a:t>kálovanie na veľké objemy údajov</a:t>
            </a:r>
            <a:br>
              <a:rPr lang="sk-SK" dirty="0" smtClean="0"/>
            </a:br>
            <a:r>
              <a:rPr lang="sk-SK" sz="2400" dirty="0" smtClean="0"/>
              <a:t>Pri tej náročnosti úplného prepojenia nemusia byť ani až tak veľké</a:t>
            </a:r>
            <a:endParaRPr lang="en-US" dirty="0"/>
          </a:p>
        </p:txBody>
      </p:sp>
      <p:sp>
        <p:nvSpPr>
          <p:cNvPr id="3" name="Content Placeholder 2"/>
          <p:cNvSpPr>
            <a:spLocks noGrp="1"/>
          </p:cNvSpPr>
          <p:nvPr>
            <p:ph idx="1"/>
          </p:nvPr>
        </p:nvSpPr>
        <p:spPr/>
        <p:txBody>
          <a:bodyPr>
            <a:normAutofit/>
          </a:bodyPr>
          <a:lstStyle/>
          <a:p>
            <a:pPr marL="0" indent="0">
              <a:buNone/>
            </a:pPr>
            <a:r>
              <a:rPr lang="sk-SK" dirty="0" smtClean="0"/>
              <a:t>Veľmi veľa zbytočných porovnaní. Heuristiky ako zredukovať ich počet.</a:t>
            </a:r>
          </a:p>
          <a:p>
            <a:pPr marL="0" indent="0">
              <a:buNone/>
            </a:pPr>
            <a:endParaRPr lang="sk-SK" dirty="0" smtClean="0"/>
          </a:p>
          <a:p>
            <a:pPr lvl="1"/>
            <a:r>
              <a:rPr lang="sk-SK" dirty="0" err="1" smtClean="0"/>
              <a:t>Blocking</a:t>
            </a:r>
            <a:r>
              <a:rPr lang="sk-SK" dirty="0" smtClean="0"/>
              <a:t> – rozdelenie priestoru podľa zvoleného atribútu a porovnávanie len v rámci rovnakých hodnôt tohto atribútu</a:t>
            </a:r>
          </a:p>
          <a:p>
            <a:pPr lvl="2"/>
            <a:r>
              <a:rPr lang="sk-SK" dirty="0" smtClean="0"/>
              <a:t>Napr. porovnávanie záznamov per mesto</a:t>
            </a:r>
          </a:p>
          <a:p>
            <a:pPr lvl="2"/>
            <a:r>
              <a:rPr lang="sk-SK" dirty="0" smtClean="0"/>
              <a:t>Môže byť hierarchia blokov napríklad pre dátumy alebo miesto</a:t>
            </a:r>
          </a:p>
          <a:p>
            <a:pPr lvl="1"/>
            <a:r>
              <a:rPr lang="sk-SK" dirty="0" err="1" smtClean="0"/>
              <a:t>Locally</a:t>
            </a:r>
            <a:r>
              <a:rPr lang="sk-SK" dirty="0" smtClean="0"/>
              <a:t> </a:t>
            </a:r>
            <a:r>
              <a:rPr lang="sk-SK" dirty="0" err="1" smtClean="0"/>
              <a:t>sensitive</a:t>
            </a:r>
            <a:r>
              <a:rPr lang="sk-SK" dirty="0" smtClean="0"/>
              <a:t> </a:t>
            </a:r>
            <a:r>
              <a:rPr lang="sk-SK" dirty="0" err="1" smtClean="0"/>
              <a:t>hashing</a:t>
            </a:r>
            <a:r>
              <a:rPr lang="sk-SK" dirty="0" smtClean="0"/>
              <a:t> – rýchle presné alebo </a:t>
            </a:r>
            <a:r>
              <a:rPr lang="sk-SK" dirty="0" err="1" smtClean="0"/>
              <a:t>aproximatívne</a:t>
            </a:r>
            <a:r>
              <a:rPr lang="sk-SK" dirty="0" smtClean="0"/>
              <a:t> hľadanie podobných pozorovaní a porovnávanie len s blízkym okolím</a:t>
            </a:r>
          </a:p>
          <a:p>
            <a:pPr lvl="2"/>
            <a:r>
              <a:rPr lang="sk-SK" dirty="0" smtClean="0"/>
              <a:t>Nad </a:t>
            </a:r>
            <a:r>
              <a:rPr lang="sk-SK" dirty="0" err="1" smtClean="0"/>
              <a:t>zahashovanou</a:t>
            </a:r>
            <a:r>
              <a:rPr lang="sk-SK" dirty="0" smtClean="0"/>
              <a:t> hodnotou vieme rýchlo porovnávať a využívať optimalizácie</a:t>
            </a:r>
          </a:p>
          <a:p>
            <a:pPr lvl="1"/>
            <a:r>
              <a:rPr lang="sk-SK" dirty="0" err="1" smtClean="0"/>
              <a:t>Canopy</a:t>
            </a:r>
            <a:r>
              <a:rPr lang="sk-SK" dirty="0" smtClean="0"/>
              <a:t> </a:t>
            </a:r>
            <a:r>
              <a:rPr lang="sk-SK" dirty="0" err="1" smtClean="0"/>
              <a:t>clustering</a:t>
            </a:r>
            <a:r>
              <a:rPr lang="sk-SK" dirty="0" smtClean="0"/>
              <a:t> – pažravé vytváranie veľkého množstva zhlukov a porovnávanie len v rámci zhluku</a:t>
            </a:r>
          </a:p>
          <a:p>
            <a:pPr lvl="1"/>
            <a:endParaRPr lang="en-US" dirty="0"/>
          </a:p>
        </p:txBody>
      </p:sp>
    </p:spTree>
    <p:extLst>
      <p:ext uri="{BB962C8B-B14F-4D97-AF65-F5344CB8AC3E}">
        <p14:creationId xmlns:p14="http://schemas.microsoft.com/office/powerpoint/2010/main" val="11992076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5400" b="1" dirty="0" err="1"/>
              <a:t>Spätná</a:t>
            </a:r>
            <a:r>
              <a:rPr lang="en-US" sz="5400" b="1" dirty="0"/>
              <a:t> </a:t>
            </a:r>
            <a:r>
              <a:rPr lang="en-US" sz="5400" b="1" dirty="0" err="1"/>
              <a:t>väzba</a:t>
            </a:r>
            <a:r>
              <a:rPr lang="en-US" sz="5400" b="1" dirty="0"/>
              <a:t>: </a:t>
            </a:r>
            <a:r>
              <a:rPr lang="en-US" sz="5400" b="1" dirty="0" smtClean="0"/>
              <a:t>https://tinyurl.com/iau2019-w04</a:t>
            </a:r>
            <a:endParaRPr lang="en-US" sz="5400"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831600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Spätná</a:t>
            </a:r>
            <a:r>
              <a:rPr lang="en-GB" dirty="0"/>
              <a:t> </a:t>
            </a:r>
            <a:r>
              <a:rPr lang="en-GB" dirty="0" err="1"/>
              <a:t>väzba</a:t>
            </a:r>
            <a:r>
              <a:rPr lang="en-GB" dirty="0"/>
              <a:t> z </a:t>
            </a:r>
            <a:r>
              <a:rPr lang="sk-SK" dirty="0"/>
              <a:t>minulého týždňa</a:t>
            </a:r>
            <a:endParaRPr lang="en-GB" dirty="0"/>
          </a:p>
        </p:txBody>
      </p:sp>
      <p:sp>
        <p:nvSpPr>
          <p:cNvPr id="3" name="Content Placeholder 2"/>
          <p:cNvSpPr>
            <a:spLocks noGrp="1"/>
          </p:cNvSpPr>
          <p:nvPr>
            <p:ph idx="1"/>
          </p:nvPr>
        </p:nvSpPr>
        <p:spPr>
          <a:xfrm>
            <a:off x="838200" y="3481431"/>
            <a:ext cx="10515600" cy="2695532"/>
          </a:xfrm>
        </p:spPr>
        <p:txBody>
          <a:bodyPr/>
          <a:lstStyle/>
          <a:p>
            <a:pPr marL="0" indent="0">
              <a:buNone/>
            </a:pPr>
            <a:r>
              <a:rPr lang="en-US" dirty="0" smtClean="0"/>
              <a:t>Na cvi</a:t>
            </a:r>
            <a:r>
              <a:rPr lang="sk-SK" dirty="0" smtClean="0"/>
              <a:t>č</a:t>
            </a:r>
            <a:r>
              <a:rPr lang="en-US" dirty="0" err="1" smtClean="0"/>
              <a:t>enia</a:t>
            </a:r>
            <a:r>
              <a:rPr lang="sk-SK" dirty="0" smtClean="0"/>
              <a:t>ch pred prednáškou veľa času zabijete hľadaním vecí, ktoré sú následne na prednáške povedané a nestíhate potom veľa úloh.</a:t>
            </a:r>
            <a:endParaRPr lang="en-GB" dirty="0"/>
          </a:p>
        </p:txBody>
      </p:sp>
    </p:spTree>
    <p:extLst>
      <p:ext uri="{BB962C8B-B14F-4D97-AF65-F5344CB8AC3E}">
        <p14:creationId xmlns:p14="http://schemas.microsoft.com/office/powerpoint/2010/main" val="4000773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Rekapitulácia – Prieskumná analýza</a:t>
            </a:r>
            <a:endParaRPr lang="en-GB" dirty="0"/>
          </a:p>
        </p:txBody>
      </p:sp>
      <p:sp>
        <p:nvSpPr>
          <p:cNvPr id="3" name="Content Placeholder 2"/>
          <p:cNvSpPr>
            <a:spLocks noGrp="1"/>
          </p:cNvSpPr>
          <p:nvPr>
            <p:ph idx="1"/>
          </p:nvPr>
        </p:nvSpPr>
        <p:spPr/>
        <p:txBody>
          <a:bodyPr/>
          <a:lstStyle/>
          <a:p>
            <a:r>
              <a:rPr lang="sk-SK" b="1" dirty="0" smtClean="0"/>
              <a:t>Spoznajte vaše dáta!</a:t>
            </a:r>
          </a:p>
          <a:p>
            <a:r>
              <a:rPr lang="sk-SK" dirty="0" smtClean="0"/>
              <a:t>Ujasnite si otázku na ktorú hľadáte odpoveď</a:t>
            </a:r>
          </a:p>
          <a:p>
            <a:r>
              <a:rPr lang="sk-SK" dirty="0" smtClean="0"/>
              <a:t>Používajte na to vhodné metriky a vizualizácie</a:t>
            </a:r>
          </a:p>
          <a:p>
            <a:r>
              <a:rPr lang="sk-SK" dirty="0" smtClean="0"/>
              <a:t>Rôzne metódy pre rôzne typy údajov</a:t>
            </a:r>
          </a:p>
          <a:p>
            <a:pPr lvl="1"/>
            <a:r>
              <a:rPr lang="sk-SK" dirty="0" smtClean="0"/>
              <a:t>Analýza jednotlivých atribútov</a:t>
            </a:r>
          </a:p>
          <a:p>
            <a:pPr lvl="1"/>
            <a:r>
              <a:rPr lang="sk-SK" dirty="0" smtClean="0"/>
              <a:t>Párová analýza</a:t>
            </a:r>
          </a:p>
          <a:p>
            <a:pPr lvl="2"/>
            <a:r>
              <a:rPr lang="sk-SK" dirty="0" smtClean="0"/>
              <a:t>Numerický – Numerický </a:t>
            </a:r>
          </a:p>
          <a:p>
            <a:pPr lvl="2"/>
            <a:r>
              <a:rPr lang="sk-SK" dirty="0" smtClean="0"/>
              <a:t>Numerický – Kategorický</a:t>
            </a:r>
          </a:p>
          <a:p>
            <a:pPr lvl="2"/>
            <a:r>
              <a:rPr lang="sk-SK" dirty="0" smtClean="0"/>
              <a:t>Kategorický – Kategorický</a:t>
            </a:r>
          </a:p>
          <a:p>
            <a:pPr lvl="2"/>
            <a:endParaRPr lang="en-GB" dirty="0"/>
          </a:p>
        </p:txBody>
      </p:sp>
    </p:spTree>
    <p:extLst>
      <p:ext uri="{BB962C8B-B14F-4D97-AF65-F5344CB8AC3E}">
        <p14:creationId xmlns:p14="http://schemas.microsoft.com/office/powerpoint/2010/main" val="1053953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a:t>Príklad </a:t>
            </a:r>
            <a:r>
              <a:rPr lang="sk-SK" dirty="0" smtClean="0"/>
              <a:t>otázky </a:t>
            </a:r>
            <a:r>
              <a:rPr lang="sk-SK" dirty="0"/>
              <a:t>na témy z predchádzajúceho týždňa</a:t>
            </a:r>
            <a:endParaRPr lang="en-US" dirty="0"/>
          </a:p>
        </p:txBody>
      </p:sp>
      <p:sp>
        <p:nvSpPr>
          <p:cNvPr id="3" name="Content Placeholder 2"/>
          <p:cNvSpPr>
            <a:spLocks noGrp="1"/>
          </p:cNvSpPr>
          <p:nvPr>
            <p:ph idx="1"/>
          </p:nvPr>
        </p:nvSpPr>
        <p:spPr/>
        <p:txBody>
          <a:bodyPr/>
          <a:lstStyle/>
          <a:p>
            <a:pPr marL="0" indent="0">
              <a:buNone/>
            </a:pPr>
            <a:r>
              <a:rPr lang="en-GB" dirty="0" err="1"/>
              <a:t>Ktoré</a:t>
            </a:r>
            <a:r>
              <a:rPr lang="en-GB" dirty="0"/>
              <a:t> z </a:t>
            </a:r>
            <a:r>
              <a:rPr lang="en-GB" dirty="0" err="1"/>
              <a:t>týchto</a:t>
            </a:r>
            <a:r>
              <a:rPr lang="en-GB" dirty="0"/>
              <a:t> </a:t>
            </a:r>
            <a:r>
              <a:rPr lang="en-GB" dirty="0" err="1"/>
              <a:t>metód</a:t>
            </a:r>
            <a:r>
              <a:rPr lang="en-GB" dirty="0"/>
              <a:t> je </a:t>
            </a:r>
            <a:r>
              <a:rPr lang="en-GB" dirty="0" err="1"/>
              <a:t>možné</a:t>
            </a:r>
            <a:r>
              <a:rPr lang="en-GB" dirty="0"/>
              <a:t> </a:t>
            </a:r>
            <a:r>
              <a:rPr lang="en-GB" dirty="0" err="1"/>
              <a:t>použiť</a:t>
            </a:r>
            <a:r>
              <a:rPr lang="en-GB" dirty="0"/>
              <a:t> </a:t>
            </a:r>
            <a:r>
              <a:rPr lang="en-GB" dirty="0" err="1"/>
              <a:t>na</a:t>
            </a:r>
            <a:r>
              <a:rPr lang="en-GB" dirty="0"/>
              <a:t> </a:t>
            </a:r>
            <a:r>
              <a:rPr lang="en-GB" b="1" dirty="0" err="1" smtClean="0"/>
              <a:t>párovú</a:t>
            </a:r>
            <a:r>
              <a:rPr lang="en-GB" b="1" dirty="0" smtClean="0"/>
              <a:t> </a:t>
            </a:r>
            <a:r>
              <a:rPr lang="en-GB" b="1" dirty="0" err="1" smtClean="0"/>
              <a:t>analýzu</a:t>
            </a:r>
            <a:r>
              <a:rPr lang="en-GB" dirty="0" smtClean="0"/>
              <a:t> </a:t>
            </a:r>
            <a:r>
              <a:rPr lang="en-GB" dirty="0" err="1"/>
              <a:t>dvoch</a:t>
            </a:r>
            <a:r>
              <a:rPr lang="en-GB" dirty="0"/>
              <a:t> </a:t>
            </a:r>
            <a:r>
              <a:rPr lang="en-GB" dirty="0" err="1"/>
              <a:t>spojitých</a:t>
            </a:r>
            <a:r>
              <a:rPr lang="en-GB" dirty="0"/>
              <a:t> </a:t>
            </a:r>
            <a:r>
              <a:rPr lang="en-GB" dirty="0" err="1"/>
              <a:t>atribútov</a:t>
            </a:r>
            <a:r>
              <a:rPr lang="en-GB" dirty="0" smtClean="0"/>
              <a:t>?</a:t>
            </a:r>
            <a:endParaRPr lang="sk-SK" dirty="0" smtClean="0"/>
          </a:p>
          <a:p>
            <a:pPr lvl="1"/>
            <a:r>
              <a:rPr lang="sk-SK" dirty="0" smtClean="0"/>
              <a:t>Histogram</a:t>
            </a:r>
          </a:p>
          <a:p>
            <a:pPr lvl="1"/>
            <a:r>
              <a:rPr lang="sk-SK" dirty="0" smtClean="0"/>
              <a:t>Stĺpcový graf</a:t>
            </a:r>
          </a:p>
          <a:p>
            <a:pPr lvl="1"/>
            <a:r>
              <a:rPr lang="sk-SK" dirty="0" err="1" smtClean="0"/>
              <a:t>Boxplot</a:t>
            </a:r>
            <a:endParaRPr lang="sk-SK" dirty="0" smtClean="0"/>
          </a:p>
          <a:p>
            <a:pPr lvl="1"/>
            <a:r>
              <a:rPr lang="sk-SK" dirty="0" err="1" smtClean="0"/>
              <a:t>Scatterplot</a:t>
            </a:r>
            <a:endParaRPr lang="sk-SK" dirty="0" smtClean="0"/>
          </a:p>
          <a:p>
            <a:pPr lvl="1"/>
            <a:r>
              <a:rPr lang="sk-SK" dirty="0" smtClean="0"/>
              <a:t>Frekvenčná (kontingenčná) tabuľka</a:t>
            </a:r>
          </a:p>
          <a:p>
            <a:pPr lvl="1"/>
            <a:r>
              <a:rPr lang="sk-SK" dirty="0" err="1" smtClean="0"/>
              <a:t>Pearsonov</a:t>
            </a:r>
            <a:r>
              <a:rPr lang="sk-SK" dirty="0" smtClean="0"/>
              <a:t> korelačný koeficient</a:t>
            </a:r>
            <a:endParaRPr lang="en-GB" dirty="0"/>
          </a:p>
        </p:txBody>
      </p:sp>
    </p:spTree>
    <p:extLst>
      <p:ext uri="{BB962C8B-B14F-4D97-AF65-F5344CB8AC3E}">
        <p14:creationId xmlns:p14="http://schemas.microsoft.com/office/powerpoint/2010/main" val="3338183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1628"/>
            <a:ext cx="10515600" cy="1325563"/>
          </a:xfrm>
        </p:spPr>
        <p:txBody>
          <a:bodyPr>
            <a:normAutofit fontScale="90000"/>
          </a:bodyPr>
          <a:lstStyle/>
          <a:p>
            <a:r>
              <a:rPr lang="sk-SK" dirty="0" smtClean="0"/>
              <a:t>Príklad otázky, ktorá je príliš zákerná na to aby sme vám ju dali na skúške, ale ktorej je mi ľúto nikde nepoužiť pretože si myslím, že je vtipná.</a:t>
            </a:r>
            <a:r>
              <a:rPr lang="en-US" dirty="0" smtClean="0"/>
              <a:t/>
            </a:r>
            <a:br>
              <a:rPr lang="en-US" dirty="0" smtClean="0"/>
            </a:br>
            <a:r>
              <a:rPr lang="sk-SK" sz="2000" dirty="0"/>
              <a:t>Áno, myslím si, že je vtipná preto, lebo som ju vymyslel ja </a:t>
            </a:r>
            <a:r>
              <a:rPr lang="en-US" sz="2000" dirty="0" smtClean="0">
                <a:sym typeface="Wingdings" panose="05000000000000000000" pitchFamily="2" charset="2"/>
              </a:rPr>
              <a:t></a:t>
            </a:r>
            <a:endParaRPr lang="en-GB" dirty="0"/>
          </a:p>
        </p:txBody>
      </p:sp>
      <p:sp>
        <p:nvSpPr>
          <p:cNvPr id="3" name="Content Placeholder 2"/>
          <p:cNvSpPr>
            <a:spLocks noGrp="1"/>
          </p:cNvSpPr>
          <p:nvPr>
            <p:ph idx="1"/>
          </p:nvPr>
        </p:nvSpPr>
        <p:spPr>
          <a:xfrm>
            <a:off x="838200" y="2818701"/>
            <a:ext cx="10515600" cy="3358262"/>
          </a:xfrm>
        </p:spPr>
        <p:txBody>
          <a:bodyPr>
            <a:normAutofit/>
          </a:bodyPr>
          <a:lstStyle/>
          <a:p>
            <a:pPr marL="0" indent="0">
              <a:buNone/>
            </a:pPr>
            <a:r>
              <a:rPr lang="en-GB" dirty="0" err="1" smtClean="0"/>
              <a:t>Pearsnova</a:t>
            </a:r>
            <a:r>
              <a:rPr lang="en-GB" dirty="0" smtClean="0"/>
              <a:t> </a:t>
            </a:r>
            <a:r>
              <a:rPr lang="en-GB" dirty="0" err="1" smtClean="0"/>
              <a:t>korelácia</a:t>
            </a:r>
            <a:r>
              <a:rPr lang="en-GB" dirty="0" smtClean="0"/>
              <a:t> </a:t>
            </a:r>
            <a:r>
              <a:rPr lang="en-GB" dirty="0" err="1"/>
              <a:t>medzi</a:t>
            </a:r>
            <a:r>
              <a:rPr lang="en-GB" dirty="0"/>
              <a:t> </a:t>
            </a:r>
            <a:r>
              <a:rPr lang="en-GB" dirty="0" err="1"/>
              <a:t>vekom</a:t>
            </a:r>
            <a:r>
              <a:rPr lang="en-GB" dirty="0"/>
              <a:t> a </a:t>
            </a:r>
            <a:r>
              <a:rPr lang="en-GB" dirty="0" err="1"/>
              <a:t>zdravím</a:t>
            </a:r>
            <a:r>
              <a:rPr lang="en-GB" dirty="0"/>
              <a:t> </a:t>
            </a:r>
            <a:r>
              <a:rPr lang="en-GB" dirty="0" err="1"/>
              <a:t>osôb</a:t>
            </a:r>
            <a:r>
              <a:rPr lang="en-GB" dirty="0"/>
              <a:t> v </a:t>
            </a:r>
            <a:r>
              <a:rPr lang="en-GB" dirty="0" err="1"/>
              <a:t>našom</a:t>
            </a:r>
            <a:r>
              <a:rPr lang="en-GB" dirty="0"/>
              <a:t> </a:t>
            </a:r>
            <a:r>
              <a:rPr lang="en-GB" dirty="0" err="1"/>
              <a:t>datasete</a:t>
            </a:r>
            <a:r>
              <a:rPr lang="en-GB" dirty="0"/>
              <a:t> je </a:t>
            </a:r>
            <a:r>
              <a:rPr lang="en-GB" dirty="0" smtClean="0"/>
              <a:t>  -1,09</a:t>
            </a:r>
            <a:r>
              <a:rPr lang="en-GB" dirty="0"/>
              <a:t>. </a:t>
            </a:r>
            <a:r>
              <a:rPr lang="en-GB" dirty="0" err="1"/>
              <a:t>Čo</a:t>
            </a:r>
            <a:r>
              <a:rPr lang="en-GB" dirty="0"/>
              <a:t> </a:t>
            </a:r>
            <a:r>
              <a:rPr lang="en-GB" dirty="0" err="1"/>
              <a:t>na</a:t>
            </a:r>
            <a:r>
              <a:rPr lang="en-GB" dirty="0"/>
              <a:t> </a:t>
            </a:r>
            <a:r>
              <a:rPr lang="en-GB" dirty="0" err="1"/>
              <a:t>základe</a:t>
            </a:r>
            <a:r>
              <a:rPr lang="en-GB" dirty="0"/>
              <a:t> </a:t>
            </a:r>
            <a:r>
              <a:rPr lang="en-GB" dirty="0" err="1"/>
              <a:t>tohto</a:t>
            </a:r>
            <a:r>
              <a:rPr lang="en-GB" dirty="0"/>
              <a:t> </a:t>
            </a:r>
            <a:r>
              <a:rPr lang="en-GB" dirty="0" err="1"/>
              <a:t>tvrdenia</a:t>
            </a:r>
            <a:r>
              <a:rPr lang="en-GB" dirty="0"/>
              <a:t> </a:t>
            </a:r>
            <a:r>
              <a:rPr lang="en-GB" dirty="0" err="1"/>
              <a:t>môžeme</a:t>
            </a:r>
            <a:r>
              <a:rPr lang="en-GB" dirty="0"/>
              <a:t> </a:t>
            </a:r>
            <a:r>
              <a:rPr lang="en-GB" dirty="0" err="1"/>
              <a:t>povedať</a:t>
            </a:r>
            <a:r>
              <a:rPr lang="en-GB" dirty="0" smtClean="0"/>
              <a:t>?</a:t>
            </a:r>
            <a:endParaRPr lang="sk-SK" dirty="0" smtClean="0"/>
          </a:p>
          <a:p>
            <a:pPr lvl="1"/>
            <a:r>
              <a:rPr lang="pl-PL" dirty="0"/>
              <a:t>Vek je dobrý prediktor </a:t>
            </a:r>
            <a:r>
              <a:rPr lang="pl-PL" dirty="0" smtClean="0"/>
              <a:t>zdravia</a:t>
            </a:r>
          </a:p>
          <a:p>
            <a:pPr lvl="1"/>
            <a:r>
              <a:rPr lang="en-GB" dirty="0" err="1"/>
              <a:t>Vek</a:t>
            </a:r>
            <a:r>
              <a:rPr lang="en-GB" dirty="0"/>
              <a:t> je </a:t>
            </a:r>
            <a:r>
              <a:rPr lang="en-GB" dirty="0" err="1"/>
              <a:t>zlý</a:t>
            </a:r>
            <a:r>
              <a:rPr lang="en-GB" dirty="0"/>
              <a:t> </a:t>
            </a:r>
            <a:r>
              <a:rPr lang="en-GB" dirty="0" err="1"/>
              <a:t>prediktor</a:t>
            </a:r>
            <a:r>
              <a:rPr lang="en-GB" dirty="0"/>
              <a:t> </a:t>
            </a:r>
            <a:r>
              <a:rPr lang="en-GB" dirty="0" err="1" smtClean="0"/>
              <a:t>zdravia</a:t>
            </a:r>
            <a:endParaRPr lang="sk-SK" dirty="0" smtClean="0"/>
          </a:p>
          <a:p>
            <a:pPr lvl="1"/>
            <a:r>
              <a:rPr lang="sk-SK" dirty="0" smtClean="0"/>
              <a:t>Možnosť 1 a aj 2 sú správne</a:t>
            </a:r>
          </a:p>
          <a:p>
            <a:pPr lvl="1"/>
            <a:r>
              <a:rPr lang="en-GB" dirty="0" err="1"/>
              <a:t>Škola</a:t>
            </a:r>
            <a:r>
              <a:rPr lang="en-GB" dirty="0"/>
              <a:t> </a:t>
            </a:r>
            <a:r>
              <a:rPr lang="en-GB" dirty="0" err="1"/>
              <a:t>hrou</a:t>
            </a:r>
            <a:r>
              <a:rPr lang="en-GB" dirty="0"/>
              <a:t> je </a:t>
            </a:r>
            <a:r>
              <a:rPr lang="en-GB" dirty="0" err="1"/>
              <a:t>efektivna</a:t>
            </a:r>
            <a:r>
              <a:rPr lang="en-GB" dirty="0"/>
              <a:t> </a:t>
            </a:r>
            <a:r>
              <a:rPr lang="en-GB" dirty="0" err="1"/>
              <a:t>metóda</a:t>
            </a:r>
            <a:r>
              <a:rPr lang="en-GB" dirty="0"/>
              <a:t> </a:t>
            </a:r>
            <a:r>
              <a:rPr lang="en-GB" dirty="0" err="1" smtClean="0"/>
              <a:t>vyučovania</a:t>
            </a:r>
            <a:endParaRPr lang="sk-SK" dirty="0" smtClean="0"/>
          </a:p>
          <a:p>
            <a:pPr lvl="1"/>
            <a:r>
              <a:rPr lang="en-GB" dirty="0" err="1"/>
              <a:t>Prednášajúci</a:t>
            </a:r>
            <a:r>
              <a:rPr lang="en-GB" dirty="0"/>
              <a:t> </a:t>
            </a:r>
            <a:r>
              <a:rPr lang="en-GB" dirty="0" err="1"/>
              <a:t>sú</a:t>
            </a:r>
            <a:r>
              <a:rPr lang="en-GB" dirty="0"/>
              <a:t> </a:t>
            </a:r>
            <a:r>
              <a:rPr lang="en-GB" dirty="0" err="1" smtClean="0"/>
              <a:t>trolovia</a:t>
            </a:r>
            <a:endParaRPr lang="sk-SK" dirty="0"/>
          </a:p>
          <a:p>
            <a:pPr lvl="1"/>
            <a:r>
              <a:rPr lang="en-GB" dirty="0" err="1"/>
              <a:t>Všetky</a:t>
            </a:r>
            <a:r>
              <a:rPr lang="en-GB" dirty="0"/>
              <a:t> </a:t>
            </a:r>
            <a:r>
              <a:rPr lang="en-GB" dirty="0" err="1"/>
              <a:t>možnosti</a:t>
            </a:r>
            <a:endParaRPr lang="sk-SK" dirty="0" smtClean="0"/>
          </a:p>
          <a:p>
            <a:pPr marL="0" indent="0">
              <a:buNone/>
            </a:pPr>
            <a:endParaRPr lang="sk-SK" dirty="0" smtClean="0"/>
          </a:p>
          <a:p>
            <a:pPr marL="0" indent="0">
              <a:buNone/>
            </a:pPr>
            <a:endParaRPr lang="sk-SK" dirty="0"/>
          </a:p>
        </p:txBody>
      </p:sp>
    </p:spTree>
    <p:extLst>
      <p:ext uri="{BB962C8B-B14F-4D97-AF65-F5344CB8AC3E}">
        <p14:creationId xmlns:p14="http://schemas.microsoft.com/office/powerpoint/2010/main" val="356269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Z</a:t>
            </a:r>
            <a:r>
              <a:rPr lang="sk-SK" dirty="0" smtClean="0"/>
              <a:t>í</a:t>
            </a:r>
            <a:r>
              <a:rPr lang="en-US" dirty="0" err="1" smtClean="0"/>
              <a:t>skavanie</a:t>
            </a:r>
            <a:r>
              <a:rPr lang="en-US" dirty="0" smtClean="0"/>
              <a:t> </a:t>
            </a:r>
            <a:r>
              <a:rPr lang="sk-SK" dirty="0" smtClean="0"/>
              <a:t>a prepájanie dát</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284884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ETL (</a:t>
            </a:r>
            <a:r>
              <a:rPr lang="sk-SK" dirty="0" err="1" smtClean="0"/>
              <a:t>Extract</a:t>
            </a:r>
            <a:r>
              <a:rPr lang="sk-SK" dirty="0" smtClean="0"/>
              <a:t>, </a:t>
            </a:r>
            <a:r>
              <a:rPr lang="sk-SK" dirty="0" err="1" smtClean="0"/>
              <a:t>Transform</a:t>
            </a:r>
            <a:r>
              <a:rPr lang="sk-SK" dirty="0" smtClean="0"/>
              <a:t>, </a:t>
            </a:r>
            <a:r>
              <a:rPr lang="sk-SK" dirty="0" err="1" smtClean="0"/>
              <a:t>Load</a:t>
            </a:r>
            <a:r>
              <a:rPr lang="sk-SK" dirty="0" smtClean="0"/>
              <a:t>)</a:t>
            </a:r>
            <a:endParaRPr lang="en-US" dirty="0"/>
          </a:p>
        </p:txBody>
      </p:sp>
      <p:sp>
        <p:nvSpPr>
          <p:cNvPr id="3" name="Content Placeholder 2"/>
          <p:cNvSpPr>
            <a:spLocks noGrp="1"/>
          </p:cNvSpPr>
          <p:nvPr>
            <p:ph idx="1"/>
          </p:nvPr>
        </p:nvSpPr>
        <p:spPr/>
        <p:txBody>
          <a:bodyPr>
            <a:normAutofit lnSpcReduction="10000"/>
          </a:bodyPr>
          <a:lstStyle/>
          <a:p>
            <a:r>
              <a:rPr lang="sk-SK" dirty="0" smtClean="0"/>
              <a:t>Termín sa používa hlavne v súvislosti s </a:t>
            </a:r>
            <a:r>
              <a:rPr lang="sk-SK" dirty="0" err="1" smtClean="0"/>
              <a:t>Data</a:t>
            </a:r>
            <a:r>
              <a:rPr lang="sk-SK" dirty="0" smtClean="0"/>
              <a:t> </a:t>
            </a:r>
            <a:r>
              <a:rPr lang="sk-SK" dirty="0" err="1" smtClean="0"/>
              <a:t>Warehousingom</a:t>
            </a:r>
            <a:endParaRPr lang="sk-SK" dirty="0" smtClean="0"/>
          </a:p>
          <a:p>
            <a:pPr lvl="1"/>
            <a:r>
              <a:rPr lang="sk-SK" dirty="0" smtClean="0"/>
              <a:t>Podrobne sa rozoberá na predmete Pokročilé databázové systémy</a:t>
            </a:r>
          </a:p>
          <a:p>
            <a:r>
              <a:rPr lang="sk-SK" dirty="0" smtClean="0"/>
              <a:t>Tu sa ideme rozprávať len o základných konceptoch a niektorých technikách, ktoré sa nám hodia</a:t>
            </a:r>
          </a:p>
          <a:p>
            <a:endParaRPr lang="sk-SK" dirty="0"/>
          </a:p>
          <a:p>
            <a:pPr marL="0" indent="0">
              <a:buNone/>
            </a:pPr>
            <a:r>
              <a:rPr lang="sk-SK" b="1" dirty="0" err="1" smtClean="0"/>
              <a:t>Extract</a:t>
            </a:r>
            <a:r>
              <a:rPr lang="sk-SK" dirty="0" smtClean="0"/>
              <a:t> – vytiahnuť dáta zo zdrojových systémov</a:t>
            </a:r>
          </a:p>
          <a:p>
            <a:pPr marL="0" indent="0">
              <a:buNone/>
            </a:pPr>
            <a:r>
              <a:rPr lang="sk-SK" b="1" dirty="0" err="1" smtClean="0"/>
              <a:t>Transform</a:t>
            </a:r>
            <a:r>
              <a:rPr lang="sk-SK" dirty="0" smtClean="0"/>
              <a:t> – Pospájať, opraviť / vyčistiť, skonsolidovať dáta do jednotnej formy</a:t>
            </a:r>
          </a:p>
          <a:p>
            <a:pPr marL="0" indent="0">
              <a:buNone/>
            </a:pPr>
            <a:r>
              <a:rPr lang="sk-SK" b="1" dirty="0" err="1" smtClean="0"/>
              <a:t>Load</a:t>
            </a:r>
            <a:r>
              <a:rPr lang="sk-SK" dirty="0" smtClean="0"/>
              <a:t> – uložiť do podoby, ktorá sa nám najviac hodí na spracovanie</a:t>
            </a:r>
          </a:p>
          <a:p>
            <a:pPr marL="0" indent="0">
              <a:buNone/>
            </a:pPr>
            <a:r>
              <a:rPr lang="sk-SK" dirty="0"/>
              <a:t>	</a:t>
            </a:r>
            <a:endParaRPr lang="en-US" dirty="0"/>
          </a:p>
        </p:txBody>
      </p:sp>
    </p:spTree>
    <p:extLst>
      <p:ext uri="{BB962C8B-B14F-4D97-AF65-F5344CB8AC3E}">
        <p14:creationId xmlns:p14="http://schemas.microsoft.com/office/powerpoint/2010/main" val="1845490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sk-SK" dirty="0" smtClean="0"/>
              <a:t>V praxi veľké, komplikované systémy prepájajúce množstvo rôznorodých zdrojov</a:t>
            </a:r>
          </a:p>
          <a:p>
            <a:r>
              <a:rPr lang="sk-SK" dirty="0" smtClean="0"/>
              <a:t>SQL procedúry, transformácie pomocou skriptov, </a:t>
            </a:r>
            <a:r>
              <a:rPr lang="sk-SK" dirty="0" err="1" smtClean="0"/>
              <a:t>Message</a:t>
            </a:r>
            <a:r>
              <a:rPr lang="sk-SK" dirty="0" smtClean="0"/>
              <a:t> </a:t>
            </a:r>
            <a:r>
              <a:rPr lang="sk-SK" dirty="0" err="1" smtClean="0"/>
              <a:t>Queue</a:t>
            </a:r>
            <a:r>
              <a:rPr lang="sk-SK" dirty="0" smtClean="0"/>
              <a:t> (Kafka), </a:t>
            </a:r>
            <a:r>
              <a:rPr lang="sk-SK" dirty="0" err="1" smtClean="0"/>
              <a:t>Spark</a:t>
            </a:r>
            <a:endParaRPr lang="sk-SK" dirty="0" smtClean="0"/>
          </a:p>
          <a:p>
            <a:r>
              <a:rPr lang="sk-SK" dirty="0" smtClean="0"/>
              <a:t>Výsledok sú tabuľky v nejakom distribuovanom súborovom systéme. Ideálne v podobe </a:t>
            </a:r>
            <a:r>
              <a:rPr lang="sk-SK" dirty="0" err="1" smtClean="0"/>
              <a:t>Star</a:t>
            </a:r>
            <a:r>
              <a:rPr lang="sk-SK" dirty="0" smtClean="0"/>
              <a:t>-schémy</a:t>
            </a:r>
          </a:p>
          <a:p>
            <a:r>
              <a:rPr lang="sk-SK" dirty="0" smtClean="0"/>
              <a:t>Dopytovanie najčastejšie pomocou SQL alebo </a:t>
            </a:r>
            <a:r>
              <a:rPr lang="sk-SK" dirty="0" err="1" smtClean="0"/>
              <a:t>MapReduce</a:t>
            </a:r>
            <a:r>
              <a:rPr lang="sk-SK" dirty="0" smtClean="0"/>
              <a:t> úloh (alebo jazyku prekladaného do MR úloh)</a:t>
            </a:r>
            <a:endParaRPr lang="en-US" dirty="0"/>
          </a:p>
        </p:txBody>
      </p:sp>
    </p:spTree>
    <p:extLst>
      <p:ext uri="{BB962C8B-B14F-4D97-AF65-F5344CB8AC3E}">
        <p14:creationId xmlns:p14="http://schemas.microsoft.com/office/powerpoint/2010/main" val="456617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930</Words>
  <Application>Microsoft Office PowerPoint</Application>
  <PresentationFormat>Widescreen</PresentationFormat>
  <Paragraphs>149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Získavanie a prepájanie dát</vt:lpstr>
      <vt:lpstr>Agenda</vt:lpstr>
      <vt:lpstr>Spätná väzba z minulého týždňa</vt:lpstr>
      <vt:lpstr>Rekapitulácia – Prieskumná analýza</vt:lpstr>
      <vt:lpstr>Príklad otázky na témy z predchádzajúceho týždňa</vt:lpstr>
      <vt:lpstr>Príklad otázky, ktorá je príliš zákerná na to aby sme vám ju dali na skúške, ale ktorej je mi ľúto nikde nepoužiť pretože si myslím, že je vtipná. Áno, myslím si, že je vtipná preto, lebo som ju vymyslel ja </vt:lpstr>
      <vt:lpstr>Získavanie a prepájanie dát</vt:lpstr>
      <vt:lpstr>ETL (Extract, Transform, Load)</vt:lpstr>
      <vt:lpstr>PowerPoint Presentation</vt:lpstr>
      <vt:lpstr>Star-schéma</vt:lpstr>
      <vt:lpstr>My ale teraz zostaneme na úrovni niekoľko málo tabuliek</vt:lpstr>
      <vt:lpstr>Zdroje údajov</vt:lpstr>
      <vt:lpstr>Pekne pripravené datasety na prácu</vt:lpstr>
      <vt:lpstr>Otvorené dáta </vt:lpstr>
      <vt:lpstr>Rôzne vedecké inštitúcie zverejňujú svoje dáta</vt:lpstr>
      <vt:lpstr>API</vt:lpstr>
      <vt:lpstr>Logy / vlastné meranie (senzory)</vt:lpstr>
      <vt:lpstr>PowerPoint Presentation</vt:lpstr>
      <vt:lpstr>Úprava dát</vt:lpstr>
      <vt:lpstr>PowerPoint Presentation</vt:lpstr>
      <vt:lpstr>goto Jupyter</vt:lpstr>
      <vt:lpstr>Prepájanie dát</vt:lpstr>
      <vt:lpstr>Entity Resolution</vt:lpstr>
      <vt:lpstr>Deduplication</vt:lpstr>
      <vt:lpstr>Reference matching</vt:lpstr>
      <vt:lpstr>Record linkage</vt:lpstr>
      <vt:lpstr>Podobnosti</vt:lpstr>
      <vt:lpstr>Škálovanie na veľké objemy údajov Pri tej náročnosti úplného prepojenia nemusia byť ani až tak veľké</vt:lpstr>
      <vt:lpstr>Spätná väzba: https://tinyurl.com/iau2019-w04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Získavanie a prepájanie dát</dc:title>
  <dc:creator>Jakub Sevcech</dc:creator>
  <cp:lastModifiedBy>Jakub Sevcech</cp:lastModifiedBy>
  <cp:revision>28</cp:revision>
  <dcterms:created xsi:type="dcterms:W3CDTF">2018-10-10T15:22:56Z</dcterms:created>
  <dcterms:modified xsi:type="dcterms:W3CDTF">2019-11-13T20:21:22Z</dcterms:modified>
</cp:coreProperties>
</file>