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69" r:id="rId9"/>
    <p:sldId id="259" r:id="rId10"/>
    <p:sldId id="270" r:id="rId11"/>
    <p:sldId id="271" r:id="rId12"/>
    <p:sldId id="258" r:id="rId13"/>
    <p:sldId id="264" r:id="rId14"/>
    <p:sldId id="265" r:id="rId15"/>
    <p:sldId id="273" r:id="rId16"/>
    <p:sldId id="272" r:id="rId17"/>
    <p:sldId id="274" r:id="rId18"/>
    <p:sldId id="275" r:id="rId19"/>
    <p:sldId id="266" r:id="rId20"/>
    <p:sldId id="260" r:id="rId21"/>
    <p:sldId id="261" r:id="rId22"/>
    <p:sldId id="262" r:id="rId23"/>
    <p:sldId id="263" r:id="rId24"/>
    <p:sldId id="267" r:id="rId25"/>
    <p:sldId id="268" r:id="rId26"/>
    <p:sldId id="276" r:id="rId27"/>
    <p:sldId id="280" r:id="rId28"/>
    <p:sldId id="277" r:id="rId29"/>
    <p:sldId id="278" r:id="rId30"/>
    <p:sldId id="281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9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E5E0-9CB8-490D-B030-87550A7C492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://archive.ics.uci.edu/ml/index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andl.com/" TargetMode="External"/><Relationship Id="rId4" Type="http://schemas.openxmlformats.org/officeDocument/2006/relationships/hyperlink" Target="https://toolbox.google.com/datasetsearch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k/" TargetMode="External"/><Relationship Id="rId7" Type="http://schemas.openxmlformats.org/officeDocument/2006/relationships/hyperlink" Target="http://databank.worldbank.org/data/home.aspx" TargetMode="External"/><Relationship Id="rId2" Type="http://schemas.openxmlformats.org/officeDocument/2006/relationships/hyperlink" Target="http://opendata.s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.europa.eu/eurostat" TargetMode="External"/><Relationship Id="rId5" Type="http://schemas.openxmlformats.org/officeDocument/2006/relationships/hyperlink" Target="https://slovak.statistics.sk/" TargetMode="External"/><Relationship Id="rId4" Type="http://schemas.openxmlformats.org/officeDocument/2006/relationships/hyperlink" Target="https://ekosystem.slovensko.digita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a.gov/" TargetMode="External"/><Relationship Id="rId2" Type="http://schemas.openxmlformats.org/officeDocument/2006/relationships/hyperlink" Target="http://opendata.cern.ch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iau-data" TargetMode="External"/><Relationship Id="rId2" Type="http://schemas.openxmlformats.org/officeDocument/2006/relationships/hyperlink" Target="https://tinyurl.com/iau-vyber-dataset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vo/IAU-2018-2019/blob/master/podmienky_absolvovania_a_projekt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acquisition and linkage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+ </a:t>
            </a:r>
            <a:r>
              <a:rPr lang="en-US" dirty="0" smtClean="0"/>
              <a:t>adaptation of shape and data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Star-sch</a:t>
            </a:r>
            <a:r>
              <a:rPr lang="en-US" dirty="0" smtClean="0"/>
              <a:t>e</a:t>
            </a:r>
            <a:r>
              <a:rPr lang="sk-SK" dirty="0" smtClean="0"/>
              <a:t>ma</a:t>
            </a:r>
            <a:endParaRPr lang="en-US" dirty="0"/>
          </a:p>
        </p:txBody>
      </p:sp>
      <p:pic>
        <p:nvPicPr>
          <p:cNvPr id="1026" name="Picture 2" descr="https://upload.wikimedia.org/wikipedia/en/f/fe/Star-schema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26" y="1676849"/>
            <a:ext cx="7676074" cy="464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3496" cy="4351338"/>
          </a:xfrm>
        </p:spPr>
        <p:txBody>
          <a:bodyPr>
            <a:normAutofit/>
          </a:bodyPr>
          <a:lstStyle/>
          <a:p>
            <a:r>
              <a:rPr lang="sk-SK" sz="2400" dirty="0" err="1" smtClean="0"/>
              <a:t>Tab</a:t>
            </a:r>
            <a:r>
              <a:rPr lang="en-US" sz="2400" dirty="0" smtClean="0"/>
              <a:t>les of facts and dimensions</a:t>
            </a:r>
            <a:endParaRPr lang="sk-SK" sz="2400" dirty="0" smtClean="0"/>
          </a:p>
          <a:p>
            <a:r>
              <a:rPr lang="en-US" sz="2400" dirty="0" smtClean="0"/>
              <a:t>Queries have common form </a:t>
            </a:r>
            <a:r>
              <a:rPr lang="sk-SK" sz="2400" dirty="0" smtClean="0"/>
              <a:t>(</a:t>
            </a:r>
            <a:r>
              <a:rPr lang="sk-SK" sz="2400" dirty="0" err="1" smtClean="0"/>
              <a:t>select</a:t>
            </a:r>
            <a:r>
              <a:rPr lang="sk-SK" sz="2400" dirty="0" smtClean="0"/>
              <a:t> + </a:t>
            </a:r>
            <a:r>
              <a:rPr lang="sk-SK" sz="2400" dirty="0" err="1" smtClean="0"/>
              <a:t>inner</a:t>
            </a:r>
            <a:r>
              <a:rPr lang="sk-SK" sz="2400" dirty="0" smtClean="0"/>
              <a:t> </a:t>
            </a:r>
            <a:r>
              <a:rPr lang="sk-SK" sz="2400" dirty="0" err="1" smtClean="0"/>
              <a:t>join</a:t>
            </a:r>
            <a:r>
              <a:rPr lang="sk-SK" sz="2400" dirty="0" smtClean="0"/>
              <a:t> + </a:t>
            </a:r>
            <a:r>
              <a:rPr lang="sk-SK" sz="2400" dirty="0" err="1" smtClean="0"/>
              <a:t>where</a:t>
            </a:r>
            <a:r>
              <a:rPr lang="sk-SK" sz="2400" dirty="0" smtClean="0"/>
              <a:t> + </a:t>
            </a:r>
            <a:r>
              <a:rPr lang="sk-SK" sz="2400" dirty="0" err="1" smtClean="0"/>
              <a:t>group</a:t>
            </a:r>
            <a:r>
              <a:rPr lang="sk-SK" sz="2400" dirty="0" smtClean="0"/>
              <a:t> by + </a:t>
            </a:r>
            <a:r>
              <a:rPr lang="sk-SK" sz="2400" dirty="0" err="1" smtClean="0"/>
              <a:t>agg</a:t>
            </a:r>
            <a:r>
              <a:rPr lang="sk-SK" sz="2400" dirty="0" smtClean="0"/>
              <a:t>)</a:t>
            </a:r>
          </a:p>
          <a:p>
            <a:r>
              <a:rPr lang="en-US" sz="2400" dirty="0" smtClean="0"/>
              <a:t>Saves storage and is reasonably quick in execution</a:t>
            </a:r>
            <a:endParaRPr lang="sk-SK" sz="2400" dirty="0" smtClean="0"/>
          </a:p>
          <a:p>
            <a:r>
              <a:rPr lang="sk-SK" sz="2400" dirty="0" smtClean="0"/>
              <a:t>=&gt; </a:t>
            </a:r>
            <a:r>
              <a:rPr lang="sk-SK" sz="2400" dirty="0" err="1" smtClean="0"/>
              <a:t>Snowflake</a:t>
            </a:r>
            <a:r>
              <a:rPr lang="sk-SK" sz="2400" dirty="0" smtClean="0"/>
              <a:t> </a:t>
            </a:r>
            <a:r>
              <a:rPr lang="sk-SK" sz="2400" dirty="0" err="1" smtClean="0"/>
              <a:t>sch</a:t>
            </a:r>
            <a:r>
              <a:rPr lang="en-US" sz="2400" dirty="0" smtClean="0"/>
              <a:t>e</a:t>
            </a:r>
            <a:r>
              <a:rPr lang="sk-SK" sz="2400" dirty="0" smtClean="0"/>
              <a:t>ma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21696" y="6325739"/>
            <a:ext cx="564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 source</a:t>
            </a:r>
            <a:r>
              <a:rPr lang="sk-SK" dirty="0" smtClean="0"/>
              <a:t>.: </a:t>
            </a:r>
            <a:r>
              <a:rPr lang="en-US" dirty="0" smtClean="0"/>
              <a:t>https://en.wikipedia.org/wiki/Star_schema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4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We will stay at the level of only several tables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8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prepared datasets ready to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UCI - </a:t>
            </a:r>
            <a:r>
              <a:rPr lang="sk-SK" dirty="0" smtClean="0">
                <a:hlinkClick r:id="rId2"/>
              </a:rPr>
              <a:t>http://archive.ics.uci.edu/ml/index.php</a:t>
            </a:r>
            <a:endParaRPr lang="sk-SK" dirty="0" smtClean="0"/>
          </a:p>
          <a:p>
            <a:r>
              <a:rPr lang="sk-SK" dirty="0" err="1" smtClean="0"/>
              <a:t>Kaggle</a:t>
            </a:r>
            <a:r>
              <a:rPr lang="sk-SK" dirty="0" smtClean="0"/>
              <a:t> </a:t>
            </a:r>
            <a:r>
              <a:rPr lang="sk-SK" dirty="0" err="1" smtClean="0"/>
              <a:t>Datasets</a:t>
            </a:r>
            <a:r>
              <a:rPr lang="sk-SK" dirty="0" smtClean="0"/>
              <a:t> - </a:t>
            </a:r>
            <a:r>
              <a:rPr lang="sk-SK" dirty="0" smtClean="0">
                <a:hlinkClick r:id="rId3"/>
              </a:rPr>
              <a:t>https://www.kaggle.com/datasets</a:t>
            </a:r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dirty="0" err="1" smtClean="0"/>
              <a:t>Meta</a:t>
            </a:r>
            <a:r>
              <a:rPr lang="en-US" dirty="0" smtClean="0"/>
              <a:t>search engines</a:t>
            </a:r>
            <a:r>
              <a:rPr lang="sk-SK" dirty="0" smtClean="0"/>
              <a:t> (</a:t>
            </a:r>
            <a:r>
              <a:rPr lang="en-US" dirty="0" smtClean="0"/>
              <a:t>unfortunately some are payed</a:t>
            </a:r>
            <a:r>
              <a:rPr lang="sk-SK" dirty="0" smtClean="0"/>
              <a:t>)</a:t>
            </a:r>
          </a:p>
          <a:p>
            <a:r>
              <a:rPr lang="sk-SK" dirty="0" smtClean="0"/>
              <a:t>Google </a:t>
            </a:r>
            <a:r>
              <a:rPr lang="sk-SK" dirty="0" err="1" smtClean="0"/>
              <a:t>Dataset</a:t>
            </a:r>
            <a:r>
              <a:rPr lang="sk-SK" dirty="0" smtClean="0"/>
              <a:t> </a:t>
            </a:r>
            <a:r>
              <a:rPr lang="sk-SK" dirty="0" err="1" smtClean="0"/>
              <a:t>Search</a:t>
            </a:r>
            <a:r>
              <a:rPr lang="sk-SK" dirty="0" smtClean="0"/>
              <a:t> - </a:t>
            </a:r>
            <a:r>
              <a:rPr lang="sk-SK" dirty="0" smtClean="0">
                <a:hlinkClick r:id="rId4"/>
              </a:rPr>
              <a:t>https://toolbox.google.com/datasetsearch</a:t>
            </a:r>
            <a:endParaRPr lang="sk-SK" dirty="0" smtClean="0"/>
          </a:p>
          <a:p>
            <a:r>
              <a:rPr lang="sk-SK" dirty="0" err="1" smtClean="0"/>
              <a:t>Quandl</a:t>
            </a:r>
            <a:r>
              <a:rPr lang="sk-SK" dirty="0" smtClean="0"/>
              <a:t> - </a:t>
            </a:r>
            <a:r>
              <a:rPr lang="sk-SK" dirty="0" smtClean="0">
                <a:hlinkClick r:id="rId5"/>
              </a:rPr>
              <a:t>https://www.quandl.com/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2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http://opendata.sk</a:t>
            </a:r>
            <a:endParaRPr lang="sk-SK" dirty="0" smtClean="0"/>
          </a:p>
          <a:p>
            <a:r>
              <a:rPr lang="en-US" dirty="0" smtClean="0">
                <a:hlinkClick r:id="rId3"/>
              </a:rPr>
              <a:t>https://data.gov.sk/</a:t>
            </a:r>
            <a:endParaRPr lang="sk-SK" dirty="0" smtClean="0"/>
          </a:p>
          <a:p>
            <a:r>
              <a:rPr lang="en-US" dirty="0" smtClean="0">
                <a:hlinkClick r:id="rId4"/>
              </a:rPr>
              <a:t>https://ekosystem.slovensko.digital/</a:t>
            </a:r>
            <a:endParaRPr lang="sk-SK" dirty="0" smtClean="0"/>
          </a:p>
          <a:p>
            <a:endParaRPr lang="sk-SK" dirty="0"/>
          </a:p>
          <a:p>
            <a:r>
              <a:rPr lang="en-US" dirty="0" smtClean="0">
                <a:hlinkClick r:id="rId5"/>
              </a:rPr>
              <a:t>https://slovak.statistics.sk</a:t>
            </a:r>
            <a:endParaRPr lang="sk-SK" dirty="0" smtClean="0"/>
          </a:p>
          <a:p>
            <a:r>
              <a:rPr lang="en-US" dirty="0" smtClean="0">
                <a:hlinkClick r:id="rId6"/>
              </a:rPr>
              <a:t>https://ec.europa.eu/eurostat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http://databank.worldbank.org/data/home.aspx</a:t>
            </a:r>
            <a:endParaRPr lang="sk-SK" dirty="0" smtClean="0"/>
          </a:p>
          <a:p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6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research institutions make their data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CERN - </a:t>
            </a:r>
            <a:r>
              <a:rPr lang="sk-SK" dirty="0" smtClean="0">
                <a:hlinkClick r:id="rId2"/>
              </a:rPr>
              <a:t>http://opendata.cern.ch/</a:t>
            </a:r>
            <a:endParaRPr lang="sk-SK" dirty="0" smtClean="0"/>
          </a:p>
          <a:p>
            <a:r>
              <a:rPr lang="sk-SK" dirty="0" smtClean="0"/>
              <a:t>NASA - </a:t>
            </a:r>
            <a:r>
              <a:rPr lang="sk-SK" dirty="0" smtClean="0">
                <a:hlinkClick r:id="rId3"/>
              </a:rPr>
              <a:t>https://data.nasa.gov/</a:t>
            </a:r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57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67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Application developers want to make data access easy or they want people to build applications on top of theirs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Typically many restrictions when working with personal data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Open</a:t>
            </a:r>
            <a:r>
              <a:rPr lang="sk-SK" dirty="0" smtClean="0"/>
              <a:t> (</a:t>
            </a:r>
            <a:r>
              <a:rPr lang="en-US" dirty="0" smtClean="0"/>
              <a:t>restrictions</a:t>
            </a:r>
            <a:r>
              <a:rPr lang="sk-SK" dirty="0" smtClean="0"/>
              <a:t>) </a:t>
            </a:r>
            <a:r>
              <a:rPr lang="en-US" dirty="0" smtClean="0"/>
              <a:t>and played as well</a:t>
            </a:r>
            <a:r>
              <a:rPr lang="sk-SK" dirty="0" smtClean="0"/>
              <a:t>.</a:t>
            </a:r>
          </a:p>
          <a:p>
            <a:r>
              <a:rPr lang="sk-SK" dirty="0" smtClean="0"/>
              <a:t>Facebook</a:t>
            </a:r>
          </a:p>
          <a:p>
            <a:r>
              <a:rPr lang="sk-SK" dirty="0" smtClean="0"/>
              <a:t>Twitter</a:t>
            </a:r>
          </a:p>
          <a:p>
            <a:r>
              <a:rPr lang="sk-SK" dirty="0" smtClean="0"/>
              <a:t>Google</a:t>
            </a:r>
          </a:p>
          <a:p>
            <a:r>
              <a:rPr lang="sk-SK" dirty="0" smtClean="0"/>
              <a:t>...</a:t>
            </a:r>
          </a:p>
          <a:p>
            <a:endParaRPr lang="sk-SK" dirty="0"/>
          </a:p>
          <a:p>
            <a:pPr marL="0" indent="0">
              <a:buNone/>
            </a:pPr>
            <a:r>
              <a:rPr lang="en-US" dirty="0" smtClean="0"/>
              <a:t>Programmable</a:t>
            </a:r>
            <a:r>
              <a:rPr lang="sk-SK" dirty="0" smtClean="0"/>
              <a:t>W</a:t>
            </a:r>
            <a:r>
              <a:rPr lang="en-US" dirty="0" err="1" smtClean="0"/>
              <a:t>eb</a:t>
            </a:r>
            <a:r>
              <a:rPr lang="sk-SK" dirty="0" smtClean="0"/>
              <a:t> - </a:t>
            </a:r>
            <a:r>
              <a:rPr lang="en-US" dirty="0" smtClean="0"/>
              <a:t>https://www.programmableweb.com/apis/directory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7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Log</a:t>
            </a:r>
            <a:r>
              <a:rPr lang="en-US" dirty="0" smtClean="0"/>
              <a:t>s</a:t>
            </a:r>
            <a:r>
              <a:rPr lang="sk-SK" dirty="0" smtClean="0"/>
              <a:t> / </a:t>
            </a:r>
            <a:r>
              <a:rPr lang="en-US" dirty="0" smtClean="0"/>
              <a:t>measurements</a:t>
            </a:r>
            <a:r>
              <a:rPr lang="sk-SK" dirty="0" smtClean="0"/>
              <a:t> (sen</a:t>
            </a:r>
            <a:r>
              <a:rPr lang="en-US" dirty="0" err="1" smtClean="0"/>
              <a:t>sors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Weblog</a:t>
            </a:r>
            <a:r>
              <a:rPr lang="en-US" dirty="0" smtClean="0"/>
              <a:t>s of user activity</a:t>
            </a:r>
            <a:r>
              <a:rPr lang="sk-SK" dirty="0" smtClean="0"/>
              <a:t> (</a:t>
            </a:r>
            <a:r>
              <a:rPr lang="en-US" dirty="0" smtClean="0"/>
              <a:t> we had many such projects at the faculty</a:t>
            </a:r>
            <a:r>
              <a:rPr lang="sk-SK" dirty="0" smtClean="0"/>
              <a:t>)</a:t>
            </a:r>
          </a:p>
          <a:p>
            <a:r>
              <a:rPr lang="sk-SK" dirty="0" err="1" smtClean="0"/>
              <a:t>Eyetracking</a:t>
            </a:r>
            <a:r>
              <a:rPr lang="sk-SK" dirty="0" smtClean="0"/>
              <a:t>, EEG, </a:t>
            </a:r>
            <a:r>
              <a:rPr lang="en-US" dirty="0" smtClean="0"/>
              <a:t>temperature, humidity, acceleration</a:t>
            </a:r>
            <a:r>
              <a:rPr lang="sk-SK" dirty="0" smtClean="0"/>
              <a:t>,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0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formats</a:t>
            </a:r>
          </a:p>
          <a:p>
            <a:r>
              <a:rPr lang="en-US" dirty="0"/>
              <a:t>Various </a:t>
            </a:r>
            <a:r>
              <a:rPr lang="sk-SK" dirty="0" err="1" smtClean="0"/>
              <a:t>form</a:t>
            </a:r>
            <a:r>
              <a:rPr lang="en-US" dirty="0" smtClean="0"/>
              <a:t>s</a:t>
            </a:r>
            <a:endParaRPr lang="sk-SK" dirty="0" smtClean="0"/>
          </a:p>
          <a:p>
            <a:r>
              <a:rPr lang="en-US" dirty="0"/>
              <a:t>Various </a:t>
            </a:r>
            <a:r>
              <a:rPr lang="en-US" dirty="0" smtClean="0"/>
              <a:t>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from previous week</a:t>
            </a:r>
            <a:endParaRPr lang="sk-SK" dirty="0" smtClean="0"/>
          </a:p>
          <a:p>
            <a:r>
              <a:rPr lang="sk-SK" dirty="0" err="1" smtClean="0"/>
              <a:t>Quick</a:t>
            </a:r>
            <a:r>
              <a:rPr lang="sk-SK" dirty="0" smtClean="0"/>
              <a:t> </a:t>
            </a:r>
            <a:r>
              <a:rPr lang="sk-SK" dirty="0" err="1" smtClean="0"/>
              <a:t>recapitulation</a:t>
            </a:r>
            <a:r>
              <a:rPr lang="sk-SK" dirty="0" smtClean="0"/>
              <a:t> + </a:t>
            </a:r>
            <a:r>
              <a:rPr lang="sk-SK" dirty="0" err="1" smtClean="0"/>
              <a:t>Example</a:t>
            </a:r>
            <a:r>
              <a:rPr lang="sk-SK" dirty="0" smtClean="0"/>
              <a:t> of </a:t>
            </a:r>
            <a:r>
              <a:rPr lang="sk-SK" dirty="0" err="1" smtClean="0"/>
              <a:t>questions</a:t>
            </a:r>
            <a:r>
              <a:rPr lang="sk-SK" dirty="0" smtClean="0"/>
              <a:t> on </a:t>
            </a:r>
            <a:r>
              <a:rPr lang="sk-SK" dirty="0" err="1" smtClean="0"/>
              <a:t>topics</a:t>
            </a:r>
            <a:r>
              <a:rPr lang="sk-SK" dirty="0" smtClean="0"/>
              <a:t> </a:t>
            </a:r>
            <a:r>
              <a:rPr lang="sk-SK" dirty="0" err="1" smtClean="0"/>
              <a:t>from</a:t>
            </a:r>
            <a:r>
              <a:rPr lang="sk-SK" dirty="0" smtClean="0"/>
              <a:t> </a:t>
            </a:r>
            <a:r>
              <a:rPr lang="sk-SK" dirty="0" err="1" smtClean="0"/>
              <a:t>previous</a:t>
            </a:r>
            <a:r>
              <a:rPr lang="sk-SK" dirty="0" smtClean="0"/>
              <a:t> </a:t>
            </a:r>
            <a:r>
              <a:rPr lang="sk-SK" dirty="0" err="1" smtClean="0"/>
              <a:t>week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smtClean="0"/>
              <a:t>and </a:t>
            </a:r>
            <a:r>
              <a:rPr lang="en-US" dirty="0" smtClean="0"/>
              <a:t>how </a:t>
            </a:r>
            <a:r>
              <a:rPr lang="en-US" dirty="0" smtClean="0"/>
              <a:t>to get data</a:t>
            </a:r>
            <a:endParaRPr lang="sk-SK" dirty="0" smtClean="0"/>
          </a:p>
          <a:p>
            <a:r>
              <a:rPr lang="en-US" dirty="0" smtClean="0"/>
              <a:t>How to transform them to the form we need</a:t>
            </a:r>
          </a:p>
          <a:p>
            <a:r>
              <a:rPr lang="en-US" dirty="0" smtClean="0"/>
              <a:t>Linkage of various sources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going to talk about transformation between various data formats </a:t>
            </a:r>
            <a:r>
              <a:rPr lang="sk-SK" dirty="0" smtClean="0"/>
              <a:t>(XML, CSV, JSON, BIN ...)</a:t>
            </a:r>
          </a:p>
          <a:p>
            <a:r>
              <a:rPr lang="en-US" dirty="0" smtClean="0"/>
              <a:t>Not going to talk about extraction of features from data</a:t>
            </a:r>
            <a:r>
              <a:rPr lang="sk-SK" dirty="0" smtClean="0"/>
              <a:t> (</a:t>
            </a:r>
            <a:r>
              <a:rPr lang="en-US" dirty="0" smtClean="0"/>
              <a:t>images</a:t>
            </a:r>
            <a:r>
              <a:rPr lang="sk-SK" dirty="0" smtClean="0"/>
              <a:t> / </a:t>
            </a:r>
            <a:r>
              <a:rPr lang="en-US" dirty="0" smtClean="0"/>
              <a:t>sound</a:t>
            </a:r>
            <a:r>
              <a:rPr lang="sk-SK" dirty="0" smtClean="0"/>
              <a:t> / text ...)</a:t>
            </a:r>
          </a:p>
          <a:p>
            <a:pPr lvl="1"/>
            <a:r>
              <a:rPr lang="en-US" dirty="0" smtClean="0"/>
              <a:t>We will get to this partially </a:t>
            </a:r>
            <a:r>
              <a:rPr lang="en-US" dirty="0"/>
              <a:t>i</a:t>
            </a:r>
            <a:r>
              <a:rPr lang="en-US" dirty="0" smtClean="0"/>
              <a:t>n later presentations</a:t>
            </a:r>
            <a:endParaRPr lang="sk-SK" dirty="0" smtClean="0"/>
          </a:p>
          <a:p>
            <a:r>
              <a:rPr lang="en-US" dirty="0" smtClean="0"/>
              <a:t>We will focus on tabular data and manipulation with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41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VÃ½sledok vyhÄ¾adÃ¡vania obrÃ¡zkov pre dopyt jupiter roc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2843969"/>
            <a:ext cx="6346825" cy="401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1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JOIN in relational database is not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558"/>
            <a:ext cx="10515600" cy="5071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Entity Resolution refers to techniques that identify, group, and link digital mentions or manifestations of some object in the real world</a:t>
            </a:r>
            <a:r>
              <a:rPr lang="en-GB" dirty="0" smtClean="0"/>
              <a:t>.</a:t>
            </a:r>
            <a:endParaRPr lang="sk-SK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Common name for</a:t>
            </a:r>
            <a:r>
              <a:rPr lang="sk-SK" dirty="0" smtClean="0"/>
              <a:t>:</a:t>
            </a:r>
            <a:endParaRPr lang="en-GB" dirty="0"/>
          </a:p>
          <a:p>
            <a:r>
              <a:rPr lang="en-GB" dirty="0" smtClean="0"/>
              <a:t>Deduplication</a:t>
            </a:r>
          </a:p>
          <a:p>
            <a:r>
              <a:rPr lang="sk-SK" dirty="0" err="1" smtClean="0"/>
              <a:t>Reference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sk-SK" dirty="0" smtClean="0"/>
          </a:p>
          <a:p>
            <a:r>
              <a:rPr lang="sk-SK" dirty="0" err="1" smtClean="0"/>
              <a:t>Record</a:t>
            </a:r>
            <a:r>
              <a:rPr lang="sk-SK" dirty="0" smtClean="0"/>
              <a:t> </a:t>
            </a:r>
            <a:r>
              <a:rPr lang="sk-SK" dirty="0" err="1" smtClean="0"/>
              <a:t>linkage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57595"/>
            <a:ext cx="6131442" cy="1799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Deduplication</a:t>
            </a:r>
            <a:endParaRPr lang="en-US" dirty="0"/>
          </a:p>
        </p:txBody>
      </p:sp>
      <p:pic>
        <p:nvPicPr>
          <p:cNvPr id="4" name="Picture 2" descr="https://lh4.googleusercontent.com/I0_GTFZFkgMZn63RLfs4qGQ_NgLyyr3QeNZhJ6VCHzRSC4wTiUFb_-HpYK94twJ2ldZGa_j95rm8UYAk9POpbrXqj01QyoIkppasp1sIlt_ttjtVnfEXiiJqWnSd0ZtzDJYTgb_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327" y="1796901"/>
            <a:ext cx="4418673" cy="232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5533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process of clustering and linking of entries representing the same entity</a:t>
            </a:r>
            <a:r>
              <a:rPr lang="sk-SK" dirty="0" smtClean="0"/>
              <a:t>.</a:t>
            </a:r>
          </a:p>
          <a:p>
            <a:pPr lvl="1"/>
            <a:r>
              <a:rPr lang="en-US" dirty="0" smtClean="0"/>
              <a:t>Exact match</a:t>
            </a:r>
            <a:endParaRPr lang="sk-SK" dirty="0" smtClean="0"/>
          </a:p>
          <a:p>
            <a:pPr lvl="1"/>
            <a:r>
              <a:rPr lang="en-US" dirty="0" smtClean="0"/>
              <a:t>Exact match on key attributes</a:t>
            </a:r>
          </a:p>
          <a:p>
            <a:pPr lvl="1"/>
            <a:r>
              <a:rPr lang="en-US" dirty="0" smtClean="0"/>
              <a:t>Rules</a:t>
            </a:r>
            <a:endParaRPr lang="sk-SK" dirty="0" smtClean="0"/>
          </a:p>
          <a:p>
            <a:pPr lvl="1"/>
            <a:r>
              <a:rPr lang="en-US" dirty="0" smtClean="0"/>
              <a:t>Similarities</a:t>
            </a:r>
            <a:endParaRPr lang="sk-SK" dirty="0" smtClean="0"/>
          </a:p>
          <a:p>
            <a:r>
              <a:rPr lang="en-US" dirty="0" smtClean="0"/>
              <a:t>Works with a single database at the same time</a:t>
            </a:r>
            <a:endParaRPr lang="sk-SK" dirty="0" smtClean="0"/>
          </a:p>
          <a:p>
            <a:r>
              <a:rPr lang="en-US" dirty="0" smtClean="0"/>
              <a:t>Key task </a:t>
            </a:r>
            <a:r>
              <a:rPr lang="sk-SK" dirty="0" smtClean="0"/>
              <a:t>– </a:t>
            </a:r>
            <a:r>
              <a:rPr lang="en-US" dirty="0" smtClean="0"/>
              <a:t>find /create cluster representative</a:t>
            </a:r>
            <a:endParaRPr lang="sk-SK" dirty="0" smtClean="0"/>
          </a:p>
          <a:p>
            <a:pPr lvl="1"/>
            <a:r>
              <a:rPr lang="en-US" dirty="0" smtClean="0"/>
              <a:t>Often the most complete record</a:t>
            </a:r>
            <a:endParaRPr lang="sk-SK" dirty="0" smtClean="0"/>
          </a:p>
          <a:p>
            <a:pPr lvl="1"/>
            <a:r>
              <a:rPr lang="en-US" dirty="0" smtClean="0"/>
              <a:t>Complete missing values</a:t>
            </a:r>
            <a:endParaRPr lang="sk-SK" dirty="0" smtClean="0"/>
          </a:p>
        </p:txBody>
      </p:sp>
      <p:sp>
        <p:nvSpPr>
          <p:cNvPr id="7" name="Rectangle 6"/>
          <p:cNvSpPr/>
          <p:nvPr/>
        </p:nvSpPr>
        <p:spPr>
          <a:xfrm rot="20836263">
            <a:off x="2842813" y="2527474"/>
            <a:ext cx="21561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</a:t>
            </a:r>
            <a:r>
              <a:rPr lang="en-US" sz="40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</a:t>
            </a:r>
            <a:r>
              <a:rPr lang="sk-SK" sz="40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</a:t>
            </a:r>
            <a:endParaRPr lang="en-US" sz="40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81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Reference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83326" cy="4351338"/>
          </a:xfrm>
        </p:spPr>
        <p:txBody>
          <a:bodyPr/>
          <a:lstStyle/>
          <a:p>
            <a:r>
              <a:rPr lang="en-US" dirty="0" smtClean="0"/>
              <a:t>Link noisy data with records in a reference table</a:t>
            </a:r>
            <a:r>
              <a:rPr lang="sk-SK" dirty="0" smtClean="0"/>
              <a:t>.</a:t>
            </a:r>
          </a:p>
          <a:p>
            <a:r>
              <a:rPr lang="en-US" dirty="0" smtClean="0"/>
              <a:t>Similar approaches as deduplication but computationally more demanding </a:t>
            </a:r>
            <a:r>
              <a:rPr lang="sk-SK" dirty="0" smtClean="0"/>
              <a:t>– </a:t>
            </a:r>
            <a:r>
              <a:rPr lang="en-US" dirty="0" smtClean="0"/>
              <a:t>we work with multiple tables / databases</a:t>
            </a:r>
            <a:endParaRPr lang="en-US" dirty="0"/>
          </a:p>
        </p:txBody>
      </p:sp>
      <p:pic>
        <p:nvPicPr>
          <p:cNvPr id="5" name="Picture 4" descr="https://lh6.googleusercontent.com/YrjpwFUrkzAoJ4B8wn7J_Lv1Q0GLIZeqYEOHhFrBMqPQzUURMJ3hqKtWNxoN_INXgKrvAE1bpZBd73cCQweTtMtNrHGmjstp9m7BRUun18ugv-F4ia3D9KR7e0dCmdkBs31GY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20" y="3849377"/>
            <a:ext cx="5511403" cy="296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9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lh4.googleusercontent.com/3Ay_GUP7ZE9OPzX8IbTduUHpCxH7M_k-IXrgY1EEzJ3qz4NR1sbeL47wksn_3p5g_qNvBBwndOmtoN7vcDRBt8iKnVbjfrfBFWKcbYhXnu0sKcw5U6BeGluLrqbkc9DG32CSH4X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284" y="4186563"/>
            <a:ext cx="5000080" cy="26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Record</a:t>
            </a:r>
            <a:r>
              <a:rPr lang="sk-SK" dirty="0" smtClean="0"/>
              <a:t> </a:t>
            </a:r>
            <a:r>
              <a:rPr lang="sk-SK" dirty="0" err="1" smtClean="0"/>
              <a:t>linkage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77" y="172647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Search for equivalent records between various databases</a:t>
            </a:r>
            <a:r>
              <a:rPr lang="sk-SK" dirty="0" smtClean="0"/>
              <a:t>.</a:t>
            </a:r>
          </a:p>
          <a:p>
            <a:r>
              <a:rPr lang="en-US" dirty="0" smtClean="0"/>
              <a:t>Computationally very demanding</a:t>
            </a:r>
            <a:endParaRPr lang="sk-SK" dirty="0" smtClean="0"/>
          </a:p>
          <a:p>
            <a:pPr lvl="1"/>
            <a:r>
              <a:rPr lang="en-US" dirty="0" smtClean="0"/>
              <a:t>For </a:t>
            </a:r>
            <a:r>
              <a:rPr lang="sk-SK" i="1" dirty="0" smtClean="0"/>
              <a:t>d</a:t>
            </a:r>
            <a:r>
              <a:rPr lang="sk-SK" dirty="0" smtClean="0"/>
              <a:t> </a:t>
            </a:r>
            <a:r>
              <a:rPr lang="sk-SK" dirty="0" err="1" smtClean="0"/>
              <a:t>datab</a:t>
            </a:r>
            <a:r>
              <a:rPr lang="en-US" dirty="0" err="1" smtClean="0"/>
              <a:t>ases</a:t>
            </a:r>
            <a:r>
              <a:rPr lang="sk-SK" dirty="0" smtClean="0"/>
              <a:t> </a:t>
            </a:r>
            <a:r>
              <a:rPr lang="en-US" dirty="0" smtClean="0"/>
              <a:t>with</a:t>
            </a:r>
            <a:r>
              <a:rPr lang="sk-SK" dirty="0" smtClean="0"/>
              <a:t> </a:t>
            </a:r>
            <a:r>
              <a:rPr lang="sk-SK" i="1" dirty="0" smtClean="0"/>
              <a:t>n</a:t>
            </a:r>
            <a:r>
              <a:rPr lang="sk-SK" dirty="0" smtClean="0"/>
              <a:t> </a:t>
            </a:r>
            <a:r>
              <a:rPr lang="en-US" dirty="0" smtClean="0"/>
              <a:t>records requires</a:t>
            </a:r>
            <a:r>
              <a:rPr lang="sk-SK" dirty="0" smtClean="0"/>
              <a:t> </a:t>
            </a:r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 smtClean="0"/>
              <a:t>)</a:t>
            </a:r>
            <a:r>
              <a:rPr lang="sk-SK" dirty="0" smtClean="0"/>
              <a:t> </a:t>
            </a:r>
            <a:r>
              <a:rPr lang="en-US" dirty="0" smtClean="0"/>
              <a:t>comparisons</a:t>
            </a:r>
            <a:endParaRPr lang="sk-SK" dirty="0" smtClean="0"/>
          </a:p>
          <a:p>
            <a:r>
              <a:rPr lang="en-US" dirty="0" smtClean="0"/>
              <a:t>Many approaches </a:t>
            </a:r>
            <a:r>
              <a:rPr lang="sk-SK" dirty="0" smtClean="0"/>
              <a:t>(</a:t>
            </a:r>
            <a:r>
              <a:rPr lang="en-US" dirty="0" smtClean="0"/>
              <a:t>in decreasing order of reliability</a:t>
            </a:r>
            <a:r>
              <a:rPr lang="sk-SK" dirty="0" smtClean="0"/>
              <a:t>)</a:t>
            </a:r>
          </a:p>
          <a:p>
            <a:pPr lvl="1"/>
            <a:r>
              <a:rPr lang="sk-SK" dirty="0" err="1" smtClean="0"/>
              <a:t>Exact</a:t>
            </a:r>
            <a:r>
              <a:rPr lang="sk-SK" dirty="0" smtClean="0"/>
              <a:t> </a:t>
            </a:r>
            <a:r>
              <a:rPr lang="sk-SK" dirty="0" err="1" smtClean="0"/>
              <a:t>match</a:t>
            </a:r>
            <a:endParaRPr lang="sk-SK" dirty="0" smtClean="0"/>
          </a:p>
          <a:p>
            <a:pPr lvl="2"/>
            <a:r>
              <a:rPr lang="en-US" dirty="0" smtClean="0"/>
              <a:t>Similar to</a:t>
            </a:r>
            <a:r>
              <a:rPr lang="sk-SK" dirty="0" smtClean="0"/>
              <a:t> SQL </a:t>
            </a:r>
            <a:r>
              <a:rPr lang="sk-SK" dirty="0" err="1" smtClean="0"/>
              <a:t>join</a:t>
            </a:r>
            <a:r>
              <a:rPr lang="sk-SK" dirty="0" smtClean="0"/>
              <a:t> </a:t>
            </a:r>
            <a:r>
              <a:rPr lang="en-US" dirty="0" smtClean="0"/>
              <a:t>on multi index</a:t>
            </a:r>
          </a:p>
          <a:p>
            <a:pPr lvl="1"/>
            <a:r>
              <a:rPr lang="sk-SK" dirty="0" err="1" smtClean="0"/>
              <a:t>Learned</a:t>
            </a:r>
            <a:r>
              <a:rPr lang="sk-SK" dirty="0" smtClean="0"/>
              <a:t> rule </a:t>
            </a:r>
            <a:r>
              <a:rPr lang="sk-SK" dirty="0" err="1" smtClean="0"/>
              <a:t>match</a:t>
            </a:r>
            <a:endParaRPr lang="sk-SK" dirty="0" smtClean="0"/>
          </a:p>
          <a:p>
            <a:pPr lvl="1"/>
            <a:r>
              <a:rPr lang="sk-SK" dirty="0" err="1" smtClean="0"/>
              <a:t>Distance</a:t>
            </a:r>
            <a:r>
              <a:rPr lang="sk-SK" dirty="0" smtClean="0"/>
              <a:t> </a:t>
            </a:r>
            <a:r>
              <a:rPr lang="sk-SK" dirty="0" err="1" smtClean="0"/>
              <a:t>match</a:t>
            </a:r>
            <a:endParaRPr lang="sk-SK" dirty="0" smtClean="0"/>
          </a:p>
          <a:p>
            <a:pPr lvl="2"/>
            <a:r>
              <a:rPr lang="en-US" dirty="0" err="1" smtClean="0"/>
              <a:t>Atribute</a:t>
            </a:r>
            <a:r>
              <a:rPr lang="en-US" dirty="0" smtClean="0"/>
              <a:t> weighting, necessary conditions</a:t>
            </a:r>
            <a:r>
              <a:rPr lang="sk-SK" dirty="0" err="1" smtClean="0"/>
              <a:t>Clustering</a:t>
            </a:r>
            <a:r>
              <a:rPr lang="sk-SK" dirty="0"/>
              <a:t>,</a:t>
            </a:r>
            <a:r>
              <a:rPr lang="sk-SK" dirty="0" smtClean="0"/>
              <a:t> Feature </a:t>
            </a:r>
            <a:r>
              <a:rPr lang="sk-SK" dirty="0" err="1" smtClean="0"/>
              <a:t>extraction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836263">
            <a:off x="4190611" y="3707591"/>
            <a:ext cx="21561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</a:t>
            </a:r>
            <a:r>
              <a:rPr lang="en-US" sz="40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</a:t>
            </a:r>
            <a:r>
              <a:rPr lang="sk-SK" sz="40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</a:t>
            </a:r>
            <a:endParaRPr lang="en-US" sz="40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48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base for most techniques is </a:t>
            </a:r>
            <a:r>
              <a:rPr lang="en-US" dirty="0" err="1" smtClean="0"/>
              <a:t>som</a:t>
            </a:r>
            <a:r>
              <a:rPr lang="en-US" dirty="0" smtClean="0"/>
              <a:t> similarity measure</a:t>
            </a:r>
            <a:endParaRPr lang="en-US" dirty="0"/>
          </a:p>
        </p:txBody>
      </p:sp>
      <p:pic>
        <p:nvPicPr>
          <p:cNvPr id="8194" name="Picture 2" descr="https://lh3.googleusercontent.com/bLzXFrw8x8S3ZfqOBd08TWjQ5FjDbR9K6phtTEs9ipQD4EWqvC6ESiXTsMNlY-rsmjgS5BfWd2vDib34rBlzit8DQkp4MiHX7DHjZRDDcyWz6-mCi1LSKd-nkEt3orTxxFU08xP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6"/>
          <a:stretch/>
        </p:blipFill>
        <p:spPr bwMode="auto">
          <a:xfrm>
            <a:off x="838200" y="2466754"/>
            <a:ext cx="6902302" cy="35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740" y="6443369"/>
            <a:ext cx="10400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 source</a:t>
            </a:r>
            <a:r>
              <a:rPr lang="sk-SK" dirty="0" smtClean="0"/>
              <a:t>: </a:t>
            </a:r>
            <a:r>
              <a:rPr lang="en-US" dirty="0" smtClean="0"/>
              <a:t>https://www.slideshare.net/BenjaminBengfort/a-primer-on-entity-resolution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 on </a:t>
            </a:r>
            <a:r>
              <a:rPr lang="en-US" dirty="0" err="1" smtClean="0"/>
              <a:t>BigData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en-US" sz="2400" dirty="0" smtClean="0"/>
              <a:t>With the difficulty of matching every possible pair of records doesn’t even have to be so big to be very hard to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Many unnecessary comparisons. Heuristics to reduce that number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endParaRPr lang="sk-SK" dirty="0" smtClean="0"/>
          </a:p>
          <a:p>
            <a:pPr lvl="1"/>
            <a:r>
              <a:rPr lang="sk-SK" dirty="0" err="1" smtClean="0"/>
              <a:t>Blocking</a:t>
            </a:r>
            <a:r>
              <a:rPr lang="sk-SK" dirty="0" smtClean="0"/>
              <a:t> – </a:t>
            </a:r>
            <a:r>
              <a:rPr lang="en-US" dirty="0" smtClean="0"/>
              <a:t>division of the search space using values of selected attribute. Comparison only among records with the same value of the attribute. </a:t>
            </a:r>
            <a:endParaRPr lang="sk-SK" dirty="0" smtClean="0"/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comparing only records from the same city</a:t>
            </a:r>
            <a:endParaRPr lang="sk-SK" dirty="0" smtClean="0"/>
          </a:p>
          <a:p>
            <a:pPr lvl="2"/>
            <a:r>
              <a:rPr lang="en-US" dirty="0" smtClean="0"/>
              <a:t>Could use hierarchy of block for example for dates and places</a:t>
            </a:r>
            <a:endParaRPr lang="sk-SK" dirty="0" smtClean="0"/>
          </a:p>
          <a:p>
            <a:pPr lvl="1"/>
            <a:r>
              <a:rPr lang="sk-SK" dirty="0" err="1" smtClean="0"/>
              <a:t>Locally</a:t>
            </a:r>
            <a:r>
              <a:rPr lang="sk-SK" dirty="0" smtClean="0"/>
              <a:t> </a:t>
            </a:r>
            <a:r>
              <a:rPr lang="sk-SK" dirty="0" err="1" smtClean="0"/>
              <a:t>sensitive</a:t>
            </a:r>
            <a:r>
              <a:rPr lang="sk-SK" dirty="0" smtClean="0"/>
              <a:t> </a:t>
            </a:r>
            <a:r>
              <a:rPr lang="sk-SK" dirty="0" err="1" smtClean="0"/>
              <a:t>hashing</a:t>
            </a:r>
            <a:r>
              <a:rPr lang="sk-SK" dirty="0" smtClean="0"/>
              <a:t> – </a:t>
            </a:r>
            <a:r>
              <a:rPr lang="en-US" dirty="0" smtClean="0"/>
              <a:t>fast exact or approximate search and comparison only with small neighborhood of the record</a:t>
            </a:r>
            <a:endParaRPr lang="sk-SK" dirty="0" smtClean="0"/>
          </a:p>
          <a:p>
            <a:pPr lvl="2"/>
            <a:r>
              <a:rPr lang="en-US" dirty="0" smtClean="0"/>
              <a:t>On hashed representation of the record we can perform fast similarity search and we can use various optimizations. </a:t>
            </a:r>
            <a:endParaRPr lang="sk-SK" dirty="0" smtClean="0"/>
          </a:p>
          <a:p>
            <a:pPr lvl="1"/>
            <a:r>
              <a:rPr lang="sk-SK" dirty="0" err="1" smtClean="0"/>
              <a:t>Canopy</a:t>
            </a:r>
            <a:r>
              <a:rPr lang="sk-SK" dirty="0" smtClean="0"/>
              <a:t> </a:t>
            </a:r>
            <a:r>
              <a:rPr lang="sk-SK" dirty="0" err="1" smtClean="0"/>
              <a:t>clustering</a:t>
            </a:r>
            <a:r>
              <a:rPr lang="sk-SK" dirty="0" smtClean="0"/>
              <a:t> – </a:t>
            </a:r>
            <a:r>
              <a:rPr lang="en-US" dirty="0" smtClean="0"/>
              <a:t>greedy creation of big umber of clusters and comparison only within a single cluster</a:t>
            </a:r>
            <a:endParaRPr lang="sk-SK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Proje</a:t>
            </a:r>
            <a:r>
              <a:rPr lang="en-US" dirty="0" smtClean="0"/>
              <a:t>c</a:t>
            </a:r>
            <a:r>
              <a:rPr lang="sk-SK" dirty="0" smtClean="0"/>
              <a:t>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previous week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81431"/>
            <a:ext cx="10515600" cy="269553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During labs held before the lecture, we waste a lot of time searching for things explained in the lecture and subsequently, we can’t finish a lot of exercises on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168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is 100 </a:t>
            </a:r>
            <a:r>
              <a:rPr lang="sk-SK" dirty="0" err="1" smtClean="0"/>
              <a:t>dataset</a:t>
            </a:r>
            <a:r>
              <a:rPr lang="en-US" dirty="0" smtClean="0"/>
              <a:t>s</a:t>
            </a:r>
            <a:r>
              <a:rPr lang="sk-SK" dirty="0" smtClean="0"/>
              <a:t>. </a:t>
            </a:r>
            <a:r>
              <a:rPr lang="en-US" dirty="0" smtClean="0"/>
              <a:t>Sign in pairs to one of these datasets in this document</a:t>
            </a:r>
          </a:p>
          <a:p>
            <a:r>
              <a:rPr lang="en-US" dirty="0" smtClean="0">
                <a:hlinkClick r:id="rId2"/>
              </a:rPr>
              <a:t>https://tinyurl.com/iau-vyber-datasetov</a:t>
            </a:r>
            <a:endParaRPr lang="en-US" dirty="0" smtClean="0"/>
          </a:p>
          <a:p>
            <a:endParaRPr lang="sk-SK" dirty="0" smtClean="0"/>
          </a:p>
          <a:p>
            <a:pPr marL="0" indent="0">
              <a:buNone/>
            </a:pPr>
            <a:r>
              <a:rPr lang="en-US" dirty="0" smtClean="0"/>
              <a:t>Download the dataset with selected number from here</a:t>
            </a:r>
          </a:p>
          <a:p>
            <a:r>
              <a:rPr lang="en-US" dirty="0" smtClean="0">
                <a:hlinkClick r:id="rId3"/>
              </a:rPr>
              <a:t>https://tinyurl.com/iau-data</a:t>
            </a:r>
            <a:endParaRPr lang="en-US" dirty="0" smtClean="0"/>
          </a:p>
          <a:p>
            <a:endParaRPr lang="sk-SK" dirty="0" smtClean="0"/>
          </a:p>
          <a:p>
            <a:pPr marL="0" indent="0">
              <a:buNone/>
            </a:pPr>
            <a:r>
              <a:rPr lang="en-US" dirty="0" smtClean="0"/>
              <a:t>Every dataset is composed from </a:t>
            </a:r>
            <a:r>
              <a:rPr lang="sk-SK" dirty="0" smtClean="0"/>
              <a:t>4 </a:t>
            </a:r>
            <a:r>
              <a:rPr lang="en-US" dirty="0" smtClean="0"/>
              <a:t>files</a:t>
            </a:r>
            <a:r>
              <a:rPr lang="sk-SK" dirty="0" smtClean="0"/>
              <a:t>. 2 </a:t>
            </a:r>
            <a:r>
              <a:rPr lang="en-US" dirty="0" smtClean="0"/>
              <a:t>for training</a:t>
            </a:r>
            <a:r>
              <a:rPr lang="sk-SK" dirty="0" smtClean="0"/>
              <a:t> a</a:t>
            </a:r>
            <a:r>
              <a:rPr lang="en-US" dirty="0" err="1" smtClean="0"/>
              <a:t>nd</a:t>
            </a:r>
            <a:r>
              <a:rPr lang="sk-SK" dirty="0" smtClean="0"/>
              <a:t> 2 </a:t>
            </a:r>
            <a:r>
              <a:rPr lang="en-US" dirty="0" smtClean="0"/>
              <a:t>for validation</a:t>
            </a:r>
            <a:r>
              <a:rPr lang="sk-SK" dirty="0" smtClean="0"/>
              <a:t>. </a:t>
            </a:r>
            <a:r>
              <a:rPr lang="en-US" dirty="0" smtClean="0"/>
              <a:t>They have the same structure, only records are different</a:t>
            </a:r>
            <a:r>
              <a:rPr lang="sk-SK" dirty="0" smtClean="0"/>
              <a:t>. </a:t>
            </a:r>
            <a:r>
              <a:rPr lang="en-US" dirty="0" smtClean="0"/>
              <a:t>Predicted value is in the column </a:t>
            </a:r>
            <a:r>
              <a:rPr lang="sk-SK" i="1" dirty="0" err="1" smtClean="0"/>
              <a:t>class</a:t>
            </a:r>
            <a:r>
              <a:rPr lang="sk-SK" i="1" dirty="0" smtClean="0"/>
              <a:t>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>
                <a:hlinkClick r:id="rId4"/>
              </a:rPr>
              <a:t>https://github.com/sevo/IAU-2018-2019/blob/master/podmienky_absolvovania_a_projekt.pdf</a:t>
            </a:r>
            <a:endParaRPr lang="sk-SK" dirty="0" smtClean="0"/>
          </a:p>
          <a:p>
            <a:pPr marL="0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410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mtClean="0"/>
              <a:t>Feedback: </a:t>
            </a:r>
            <a:r>
              <a:rPr lang="en-US" sz="5400" b="1" dirty="0" smtClean="0"/>
              <a:t>tinyurl.com/iau2018-19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Recapitulation</a:t>
            </a:r>
            <a:r>
              <a:rPr lang="sk-SK" dirty="0" smtClean="0"/>
              <a:t> – </a:t>
            </a:r>
            <a:r>
              <a:rPr lang="en-US" dirty="0" smtClean="0"/>
              <a:t>Explorative </a:t>
            </a:r>
            <a:r>
              <a:rPr lang="sk-SK" dirty="0" err="1" smtClean="0"/>
              <a:t>anal</a:t>
            </a:r>
            <a:r>
              <a:rPr lang="en-US" dirty="0" err="1" smtClean="0"/>
              <a:t>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Get to know your data</a:t>
            </a:r>
            <a:r>
              <a:rPr lang="sk-SK" b="1" dirty="0" smtClean="0"/>
              <a:t>!</a:t>
            </a:r>
          </a:p>
          <a:p>
            <a:r>
              <a:rPr lang="en-US" dirty="0" smtClean="0"/>
              <a:t>Make sure what is the question you are trying to answer</a:t>
            </a:r>
            <a:endParaRPr lang="sk-SK" dirty="0" smtClean="0"/>
          </a:p>
          <a:p>
            <a:r>
              <a:rPr lang="en-US" dirty="0" smtClean="0"/>
              <a:t>Use suitable metrics and visualizations</a:t>
            </a:r>
            <a:endParaRPr lang="sk-SK" dirty="0" smtClean="0"/>
          </a:p>
          <a:p>
            <a:r>
              <a:rPr lang="en-US" dirty="0" smtClean="0"/>
              <a:t>Different types of methods for different types of data</a:t>
            </a:r>
            <a:endParaRPr lang="sk-SK" dirty="0" smtClean="0"/>
          </a:p>
          <a:p>
            <a:pPr lvl="1"/>
            <a:r>
              <a:rPr lang="en-US" dirty="0" smtClean="0"/>
              <a:t>Single attribute analysis</a:t>
            </a:r>
            <a:endParaRPr lang="sk-SK" dirty="0" smtClean="0"/>
          </a:p>
          <a:p>
            <a:pPr lvl="1"/>
            <a:r>
              <a:rPr lang="en-US" dirty="0" smtClean="0"/>
              <a:t>Pair analysis</a:t>
            </a:r>
            <a:endParaRPr lang="sk-SK" dirty="0" smtClean="0"/>
          </a:p>
          <a:p>
            <a:pPr lvl="2"/>
            <a:r>
              <a:rPr lang="sk-SK" dirty="0" err="1" smtClean="0"/>
              <a:t>Numeric</a:t>
            </a:r>
            <a:r>
              <a:rPr lang="en-US" dirty="0" smtClean="0"/>
              <a:t>al</a:t>
            </a:r>
            <a:r>
              <a:rPr lang="sk-SK" dirty="0" smtClean="0"/>
              <a:t> – </a:t>
            </a:r>
            <a:r>
              <a:rPr lang="sk-SK" dirty="0" err="1"/>
              <a:t>Numeric</a:t>
            </a:r>
            <a:r>
              <a:rPr lang="en-US" dirty="0"/>
              <a:t>al</a:t>
            </a:r>
            <a:r>
              <a:rPr lang="sk-SK" dirty="0" smtClean="0"/>
              <a:t> </a:t>
            </a:r>
          </a:p>
          <a:p>
            <a:pPr lvl="2"/>
            <a:r>
              <a:rPr lang="sk-SK" dirty="0" err="1"/>
              <a:t>Numeric</a:t>
            </a:r>
            <a:r>
              <a:rPr lang="en-US" dirty="0"/>
              <a:t>al</a:t>
            </a:r>
            <a:r>
              <a:rPr lang="sk-SK" dirty="0" smtClean="0"/>
              <a:t> – </a:t>
            </a:r>
            <a:r>
              <a:rPr lang="en-US" dirty="0" smtClean="0"/>
              <a:t>Categorical</a:t>
            </a:r>
            <a:endParaRPr lang="sk-SK" dirty="0" smtClean="0"/>
          </a:p>
          <a:p>
            <a:pPr lvl="2"/>
            <a:r>
              <a:rPr lang="en-US" dirty="0"/>
              <a:t>Categorical</a:t>
            </a:r>
            <a:r>
              <a:rPr lang="sk-SK" dirty="0" smtClean="0"/>
              <a:t> – </a:t>
            </a:r>
            <a:r>
              <a:rPr lang="en-US" dirty="0"/>
              <a:t>Categorical</a:t>
            </a:r>
            <a:endParaRPr lang="sk-SK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23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questions on topics from previous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Which of these methods is possible to use for </a:t>
            </a:r>
            <a:r>
              <a:rPr lang="en-GB" b="1" dirty="0" smtClean="0"/>
              <a:t>pair analysis </a:t>
            </a:r>
            <a:r>
              <a:rPr lang="en-GB" dirty="0" smtClean="0"/>
              <a:t>of two continuous attributes?</a:t>
            </a:r>
          </a:p>
          <a:p>
            <a:pPr lvl="1"/>
            <a:r>
              <a:rPr lang="en-GB" dirty="0" smtClean="0"/>
              <a:t>Histogram</a:t>
            </a:r>
          </a:p>
          <a:p>
            <a:pPr lvl="1"/>
            <a:r>
              <a:rPr lang="en-GB" dirty="0" smtClean="0"/>
              <a:t>Bar chart</a:t>
            </a:r>
          </a:p>
          <a:p>
            <a:pPr lvl="1"/>
            <a:r>
              <a:rPr lang="en-GB" dirty="0" smtClean="0"/>
              <a:t>Boxplot</a:t>
            </a:r>
          </a:p>
          <a:p>
            <a:pPr lvl="1"/>
            <a:r>
              <a:rPr lang="en-GB" dirty="0" smtClean="0"/>
              <a:t>Scatterplot</a:t>
            </a:r>
          </a:p>
          <a:p>
            <a:pPr lvl="1"/>
            <a:r>
              <a:rPr lang="en-GB" dirty="0" smtClean="0"/>
              <a:t>Frequency (contingency) table</a:t>
            </a:r>
          </a:p>
          <a:p>
            <a:pPr lvl="1"/>
            <a:r>
              <a:rPr lang="en-GB" dirty="0" smtClean="0"/>
              <a:t>Pearson correlation coefficient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20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162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of a question</a:t>
            </a:r>
            <a:r>
              <a:rPr lang="en-US" dirty="0"/>
              <a:t>, that is too </a:t>
            </a:r>
            <a:r>
              <a:rPr lang="en-US" dirty="0" smtClean="0"/>
              <a:t>deceitful to use it in exam, but that is too funny to miss an opportunity to use somewhere</a:t>
            </a:r>
            <a:r>
              <a:rPr lang="sk-SK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Yes, I think it is funny because I created it</a:t>
            </a:r>
            <a:r>
              <a:rPr lang="sk-SK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8701"/>
            <a:ext cx="10515600" cy="3358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Pearson correlation of person’s age and health in our dataset is -1,09</a:t>
            </a:r>
            <a:r>
              <a:rPr lang="en-GB" dirty="0"/>
              <a:t>. </a:t>
            </a:r>
            <a:r>
              <a:rPr lang="en-GB" dirty="0" smtClean="0"/>
              <a:t>What can we tell based on this statement?</a:t>
            </a:r>
            <a:endParaRPr lang="sk-SK" dirty="0" smtClean="0"/>
          </a:p>
          <a:p>
            <a:pPr lvl="1"/>
            <a:r>
              <a:rPr lang="en-US" dirty="0" smtClean="0"/>
              <a:t>Age is good predictor of health</a:t>
            </a:r>
            <a:endParaRPr lang="pl-PL" dirty="0" smtClean="0"/>
          </a:p>
          <a:p>
            <a:pPr lvl="1"/>
            <a:r>
              <a:rPr lang="en-US" dirty="0"/>
              <a:t>Age is </a:t>
            </a:r>
            <a:r>
              <a:rPr lang="en-US" dirty="0" smtClean="0"/>
              <a:t>bad </a:t>
            </a:r>
            <a:r>
              <a:rPr lang="en-US" dirty="0"/>
              <a:t>predictor of health</a:t>
            </a:r>
            <a:endParaRPr lang="pl-PL" dirty="0"/>
          </a:p>
          <a:p>
            <a:pPr lvl="1"/>
            <a:r>
              <a:rPr lang="en-US" dirty="0" smtClean="0"/>
              <a:t>Possibility</a:t>
            </a:r>
            <a:r>
              <a:rPr lang="sk-SK" dirty="0" smtClean="0"/>
              <a:t> 1 </a:t>
            </a:r>
            <a:r>
              <a:rPr lang="en-US" dirty="0" smtClean="0"/>
              <a:t>and</a:t>
            </a:r>
            <a:r>
              <a:rPr lang="sk-SK" dirty="0" smtClean="0"/>
              <a:t> 2 </a:t>
            </a:r>
            <a:r>
              <a:rPr lang="en-US" dirty="0" smtClean="0"/>
              <a:t>are correct</a:t>
            </a:r>
            <a:endParaRPr lang="sk-SK" dirty="0" smtClean="0"/>
          </a:p>
          <a:p>
            <a:pPr lvl="1"/>
            <a:r>
              <a:rPr lang="en-GB" smtClean="0"/>
              <a:t>Learning </a:t>
            </a:r>
            <a:r>
              <a:rPr lang="en-GB" dirty="0" smtClean="0"/>
              <a:t>by game (lat. </a:t>
            </a:r>
            <a:r>
              <a:rPr lang="en-GB" i="1" dirty="0" smtClean="0"/>
              <a:t>Homo </a:t>
            </a:r>
            <a:r>
              <a:rPr lang="en-GB" i="1" dirty="0" err="1"/>
              <a:t>Ludens</a:t>
            </a:r>
            <a:r>
              <a:rPr lang="en-GB" dirty="0" smtClean="0"/>
              <a:t>) is an effective method of teaching</a:t>
            </a:r>
            <a:endParaRPr lang="sk-SK" dirty="0" smtClean="0"/>
          </a:p>
          <a:p>
            <a:pPr lvl="1"/>
            <a:r>
              <a:rPr lang="en-GB" dirty="0" smtClean="0"/>
              <a:t>Lecturers are trolls</a:t>
            </a:r>
            <a:endParaRPr lang="sk-SK" dirty="0"/>
          </a:p>
          <a:p>
            <a:pPr lvl="1"/>
            <a:r>
              <a:rPr lang="en-GB" dirty="0" smtClean="0"/>
              <a:t>All possible answers</a:t>
            </a: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3920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linkage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95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ETL (</a:t>
            </a:r>
            <a:r>
              <a:rPr lang="sk-SK" dirty="0" err="1" smtClean="0"/>
              <a:t>Extract</a:t>
            </a:r>
            <a:r>
              <a:rPr lang="sk-SK" dirty="0" smtClean="0"/>
              <a:t>, </a:t>
            </a:r>
            <a:r>
              <a:rPr lang="sk-SK" dirty="0" err="1" smtClean="0"/>
              <a:t>Transform</a:t>
            </a:r>
            <a:r>
              <a:rPr lang="sk-SK" dirty="0" smtClean="0"/>
              <a:t>, </a:t>
            </a:r>
            <a:r>
              <a:rPr lang="sk-SK" dirty="0" err="1" smtClean="0"/>
              <a:t>Load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term is most often used in connection with</a:t>
            </a:r>
            <a:r>
              <a:rPr lang="sk-SK" dirty="0" smtClean="0"/>
              <a:t> </a:t>
            </a:r>
            <a:r>
              <a:rPr lang="sk-SK" dirty="0" err="1" smtClean="0"/>
              <a:t>Data</a:t>
            </a:r>
            <a:r>
              <a:rPr lang="sk-SK" dirty="0" smtClean="0"/>
              <a:t> </a:t>
            </a:r>
            <a:r>
              <a:rPr lang="sk-SK" dirty="0" err="1" smtClean="0"/>
              <a:t>Warehousing</a:t>
            </a:r>
            <a:endParaRPr lang="sk-SK" dirty="0" smtClean="0"/>
          </a:p>
          <a:p>
            <a:pPr lvl="1"/>
            <a:r>
              <a:rPr lang="en-US" dirty="0" smtClean="0"/>
              <a:t>Analyzed in detail in Advanced database systems course</a:t>
            </a:r>
            <a:endParaRPr lang="sk-SK" dirty="0" smtClean="0"/>
          </a:p>
          <a:p>
            <a:r>
              <a:rPr lang="en-US" dirty="0" smtClean="0"/>
              <a:t>We are going to talk about basic concepts and few techniques we will find useful</a:t>
            </a:r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b="1" dirty="0" err="1" smtClean="0"/>
              <a:t>Extract</a:t>
            </a:r>
            <a:r>
              <a:rPr lang="sk-SK" dirty="0" smtClean="0"/>
              <a:t> – </a:t>
            </a:r>
            <a:r>
              <a:rPr lang="en-US" dirty="0" smtClean="0"/>
              <a:t>extract data from source systems</a:t>
            </a:r>
            <a:endParaRPr lang="sk-SK" dirty="0" smtClean="0"/>
          </a:p>
          <a:p>
            <a:pPr marL="0" indent="0">
              <a:buNone/>
            </a:pPr>
            <a:r>
              <a:rPr lang="sk-SK" b="1" dirty="0" err="1" smtClean="0"/>
              <a:t>Transform</a:t>
            </a:r>
            <a:r>
              <a:rPr lang="sk-SK" dirty="0" smtClean="0"/>
              <a:t> – </a:t>
            </a:r>
            <a:r>
              <a:rPr lang="en-US" dirty="0" smtClean="0"/>
              <a:t>Link, correct / clean, consolidate data to a homogeneous form</a:t>
            </a:r>
            <a:endParaRPr lang="sk-SK" dirty="0" smtClean="0"/>
          </a:p>
          <a:p>
            <a:pPr marL="0" indent="0">
              <a:buNone/>
            </a:pPr>
            <a:r>
              <a:rPr lang="sk-SK" b="1" dirty="0" err="1" smtClean="0"/>
              <a:t>Load</a:t>
            </a:r>
            <a:r>
              <a:rPr lang="sk-SK" dirty="0" smtClean="0"/>
              <a:t> – </a:t>
            </a:r>
            <a:r>
              <a:rPr lang="en-US" dirty="0" smtClean="0"/>
              <a:t>save data in a form most suitable for processing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9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very complicated systems linking many diverse sources</a:t>
            </a:r>
            <a:endParaRPr lang="sk-SK" dirty="0" smtClean="0"/>
          </a:p>
          <a:p>
            <a:r>
              <a:rPr lang="sk-SK" dirty="0" smtClean="0"/>
              <a:t>SQL </a:t>
            </a:r>
            <a:r>
              <a:rPr lang="en-US" dirty="0" smtClean="0"/>
              <a:t>procedures, transformations using scripts</a:t>
            </a:r>
            <a:r>
              <a:rPr lang="sk-SK" dirty="0" smtClean="0"/>
              <a:t>, </a:t>
            </a:r>
            <a:r>
              <a:rPr lang="sk-SK" dirty="0" err="1" smtClean="0"/>
              <a:t>Message</a:t>
            </a:r>
            <a:r>
              <a:rPr lang="sk-SK" dirty="0" smtClean="0"/>
              <a:t> </a:t>
            </a:r>
            <a:r>
              <a:rPr lang="sk-SK" dirty="0" err="1" smtClean="0"/>
              <a:t>Queue</a:t>
            </a:r>
            <a:r>
              <a:rPr lang="sk-SK" dirty="0" smtClean="0"/>
              <a:t> (Kafka), </a:t>
            </a:r>
            <a:r>
              <a:rPr lang="sk-SK" dirty="0" err="1" smtClean="0"/>
              <a:t>Spark</a:t>
            </a:r>
            <a:endParaRPr lang="sk-SK" dirty="0" smtClean="0"/>
          </a:p>
          <a:p>
            <a:r>
              <a:rPr lang="en-US" dirty="0" smtClean="0"/>
              <a:t>Results are tables in some distributed file system. Ideally in the form of Star-schema</a:t>
            </a:r>
            <a:endParaRPr lang="sk-SK" dirty="0" smtClean="0"/>
          </a:p>
          <a:p>
            <a:r>
              <a:rPr lang="en-US" dirty="0" smtClean="0"/>
              <a:t>Querying typically using </a:t>
            </a:r>
            <a:r>
              <a:rPr lang="sk-SK" dirty="0" smtClean="0"/>
              <a:t>SQL </a:t>
            </a:r>
            <a:r>
              <a:rPr lang="en-US" dirty="0" smtClean="0"/>
              <a:t>or</a:t>
            </a:r>
            <a:r>
              <a:rPr lang="sk-SK" dirty="0" smtClean="0"/>
              <a:t> </a:t>
            </a:r>
            <a:r>
              <a:rPr lang="sk-SK" dirty="0" err="1" smtClean="0"/>
              <a:t>MapReduce</a:t>
            </a:r>
            <a:r>
              <a:rPr lang="sk-SK" dirty="0" smtClean="0"/>
              <a:t> </a:t>
            </a:r>
            <a:r>
              <a:rPr lang="en-US" dirty="0" smtClean="0"/>
              <a:t>tasks</a:t>
            </a:r>
            <a:r>
              <a:rPr lang="sk-SK" dirty="0" smtClean="0"/>
              <a:t> (</a:t>
            </a:r>
            <a:r>
              <a:rPr lang="en-US" dirty="0" smtClean="0"/>
              <a:t>or language translated into </a:t>
            </a:r>
            <a:r>
              <a:rPr lang="sk-SK" dirty="0" smtClean="0"/>
              <a:t>MR </a:t>
            </a:r>
            <a:r>
              <a:rPr lang="en-US" dirty="0" smtClean="0"/>
              <a:t>tasks</a:t>
            </a:r>
            <a:r>
              <a:rPr lang="sk-SK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1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1071</Words>
  <Application>Microsoft Office PowerPoint</Application>
  <PresentationFormat>Widescreen</PresentationFormat>
  <Paragraphs>158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Data acquisition and linkage</vt:lpstr>
      <vt:lpstr>Agenda</vt:lpstr>
      <vt:lpstr>Feedback from previous week</vt:lpstr>
      <vt:lpstr>Recapitulation – Explorative analysis</vt:lpstr>
      <vt:lpstr>An example of questions on topics from previous week</vt:lpstr>
      <vt:lpstr>An example of a question, that is too deceitful to use it in exam, but that is too funny to miss an opportunity to use somewhere. Yes, I think it is funny because I created it </vt:lpstr>
      <vt:lpstr>Data acquisition and linkage</vt:lpstr>
      <vt:lpstr>ETL (Extract, Transform, Load)</vt:lpstr>
      <vt:lpstr>PowerPoint Presentation</vt:lpstr>
      <vt:lpstr>Star-schema</vt:lpstr>
      <vt:lpstr>We will stay at the level of only several tables</vt:lpstr>
      <vt:lpstr>Data sources</vt:lpstr>
      <vt:lpstr>Well prepared datasets ready to work</vt:lpstr>
      <vt:lpstr>Open data</vt:lpstr>
      <vt:lpstr>Many research institutions make their data public</vt:lpstr>
      <vt:lpstr>API</vt:lpstr>
      <vt:lpstr>Logs / measurements (sensors)</vt:lpstr>
      <vt:lpstr>PowerPoint Presentation</vt:lpstr>
      <vt:lpstr>Data transformation</vt:lpstr>
      <vt:lpstr>PowerPoint Presentation</vt:lpstr>
      <vt:lpstr>goto Jupyter</vt:lpstr>
      <vt:lpstr>Data linkage</vt:lpstr>
      <vt:lpstr>Entity Resolution</vt:lpstr>
      <vt:lpstr>Deduplication</vt:lpstr>
      <vt:lpstr>Reference matching</vt:lpstr>
      <vt:lpstr>Record linkage</vt:lpstr>
      <vt:lpstr>Similarities</vt:lpstr>
      <vt:lpstr>Scalability on BigData With the difficulty of matching every possible pair of records doesn’t even have to be so big to be very hard to process</vt:lpstr>
      <vt:lpstr>Project</vt:lpstr>
      <vt:lpstr>Datasets</vt:lpstr>
      <vt:lpstr>Feedback: tinyurl.com/iau2018-19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Získavanie a prepájanie dát</dc:title>
  <dc:creator>Jakub Sevcech</dc:creator>
  <cp:lastModifiedBy>Jakub Sevcech</cp:lastModifiedBy>
  <cp:revision>27</cp:revision>
  <dcterms:created xsi:type="dcterms:W3CDTF">2018-10-10T15:22:56Z</dcterms:created>
  <dcterms:modified xsi:type="dcterms:W3CDTF">2019-10-15T17:59:45Z</dcterms:modified>
</cp:coreProperties>
</file>