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1F1E667-5274-45D2-817C-8260738845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F1E667-5274-45D2-817C-8260738845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F1E667-5274-45D2-817C-8260738845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B308A3-1697-4E6D-897C-3DD656A27BE5}" type="datetimeFigureOut">
              <a:rPr lang="en-US" smtClean="0"/>
              <a:pPr/>
              <a:t>10/28/2019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1F1E667-5274-45D2-817C-82607388456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FB308A3-1697-4E6D-897C-3DD656A27BE5}" type="datetimeFigureOut">
              <a:rPr lang="en-US" smtClean="0"/>
              <a:pPr/>
              <a:t>10/28/2019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1F1E667-5274-45D2-817C-82607388456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beamers.com/python-data-types-learn-basic-advanc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echbeamers.com/understand-python-statement-indentation/" TargetMode="External"/><Relationship Id="rId2" Type="http://schemas.openxmlformats.org/officeDocument/2006/relationships/hyperlink" Target="https://www.techbeamers.com/python-for-loo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techbeamers.com/python-keywords-identifiers-variab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techbeamers.com/python-list-index/" TargetMode="External"/><Relationship Id="rId3" Type="http://schemas.openxmlformats.org/officeDocument/2006/relationships/hyperlink" Target="https://www.techbeamers.com/python-list-extend/" TargetMode="External"/><Relationship Id="rId7" Type="http://schemas.openxmlformats.org/officeDocument/2006/relationships/hyperlink" Target="https://www.techbeamers.com/python-list-clear/" TargetMode="External"/><Relationship Id="rId12" Type="http://schemas.openxmlformats.org/officeDocument/2006/relationships/hyperlink" Target="https://www.techbeamers.com/python-list-copy/" TargetMode="External"/><Relationship Id="rId2" Type="http://schemas.openxmlformats.org/officeDocument/2006/relationships/hyperlink" Target="https://www.techbeamers.com/list-append/" TargetMode="External"/><Relationship Id="rId1" Type="http://schemas.openxmlformats.org/officeDocument/2006/relationships/slideLayout" Target="../slideLayouts/slideLayout2.xml"/><Relationship Id="rId6" Type="http://schemas.openxmlformats.org/officeDocument/2006/relationships/hyperlink" Target="https://www.techbeamers.com/python-list-pop/" TargetMode="External"/><Relationship Id="rId11" Type="http://schemas.openxmlformats.org/officeDocument/2006/relationships/hyperlink" Target="https://www.techbeamers.com/python-list-reverse/" TargetMode="External"/><Relationship Id="rId5" Type="http://schemas.openxmlformats.org/officeDocument/2006/relationships/hyperlink" Target="https://www.techbeamers.com/python-list-remove/" TargetMode="External"/><Relationship Id="rId10" Type="http://schemas.openxmlformats.org/officeDocument/2006/relationships/hyperlink" Target="https://www.techbeamers.com/python-list-sort/" TargetMode="External"/><Relationship Id="rId4" Type="http://schemas.openxmlformats.org/officeDocument/2006/relationships/hyperlink" Target="https://www.techbeamers.com/python-list-insert/" TargetMode="External"/><Relationship Id="rId9" Type="http://schemas.openxmlformats.org/officeDocument/2006/relationships/hyperlink" Target="https://www.techbeamers.com/python-list-count/"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s://www.techbeamers.com/python-sorted-func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descr="list.jpeg"/>
          <p:cNvPicPr>
            <a:picLocks noChangeAspect="1"/>
          </p:cNvPicPr>
          <p:nvPr/>
        </p:nvPicPr>
        <p:blipFill>
          <a:blip r:embed="rId2"/>
          <a:stretch>
            <a:fillRect/>
          </a:stretch>
        </p:blipFill>
        <p:spPr>
          <a:xfrm>
            <a:off x="609600" y="2133600"/>
            <a:ext cx="8305800" cy="44297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7086600" y="2286000"/>
            <a:ext cx="1752600" cy="3810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solidFill>
                  <a:schemeClr val="tx1"/>
                </a:solidFill>
              </a:rPr>
              <a:t>List</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 Operator</a:t>
            </a:r>
            <a:endParaRPr lang="en-US" dirty="0"/>
          </a:p>
        </p:txBody>
      </p:sp>
      <p:sp>
        <p:nvSpPr>
          <p:cNvPr id="3" name="Content Placeholder 2"/>
          <p:cNvSpPr>
            <a:spLocks noGrp="1"/>
          </p:cNvSpPr>
          <p:nvPr>
            <p:ph idx="1"/>
          </p:nvPr>
        </p:nvSpPr>
        <p:spPr/>
        <p:txBody>
          <a:bodyPr>
            <a:normAutofit fontScale="62500" lnSpcReduction="20000"/>
          </a:bodyPr>
          <a:lstStyle/>
          <a:p>
            <a:r>
              <a:rPr lang="en-US" dirty="0"/>
              <a:t>vowels = ['</a:t>
            </a:r>
            <a:r>
              <a:rPr lang="en-US" dirty="0" err="1"/>
              <a:t>a','e','i','o','u</a:t>
            </a:r>
            <a:r>
              <a:rPr lang="en-US" dirty="0"/>
              <a:t>'] </a:t>
            </a:r>
            <a:endParaRPr lang="en-US" dirty="0" smtClean="0"/>
          </a:p>
          <a:p>
            <a:r>
              <a:rPr lang="en-US" dirty="0" smtClean="0"/>
              <a:t>consonants </a:t>
            </a:r>
            <a:r>
              <a:rPr lang="en-US" dirty="0"/>
              <a:t>= ['b', 'c', 'd', 'f', 'g', 'h', 'j', 'k', 'l', 'm', 'n', 'p', 'q', 'r', 's', 't', 'v', 'w', 'x', 'y', 'z</a:t>
            </a:r>
            <a:r>
              <a:rPr lang="en-US" dirty="0" smtClean="0"/>
              <a:t>']</a:t>
            </a:r>
          </a:p>
          <a:p>
            <a:r>
              <a:rPr lang="en-US" dirty="0" smtClean="0"/>
              <a:t> </a:t>
            </a:r>
            <a:r>
              <a:rPr lang="en-US" dirty="0">
                <a:solidFill>
                  <a:srgbClr val="FF0000"/>
                </a:solidFill>
              </a:rPr>
              <a:t>#Accessing list elements using the index operator </a:t>
            </a:r>
            <a:r>
              <a:rPr lang="en-US" dirty="0"/>
              <a:t>print(vowels[0]) </a:t>
            </a:r>
            <a:endParaRPr lang="en-US" dirty="0" smtClean="0"/>
          </a:p>
          <a:p>
            <a:r>
              <a:rPr lang="en-US" dirty="0" smtClean="0"/>
              <a:t>print(vowels[2</a:t>
            </a:r>
            <a:r>
              <a:rPr lang="en-US" dirty="0"/>
              <a:t>]) </a:t>
            </a:r>
            <a:endParaRPr lang="en-US" dirty="0" smtClean="0"/>
          </a:p>
          <a:p>
            <a:r>
              <a:rPr lang="en-US" dirty="0" smtClean="0"/>
              <a:t>print(vowels[4</a:t>
            </a:r>
            <a:r>
              <a:rPr lang="en-US" dirty="0"/>
              <a:t>]) </a:t>
            </a:r>
            <a:endParaRPr lang="en-US" dirty="0" smtClean="0"/>
          </a:p>
          <a:p>
            <a:r>
              <a:rPr lang="en-US" dirty="0" smtClean="0">
                <a:solidFill>
                  <a:srgbClr val="FF0000"/>
                </a:solidFill>
              </a:rPr>
              <a:t>#</a:t>
            </a:r>
            <a:r>
              <a:rPr lang="en-US" dirty="0">
                <a:solidFill>
                  <a:srgbClr val="FF0000"/>
                </a:solidFill>
              </a:rPr>
              <a:t>Testing exception if the index is of float type try: vowels[1.0] </a:t>
            </a:r>
            <a:endParaRPr lang="en-US" dirty="0" smtClean="0">
              <a:solidFill>
                <a:srgbClr val="FF0000"/>
              </a:solidFill>
            </a:endParaRPr>
          </a:p>
          <a:p>
            <a:r>
              <a:rPr lang="en-US" dirty="0" smtClean="0"/>
              <a:t>except </a:t>
            </a:r>
            <a:r>
              <a:rPr lang="en-US" dirty="0"/>
              <a:t>Exception as ex: print("Note:", ex</a:t>
            </a:r>
            <a:r>
              <a:rPr lang="en-US" dirty="0" smtClean="0"/>
              <a:t>)</a:t>
            </a:r>
          </a:p>
          <a:p>
            <a:r>
              <a:rPr lang="en-US" dirty="0" smtClean="0"/>
              <a:t> </a:t>
            </a:r>
            <a:r>
              <a:rPr lang="en-US" dirty="0"/>
              <a:t>#Accessing elements from the nested </a:t>
            </a:r>
            <a:r>
              <a:rPr lang="en-US" dirty="0" smtClean="0"/>
              <a:t>list</a:t>
            </a:r>
          </a:p>
          <a:p>
            <a:r>
              <a:rPr lang="en-US" dirty="0" smtClean="0"/>
              <a:t> </a:t>
            </a:r>
            <a:r>
              <a:rPr lang="en-US" dirty="0"/>
              <a:t>alphabets = [vowels, consonants] </a:t>
            </a:r>
            <a:endParaRPr lang="en-US" dirty="0" smtClean="0"/>
          </a:p>
          <a:p>
            <a:r>
              <a:rPr lang="en-US" dirty="0" smtClean="0"/>
              <a:t>print(alphabets[0</a:t>
            </a:r>
            <a:r>
              <a:rPr lang="en-US" dirty="0"/>
              <a:t>][2]) </a:t>
            </a:r>
            <a:endParaRPr lang="en-US" dirty="0" smtClean="0"/>
          </a:p>
          <a:p>
            <a:r>
              <a:rPr lang="en-US" dirty="0" smtClean="0"/>
              <a:t>print(alphabets[1</a:t>
            </a:r>
            <a:r>
              <a:rPr lang="en-US" dirty="0"/>
              <a:t>][2</a:t>
            </a:r>
            <a:r>
              <a:rPr lang="en-US" dirty="0" smtClean="0"/>
              <a:t>])</a:t>
            </a:r>
            <a:endParaRPr lang="en-US" dirty="0"/>
          </a:p>
          <a:p>
            <a:r>
              <a:rPr lang="en-US" dirty="0" smtClean="0">
                <a:solidFill>
                  <a:srgbClr val="00B050"/>
                </a:solidFill>
              </a:rPr>
              <a:t>Output:</a:t>
            </a:r>
          </a:p>
          <a:p>
            <a:r>
              <a:rPr lang="en-US" dirty="0">
                <a:solidFill>
                  <a:srgbClr val="00B050"/>
                </a:solidFill>
              </a:rPr>
              <a:t>a </a:t>
            </a:r>
            <a:r>
              <a:rPr lang="en-US" dirty="0" err="1">
                <a:solidFill>
                  <a:srgbClr val="00B050"/>
                </a:solidFill>
              </a:rPr>
              <a:t>i</a:t>
            </a:r>
            <a:r>
              <a:rPr lang="en-US" dirty="0">
                <a:solidFill>
                  <a:srgbClr val="00B050"/>
                </a:solidFill>
              </a:rPr>
              <a:t> u Note: list indices must be integers or slices, not float </a:t>
            </a:r>
            <a:r>
              <a:rPr lang="en-US" dirty="0" err="1">
                <a:solidFill>
                  <a:srgbClr val="00B050"/>
                </a:solidFill>
              </a:rPr>
              <a:t>i</a:t>
            </a:r>
            <a:r>
              <a:rPr lang="en-US" dirty="0">
                <a:solidFill>
                  <a:srgbClr val="00B050"/>
                </a:solidFill>
              </a:rPr>
              <a:t> 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Reverse Indexing</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Python enables reverse (Negative) indexing for the sequence data type. So, for Python list to index in the opposite order, you need to set the index using the minus (-) sign.</a:t>
            </a:r>
          </a:p>
          <a:p>
            <a:pPr fontAlgn="base"/>
            <a:r>
              <a:rPr lang="en-US" dirty="0"/>
              <a:t>Indexing the list with “-1” will return the last element of the list, -2 the second last and so on.</a:t>
            </a:r>
          </a:p>
          <a:p>
            <a:pPr fontAlgn="base"/>
            <a:r>
              <a:rPr lang="en-US" dirty="0"/>
              <a:t>vowels = ['</a:t>
            </a:r>
            <a:r>
              <a:rPr lang="en-US" dirty="0" err="1"/>
              <a:t>a','e','i','o','u</a:t>
            </a:r>
            <a:r>
              <a:rPr lang="en-US" dirty="0"/>
              <a:t>'] </a:t>
            </a:r>
            <a:endParaRPr lang="en-US" dirty="0" smtClean="0"/>
          </a:p>
          <a:p>
            <a:pPr fontAlgn="base"/>
            <a:r>
              <a:rPr lang="en-US" dirty="0" smtClean="0"/>
              <a:t>print(vowels</a:t>
            </a:r>
            <a:r>
              <a:rPr lang="en-US" dirty="0"/>
              <a:t>[-1</a:t>
            </a:r>
            <a:r>
              <a:rPr lang="en-US" dirty="0" smtClean="0"/>
              <a:t>])</a:t>
            </a:r>
          </a:p>
          <a:p>
            <a:pPr fontAlgn="base"/>
            <a:r>
              <a:rPr lang="en-US" dirty="0" smtClean="0"/>
              <a:t> </a:t>
            </a:r>
            <a:r>
              <a:rPr lang="en-US" dirty="0"/>
              <a:t>print(vowels[-3</a:t>
            </a:r>
            <a:r>
              <a:rPr lang="en-US" dirty="0" smtClean="0"/>
              <a:t>])</a:t>
            </a:r>
          </a:p>
          <a:p>
            <a:pPr fontAlgn="base"/>
            <a:r>
              <a:rPr lang="en-US" u="sng" dirty="0" smtClean="0">
                <a:solidFill>
                  <a:srgbClr val="00B050"/>
                </a:solidFill>
              </a:rPr>
              <a:t>Output</a:t>
            </a:r>
            <a:endParaRPr lang="en-US" dirty="0" smtClean="0">
              <a:solidFill>
                <a:srgbClr val="00B050"/>
              </a:solidFill>
            </a:endParaRPr>
          </a:p>
          <a:p>
            <a:r>
              <a:rPr lang="en-US" dirty="0" smtClean="0">
                <a:solidFill>
                  <a:srgbClr val="00B050"/>
                </a:solidFill>
              </a:rPr>
              <a:t>u </a:t>
            </a:r>
            <a:r>
              <a:rPr lang="en-US" dirty="0" err="1">
                <a:solidFill>
                  <a:srgbClr val="00B050"/>
                </a:solidFill>
              </a:rPr>
              <a:t>i</a:t>
            </a:r>
            <a:endParaRPr lang="en-US"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List Slicing</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a:t>Python comes with a magical slice operator which returns the part of a sequence. It operates on objects of different </a:t>
            </a:r>
            <a:r>
              <a:rPr lang="en-US" b="1" dirty="0">
                <a:hlinkClick r:id="rId2" tooltip="Python data types like numbers, string, boolean, list, tuple, dictionary, etc."/>
              </a:rPr>
              <a:t>data types</a:t>
            </a:r>
            <a:r>
              <a:rPr lang="en-US" dirty="0"/>
              <a:t> such as strings, </a:t>
            </a:r>
            <a:r>
              <a:rPr lang="en-US" dirty="0" err="1"/>
              <a:t>tuples</a:t>
            </a:r>
            <a:r>
              <a:rPr lang="en-US" dirty="0"/>
              <a:t>, and works the same on a Python list.</a:t>
            </a:r>
          </a:p>
          <a:p>
            <a:pPr fontAlgn="base"/>
            <a:r>
              <a:rPr lang="en-US" dirty="0"/>
              <a:t>Slicing Syntax</a:t>
            </a:r>
          </a:p>
          <a:p>
            <a:pPr fontAlgn="base"/>
            <a:r>
              <a:rPr lang="en-US" dirty="0"/>
              <a:t>It has a mystic syntax which is as follows.</a:t>
            </a:r>
          </a:p>
          <a:p>
            <a:r>
              <a:rPr lang="en-US" dirty="0"/>
              <a:t>#The Python slicing operator syntax [start(optional):stop(optional):step(optional)] Say size =&gt; Total no. of elements in the list. </a:t>
            </a:r>
            <a:endParaRPr lang="en-US" dirty="0" smtClean="0"/>
          </a:p>
          <a:p>
            <a:r>
              <a:rPr lang="en-US" dirty="0" smtClean="0"/>
              <a:t>Start </a:t>
            </a:r>
            <a:r>
              <a:rPr lang="en-US" dirty="0"/>
              <a:t>(x) -&gt; It is the point (</a:t>
            </a:r>
            <a:r>
              <a:rPr lang="en-US" dirty="0" err="1"/>
              <a:t>xth</a:t>
            </a:r>
            <a:r>
              <a:rPr lang="en-US" dirty="0"/>
              <a:t> list index) where the slicing begins. (0 =&lt; x &lt; size, By default included in the slice output) </a:t>
            </a:r>
            <a:endParaRPr lang="en-US" dirty="0" smtClean="0"/>
          </a:p>
          <a:p>
            <a:r>
              <a:rPr lang="en-US" dirty="0" smtClean="0"/>
              <a:t>Stop </a:t>
            </a:r>
            <a:r>
              <a:rPr lang="en-US" dirty="0"/>
              <a:t>(y) -&gt; It is the point (y-1 list index) where the slicing ends. </a:t>
            </a:r>
            <a:endParaRPr lang="en-US" dirty="0" smtClean="0"/>
          </a:p>
          <a:p>
            <a:r>
              <a:rPr lang="en-US" dirty="0" smtClean="0"/>
              <a:t>(</a:t>
            </a:r>
            <a:r>
              <a:rPr lang="en-US" dirty="0"/>
              <a:t>0 &lt; y &lt;= size, The element at the </a:t>
            </a:r>
            <a:r>
              <a:rPr lang="en-US" dirty="0" err="1"/>
              <a:t>yth</a:t>
            </a:r>
            <a:r>
              <a:rPr lang="en-US" dirty="0"/>
              <a:t> index doesn't appear in the slice output) </a:t>
            </a:r>
            <a:endParaRPr lang="en-US" dirty="0" smtClean="0"/>
          </a:p>
          <a:p>
            <a:r>
              <a:rPr lang="en-US" dirty="0" smtClean="0"/>
              <a:t>Step </a:t>
            </a:r>
            <a:r>
              <a:rPr lang="en-US" dirty="0"/>
              <a:t>(s) -&gt; It is the counter by which the index gets incremented to return the next element. The def</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Slicing </a:t>
            </a:r>
            <a:endParaRPr lang="en-US" dirty="0"/>
          </a:p>
        </p:txBody>
      </p:sp>
      <p:sp>
        <p:nvSpPr>
          <p:cNvPr id="3" name="Content Placeholder 2"/>
          <p:cNvSpPr>
            <a:spLocks noGrp="1"/>
          </p:cNvSpPr>
          <p:nvPr>
            <p:ph idx="1"/>
          </p:nvPr>
        </p:nvSpPr>
        <p:spPr/>
        <p:txBody>
          <a:bodyPr>
            <a:normAutofit fontScale="55000" lnSpcReduction="20000"/>
          </a:bodyPr>
          <a:lstStyle/>
          <a:p>
            <a:r>
              <a:rPr lang="de-DE" dirty="0"/>
              <a:t>&gt;&gt;&gt; theList = [1, 2, 3, 4, 5, 6, 7, 8</a:t>
            </a:r>
            <a:r>
              <a:rPr lang="de-DE" dirty="0" smtClean="0"/>
              <a:t>]</a:t>
            </a:r>
          </a:p>
          <a:p>
            <a:r>
              <a:rPr lang="en-US" dirty="0"/>
              <a:t>&gt;&gt;&gt; </a:t>
            </a:r>
            <a:r>
              <a:rPr lang="en-US" dirty="0" err="1"/>
              <a:t>theList</a:t>
            </a:r>
            <a:r>
              <a:rPr lang="en-US" dirty="0"/>
              <a:t>[2:5] </a:t>
            </a:r>
            <a:endParaRPr lang="en-US" dirty="0" smtClean="0"/>
          </a:p>
          <a:p>
            <a:r>
              <a:rPr lang="en-US" dirty="0" smtClean="0">
                <a:solidFill>
                  <a:srgbClr val="00B050"/>
                </a:solidFill>
              </a:rPr>
              <a:t>Output: [3</a:t>
            </a:r>
            <a:r>
              <a:rPr lang="en-US" dirty="0">
                <a:solidFill>
                  <a:srgbClr val="00B050"/>
                </a:solidFill>
              </a:rPr>
              <a:t>, 4, 5</a:t>
            </a:r>
            <a:r>
              <a:rPr lang="en-US" dirty="0" smtClean="0">
                <a:solidFill>
                  <a:srgbClr val="00B050"/>
                </a:solidFill>
              </a:rPr>
              <a:t>]</a:t>
            </a:r>
          </a:p>
          <a:p>
            <a:r>
              <a:rPr lang="en-US" dirty="0"/>
              <a:t>&gt;&gt;&gt; </a:t>
            </a:r>
            <a:r>
              <a:rPr lang="en-US" dirty="0" err="1"/>
              <a:t>theList</a:t>
            </a:r>
            <a:r>
              <a:rPr lang="en-US" dirty="0"/>
              <a:t>[2:5:2] </a:t>
            </a:r>
            <a:endParaRPr lang="en-US" dirty="0" smtClean="0"/>
          </a:p>
          <a:p>
            <a:r>
              <a:rPr lang="en-US" dirty="0" smtClean="0">
                <a:solidFill>
                  <a:srgbClr val="00B050"/>
                </a:solidFill>
              </a:rPr>
              <a:t>Output:[3</a:t>
            </a:r>
            <a:r>
              <a:rPr lang="en-US" dirty="0">
                <a:solidFill>
                  <a:srgbClr val="00B050"/>
                </a:solidFill>
              </a:rPr>
              <a:t>, 5</a:t>
            </a:r>
            <a:r>
              <a:rPr lang="en-US" dirty="0" smtClean="0">
                <a:solidFill>
                  <a:srgbClr val="00B050"/>
                </a:solidFill>
              </a:rPr>
              <a:t>]</a:t>
            </a:r>
          </a:p>
          <a:p>
            <a:pPr>
              <a:buNone/>
            </a:pPr>
            <a:r>
              <a:rPr lang="de-DE" dirty="0"/>
              <a:t>&gt;&gt;&gt; theList[2:-1] </a:t>
            </a:r>
            <a:endParaRPr lang="de-DE" dirty="0" smtClean="0"/>
          </a:p>
          <a:p>
            <a:pPr>
              <a:buNone/>
            </a:pPr>
            <a:r>
              <a:rPr lang="de-DE" dirty="0" smtClean="0"/>
              <a:t>[</a:t>
            </a:r>
            <a:r>
              <a:rPr lang="de-DE" dirty="0"/>
              <a:t>3, 4, 5, 6, 7</a:t>
            </a:r>
            <a:r>
              <a:rPr lang="de-DE" dirty="0" smtClean="0"/>
              <a:t>]</a:t>
            </a:r>
          </a:p>
          <a:p>
            <a:pPr fontAlgn="base"/>
            <a:r>
              <a:rPr lang="en-US" dirty="0"/>
              <a:t>In slicing, if you don’t mention the “start” point, then it indicates to begin slicing from the 0th index.</a:t>
            </a:r>
          </a:p>
          <a:p>
            <a:r>
              <a:rPr lang="en-US" dirty="0"/>
              <a:t>&gt;&gt;&gt; </a:t>
            </a:r>
            <a:r>
              <a:rPr lang="en-US" dirty="0" err="1"/>
              <a:t>theList</a:t>
            </a:r>
            <a:r>
              <a:rPr lang="en-US" dirty="0"/>
              <a:t>[:2</a:t>
            </a:r>
            <a:r>
              <a:rPr lang="en-US" dirty="0" smtClean="0"/>
              <a:t>]</a:t>
            </a:r>
          </a:p>
          <a:p>
            <a:r>
              <a:rPr lang="en-US" dirty="0" smtClean="0"/>
              <a:t> </a:t>
            </a:r>
            <a:r>
              <a:rPr lang="en-US" dirty="0"/>
              <a:t>[1, 2</a:t>
            </a:r>
            <a:r>
              <a:rPr lang="en-US" dirty="0" smtClean="0"/>
              <a:t>]</a:t>
            </a:r>
          </a:p>
          <a:p>
            <a:pPr fontAlgn="base"/>
            <a:r>
              <a:rPr lang="en-US" b="1" u="sng" dirty="0"/>
              <a:t>Slice from the second index to the end</a:t>
            </a:r>
            <a:endParaRPr lang="en-US" b="1" dirty="0"/>
          </a:p>
          <a:p>
            <a:pPr fontAlgn="base"/>
            <a:r>
              <a:rPr lang="en-US" dirty="0"/>
              <a:t>While slicing a list, if the stop value is missing, then it indicates to perform slicing to the end of the list. It saves us from passing the length of the list as the ending index.</a:t>
            </a:r>
          </a:p>
          <a:p>
            <a:r>
              <a:rPr lang="en-US" dirty="0"/>
              <a:t>&gt;&gt;&gt; </a:t>
            </a:r>
            <a:r>
              <a:rPr lang="en-US" dirty="0" err="1"/>
              <a:t>theList</a:t>
            </a:r>
            <a:r>
              <a:rPr lang="en-US" dirty="0"/>
              <a:t>[2:] </a:t>
            </a:r>
            <a:r>
              <a:rPr lang="en-US" dirty="0" smtClean="0"/>
              <a:t>[</a:t>
            </a:r>
            <a:r>
              <a:rPr lang="en-US" dirty="0"/>
              <a:t>3, 4, 5, 6, 7, 8]</a:t>
            </a:r>
            <a:endParaRPr lang="en-US"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It is effortless to achieve this by using a special slice syntax (</a:t>
            </a:r>
            <a:r>
              <a:rPr lang="en-US" b="1" dirty="0"/>
              <a:t>::-1</a:t>
            </a:r>
            <a:r>
              <a:rPr lang="en-US" dirty="0"/>
              <a:t>). But please note that it is more memory intensive than an in-place reversal.</a:t>
            </a:r>
          </a:p>
          <a:p>
            <a:pPr fontAlgn="base"/>
            <a:r>
              <a:rPr lang="en-US" b="1" u="sng" dirty="0">
                <a:solidFill>
                  <a:srgbClr val="FF0000"/>
                </a:solidFill>
              </a:rPr>
              <a:t>Reverse a list using the slice operator</a:t>
            </a:r>
            <a:endParaRPr lang="en-US" b="1" dirty="0">
              <a:solidFill>
                <a:srgbClr val="FF0000"/>
              </a:solidFill>
            </a:endParaRPr>
          </a:p>
          <a:p>
            <a:pPr fontAlgn="base"/>
            <a:r>
              <a:rPr lang="en-US" dirty="0"/>
              <a:t>Here, it creates a shallow copy of the Python list which requires long enough space for holding the whole list.</a:t>
            </a:r>
          </a:p>
          <a:p>
            <a:r>
              <a:rPr lang="en-US" dirty="0"/>
              <a:t>&gt;&gt;&gt; </a:t>
            </a:r>
            <a:r>
              <a:rPr lang="en-US" dirty="0" err="1"/>
              <a:t>theList</a:t>
            </a:r>
            <a:r>
              <a:rPr lang="en-US" dirty="0"/>
              <a:t>[::-1] </a:t>
            </a:r>
            <a:r>
              <a:rPr lang="en-US" dirty="0">
                <a:solidFill>
                  <a:srgbClr val="00B050"/>
                </a:solidFill>
              </a:rPr>
              <a:t>[8, 7, 6, 5, 4, 3, 2, 1</a:t>
            </a:r>
            <a:r>
              <a:rPr lang="en-US" dirty="0" smtClean="0">
                <a:solidFill>
                  <a:srgbClr val="00B050"/>
                </a:solidFill>
              </a:rPr>
              <a:t>]</a:t>
            </a:r>
          </a:p>
          <a:p>
            <a:pPr fontAlgn="base"/>
            <a:r>
              <a:rPr lang="en-US" u="sng" dirty="0">
                <a:solidFill>
                  <a:srgbClr val="FF0000"/>
                </a:solidFill>
              </a:rPr>
              <a:t>Reverse a list but leaving values at odd indices</a:t>
            </a:r>
            <a:endParaRPr lang="en-US" dirty="0">
              <a:solidFill>
                <a:srgbClr val="FF0000"/>
              </a:solidFill>
            </a:endParaRPr>
          </a:p>
          <a:p>
            <a:pPr fontAlgn="base"/>
            <a:r>
              <a:rPr lang="en-US" dirty="0"/>
              <a:t>Here, you can utilize the concept learned in the previous example.</a:t>
            </a:r>
          </a:p>
          <a:p>
            <a:r>
              <a:rPr lang="en-US" dirty="0"/>
              <a:t>&gt;&gt;&gt; </a:t>
            </a:r>
            <a:r>
              <a:rPr lang="en-US" dirty="0" err="1"/>
              <a:t>theList</a:t>
            </a:r>
            <a:r>
              <a:rPr lang="en-US" dirty="0"/>
              <a:t>[::-2] </a:t>
            </a:r>
            <a:r>
              <a:rPr lang="en-US" dirty="0" smtClean="0"/>
              <a:t> </a:t>
            </a:r>
            <a:r>
              <a:rPr lang="en-US" dirty="0" smtClean="0">
                <a:solidFill>
                  <a:srgbClr val="00B050"/>
                </a:solidFill>
              </a:rPr>
              <a:t>[</a:t>
            </a:r>
            <a:r>
              <a:rPr lang="en-US" dirty="0">
                <a:solidFill>
                  <a:srgbClr val="00B050"/>
                </a:solidFill>
              </a:rPr>
              <a:t>8, 6, 4, 2</a:t>
            </a:r>
            <a:r>
              <a:rPr lang="en-US" dirty="0" smtClean="0">
                <a:solidFill>
                  <a:srgbClr val="00B050"/>
                </a:solidFill>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Iterate Python List</a:t>
            </a:r>
            <a:endParaRPr lang="en-US" dirty="0"/>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hlinkClick r:id="rId2" tooltip="Python for loop with examples for practice"/>
              </a:rPr>
              <a:t>for-in loop</a:t>
            </a:r>
            <a:r>
              <a:rPr lang="en-US" sz="2400" dirty="0">
                <a:latin typeface="Times New Roman" pitchFamily="18" charset="0"/>
                <a:cs typeface="Times New Roman" pitchFamily="18" charset="0"/>
              </a:rPr>
              <a:t> for iterating the list. </a:t>
            </a:r>
            <a:r>
              <a:rPr lang="en-US" sz="2400" dirty="0" err="1" smtClean="0">
                <a:latin typeface="Times New Roman" pitchFamily="18" charset="0"/>
                <a:cs typeface="Times New Roman" pitchFamily="18" charset="0"/>
              </a:rPr>
              <a:t>The“for</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hlinkClick r:id="rId3" tooltip="Python statement and indentation tutorial"/>
              </a:rPr>
              <a:t>statement</a:t>
            </a:r>
            <a:r>
              <a:rPr lang="en-US" sz="2400" dirty="0">
                <a:latin typeface="Times New Roman" pitchFamily="18" charset="0"/>
                <a:cs typeface="Times New Roman" pitchFamily="18" charset="0"/>
              </a:rPr>
              <a:t> makes it super easy to </a:t>
            </a:r>
            <a:r>
              <a:rPr lang="en-US" sz="2400" dirty="0" smtClean="0">
                <a:latin typeface="Times New Roman" pitchFamily="18" charset="0"/>
                <a:cs typeface="Times New Roman" pitchFamily="18" charset="0"/>
              </a:rPr>
              <a:t>process </a:t>
            </a:r>
            <a:r>
              <a:rPr lang="en-US" sz="2400" dirty="0">
                <a:latin typeface="Times New Roman" pitchFamily="18" charset="0"/>
                <a:cs typeface="Times New Roman" pitchFamily="18" charset="0"/>
              </a:rPr>
              <a:t>the elements of a </a:t>
            </a:r>
            <a:r>
              <a:rPr lang="en-US" sz="2400" dirty="0" smtClean="0">
                <a:latin typeface="Times New Roman" pitchFamily="18" charset="0"/>
                <a:cs typeface="Times New Roman" pitchFamily="18" charset="0"/>
              </a:rPr>
              <a:t>list </a:t>
            </a:r>
            <a:r>
              <a:rPr lang="en-US" sz="2400" dirty="0">
                <a:latin typeface="Times New Roman" pitchFamily="18" charset="0"/>
                <a:cs typeface="Times New Roman" pitchFamily="18" charset="0"/>
              </a:rPr>
              <a:t>one by one</a:t>
            </a:r>
            <a:r>
              <a:rPr lang="en-US" sz="2400" dirty="0" smtClean="0">
                <a:latin typeface="Times New Roman" pitchFamily="18" charset="0"/>
                <a:cs typeface="Times New Roman" pitchFamily="18" charset="0"/>
              </a:rPr>
              <a:t>.</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wish to use both the index and the element, then call the </a:t>
            </a:r>
            <a:r>
              <a:rPr lang="en-US" sz="2400" b="1" dirty="0">
                <a:latin typeface="Times New Roman" pitchFamily="18" charset="0"/>
                <a:cs typeface="Times New Roman" pitchFamily="18" charset="0"/>
              </a:rPr>
              <a:t>enumerate() function</a:t>
            </a:r>
            <a:r>
              <a:rPr lang="en-US" sz="2400" dirty="0" smtClean="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t>If </a:t>
            </a:r>
            <a:r>
              <a:rPr lang="en-US" sz="2400" dirty="0"/>
              <a:t>you only want the index, then call the range() and </a:t>
            </a:r>
            <a:r>
              <a:rPr lang="en-US" sz="2400" dirty="0" err="1"/>
              <a:t>len</a:t>
            </a:r>
            <a:r>
              <a:rPr lang="en-US" sz="2400" dirty="0"/>
              <a:t>() methods.</a:t>
            </a:r>
            <a:endParaRPr lang="en-US" sz="2400" dirty="0" smtClean="0">
              <a:latin typeface="Times New Roman" pitchFamily="18" charset="0"/>
              <a:cs typeface="Times New Roman" pitchFamily="18" charset="0"/>
            </a:endParaRPr>
          </a:p>
        </p:txBody>
      </p:sp>
      <p:sp>
        <p:nvSpPr>
          <p:cNvPr id="5" name="Rectangle 4"/>
          <p:cNvSpPr/>
          <p:nvPr/>
        </p:nvSpPr>
        <p:spPr>
          <a:xfrm>
            <a:off x="1066800" y="2514600"/>
            <a:ext cx="4191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Times New Roman" pitchFamily="18" charset="0"/>
                <a:cs typeface="Times New Roman" pitchFamily="18" charset="0"/>
              </a:rPr>
              <a:t>for element in </a:t>
            </a:r>
            <a:r>
              <a:rPr lang="en-US" sz="2000" b="1" dirty="0" err="1" smtClean="0">
                <a:solidFill>
                  <a:schemeClr val="tx1"/>
                </a:solidFill>
                <a:latin typeface="Times New Roman" pitchFamily="18" charset="0"/>
                <a:cs typeface="Times New Roman" pitchFamily="18" charset="0"/>
              </a:rPr>
              <a:t>theList</a:t>
            </a:r>
            <a:r>
              <a:rPr lang="en-US" sz="2000" b="1" dirty="0" smtClean="0">
                <a:solidFill>
                  <a:schemeClr val="tx1"/>
                </a:solidFill>
                <a:latin typeface="Times New Roman" pitchFamily="18" charset="0"/>
                <a:cs typeface="Times New Roman" pitchFamily="18" charset="0"/>
              </a:rPr>
              <a:t>: </a:t>
            </a:r>
          </a:p>
          <a:p>
            <a:pPr>
              <a:buNone/>
            </a:pPr>
            <a:r>
              <a:rPr lang="en-US" sz="2000" b="1" dirty="0" smtClean="0">
                <a:solidFill>
                  <a:schemeClr val="tx1"/>
                </a:solidFill>
                <a:latin typeface="Times New Roman" pitchFamily="18" charset="0"/>
                <a:cs typeface="Times New Roman" pitchFamily="18" charset="0"/>
              </a:rPr>
              <a:t>             print(element)</a:t>
            </a:r>
            <a:endParaRPr lang="en-US" sz="2000" b="1" dirty="0">
              <a:solidFill>
                <a:schemeClr val="tx1"/>
              </a:solidFill>
              <a:latin typeface="Times New Roman" pitchFamily="18" charset="0"/>
              <a:cs typeface="Times New Roman" pitchFamily="18" charset="0"/>
            </a:endParaRPr>
          </a:p>
        </p:txBody>
      </p:sp>
      <p:sp>
        <p:nvSpPr>
          <p:cNvPr id="7" name="Rectangle 6"/>
          <p:cNvSpPr/>
          <p:nvPr/>
        </p:nvSpPr>
        <p:spPr>
          <a:xfrm>
            <a:off x="914400" y="4191000"/>
            <a:ext cx="5181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Times New Roman" pitchFamily="18" charset="0"/>
                <a:cs typeface="Times New Roman" pitchFamily="18" charset="0"/>
              </a:rPr>
              <a:t>for index, element in enumerate(</a:t>
            </a:r>
            <a:r>
              <a:rPr lang="en-US" sz="2000" b="1" dirty="0" err="1" smtClean="0">
                <a:solidFill>
                  <a:schemeClr val="tx1"/>
                </a:solidFill>
                <a:latin typeface="Times New Roman" pitchFamily="18" charset="0"/>
                <a:cs typeface="Times New Roman" pitchFamily="18" charset="0"/>
              </a:rPr>
              <a:t>theList</a:t>
            </a:r>
            <a:r>
              <a:rPr lang="en-US" sz="2000" b="1" dirty="0" smtClean="0">
                <a:solidFill>
                  <a:schemeClr val="tx1"/>
                </a:solidFill>
                <a:latin typeface="Times New Roman" pitchFamily="18" charset="0"/>
                <a:cs typeface="Times New Roman" pitchFamily="18" charset="0"/>
              </a:rPr>
              <a:t>): </a:t>
            </a:r>
          </a:p>
          <a:p>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print(index, element)</a:t>
            </a:r>
            <a:endParaRPr lang="en-US" sz="2000" b="1" dirty="0">
              <a:solidFill>
                <a:schemeClr val="tx1"/>
              </a:solidFill>
              <a:latin typeface="Times New Roman" pitchFamily="18" charset="0"/>
              <a:cs typeface="Times New Roman" pitchFamily="18" charset="0"/>
            </a:endParaRPr>
          </a:p>
        </p:txBody>
      </p:sp>
      <p:sp>
        <p:nvSpPr>
          <p:cNvPr id="9" name="Rectangle 8"/>
          <p:cNvSpPr/>
          <p:nvPr/>
        </p:nvSpPr>
        <p:spPr>
          <a:xfrm>
            <a:off x="1066800" y="5867400"/>
            <a:ext cx="502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solidFill>
                  <a:schemeClr val="tx1"/>
                </a:solidFill>
                <a:latin typeface="Times New Roman" pitchFamily="18" charset="0"/>
                <a:cs typeface="Times New Roman" pitchFamily="18" charset="0"/>
              </a:rPr>
              <a:t>for index in range(</a:t>
            </a:r>
            <a:r>
              <a:rPr lang="en-US" sz="2000" b="1" dirty="0" err="1" smtClean="0">
                <a:solidFill>
                  <a:schemeClr val="tx1"/>
                </a:solidFill>
                <a:latin typeface="Times New Roman" pitchFamily="18" charset="0"/>
                <a:cs typeface="Times New Roman" pitchFamily="18" charset="0"/>
              </a:rPr>
              <a:t>len</a:t>
            </a:r>
            <a:r>
              <a:rPr lang="en-US" sz="2000" b="1" dirty="0" smtClean="0">
                <a:solidFill>
                  <a:schemeClr val="tx1"/>
                </a:solidFill>
                <a:latin typeface="Times New Roman" pitchFamily="18" charset="0"/>
                <a:cs typeface="Times New Roman" pitchFamily="18" charset="0"/>
              </a:rPr>
              <a:t>(</a:t>
            </a:r>
            <a:r>
              <a:rPr lang="en-US" sz="2000" b="1" dirty="0" err="1" smtClean="0">
                <a:solidFill>
                  <a:schemeClr val="tx1"/>
                </a:solidFill>
                <a:latin typeface="Times New Roman" pitchFamily="18" charset="0"/>
                <a:cs typeface="Times New Roman" pitchFamily="18" charset="0"/>
              </a:rPr>
              <a:t>theList</a:t>
            </a:r>
            <a:r>
              <a:rPr lang="en-US" sz="2000" b="1" dirty="0" smtClean="0">
                <a:solidFill>
                  <a:schemeClr val="tx1"/>
                </a:solidFill>
                <a:latin typeface="Times New Roman" pitchFamily="18" charset="0"/>
                <a:cs typeface="Times New Roman" pitchFamily="18" charset="0"/>
              </a:rPr>
              <a:t>)): </a:t>
            </a:r>
          </a:p>
          <a:p>
            <a:r>
              <a:rPr lang="en-US" sz="2000" b="1" dirty="0">
                <a:solidFill>
                  <a:schemeClr val="tx1"/>
                </a:solidFill>
                <a:latin typeface="Times New Roman" pitchFamily="18" charset="0"/>
                <a:cs typeface="Times New Roman" pitchFamily="18" charset="0"/>
              </a:rPr>
              <a:t> </a:t>
            </a:r>
            <a:r>
              <a:rPr lang="en-US" sz="2000" b="1" dirty="0" smtClean="0">
                <a:solidFill>
                  <a:schemeClr val="tx1"/>
                </a:solidFill>
                <a:latin typeface="Times New Roman" pitchFamily="18" charset="0"/>
                <a:cs typeface="Times New Roman" pitchFamily="18" charset="0"/>
              </a:rPr>
              <a:t>            print(index)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err="1"/>
              <a:t>theList</a:t>
            </a:r>
            <a:r>
              <a:rPr lang="en-US" dirty="0"/>
              <a:t> = ['Python', 'C', 'C++', 'Java', '</a:t>
            </a:r>
            <a:r>
              <a:rPr lang="en-US" dirty="0" err="1"/>
              <a:t>CSharp</a:t>
            </a:r>
            <a:r>
              <a:rPr lang="en-US" dirty="0"/>
              <a:t>'] </a:t>
            </a:r>
            <a:endParaRPr lang="en-US" dirty="0" smtClean="0"/>
          </a:p>
          <a:p>
            <a:pPr fontAlgn="base"/>
            <a:r>
              <a:rPr lang="en-US" dirty="0" smtClean="0"/>
              <a:t>for </a:t>
            </a:r>
            <a:r>
              <a:rPr lang="en-US" dirty="0"/>
              <a:t>language in </a:t>
            </a:r>
            <a:r>
              <a:rPr lang="en-US" dirty="0" err="1"/>
              <a:t>theList</a:t>
            </a:r>
            <a:r>
              <a:rPr lang="en-US" dirty="0" smtClean="0"/>
              <a:t>:</a:t>
            </a:r>
          </a:p>
          <a:p>
            <a:pPr fontAlgn="base">
              <a:buNone/>
            </a:pPr>
            <a:r>
              <a:rPr lang="en-US" dirty="0" smtClean="0"/>
              <a:t>           </a:t>
            </a:r>
            <a:r>
              <a:rPr lang="en-US" dirty="0"/>
              <a:t>print("I like", language</a:t>
            </a:r>
            <a:r>
              <a:rPr lang="en-US" dirty="0" smtClean="0"/>
              <a:t>)</a:t>
            </a:r>
          </a:p>
          <a:p>
            <a:pPr fontAlgn="base"/>
            <a:r>
              <a:rPr lang="en-US" u="sng" dirty="0" smtClean="0">
                <a:solidFill>
                  <a:srgbClr val="00B050"/>
                </a:solidFill>
              </a:rPr>
              <a:t>Output</a:t>
            </a:r>
            <a:endParaRPr lang="en-US" dirty="0">
              <a:solidFill>
                <a:srgbClr val="00B050"/>
              </a:solidFill>
            </a:endParaRPr>
          </a:p>
          <a:p>
            <a:r>
              <a:rPr lang="en-US" dirty="0">
                <a:solidFill>
                  <a:srgbClr val="00B050"/>
                </a:solidFill>
              </a:rPr>
              <a:t>I like </a:t>
            </a:r>
            <a:r>
              <a:rPr lang="en-US" dirty="0" smtClean="0">
                <a:solidFill>
                  <a:srgbClr val="00B050"/>
                </a:solidFill>
              </a:rPr>
              <a:t>Python</a:t>
            </a:r>
          </a:p>
          <a:p>
            <a:r>
              <a:rPr lang="en-US" dirty="0" smtClean="0">
                <a:solidFill>
                  <a:srgbClr val="00B050"/>
                </a:solidFill>
              </a:rPr>
              <a:t> </a:t>
            </a:r>
            <a:r>
              <a:rPr lang="en-US" dirty="0">
                <a:solidFill>
                  <a:srgbClr val="00B050"/>
                </a:solidFill>
              </a:rPr>
              <a:t>I like C </a:t>
            </a:r>
            <a:endParaRPr lang="en-US" dirty="0" smtClean="0">
              <a:solidFill>
                <a:srgbClr val="00B050"/>
              </a:solidFill>
            </a:endParaRPr>
          </a:p>
          <a:p>
            <a:r>
              <a:rPr lang="en-US" dirty="0" smtClean="0">
                <a:solidFill>
                  <a:srgbClr val="00B050"/>
                </a:solidFill>
              </a:rPr>
              <a:t>I </a:t>
            </a:r>
            <a:r>
              <a:rPr lang="en-US" dirty="0">
                <a:solidFill>
                  <a:srgbClr val="00B050"/>
                </a:solidFill>
              </a:rPr>
              <a:t>like C</a:t>
            </a:r>
            <a:r>
              <a:rPr lang="en-US" dirty="0" smtClean="0">
                <a:solidFill>
                  <a:srgbClr val="00B050"/>
                </a:solidFill>
              </a:rPr>
              <a:t>++</a:t>
            </a:r>
          </a:p>
          <a:p>
            <a:r>
              <a:rPr lang="en-US" dirty="0" smtClean="0">
                <a:solidFill>
                  <a:srgbClr val="00B050"/>
                </a:solidFill>
              </a:rPr>
              <a:t> </a:t>
            </a:r>
            <a:r>
              <a:rPr lang="en-US" dirty="0">
                <a:solidFill>
                  <a:srgbClr val="00B050"/>
                </a:solidFill>
              </a:rPr>
              <a:t>I like Java </a:t>
            </a:r>
            <a:endParaRPr lang="en-US" dirty="0" smtClean="0">
              <a:solidFill>
                <a:srgbClr val="00B050"/>
              </a:solidFill>
            </a:endParaRPr>
          </a:p>
          <a:p>
            <a:r>
              <a:rPr lang="en-US" dirty="0" smtClean="0">
                <a:solidFill>
                  <a:srgbClr val="00B050"/>
                </a:solidFill>
              </a:rPr>
              <a:t>I </a:t>
            </a:r>
            <a:r>
              <a:rPr lang="en-US" dirty="0">
                <a:solidFill>
                  <a:srgbClr val="00B050"/>
                </a:solidFill>
              </a:rPr>
              <a:t>like </a:t>
            </a:r>
            <a:r>
              <a:rPr lang="en-US" dirty="0" err="1">
                <a:solidFill>
                  <a:srgbClr val="00B050"/>
                </a:solidFill>
              </a:rPr>
              <a:t>CSharp</a:t>
            </a:r>
            <a:endParaRPr lang="en-US" dirty="0">
              <a:solidFill>
                <a:srgbClr val="00B05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 Elements To A List</a:t>
            </a:r>
            <a:br>
              <a:rPr lang="en-US" dirty="0"/>
            </a:b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a:t>Assignment Operator</a:t>
            </a:r>
          </a:p>
          <a:p>
            <a:r>
              <a:rPr lang="en-US" dirty="0" err="1"/>
              <a:t>theList</a:t>
            </a:r>
            <a:r>
              <a:rPr lang="en-US" dirty="0"/>
              <a:t> = ['Python', 'C', 'C++', 'Java', '</a:t>
            </a:r>
            <a:r>
              <a:rPr lang="en-US" dirty="0" err="1"/>
              <a:t>CSharp</a:t>
            </a:r>
            <a:r>
              <a:rPr lang="en-US" dirty="0"/>
              <a:t>'] </a:t>
            </a:r>
            <a:r>
              <a:rPr lang="en-US" dirty="0" err="1"/>
              <a:t>theList</a:t>
            </a:r>
            <a:r>
              <a:rPr lang="en-US" dirty="0"/>
              <a:t>[4] = 'Angular' </a:t>
            </a:r>
            <a:endParaRPr lang="en-US" dirty="0" smtClean="0"/>
          </a:p>
          <a:p>
            <a:r>
              <a:rPr lang="en-US" dirty="0" smtClean="0"/>
              <a:t>print(</a:t>
            </a:r>
            <a:r>
              <a:rPr lang="en-US" dirty="0" err="1" smtClean="0"/>
              <a:t>theList</a:t>
            </a:r>
            <a:r>
              <a:rPr lang="en-US" dirty="0"/>
              <a:t>) </a:t>
            </a:r>
            <a:endParaRPr lang="en-US" dirty="0" smtClean="0"/>
          </a:p>
          <a:p>
            <a:r>
              <a:rPr lang="en-US" dirty="0" err="1" smtClean="0"/>
              <a:t>theList</a:t>
            </a:r>
            <a:r>
              <a:rPr lang="en-US" dirty="0" smtClean="0"/>
              <a:t>[1:4</a:t>
            </a:r>
            <a:r>
              <a:rPr lang="en-US" dirty="0"/>
              <a:t>] = ['Ruby', '</a:t>
            </a:r>
            <a:r>
              <a:rPr lang="en-US" dirty="0" err="1"/>
              <a:t>TypeScript</a:t>
            </a:r>
            <a:r>
              <a:rPr lang="en-US" dirty="0"/>
              <a:t>', 'JavaScript'] print(</a:t>
            </a:r>
            <a:r>
              <a:rPr lang="en-US" dirty="0" err="1"/>
              <a:t>theList</a:t>
            </a:r>
            <a:r>
              <a:rPr lang="en-US" dirty="0" smtClean="0"/>
              <a:t>)</a:t>
            </a:r>
          </a:p>
          <a:p>
            <a:r>
              <a:rPr lang="en-US" dirty="0" smtClean="0">
                <a:solidFill>
                  <a:srgbClr val="00B050"/>
                </a:solidFill>
              </a:rPr>
              <a:t>Output:</a:t>
            </a:r>
          </a:p>
          <a:p>
            <a:r>
              <a:rPr lang="en-US" dirty="0">
                <a:solidFill>
                  <a:srgbClr val="00B050"/>
                </a:solidFill>
              </a:rPr>
              <a:t>['Python', 'C', 'C++', 'Java', 'Angular'] </a:t>
            </a:r>
            <a:endParaRPr lang="en-US" dirty="0" smtClean="0">
              <a:solidFill>
                <a:srgbClr val="00B050"/>
              </a:solidFill>
            </a:endParaRPr>
          </a:p>
          <a:p>
            <a:r>
              <a:rPr lang="en-US" dirty="0" smtClean="0">
                <a:solidFill>
                  <a:srgbClr val="00B050"/>
                </a:solidFill>
              </a:rPr>
              <a:t>[</a:t>
            </a:r>
            <a:r>
              <a:rPr lang="en-US" dirty="0">
                <a:solidFill>
                  <a:srgbClr val="00B050"/>
                </a:solidFill>
              </a:rPr>
              <a:t>'Python', 'Ruby', '</a:t>
            </a:r>
            <a:r>
              <a:rPr lang="en-US" dirty="0" err="1">
                <a:solidFill>
                  <a:srgbClr val="00B050"/>
                </a:solidFill>
              </a:rPr>
              <a:t>TypeScript</a:t>
            </a:r>
            <a:r>
              <a:rPr lang="en-US" dirty="0">
                <a:solidFill>
                  <a:srgbClr val="00B050"/>
                </a:solidFill>
              </a:rPr>
              <a:t>', 'JavaScript', 'Angular</a:t>
            </a:r>
            <a:r>
              <a:rPr lang="en-US" dirty="0" smtClean="0">
                <a:solidFill>
                  <a:srgbClr val="00B050"/>
                </a:solidFill>
              </a:rPr>
              <a:t>']</a:t>
            </a:r>
          </a:p>
          <a:p>
            <a:pPr fontAlgn="base"/>
            <a:r>
              <a:rPr lang="en-US" dirty="0">
                <a:solidFill>
                  <a:srgbClr val="FF0000"/>
                </a:solidFill>
              </a:rPr>
              <a:t>Insert() Method</a:t>
            </a:r>
          </a:p>
          <a:p>
            <a:pPr fontAlgn="base"/>
            <a:r>
              <a:rPr lang="en-US" dirty="0">
                <a:solidFill>
                  <a:srgbClr val="FF0000"/>
                </a:solidFill>
              </a:rPr>
              <a:t>You can also push one item at the target location by calling the </a:t>
            </a:r>
            <a:r>
              <a:rPr lang="en-US" b="1" dirty="0">
                <a:solidFill>
                  <a:srgbClr val="FF0000"/>
                </a:solidFill>
              </a:rPr>
              <a:t>insert() method</a:t>
            </a:r>
            <a:r>
              <a:rPr lang="en-US" dirty="0">
                <a:solidFill>
                  <a:srgbClr val="FF0000"/>
                </a:solidFill>
              </a:rPr>
              <a:t>.</a:t>
            </a:r>
          </a:p>
          <a:p>
            <a:pPr fontAlgn="base"/>
            <a:r>
              <a:rPr lang="en-US" dirty="0" err="1"/>
              <a:t>theList</a:t>
            </a:r>
            <a:r>
              <a:rPr lang="en-US" dirty="0"/>
              <a:t> = [55, 66] </a:t>
            </a:r>
            <a:endParaRPr lang="en-US" dirty="0" smtClean="0"/>
          </a:p>
          <a:p>
            <a:pPr fontAlgn="base"/>
            <a:r>
              <a:rPr lang="en-US" dirty="0" err="1" smtClean="0"/>
              <a:t>theList.insert</a:t>
            </a:r>
            <a:r>
              <a:rPr lang="en-US" dirty="0" smtClean="0"/>
              <a:t>(0,33</a:t>
            </a:r>
            <a:r>
              <a:rPr lang="en-US" dirty="0"/>
              <a:t>) </a:t>
            </a:r>
            <a:endParaRPr lang="en-US" dirty="0" smtClean="0"/>
          </a:p>
          <a:p>
            <a:pPr fontAlgn="base"/>
            <a:r>
              <a:rPr lang="en-US" dirty="0" smtClean="0"/>
              <a:t>print(</a:t>
            </a:r>
            <a:r>
              <a:rPr lang="en-US" dirty="0" err="1" smtClean="0"/>
              <a:t>theList</a:t>
            </a:r>
            <a:r>
              <a:rPr lang="en-US" dirty="0" smtClean="0"/>
              <a:t>)</a:t>
            </a:r>
          </a:p>
          <a:p>
            <a:pPr fontAlgn="base"/>
            <a:r>
              <a:rPr lang="en-US" u="sng" dirty="0" smtClean="0">
                <a:solidFill>
                  <a:srgbClr val="00B050"/>
                </a:solidFill>
              </a:rPr>
              <a:t>Output: </a:t>
            </a:r>
            <a:r>
              <a:rPr lang="en-US" dirty="0">
                <a:solidFill>
                  <a:srgbClr val="00B050"/>
                </a:solidFill>
              </a:rPr>
              <a:t>[33, 55, 66</a:t>
            </a:r>
            <a:r>
              <a:rPr lang="en-US" dirty="0" smtClean="0">
                <a:solidFill>
                  <a:srgbClr val="00B050"/>
                </a:solidFill>
              </a:rPr>
              <a:t>]</a:t>
            </a:r>
          </a:p>
          <a:p>
            <a:pPr fontAlgn="base"/>
            <a:r>
              <a:rPr lang="en-US" dirty="0">
                <a:solidFill>
                  <a:srgbClr val="FF0000"/>
                </a:solidFill>
              </a:rPr>
              <a:t>To insert multiple items, you can use the slice assignment.</a:t>
            </a:r>
          </a:p>
          <a:p>
            <a:pPr fontAlgn="base"/>
            <a:r>
              <a:rPr lang="en-US" dirty="0" err="1"/>
              <a:t>theList</a:t>
            </a:r>
            <a:r>
              <a:rPr lang="en-US" dirty="0"/>
              <a:t> = [55, 66] </a:t>
            </a:r>
            <a:endParaRPr lang="en-US" dirty="0" smtClean="0"/>
          </a:p>
          <a:p>
            <a:pPr fontAlgn="base"/>
            <a:r>
              <a:rPr lang="en-US" dirty="0" err="1" smtClean="0"/>
              <a:t>theList</a:t>
            </a:r>
            <a:r>
              <a:rPr lang="en-US" dirty="0" smtClean="0"/>
              <a:t>[2:2</a:t>
            </a:r>
            <a:r>
              <a:rPr lang="en-US" dirty="0"/>
              <a:t>] = [77, 88] </a:t>
            </a:r>
            <a:endParaRPr lang="en-US" dirty="0" smtClean="0"/>
          </a:p>
          <a:p>
            <a:pPr fontAlgn="base"/>
            <a:r>
              <a:rPr lang="en-US" dirty="0" smtClean="0"/>
              <a:t>print(</a:t>
            </a:r>
            <a:r>
              <a:rPr lang="en-US" dirty="0" err="1" smtClean="0"/>
              <a:t>theList</a:t>
            </a:r>
            <a:r>
              <a:rPr lang="en-US" dirty="0" smtClean="0"/>
              <a:t>)</a:t>
            </a:r>
          </a:p>
          <a:p>
            <a:pPr fontAlgn="base"/>
            <a:r>
              <a:rPr lang="en-US" u="sng" dirty="0" smtClean="0">
                <a:solidFill>
                  <a:srgbClr val="00B050"/>
                </a:solidFill>
              </a:rPr>
              <a:t>Output </a:t>
            </a:r>
            <a:r>
              <a:rPr lang="en-US" dirty="0" smtClean="0">
                <a:solidFill>
                  <a:srgbClr val="00B050"/>
                </a:solidFill>
              </a:rPr>
              <a:t>[55</a:t>
            </a:r>
            <a:r>
              <a:rPr lang="en-US" dirty="0">
                <a:solidFill>
                  <a:srgbClr val="00B050"/>
                </a:solidFill>
              </a:rPr>
              <a:t>, 66, 77, 88]</a:t>
            </a:r>
          </a:p>
          <a:p>
            <a:endParaRPr lang="en-US" dirty="0">
              <a:solidFill>
                <a:srgbClr val="00B05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Remove Elements From A List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a:t>Del Operator</a:t>
            </a:r>
          </a:p>
          <a:p>
            <a:pPr fontAlgn="base"/>
            <a:r>
              <a:rPr lang="en-US" dirty="0"/>
              <a:t>You can make use of the </a:t>
            </a:r>
            <a:r>
              <a:rPr lang="en-US" b="1" dirty="0"/>
              <a:t>‘del’ </a:t>
            </a:r>
            <a:r>
              <a:rPr lang="en-US" b="1" dirty="0">
                <a:hlinkClick r:id="rId2" tooltip="Keywords and Identifiers in Python"/>
              </a:rPr>
              <a:t>keyword</a:t>
            </a:r>
            <a:r>
              <a:rPr lang="en-US" dirty="0"/>
              <a:t> to remove one or more items from a list. Moreover, it is also possible to delete the entire list object.</a:t>
            </a:r>
          </a:p>
          <a:p>
            <a:r>
              <a:rPr lang="en-US" dirty="0"/>
              <a:t>vowels = ['</a:t>
            </a:r>
            <a:r>
              <a:rPr lang="en-US" dirty="0" err="1"/>
              <a:t>a','e','i','o','u</a:t>
            </a:r>
            <a:r>
              <a:rPr lang="en-US" dirty="0"/>
              <a:t>'] </a:t>
            </a:r>
            <a:endParaRPr lang="en-US" dirty="0" smtClean="0"/>
          </a:p>
          <a:p>
            <a:r>
              <a:rPr lang="en-US" dirty="0" smtClean="0"/>
              <a:t># </a:t>
            </a:r>
            <a:r>
              <a:rPr lang="en-US" dirty="0"/>
              <a:t>remove one item </a:t>
            </a:r>
            <a:endParaRPr lang="en-US" dirty="0" smtClean="0"/>
          </a:p>
          <a:p>
            <a:r>
              <a:rPr lang="en-US" dirty="0" smtClean="0"/>
              <a:t>del </a:t>
            </a:r>
            <a:r>
              <a:rPr lang="en-US" dirty="0"/>
              <a:t>vowels[2] </a:t>
            </a:r>
            <a:endParaRPr lang="en-US" dirty="0" smtClean="0"/>
          </a:p>
          <a:p>
            <a:r>
              <a:rPr lang="en-US" dirty="0" smtClean="0">
                <a:solidFill>
                  <a:srgbClr val="00B050"/>
                </a:solidFill>
              </a:rPr>
              <a:t># </a:t>
            </a:r>
            <a:r>
              <a:rPr lang="en-US" dirty="0">
                <a:solidFill>
                  <a:srgbClr val="00B050"/>
                </a:solidFill>
              </a:rPr>
              <a:t>Result: ['a', 'e', 'o', 'u'] </a:t>
            </a:r>
            <a:endParaRPr lang="en-US" dirty="0" smtClean="0">
              <a:solidFill>
                <a:srgbClr val="00B050"/>
              </a:solidFill>
            </a:endParaRPr>
          </a:p>
          <a:p>
            <a:r>
              <a:rPr lang="en-US" dirty="0" smtClean="0">
                <a:solidFill>
                  <a:srgbClr val="00B050"/>
                </a:solidFill>
              </a:rPr>
              <a:t>print(vowels)</a:t>
            </a:r>
          </a:p>
          <a:p>
            <a:r>
              <a:rPr lang="en-US" dirty="0">
                <a:solidFill>
                  <a:srgbClr val="FF0000"/>
                </a:solidFill>
              </a:rPr>
              <a:t># remove multiple items del vowels[1:3</a:t>
            </a:r>
            <a:r>
              <a:rPr lang="en-US" dirty="0" smtClean="0">
                <a:solidFill>
                  <a:srgbClr val="FF0000"/>
                </a:solidFill>
              </a:rPr>
              <a:t>]</a:t>
            </a:r>
          </a:p>
          <a:p>
            <a:r>
              <a:rPr lang="en-US" dirty="0" smtClean="0">
                <a:solidFill>
                  <a:srgbClr val="FF0000"/>
                </a:solidFill>
              </a:rPr>
              <a:t> </a:t>
            </a:r>
            <a:r>
              <a:rPr lang="en-US" dirty="0">
                <a:solidFill>
                  <a:srgbClr val="FF0000"/>
                </a:solidFill>
              </a:rPr>
              <a:t># Result: ['a', 'u'] </a:t>
            </a:r>
            <a:endParaRPr lang="en-US" dirty="0" smtClean="0">
              <a:solidFill>
                <a:srgbClr val="FF0000"/>
              </a:solidFill>
            </a:endParaRPr>
          </a:p>
          <a:p>
            <a:r>
              <a:rPr lang="en-US" dirty="0" smtClean="0"/>
              <a:t>print(vowels</a:t>
            </a:r>
            <a:r>
              <a:rPr lang="en-US" dirty="0"/>
              <a:t>) </a:t>
            </a:r>
            <a:endParaRPr lang="en-US" dirty="0" smtClean="0"/>
          </a:p>
          <a:p>
            <a:r>
              <a:rPr lang="en-US" dirty="0" smtClean="0">
                <a:solidFill>
                  <a:srgbClr val="FF0000"/>
                </a:solidFill>
              </a:rPr>
              <a:t># </a:t>
            </a:r>
            <a:r>
              <a:rPr lang="en-US" dirty="0">
                <a:solidFill>
                  <a:srgbClr val="FF0000"/>
                </a:solidFill>
              </a:rPr>
              <a:t>remove the entire list </a:t>
            </a:r>
            <a:r>
              <a:rPr lang="en-US" dirty="0" smtClean="0">
                <a:solidFill>
                  <a:srgbClr val="FF0000"/>
                </a:solidFill>
              </a:rPr>
              <a:t>del vowels </a:t>
            </a:r>
          </a:p>
          <a:p>
            <a:r>
              <a:rPr lang="en-US" dirty="0" smtClean="0"/>
              <a:t># </a:t>
            </a:r>
            <a:r>
              <a:rPr lang="en-US" dirty="0" err="1"/>
              <a:t>NameError</a:t>
            </a:r>
            <a:r>
              <a:rPr lang="en-US" dirty="0"/>
              <a:t>: List not defined print(vowels)</a:t>
            </a:r>
            <a:endParaRPr lang="en-US"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Remove using Remove() and Pop() method</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a:t>Remove() And POP() Methods</a:t>
            </a:r>
          </a:p>
          <a:p>
            <a:pPr fontAlgn="base"/>
            <a:r>
              <a:rPr lang="en-US" dirty="0"/>
              <a:t>You can call </a:t>
            </a:r>
            <a:r>
              <a:rPr lang="en-US" b="1" dirty="0"/>
              <a:t>remove() method</a:t>
            </a:r>
            <a:r>
              <a:rPr lang="en-US" dirty="0"/>
              <a:t> to delete the given element or the </a:t>
            </a:r>
            <a:r>
              <a:rPr lang="en-US" b="1" dirty="0"/>
              <a:t>pop() method</a:t>
            </a:r>
            <a:r>
              <a:rPr lang="en-US" dirty="0"/>
              <a:t> to take out an item from the desired index.</a:t>
            </a:r>
          </a:p>
          <a:p>
            <a:pPr fontAlgn="base"/>
            <a:r>
              <a:rPr lang="en-US" dirty="0"/>
              <a:t>The </a:t>
            </a:r>
            <a:r>
              <a:rPr lang="en-US" b="1" dirty="0"/>
              <a:t>pop() method</a:t>
            </a:r>
            <a:r>
              <a:rPr lang="en-US" dirty="0"/>
              <a:t> deletes and sends back the last item in the absence of the index value. That’s how you can define lists as stacks (i.e., FILO – First in, last out model).</a:t>
            </a:r>
          </a:p>
          <a:p>
            <a:r>
              <a:rPr lang="en-US" dirty="0"/>
              <a:t>vowels = ['</a:t>
            </a:r>
            <a:r>
              <a:rPr lang="en-US" dirty="0" err="1"/>
              <a:t>a','e','i','o','u</a:t>
            </a:r>
            <a:r>
              <a:rPr lang="en-US" dirty="0"/>
              <a:t>'] </a:t>
            </a:r>
            <a:endParaRPr lang="en-US" dirty="0" smtClean="0"/>
          </a:p>
          <a:p>
            <a:r>
              <a:rPr lang="en-US" dirty="0" err="1" smtClean="0"/>
              <a:t>vowels.remove</a:t>
            </a:r>
            <a:r>
              <a:rPr lang="en-US" dirty="0"/>
              <a:t>('a') </a:t>
            </a:r>
            <a:endParaRPr lang="en-US" dirty="0" smtClean="0"/>
          </a:p>
          <a:p>
            <a:r>
              <a:rPr lang="en-US" dirty="0" smtClean="0"/>
              <a:t># </a:t>
            </a:r>
            <a:r>
              <a:rPr lang="en-US" dirty="0"/>
              <a:t>Result: ['e', '</a:t>
            </a:r>
            <a:r>
              <a:rPr lang="en-US" dirty="0" err="1"/>
              <a:t>i</a:t>
            </a:r>
            <a:r>
              <a:rPr lang="en-US" dirty="0"/>
              <a:t>', 'o', 'u'] </a:t>
            </a:r>
            <a:endParaRPr lang="en-US" dirty="0" smtClean="0"/>
          </a:p>
          <a:p>
            <a:r>
              <a:rPr lang="en-US" dirty="0" smtClean="0"/>
              <a:t>print(vowels</a:t>
            </a:r>
            <a:r>
              <a:rPr lang="en-US" dirty="0"/>
              <a:t>) </a:t>
            </a:r>
            <a:endParaRPr lang="en-US" dirty="0" smtClean="0"/>
          </a:p>
          <a:p>
            <a:r>
              <a:rPr lang="en-US" dirty="0" smtClean="0"/>
              <a:t># </a:t>
            </a:r>
            <a:r>
              <a:rPr lang="en-US" dirty="0"/>
              <a:t>Result: '</a:t>
            </a:r>
            <a:r>
              <a:rPr lang="en-US" dirty="0" err="1"/>
              <a:t>i</a:t>
            </a:r>
            <a:r>
              <a:rPr lang="en-US" dirty="0"/>
              <a:t>' print(vowels.pop(1)) </a:t>
            </a:r>
            <a:endParaRPr lang="en-US" dirty="0" smtClean="0"/>
          </a:p>
          <a:p>
            <a:r>
              <a:rPr lang="en-US" dirty="0" smtClean="0"/>
              <a:t># </a:t>
            </a:r>
            <a:r>
              <a:rPr lang="en-US" dirty="0"/>
              <a:t>Result: ['e', 'o', 'u'] print(vowels</a:t>
            </a:r>
            <a:r>
              <a:rPr lang="en-US" dirty="0" smtClean="0"/>
              <a:t>)</a:t>
            </a:r>
          </a:p>
          <a:p>
            <a:r>
              <a:rPr lang="en-US" dirty="0" smtClean="0"/>
              <a:t> </a:t>
            </a:r>
            <a:r>
              <a:rPr lang="en-US" dirty="0"/>
              <a:t># Result: 'u' print(vowels.pop</a:t>
            </a:r>
            <a:r>
              <a:rPr lang="en-US" dirty="0" smtClean="0"/>
              <a:t>())</a:t>
            </a:r>
          </a:p>
          <a:p>
            <a:r>
              <a:rPr lang="en-US" dirty="0" smtClean="0"/>
              <a:t> </a:t>
            </a:r>
            <a:r>
              <a:rPr lang="en-US" dirty="0"/>
              <a:t># Result: ['e', 'o'] print(vowels) </a:t>
            </a:r>
            <a:r>
              <a:rPr lang="en-US" dirty="0" err="1"/>
              <a:t>vowels.clear</a:t>
            </a:r>
            <a:r>
              <a:rPr lang="en-US" dirty="0" smtClean="0"/>
              <a:t>()</a:t>
            </a:r>
          </a:p>
          <a:p>
            <a:r>
              <a:rPr lang="en-US" dirty="0" smtClean="0"/>
              <a:t> </a:t>
            </a:r>
            <a:r>
              <a:rPr lang="en-US" dirty="0"/>
              <a:t># Result: [] print(vowels)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Python list is an ordered sequence of objects just like an array in other languages</a:t>
            </a:r>
            <a:r>
              <a:rPr lang="en-US" dirty="0" smtClean="0"/>
              <a:t>.</a:t>
            </a:r>
          </a:p>
          <a:p>
            <a:r>
              <a:rPr lang="en-US" dirty="0"/>
              <a:t>The object can be anything from a string to a number or the data of any available type</a:t>
            </a:r>
            <a:r>
              <a:rPr lang="en-US" dirty="0" smtClean="0"/>
              <a:t>.</a:t>
            </a:r>
          </a:p>
          <a:p>
            <a:r>
              <a:rPr lang="en-US" dirty="0"/>
              <a:t>A list can also be both homogenous as well as heterogeneous. It means we can store only integers or strings or both depending on the </a:t>
            </a:r>
            <a:r>
              <a:rPr lang="en-US" dirty="0" smtClean="0"/>
              <a:t>need</a:t>
            </a:r>
          </a:p>
          <a:p>
            <a:r>
              <a:rPr lang="en-US" dirty="0"/>
              <a:t>E</a:t>
            </a:r>
            <a:r>
              <a:rPr lang="en-US" dirty="0" smtClean="0"/>
              <a:t>very </a:t>
            </a:r>
            <a:r>
              <a:rPr lang="en-US" dirty="0"/>
              <a:t>element rests at some position (i.e., index) in the list. </a:t>
            </a:r>
            <a:endParaRPr lang="en-US" dirty="0" smtClean="0"/>
          </a:p>
          <a:p>
            <a:r>
              <a:rPr lang="en-US" dirty="0"/>
              <a:t>The index can be used later to locate a particular item. The first index begins at zero, next is one, and so forth.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using Slice </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Slice Operator</a:t>
            </a:r>
          </a:p>
          <a:p>
            <a:pPr fontAlgn="base"/>
            <a:r>
              <a:rPr lang="en-US" dirty="0"/>
              <a:t>Last but not least, you can also remove items by assigning an empty list with a slice of its elements.</a:t>
            </a:r>
          </a:p>
          <a:p>
            <a:r>
              <a:rPr lang="en-US" dirty="0"/>
              <a:t>vowels = ['</a:t>
            </a:r>
            <a:r>
              <a:rPr lang="en-US" dirty="0" err="1"/>
              <a:t>a','e','i','o','u</a:t>
            </a:r>
            <a:r>
              <a:rPr lang="en-US" dirty="0"/>
              <a:t>'] vowels[2:3] = [] print(vowels) vowels[2:5] = [] </a:t>
            </a:r>
            <a:endParaRPr lang="en-US" dirty="0" smtClean="0"/>
          </a:p>
          <a:p>
            <a:r>
              <a:rPr lang="en-US" dirty="0" smtClean="0"/>
              <a:t>print(vowels)</a:t>
            </a:r>
          </a:p>
          <a:p>
            <a:pPr fontAlgn="base"/>
            <a:r>
              <a:rPr lang="en-US" u="sng" dirty="0">
                <a:solidFill>
                  <a:srgbClr val="00B050"/>
                </a:solidFill>
              </a:rPr>
              <a:t>Output</a:t>
            </a:r>
            <a:endParaRPr lang="en-US" dirty="0">
              <a:solidFill>
                <a:srgbClr val="00B050"/>
              </a:solidFill>
            </a:endParaRPr>
          </a:p>
          <a:p>
            <a:r>
              <a:rPr lang="en-US" dirty="0">
                <a:solidFill>
                  <a:srgbClr val="00B050"/>
                </a:solidFill>
              </a:rPr>
              <a:t>['a', 'e', 'o', 'u'] ['a', 'e</a:t>
            </a:r>
            <a:r>
              <a:rPr lang="en-US" dirty="0" smtClean="0">
                <a:solidFill>
                  <a:srgbClr val="00B050"/>
                </a:solidFill>
              </a:rPr>
              <a:t>']</a:t>
            </a:r>
          </a:p>
          <a:p>
            <a:endParaRPr lang="en-US" dirty="0">
              <a:solidFill>
                <a:srgbClr val="00B05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Searching Elements In A List</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solidFill>
                  <a:srgbClr val="00B050"/>
                </a:solidFill>
              </a:rPr>
              <a:t>In Operator</a:t>
            </a:r>
          </a:p>
          <a:p>
            <a:pPr fontAlgn="base"/>
            <a:r>
              <a:rPr lang="en-US" dirty="0"/>
              <a:t>You can use the </a:t>
            </a:r>
            <a:r>
              <a:rPr lang="en-US" b="1" dirty="0"/>
              <a:t>Python ‘in’ operator</a:t>
            </a:r>
            <a:r>
              <a:rPr lang="en-US" dirty="0"/>
              <a:t> to check if an item is present in the list.</a:t>
            </a:r>
          </a:p>
          <a:p>
            <a:r>
              <a:rPr lang="en-US" dirty="0"/>
              <a:t>if </a:t>
            </a:r>
            <a:r>
              <a:rPr lang="en-US" dirty="0" smtClean="0"/>
              <a:t>value </a:t>
            </a:r>
            <a:r>
              <a:rPr lang="en-US" dirty="0"/>
              <a:t>in </a:t>
            </a:r>
            <a:r>
              <a:rPr lang="en-US" dirty="0" err="1"/>
              <a:t>theList</a:t>
            </a:r>
            <a:r>
              <a:rPr lang="en-US" dirty="0"/>
              <a:t>: print("list contains", value</a:t>
            </a:r>
            <a:r>
              <a:rPr lang="en-US" dirty="0" smtClean="0"/>
              <a:t>)</a:t>
            </a:r>
          </a:p>
          <a:p>
            <a:pPr fontAlgn="base"/>
            <a:r>
              <a:rPr lang="en-US" dirty="0">
                <a:solidFill>
                  <a:srgbClr val="00B050"/>
                </a:solidFill>
              </a:rPr>
              <a:t>List Index()</a:t>
            </a:r>
          </a:p>
          <a:p>
            <a:pPr fontAlgn="base"/>
            <a:r>
              <a:rPr lang="en-US" dirty="0"/>
              <a:t>Using the Python list </a:t>
            </a:r>
            <a:r>
              <a:rPr lang="en-US" b="1" dirty="0"/>
              <a:t>index() method</a:t>
            </a:r>
            <a:r>
              <a:rPr lang="en-US" dirty="0"/>
              <a:t>, you can find out the position of the first matching item.</a:t>
            </a:r>
          </a:p>
          <a:p>
            <a:pPr fontAlgn="base"/>
            <a:r>
              <a:rPr lang="en-US" dirty="0"/>
              <a:t>loc = </a:t>
            </a:r>
            <a:r>
              <a:rPr lang="en-US" dirty="0" err="1"/>
              <a:t>theList.index</a:t>
            </a:r>
            <a:r>
              <a:rPr lang="en-US" dirty="0"/>
              <a:t>(value)The index method performs a linear search and breaks after locating the first matching item. If the search ends without a result, then it throws a </a:t>
            </a:r>
            <a:r>
              <a:rPr lang="en-US" b="1" dirty="0" err="1"/>
              <a:t>ValueError</a:t>
            </a:r>
            <a:r>
              <a:rPr lang="en-US" dirty="0"/>
              <a:t> exception.</a:t>
            </a:r>
          </a:p>
          <a:p>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Sorting A List In Python</a:t>
            </a:r>
            <a:br>
              <a:rPr lang="en-US" dirty="0"/>
            </a:br>
            <a:endParaRPr lang="en-US" b="1" dirty="0"/>
          </a:p>
        </p:txBody>
      </p:sp>
      <p:sp>
        <p:nvSpPr>
          <p:cNvPr id="3" name="Content Placeholder 2"/>
          <p:cNvSpPr>
            <a:spLocks noGrp="1"/>
          </p:cNvSpPr>
          <p:nvPr>
            <p:ph idx="1"/>
          </p:nvPr>
        </p:nvSpPr>
        <p:spPr/>
        <p:txBody>
          <a:bodyPr>
            <a:normAutofit fontScale="70000" lnSpcReduction="20000"/>
          </a:bodyPr>
          <a:lstStyle/>
          <a:p>
            <a:pPr fontAlgn="base"/>
            <a:r>
              <a:rPr lang="en-US" b="1" dirty="0"/>
              <a:t>List Sort() Method</a:t>
            </a:r>
          </a:p>
          <a:p>
            <a:pPr fontAlgn="base"/>
            <a:r>
              <a:rPr lang="en-US" dirty="0"/>
              <a:t>Python list implements the </a:t>
            </a:r>
            <a:r>
              <a:rPr lang="en-US" b="1" dirty="0"/>
              <a:t>sort()</a:t>
            </a:r>
            <a:r>
              <a:rPr lang="en-US" dirty="0"/>
              <a:t> method for ordering (in both ascending and descending order) its elements in place.</a:t>
            </a:r>
          </a:p>
          <a:p>
            <a:pPr fontAlgn="base"/>
            <a:r>
              <a:rPr lang="en-US" dirty="0" err="1"/>
              <a:t>theList.sort</a:t>
            </a:r>
            <a:r>
              <a:rPr lang="en-US" dirty="0"/>
              <a:t>()Please note that in-place sorting algorithms are more efficient as they don’t need temporary variables (such as a new list) to hold the result.</a:t>
            </a:r>
          </a:p>
          <a:p>
            <a:pPr fontAlgn="base"/>
            <a:r>
              <a:rPr lang="en-US" dirty="0"/>
              <a:t>By default, the function </a:t>
            </a:r>
            <a:r>
              <a:rPr lang="en-US" b="1" dirty="0"/>
              <a:t>sort()</a:t>
            </a:r>
            <a:r>
              <a:rPr lang="en-US" dirty="0"/>
              <a:t> performs sorting in the ascending sequence.</a:t>
            </a:r>
          </a:p>
          <a:p>
            <a:pPr fontAlgn="base"/>
            <a:r>
              <a:rPr lang="en-US" dirty="0" err="1"/>
              <a:t>theList</a:t>
            </a:r>
            <a:r>
              <a:rPr lang="en-US" dirty="0"/>
              <a:t> = ['</a:t>
            </a:r>
            <a:r>
              <a:rPr lang="en-US" dirty="0" err="1"/>
              <a:t>a','e','i','o','u</a:t>
            </a:r>
            <a:r>
              <a:rPr lang="en-US" dirty="0"/>
              <a:t>'] </a:t>
            </a:r>
            <a:r>
              <a:rPr lang="en-US" dirty="0" err="1"/>
              <a:t>theList.sort</a:t>
            </a:r>
            <a:r>
              <a:rPr lang="en-US" dirty="0"/>
              <a:t>() print(</a:t>
            </a:r>
            <a:r>
              <a:rPr lang="en-US" dirty="0" err="1"/>
              <a:t>theList</a:t>
            </a:r>
            <a:r>
              <a:rPr lang="en-US" dirty="0"/>
              <a:t>)['a', 'e', '</a:t>
            </a:r>
            <a:r>
              <a:rPr lang="en-US" dirty="0" err="1"/>
              <a:t>i</a:t>
            </a:r>
            <a:r>
              <a:rPr lang="en-US" dirty="0"/>
              <a:t>', 'o', 'u</a:t>
            </a:r>
            <a:r>
              <a:rPr lang="en-US" dirty="0" smtClean="0"/>
              <a:t>']</a:t>
            </a:r>
          </a:p>
          <a:p>
            <a:pPr fontAlgn="base"/>
            <a:r>
              <a:rPr lang="en-US" dirty="0" smtClean="0"/>
              <a:t>If </a:t>
            </a:r>
            <a:r>
              <a:rPr lang="en-US" dirty="0"/>
              <a:t>you wish to sort in descending order, then refer the below example.</a:t>
            </a:r>
          </a:p>
          <a:p>
            <a:r>
              <a:rPr lang="en-US" dirty="0" err="1"/>
              <a:t>theList</a:t>
            </a:r>
            <a:r>
              <a:rPr lang="en-US" dirty="0"/>
              <a:t> = ['</a:t>
            </a:r>
            <a:r>
              <a:rPr lang="en-US" dirty="0" err="1"/>
              <a:t>a','e','i','o','u</a:t>
            </a:r>
            <a:r>
              <a:rPr lang="en-US" dirty="0"/>
              <a:t>'] </a:t>
            </a:r>
            <a:r>
              <a:rPr lang="en-US" dirty="0" err="1"/>
              <a:t>theList.sort</a:t>
            </a:r>
            <a:r>
              <a:rPr lang="en-US" dirty="0"/>
              <a:t>(reverse=True) print(</a:t>
            </a:r>
            <a:r>
              <a:rPr lang="en-US" dirty="0" err="1"/>
              <a:t>theList</a:t>
            </a:r>
            <a:r>
              <a:rPr lang="en-US" dirty="0"/>
              <a:t>)['u', 'o', '</a:t>
            </a:r>
            <a:r>
              <a:rPr lang="en-US" dirty="0" err="1"/>
              <a:t>i</a:t>
            </a:r>
            <a:r>
              <a:rPr lang="en-US" dirty="0"/>
              <a:t>', 'e', 'a']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a:solidFill>
                  <a:srgbClr val="00B050"/>
                </a:solidFill>
              </a:rPr>
              <a:t>Built-In Sorted() Function</a:t>
            </a:r>
          </a:p>
          <a:p>
            <a:pPr fontAlgn="base"/>
            <a:r>
              <a:rPr lang="en-US" dirty="0"/>
              <a:t>You can use the </a:t>
            </a:r>
            <a:r>
              <a:rPr lang="en-US" b="1" dirty="0"/>
              <a:t>built-in sorted()</a:t>
            </a:r>
            <a:r>
              <a:rPr lang="en-US" dirty="0"/>
              <a:t> function to return a copy of the list with its elements ordered.</a:t>
            </a:r>
          </a:p>
          <a:p>
            <a:pPr fontAlgn="base"/>
            <a:r>
              <a:rPr lang="en-US" dirty="0" err="1"/>
              <a:t>newList</a:t>
            </a:r>
            <a:r>
              <a:rPr lang="en-US" dirty="0"/>
              <a:t> = sorted(</a:t>
            </a:r>
            <a:r>
              <a:rPr lang="en-US" dirty="0" err="1"/>
              <a:t>theList</a:t>
            </a:r>
            <a:r>
              <a:rPr lang="en-US" dirty="0"/>
              <a:t>)By default, it also sorts in an ascending manner.</a:t>
            </a:r>
          </a:p>
          <a:p>
            <a:r>
              <a:rPr lang="en-US" dirty="0" err="1"/>
              <a:t>theList</a:t>
            </a:r>
            <a:r>
              <a:rPr lang="en-US" dirty="0"/>
              <a:t> = ['</a:t>
            </a:r>
            <a:r>
              <a:rPr lang="en-US" dirty="0" err="1"/>
              <a:t>a','e','i','o','u</a:t>
            </a:r>
            <a:r>
              <a:rPr lang="en-US" dirty="0"/>
              <a:t>'] </a:t>
            </a:r>
            <a:r>
              <a:rPr lang="en-US" dirty="0" err="1"/>
              <a:t>newList</a:t>
            </a:r>
            <a:r>
              <a:rPr lang="en-US" dirty="0"/>
              <a:t> = sorted(</a:t>
            </a:r>
            <a:r>
              <a:rPr lang="en-US" dirty="0" err="1"/>
              <a:t>theList</a:t>
            </a:r>
            <a:r>
              <a:rPr lang="en-US" dirty="0"/>
              <a:t>) print("Original list:", </a:t>
            </a:r>
            <a:r>
              <a:rPr lang="en-US" dirty="0" err="1"/>
              <a:t>theList</a:t>
            </a:r>
            <a:r>
              <a:rPr lang="en-US" dirty="0"/>
              <a:t>, "Memory </a:t>
            </a:r>
            <a:r>
              <a:rPr lang="en-US" dirty="0" err="1"/>
              <a:t>addr</a:t>
            </a:r>
            <a:r>
              <a:rPr lang="en-US" dirty="0"/>
              <a:t>:", id(</a:t>
            </a:r>
            <a:r>
              <a:rPr lang="en-US" dirty="0" err="1"/>
              <a:t>theList</a:t>
            </a:r>
            <a:r>
              <a:rPr lang="en-US" dirty="0"/>
              <a:t>)) </a:t>
            </a:r>
            <a:endParaRPr lang="en-US" dirty="0" smtClean="0"/>
          </a:p>
          <a:p>
            <a:r>
              <a:rPr lang="en-US" dirty="0" smtClean="0"/>
              <a:t>print</a:t>
            </a:r>
            <a:r>
              <a:rPr lang="en-US" dirty="0"/>
              <a:t>("Copy of the list:", </a:t>
            </a:r>
            <a:r>
              <a:rPr lang="en-US" dirty="0" err="1"/>
              <a:t>newList</a:t>
            </a:r>
            <a:r>
              <a:rPr lang="en-US" dirty="0"/>
              <a:t>, "Memory </a:t>
            </a:r>
            <a:r>
              <a:rPr lang="en-US" dirty="0" err="1"/>
              <a:t>addr</a:t>
            </a:r>
            <a:r>
              <a:rPr lang="en-US" dirty="0"/>
              <a:t>:", id(</a:t>
            </a:r>
            <a:r>
              <a:rPr lang="en-US" dirty="0" err="1"/>
              <a:t>newList</a:t>
            </a:r>
            <a:r>
              <a:rPr lang="en-US" dirty="0" smtClean="0"/>
              <a:t>))</a:t>
            </a:r>
          </a:p>
          <a:p>
            <a:r>
              <a:rPr lang="en-US" dirty="0" smtClean="0"/>
              <a:t>Original </a:t>
            </a:r>
            <a:r>
              <a:rPr lang="en-US" dirty="0"/>
              <a:t>list: ['a', 'e', '</a:t>
            </a:r>
            <a:r>
              <a:rPr lang="en-US" dirty="0" err="1"/>
              <a:t>i</a:t>
            </a:r>
            <a:r>
              <a:rPr lang="en-US" dirty="0"/>
              <a:t>', 'o', 'u'] </a:t>
            </a:r>
            <a:endParaRPr lang="en-US" dirty="0" smtClean="0"/>
          </a:p>
          <a:p>
            <a:r>
              <a:rPr lang="en-US" dirty="0" smtClean="0"/>
              <a:t>Memory </a:t>
            </a:r>
            <a:r>
              <a:rPr lang="en-US" dirty="0" err="1"/>
              <a:t>addr</a:t>
            </a:r>
            <a:r>
              <a:rPr lang="en-US" dirty="0"/>
              <a:t>: 55543176 </a:t>
            </a:r>
            <a:endParaRPr lang="en-US" dirty="0" smtClean="0"/>
          </a:p>
          <a:p>
            <a:r>
              <a:rPr lang="en-US" dirty="0" smtClean="0"/>
              <a:t>Copy </a:t>
            </a:r>
            <a:r>
              <a:rPr lang="en-US" dirty="0"/>
              <a:t>of the list: ['a', 'e', '</a:t>
            </a:r>
            <a:r>
              <a:rPr lang="en-US" dirty="0" err="1"/>
              <a:t>i</a:t>
            </a:r>
            <a:r>
              <a:rPr lang="en-US" dirty="0"/>
              <a:t>', 'o', 'u</a:t>
            </a:r>
            <a:r>
              <a:rPr lang="en-US" dirty="0" smtClean="0"/>
              <a:t>']</a:t>
            </a:r>
          </a:p>
          <a:p>
            <a:r>
              <a:rPr lang="en-US" dirty="0" smtClean="0"/>
              <a:t> </a:t>
            </a:r>
            <a:r>
              <a:rPr lang="en-US" dirty="0"/>
              <a:t>Memory </a:t>
            </a:r>
            <a:r>
              <a:rPr lang="en-US" dirty="0" err="1"/>
              <a:t>addr</a:t>
            </a:r>
            <a:r>
              <a:rPr lang="en-US" dirty="0"/>
              <a:t>: 11259528</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a:t>You can turn on the </a:t>
            </a:r>
            <a:r>
              <a:rPr lang="en-US" b="1" dirty="0"/>
              <a:t>“reverse” flag</a:t>
            </a:r>
            <a:r>
              <a:rPr lang="en-US" dirty="0"/>
              <a:t> to </a:t>
            </a:r>
            <a:r>
              <a:rPr lang="en-US" b="1" dirty="0"/>
              <a:t>“True”</a:t>
            </a:r>
            <a:r>
              <a:rPr lang="en-US" dirty="0"/>
              <a:t> for enabling the descending order.</a:t>
            </a:r>
          </a:p>
          <a:p>
            <a:r>
              <a:rPr lang="en-US" dirty="0" err="1"/>
              <a:t>theList</a:t>
            </a:r>
            <a:r>
              <a:rPr lang="en-US" dirty="0"/>
              <a:t> = ['</a:t>
            </a:r>
            <a:r>
              <a:rPr lang="en-US" dirty="0" err="1"/>
              <a:t>a','e','i','o','u</a:t>
            </a:r>
            <a:r>
              <a:rPr lang="en-US" dirty="0"/>
              <a:t>'] </a:t>
            </a:r>
            <a:r>
              <a:rPr lang="en-US" dirty="0" err="1"/>
              <a:t>newList</a:t>
            </a:r>
            <a:r>
              <a:rPr lang="en-US" dirty="0"/>
              <a:t> = sorted(</a:t>
            </a:r>
            <a:r>
              <a:rPr lang="en-US" dirty="0" err="1"/>
              <a:t>theList</a:t>
            </a:r>
            <a:r>
              <a:rPr lang="en-US" dirty="0"/>
              <a:t>, reverse=True) </a:t>
            </a:r>
            <a:endParaRPr lang="en-US" dirty="0" smtClean="0"/>
          </a:p>
          <a:p>
            <a:r>
              <a:rPr lang="en-US" dirty="0" smtClean="0"/>
              <a:t>print</a:t>
            </a:r>
            <a:r>
              <a:rPr lang="en-US" dirty="0"/>
              <a:t>("Original list:", </a:t>
            </a:r>
            <a:r>
              <a:rPr lang="en-US" dirty="0" err="1"/>
              <a:t>theList</a:t>
            </a:r>
            <a:r>
              <a:rPr lang="en-US" dirty="0"/>
              <a:t>, "Memory </a:t>
            </a:r>
            <a:r>
              <a:rPr lang="en-US" dirty="0" err="1"/>
              <a:t>addr</a:t>
            </a:r>
            <a:r>
              <a:rPr lang="en-US" dirty="0"/>
              <a:t>:", id(</a:t>
            </a:r>
            <a:r>
              <a:rPr lang="en-US" dirty="0" err="1"/>
              <a:t>theList</a:t>
            </a:r>
            <a:r>
              <a:rPr lang="en-US" dirty="0"/>
              <a:t>)) </a:t>
            </a:r>
            <a:endParaRPr lang="en-US" dirty="0" smtClean="0"/>
          </a:p>
          <a:p>
            <a:r>
              <a:rPr lang="en-US" dirty="0" smtClean="0"/>
              <a:t>print</a:t>
            </a:r>
            <a:r>
              <a:rPr lang="en-US" dirty="0"/>
              <a:t>("Copy of the list:", </a:t>
            </a:r>
            <a:r>
              <a:rPr lang="en-US" dirty="0" err="1"/>
              <a:t>newList</a:t>
            </a:r>
            <a:r>
              <a:rPr lang="en-US" dirty="0"/>
              <a:t>, "Memory </a:t>
            </a:r>
            <a:r>
              <a:rPr lang="en-US" dirty="0" err="1"/>
              <a:t>addr</a:t>
            </a:r>
            <a:r>
              <a:rPr lang="en-US" dirty="0"/>
              <a:t>:", id(</a:t>
            </a:r>
            <a:r>
              <a:rPr lang="en-US" dirty="0" err="1"/>
              <a:t>newList</a:t>
            </a:r>
            <a:r>
              <a:rPr lang="en-US" dirty="0" smtClean="0"/>
              <a:t>))</a:t>
            </a:r>
          </a:p>
          <a:p>
            <a:r>
              <a:rPr lang="en-US" dirty="0" smtClean="0"/>
              <a:t>Original </a:t>
            </a:r>
            <a:r>
              <a:rPr lang="en-US" dirty="0"/>
              <a:t>list: ['a', 'e', '</a:t>
            </a:r>
            <a:r>
              <a:rPr lang="en-US" dirty="0" err="1"/>
              <a:t>i</a:t>
            </a:r>
            <a:r>
              <a:rPr lang="en-US" dirty="0"/>
              <a:t>', 'o', 'u'] </a:t>
            </a:r>
            <a:endParaRPr lang="en-US" dirty="0" smtClean="0"/>
          </a:p>
          <a:p>
            <a:r>
              <a:rPr lang="en-US" dirty="0" smtClean="0"/>
              <a:t>Memory </a:t>
            </a:r>
            <a:r>
              <a:rPr lang="en-US" dirty="0" err="1"/>
              <a:t>addr</a:t>
            </a:r>
            <a:r>
              <a:rPr lang="en-US" dirty="0"/>
              <a:t>: 56195784 </a:t>
            </a:r>
            <a:endParaRPr lang="en-US" dirty="0" smtClean="0"/>
          </a:p>
          <a:p>
            <a:r>
              <a:rPr lang="en-US" dirty="0" smtClean="0"/>
              <a:t>Copy </a:t>
            </a:r>
            <a:r>
              <a:rPr lang="en-US" dirty="0"/>
              <a:t>of the list: ['u', 'o', '</a:t>
            </a:r>
            <a:r>
              <a:rPr lang="en-US" dirty="0" err="1"/>
              <a:t>i</a:t>
            </a:r>
            <a:r>
              <a:rPr lang="en-US" dirty="0"/>
              <a:t>', 'e', 'a'] </a:t>
            </a:r>
            <a:endParaRPr lang="en-US" dirty="0" smtClean="0"/>
          </a:p>
          <a:p>
            <a:r>
              <a:rPr lang="en-US" dirty="0" smtClean="0"/>
              <a:t>Memory </a:t>
            </a:r>
            <a:r>
              <a:rPr lang="en-US" dirty="0" err="1"/>
              <a:t>addr</a:t>
            </a:r>
            <a:r>
              <a:rPr lang="en-US" dirty="0"/>
              <a:t>: 7327368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List Methods </a:t>
            </a:r>
            <a:endParaRPr lang="en-US" dirty="0"/>
          </a:p>
        </p:txBody>
      </p:sp>
      <p:sp>
        <p:nvSpPr>
          <p:cNvPr id="3" name="Content Placeholder 2"/>
          <p:cNvSpPr>
            <a:spLocks noGrp="1"/>
          </p:cNvSpPr>
          <p:nvPr>
            <p:ph idx="1"/>
          </p:nvPr>
        </p:nvSpPr>
        <p:spPr/>
        <p:txBody>
          <a:bodyPr>
            <a:noAutofit/>
          </a:bodyPr>
          <a:lstStyle/>
          <a:p>
            <a:pPr fontAlgn="base"/>
            <a:r>
              <a:rPr lang="en-US" sz="1600" dirty="0">
                <a:latin typeface="Times New Roman" pitchFamily="18" charset="0"/>
                <a:cs typeface="Times New Roman" pitchFamily="18" charset="0"/>
              </a:rPr>
              <a:t>Python List Methods</a:t>
            </a:r>
          </a:p>
          <a:p>
            <a:pPr fontAlgn="ctr"/>
            <a:r>
              <a:rPr lang="en-US" sz="1600" b="1" dirty="0">
                <a:latin typeface="Times New Roman" pitchFamily="18" charset="0"/>
                <a:cs typeface="Times New Roman" pitchFamily="18" charset="0"/>
              </a:rPr>
              <a:t>List Methods</a:t>
            </a:r>
          </a:p>
          <a:p>
            <a:pPr fontAlgn="ctr"/>
            <a:r>
              <a:rPr lang="en-US" sz="1600" b="1" dirty="0">
                <a:latin typeface="Times New Roman" pitchFamily="18" charset="0"/>
                <a:cs typeface="Times New Roman" pitchFamily="18" charset="0"/>
              </a:rPr>
              <a:t>Description</a:t>
            </a:r>
          </a:p>
          <a:p>
            <a:pPr fontAlgn="ctr"/>
            <a:r>
              <a:rPr lang="en-US" sz="1600" dirty="0">
                <a:latin typeface="Times New Roman" pitchFamily="18" charset="0"/>
                <a:cs typeface="Times New Roman" pitchFamily="18" charset="0"/>
                <a:hlinkClick r:id="rId2" tooltip="Python list append() method"/>
              </a:rPr>
              <a:t>append()</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adds a new element to the end of the list.</a:t>
            </a:r>
          </a:p>
          <a:p>
            <a:pPr fontAlgn="ctr"/>
            <a:r>
              <a:rPr lang="en-US" sz="1600" dirty="0">
                <a:latin typeface="Times New Roman" pitchFamily="18" charset="0"/>
                <a:cs typeface="Times New Roman" pitchFamily="18" charset="0"/>
                <a:hlinkClick r:id="rId3" tooltip="Python list extend() method"/>
              </a:rPr>
              <a:t>extend()</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extends a list by adding elements from another list.</a:t>
            </a:r>
          </a:p>
          <a:p>
            <a:pPr fontAlgn="ctr"/>
            <a:r>
              <a:rPr lang="en-US" sz="1600" dirty="0">
                <a:latin typeface="Times New Roman" pitchFamily="18" charset="0"/>
                <a:cs typeface="Times New Roman" pitchFamily="18" charset="0"/>
                <a:hlinkClick r:id="rId4" tooltip="Python list insert() method"/>
              </a:rPr>
              <a:t>insert()</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injects a new element at the desired index.</a:t>
            </a:r>
          </a:p>
          <a:p>
            <a:pPr fontAlgn="ctr"/>
            <a:r>
              <a:rPr lang="en-US" sz="1600" dirty="0">
                <a:latin typeface="Times New Roman" pitchFamily="18" charset="0"/>
                <a:cs typeface="Times New Roman" pitchFamily="18" charset="0"/>
                <a:hlinkClick r:id="rId5" tooltip="Python list remove() method"/>
              </a:rPr>
              <a:t>remove()</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deletes the desired element from the list.</a:t>
            </a:r>
          </a:p>
          <a:p>
            <a:pPr fontAlgn="ctr"/>
            <a:r>
              <a:rPr lang="en-US" sz="1600" dirty="0">
                <a:latin typeface="Times New Roman" pitchFamily="18" charset="0"/>
                <a:cs typeface="Times New Roman" pitchFamily="18" charset="0"/>
                <a:hlinkClick r:id="rId6" tooltip="Python list pop() method"/>
              </a:rPr>
              <a:t>pop()</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removes as well as returns an item from the given position.</a:t>
            </a:r>
          </a:p>
          <a:p>
            <a:pPr fontAlgn="ctr"/>
            <a:r>
              <a:rPr lang="en-US" sz="1600" dirty="0">
                <a:latin typeface="Times New Roman" pitchFamily="18" charset="0"/>
                <a:cs typeface="Times New Roman" pitchFamily="18" charset="0"/>
                <a:hlinkClick r:id="rId7" tooltip="Python list clear() method"/>
              </a:rPr>
              <a:t>clear()</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flushes out all elements of a list.</a:t>
            </a:r>
          </a:p>
          <a:p>
            <a:pPr fontAlgn="ctr"/>
            <a:r>
              <a:rPr lang="en-US" sz="1600" dirty="0">
                <a:latin typeface="Times New Roman" pitchFamily="18" charset="0"/>
                <a:cs typeface="Times New Roman" pitchFamily="18" charset="0"/>
                <a:hlinkClick r:id="rId8" tooltip="Python list index() method"/>
              </a:rPr>
              <a:t>index()</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returns the index of an element that matches first.</a:t>
            </a:r>
          </a:p>
          <a:p>
            <a:pPr fontAlgn="ctr"/>
            <a:r>
              <a:rPr lang="en-US" sz="1600" dirty="0">
                <a:latin typeface="Times New Roman" pitchFamily="18" charset="0"/>
                <a:cs typeface="Times New Roman" pitchFamily="18" charset="0"/>
                <a:hlinkClick r:id="rId9" tooltip="Python list count() method"/>
              </a:rPr>
              <a:t>count()</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returns the total no. of elements passed as an argument.</a:t>
            </a:r>
          </a:p>
          <a:p>
            <a:pPr fontAlgn="ctr"/>
            <a:r>
              <a:rPr lang="en-US" sz="1600" dirty="0">
                <a:latin typeface="Times New Roman" pitchFamily="18" charset="0"/>
                <a:cs typeface="Times New Roman" pitchFamily="18" charset="0"/>
                <a:hlinkClick r:id="rId10" tooltip="Python list sort() method"/>
              </a:rPr>
              <a:t>sort()</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orders the elements of a list in an ascending manner.</a:t>
            </a:r>
          </a:p>
          <a:p>
            <a:pPr fontAlgn="ctr"/>
            <a:r>
              <a:rPr lang="en-US" sz="1600" dirty="0">
                <a:latin typeface="Times New Roman" pitchFamily="18" charset="0"/>
                <a:cs typeface="Times New Roman" pitchFamily="18" charset="0"/>
                <a:hlinkClick r:id="rId11" tooltip="Python list reverse() method"/>
              </a:rPr>
              <a:t>reverse()</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inverts the order of the elements in a list.</a:t>
            </a:r>
          </a:p>
          <a:p>
            <a:pPr fontAlgn="ctr"/>
            <a:r>
              <a:rPr lang="en-US" sz="1600" dirty="0">
                <a:latin typeface="Times New Roman" pitchFamily="18" charset="0"/>
                <a:cs typeface="Times New Roman" pitchFamily="18" charset="0"/>
                <a:hlinkClick r:id="rId12" tooltip="Python list copy() method"/>
              </a:rPr>
              <a:t>copy()</a:t>
            </a:r>
            <a:endParaRPr lang="en-US" sz="1600" dirty="0">
              <a:latin typeface="Times New Roman" pitchFamily="18" charset="0"/>
              <a:cs typeface="Times New Roman" pitchFamily="18" charset="0"/>
            </a:endParaRPr>
          </a:p>
          <a:p>
            <a:pPr fontAlgn="ctr"/>
            <a:r>
              <a:rPr lang="en-US" sz="1600" dirty="0">
                <a:latin typeface="Times New Roman" pitchFamily="18" charset="0"/>
                <a:cs typeface="Times New Roman" pitchFamily="18" charset="0"/>
              </a:rPr>
              <a:t>It performs a shallow copy of the list and returns.</a:t>
            </a:r>
          </a:p>
          <a:p>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Built in List Functions</a:t>
            </a:r>
            <a:endParaRPr lang="en-US" dirty="0"/>
          </a:p>
        </p:txBody>
      </p:sp>
      <p:sp>
        <p:nvSpPr>
          <p:cNvPr id="3" name="Content Placeholder 2"/>
          <p:cNvSpPr>
            <a:spLocks noGrp="1"/>
          </p:cNvSpPr>
          <p:nvPr>
            <p:ph idx="1"/>
          </p:nvPr>
        </p:nvSpPr>
        <p:spPr/>
        <p:txBody>
          <a:bodyPr>
            <a:normAutofit fontScale="32500" lnSpcReduction="20000"/>
          </a:bodyPr>
          <a:lstStyle/>
          <a:p>
            <a:pPr fontAlgn="base"/>
            <a:r>
              <a:rPr lang="en-US" sz="4000" dirty="0">
                <a:latin typeface="Times New Roman" pitchFamily="18" charset="0"/>
                <a:cs typeface="Times New Roman" pitchFamily="18" charset="0"/>
              </a:rPr>
              <a:t>Python List Built-In Functions</a:t>
            </a:r>
          </a:p>
          <a:p>
            <a:pPr fontAlgn="ctr"/>
            <a:r>
              <a:rPr lang="en-US" sz="4000" b="1" dirty="0">
                <a:latin typeface="Times New Roman" pitchFamily="18" charset="0"/>
                <a:cs typeface="Times New Roman" pitchFamily="18" charset="0"/>
              </a:rPr>
              <a:t>Function</a:t>
            </a:r>
          </a:p>
          <a:p>
            <a:pPr fontAlgn="ctr"/>
            <a:r>
              <a:rPr lang="en-US" sz="4000" b="1" dirty="0">
                <a:latin typeface="Times New Roman" pitchFamily="18" charset="0"/>
                <a:cs typeface="Times New Roman" pitchFamily="18" charset="0"/>
              </a:rPr>
              <a:t>Description</a:t>
            </a:r>
          </a:p>
          <a:p>
            <a:pPr fontAlgn="ctr"/>
            <a:r>
              <a:rPr lang="en-US" sz="4000" dirty="0">
                <a:latin typeface="Times New Roman" pitchFamily="18" charset="0"/>
                <a:cs typeface="Times New Roman" pitchFamily="18" charset="0"/>
              </a:rPr>
              <a:t>all()</a:t>
            </a:r>
          </a:p>
          <a:p>
            <a:pPr fontAlgn="ctr"/>
            <a:r>
              <a:rPr lang="en-US" sz="4000" dirty="0">
                <a:latin typeface="Times New Roman" pitchFamily="18" charset="0"/>
                <a:cs typeface="Times New Roman" pitchFamily="18" charset="0"/>
              </a:rPr>
              <a:t>It returns True if the list has elements with a True value or is blank.</a:t>
            </a:r>
          </a:p>
          <a:p>
            <a:pPr fontAlgn="ctr"/>
            <a:r>
              <a:rPr lang="en-US" sz="4000" dirty="0">
                <a:latin typeface="Times New Roman" pitchFamily="18" charset="0"/>
                <a:cs typeface="Times New Roman" pitchFamily="18" charset="0"/>
              </a:rPr>
              <a:t>any()</a:t>
            </a:r>
          </a:p>
          <a:p>
            <a:pPr fontAlgn="ctr"/>
            <a:r>
              <a:rPr lang="en-US" sz="4000" dirty="0">
                <a:latin typeface="Times New Roman" pitchFamily="18" charset="0"/>
                <a:cs typeface="Times New Roman" pitchFamily="18" charset="0"/>
              </a:rPr>
              <a:t>If any of the members has a True value, then it also returns True.</a:t>
            </a:r>
          </a:p>
          <a:p>
            <a:pPr fontAlgn="ctr"/>
            <a:r>
              <a:rPr lang="en-US" sz="4000" dirty="0">
                <a:latin typeface="Times New Roman" pitchFamily="18" charset="0"/>
                <a:cs typeface="Times New Roman" pitchFamily="18" charset="0"/>
              </a:rPr>
              <a:t>enumerate()</a:t>
            </a:r>
          </a:p>
          <a:p>
            <a:pPr fontAlgn="ctr"/>
            <a:r>
              <a:rPr lang="en-US" sz="4000" dirty="0">
                <a:latin typeface="Times New Roman" pitchFamily="18" charset="0"/>
                <a:cs typeface="Times New Roman" pitchFamily="18" charset="0"/>
              </a:rPr>
              <a:t>It returns a </a:t>
            </a:r>
            <a:r>
              <a:rPr lang="en-US" sz="4000" dirty="0" err="1">
                <a:latin typeface="Times New Roman" pitchFamily="18" charset="0"/>
                <a:cs typeface="Times New Roman" pitchFamily="18" charset="0"/>
              </a:rPr>
              <a:t>tuple</a:t>
            </a:r>
            <a:r>
              <a:rPr lang="en-US" sz="4000" dirty="0">
                <a:latin typeface="Times New Roman" pitchFamily="18" charset="0"/>
                <a:cs typeface="Times New Roman" pitchFamily="18" charset="0"/>
              </a:rPr>
              <a:t> with an index and value of all the list elements.</a:t>
            </a:r>
          </a:p>
          <a:p>
            <a:pPr fontAlgn="ctr"/>
            <a:r>
              <a:rPr lang="en-US" sz="4000" dirty="0" err="1">
                <a:latin typeface="Times New Roman" pitchFamily="18" charset="0"/>
                <a:cs typeface="Times New Roman" pitchFamily="18" charset="0"/>
              </a:rPr>
              <a:t>len</a:t>
            </a:r>
            <a:r>
              <a:rPr lang="en-US" sz="4000" dirty="0">
                <a:latin typeface="Times New Roman" pitchFamily="18" charset="0"/>
                <a:cs typeface="Times New Roman" pitchFamily="18" charset="0"/>
              </a:rPr>
              <a:t>()</a:t>
            </a:r>
          </a:p>
          <a:p>
            <a:pPr fontAlgn="ctr"/>
            <a:r>
              <a:rPr lang="en-US" sz="4000" dirty="0">
                <a:latin typeface="Times New Roman" pitchFamily="18" charset="0"/>
                <a:cs typeface="Times New Roman" pitchFamily="18" charset="0"/>
              </a:rPr>
              <a:t>The return value is the size of the list.</a:t>
            </a:r>
          </a:p>
          <a:p>
            <a:pPr fontAlgn="ctr"/>
            <a:r>
              <a:rPr lang="en-US" sz="4000" dirty="0">
                <a:latin typeface="Times New Roman" pitchFamily="18" charset="0"/>
                <a:cs typeface="Times New Roman" pitchFamily="18" charset="0"/>
              </a:rPr>
              <a:t>list()</a:t>
            </a:r>
          </a:p>
          <a:p>
            <a:pPr fontAlgn="ctr"/>
            <a:r>
              <a:rPr lang="en-US" sz="4000" dirty="0">
                <a:latin typeface="Times New Roman" pitchFamily="18" charset="0"/>
                <a:cs typeface="Times New Roman" pitchFamily="18" charset="0"/>
              </a:rPr>
              <a:t>It converts all </a:t>
            </a:r>
            <a:r>
              <a:rPr lang="en-US" sz="4000" dirty="0" err="1">
                <a:latin typeface="Times New Roman" pitchFamily="18" charset="0"/>
                <a:cs typeface="Times New Roman" pitchFamily="18" charset="0"/>
              </a:rPr>
              <a:t>iterable</a:t>
            </a:r>
            <a:r>
              <a:rPr lang="en-US" sz="4000" dirty="0">
                <a:latin typeface="Times New Roman" pitchFamily="18" charset="0"/>
                <a:cs typeface="Times New Roman" pitchFamily="18" charset="0"/>
              </a:rPr>
              <a:t> objects and returns as a list.</a:t>
            </a:r>
          </a:p>
          <a:p>
            <a:pPr fontAlgn="ctr"/>
            <a:r>
              <a:rPr lang="en-US" sz="4000" dirty="0">
                <a:latin typeface="Times New Roman" pitchFamily="18" charset="0"/>
                <a:cs typeface="Times New Roman" pitchFamily="18" charset="0"/>
              </a:rPr>
              <a:t>max()</a:t>
            </a:r>
          </a:p>
          <a:p>
            <a:pPr fontAlgn="ctr"/>
            <a:r>
              <a:rPr lang="en-US" sz="4000" dirty="0">
                <a:latin typeface="Times New Roman" pitchFamily="18" charset="0"/>
                <a:cs typeface="Times New Roman" pitchFamily="18" charset="0"/>
              </a:rPr>
              <a:t>The member having the maximum value</a:t>
            </a:r>
          </a:p>
          <a:p>
            <a:pPr fontAlgn="ctr"/>
            <a:r>
              <a:rPr lang="en-US" sz="4000" dirty="0">
                <a:latin typeface="Times New Roman" pitchFamily="18" charset="0"/>
                <a:cs typeface="Times New Roman" pitchFamily="18" charset="0"/>
              </a:rPr>
              <a:t>min()</a:t>
            </a:r>
          </a:p>
          <a:p>
            <a:pPr fontAlgn="ctr"/>
            <a:r>
              <a:rPr lang="en-US" sz="4000" dirty="0">
                <a:latin typeface="Times New Roman" pitchFamily="18" charset="0"/>
                <a:cs typeface="Times New Roman" pitchFamily="18" charset="0"/>
              </a:rPr>
              <a:t>The member having the minimum value</a:t>
            </a:r>
          </a:p>
          <a:p>
            <a:pPr fontAlgn="ctr"/>
            <a:r>
              <a:rPr lang="en-US" sz="4000" dirty="0">
                <a:latin typeface="Times New Roman" pitchFamily="18" charset="0"/>
                <a:cs typeface="Times New Roman" pitchFamily="18" charset="0"/>
                <a:hlinkClick r:id="rId2"/>
              </a:rPr>
              <a:t>sorted()</a:t>
            </a:r>
            <a:endParaRPr lang="en-US" sz="4000" dirty="0">
              <a:latin typeface="Times New Roman" pitchFamily="18" charset="0"/>
              <a:cs typeface="Times New Roman" pitchFamily="18" charset="0"/>
            </a:endParaRPr>
          </a:p>
          <a:p>
            <a:pPr fontAlgn="ctr"/>
            <a:r>
              <a:rPr lang="en-US" sz="4000" dirty="0">
                <a:latin typeface="Times New Roman" pitchFamily="18" charset="0"/>
                <a:cs typeface="Times New Roman" pitchFamily="18" charset="0"/>
              </a:rPr>
              <a:t>It returns the sorted copy of the list.</a:t>
            </a:r>
          </a:p>
          <a:p>
            <a:pPr fontAlgn="ctr"/>
            <a:r>
              <a:rPr lang="en-US" sz="4000" dirty="0">
                <a:latin typeface="Times New Roman" pitchFamily="18" charset="0"/>
                <a:cs typeface="Times New Roman" pitchFamily="18" charset="0"/>
              </a:rPr>
              <a:t>sum()</a:t>
            </a:r>
          </a:p>
          <a:p>
            <a:pPr fontAlgn="ctr"/>
            <a:r>
              <a:rPr lang="en-US" sz="4000" dirty="0">
                <a:latin typeface="Times New Roman" pitchFamily="18" charset="0"/>
                <a:cs typeface="Times New Roman" pitchFamily="18" charset="0"/>
              </a:rPr>
              <a:t>The return value is the aggregate of all elements of a list.</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Create A List In Python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Subscript Operator</a:t>
            </a:r>
          </a:p>
          <a:p>
            <a:pPr fontAlgn="base"/>
            <a:r>
              <a:rPr lang="en-US" dirty="0"/>
              <a:t>The square brackets </a:t>
            </a:r>
            <a:r>
              <a:rPr lang="en-US" b="1" dirty="0"/>
              <a:t>[ ]</a:t>
            </a:r>
            <a:r>
              <a:rPr lang="en-US" dirty="0"/>
              <a:t> represent the subscript operator in Python. It doesn’t require a symbol lookup or a function call.</a:t>
            </a:r>
          </a:p>
          <a:p>
            <a:r>
              <a:rPr lang="en-US" dirty="0"/>
              <a:t>You can specify the elements inside </a:t>
            </a:r>
            <a:r>
              <a:rPr lang="en-US" b="1" dirty="0"/>
              <a:t>[ ]</a:t>
            </a:r>
            <a:r>
              <a:rPr lang="en-US" dirty="0"/>
              <a:t>, </a:t>
            </a:r>
            <a:r>
              <a:rPr lang="en-US" dirty="0" smtClean="0"/>
              <a:t>separated </a:t>
            </a:r>
            <a:r>
              <a:rPr lang="en-US" dirty="0"/>
              <a:t>by commas</a:t>
            </a:r>
            <a:r>
              <a:rPr lang="en-US" dirty="0" smtClean="0"/>
              <a:t>.</a:t>
            </a:r>
          </a:p>
          <a:p>
            <a:r>
              <a:rPr lang="en-US" dirty="0">
                <a:solidFill>
                  <a:srgbClr val="FF0000"/>
                </a:solidFill>
              </a:rPr>
              <a:t># Create a Python list using subscript operator # Syntax L1 = </a:t>
            </a:r>
            <a:r>
              <a:rPr lang="en-US" dirty="0" smtClean="0">
                <a:solidFill>
                  <a:srgbClr val="FF0000"/>
                </a:solidFill>
              </a:rPr>
              <a:t>[]</a:t>
            </a:r>
          </a:p>
          <a:p>
            <a:r>
              <a:rPr lang="en-US" dirty="0" smtClean="0">
                <a:solidFill>
                  <a:srgbClr val="FF0000"/>
                </a:solidFill>
              </a:rPr>
              <a:t> </a:t>
            </a:r>
            <a:r>
              <a:rPr lang="en-US" dirty="0">
                <a:solidFill>
                  <a:srgbClr val="FF0000"/>
                </a:solidFill>
              </a:rPr>
              <a:t># An empty list L2 = [a1, a2,...] # With </a:t>
            </a:r>
            <a:r>
              <a:rPr lang="en-US" dirty="0" smtClean="0">
                <a:solidFill>
                  <a:srgbClr val="FF0000"/>
                </a:solidFill>
              </a:rPr>
              <a:t>elements</a:t>
            </a:r>
          </a:p>
          <a:p>
            <a:pPr>
              <a:buNone/>
            </a:pPr>
            <a:r>
              <a:rPr lang="en-US" b="1" dirty="0" smtClean="0"/>
              <a:t>EXAMPLES:</a:t>
            </a:r>
          </a:p>
          <a:p>
            <a:pPr>
              <a:buNone/>
            </a:pPr>
            <a:r>
              <a:rPr lang="en-US" dirty="0"/>
              <a:t># list of integers L2 = [10, 20, 30] </a:t>
            </a:r>
            <a:endParaRPr lang="en-US" dirty="0" smtClean="0"/>
          </a:p>
          <a:p>
            <a:pPr>
              <a:buNone/>
            </a:pPr>
            <a:r>
              <a:rPr lang="en-US" dirty="0" smtClean="0"/>
              <a:t># </a:t>
            </a:r>
            <a:r>
              <a:rPr lang="en-US" dirty="0"/>
              <a:t>List of </a:t>
            </a:r>
            <a:r>
              <a:rPr lang="en-US" dirty="0" err="1"/>
              <a:t>heterogenous</a:t>
            </a:r>
            <a:r>
              <a:rPr lang="en-US" dirty="0"/>
              <a:t> data types L3 = [1, "Hello", 3.4</a:t>
            </a:r>
            <a:r>
              <a:rPr lang="en-US" dirty="0" smtClean="0"/>
              <a:t>]</a:t>
            </a:r>
          </a:p>
          <a:p>
            <a:pPr>
              <a:buNone/>
            </a:pPr>
            <a:endParaRPr lang="en-US" dirty="0" smtClean="0"/>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A List In Python another way</a:t>
            </a:r>
            <a:br>
              <a:rPr lang="en-US" dirty="0" smtClean="0"/>
            </a:br>
            <a:endParaRPr lang="en-US" dirty="0"/>
          </a:p>
        </p:txBody>
      </p:sp>
      <p:sp>
        <p:nvSpPr>
          <p:cNvPr id="3" name="Content Placeholder 2"/>
          <p:cNvSpPr>
            <a:spLocks noGrp="1"/>
          </p:cNvSpPr>
          <p:nvPr>
            <p:ph idx="1"/>
          </p:nvPr>
        </p:nvSpPr>
        <p:spPr/>
        <p:txBody>
          <a:bodyPr>
            <a:normAutofit fontScale="92500"/>
          </a:bodyPr>
          <a:lstStyle/>
          <a:p>
            <a:pPr fontAlgn="base"/>
            <a:r>
              <a:rPr lang="en-US" dirty="0"/>
              <a:t>List() Constructor</a:t>
            </a:r>
          </a:p>
          <a:p>
            <a:pPr fontAlgn="base"/>
            <a:r>
              <a:rPr lang="en-US" dirty="0"/>
              <a:t>Python includes a built-in </a:t>
            </a:r>
            <a:r>
              <a:rPr lang="en-US" b="1" dirty="0"/>
              <a:t>list()</a:t>
            </a:r>
            <a:r>
              <a:rPr lang="en-US" dirty="0"/>
              <a:t> method </a:t>
            </a:r>
            <a:r>
              <a:rPr lang="en-US" dirty="0" err="1"/>
              <a:t>a.k.a</a:t>
            </a:r>
            <a:r>
              <a:rPr lang="en-US" dirty="0"/>
              <a:t> constructor.</a:t>
            </a:r>
          </a:p>
          <a:p>
            <a:pPr fontAlgn="base"/>
            <a:r>
              <a:rPr lang="en-US" dirty="0"/>
              <a:t>It accepts either a sequence or </a:t>
            </a:r>
            <a:r>
              <a:rPr lang="en-US" dirty="0" err="1"/>
              <a:t>tuple</a:t>
            </a:r>
            <a:r>
              <a:rPr lang="en-US" dirty="0"/>
              <a:t> as the argument and converts into a Python list.</a:t>
            </a:r>
          </a:p>
          <a:p>
            <a:r>
              <a:rPr lang="en-US" dirty="0" smtClean="0"/>
              <a:t>Examples:</a:t>
            </a:r>
          </a:p>
          <a:p>
            <a:r>
              <a:rPr lang="en-US" dirty="0"/>
              <a:t>&gt;&gt;&gt; </a:t>
            </a:r>
            <a:r>
              <a:rPr lang="en-US" dirty="0" err="1"/>
              <a:t>theList</a:t>
            </a:r>
            <a:r>
              <a:rPr lang="en-US" dirty="0"/>
              <a:t> = list([1,2</a:t>
            </a:r>
            <a:r>
              <a:rPr lang="en-US" dirty="0" smtClean="0"/>
              <a:t>])</a:t>
            </a:r>
          </a:p>
          <a:p>
            <a:r>
              <a:rPr lang="en-US" dirty="0" smtClean="0"/>
              <a:t> </a:t>
            </a:r>
            <a:r>
              <a:rPr lang="en-US" dirty="0"/>
              <a:t>&gt;&gt;&gt; </a:t>
            </a:r>
            <a:r>
              <a:rPr lang="en-US" dirty="0" err="1"/>
              <a:t>theList</a:t>
            </a:r>
            <a:r>
              <a:rPr lang="en-US" dirty="0"/>
              <a:t> [1, 2</a:t>
            </a:r>
            <a:r>
              <a:rPr lang="en-US" dirty="0" smtClean="0"/>
              <a:t>]</a:t>
            </a:r>
          </a:p>
          <a:p>
            <a:r>
              <a:rPr lang="en-US" dirty="0" smtClean="0">
                <a:solidFill>
                  <a:srgbClr val="FF0000"/>
                </a:solidFill>
              </a:rPr>
              <a:t>Nested List:</a:t>
            </a:r>
          </a:p>
          <a:p>
            <a:pPr>
              <a:buNone/>
            </a:pPr>
            <a:r>
              <a:rPr lang="en-US" dirty="0" smtClean="0">
                <a:solidFill>
                  <a:srgbClr val="FF0000"/>
                </a:solidFill>
              </a:rPr>
              <a:t>&gt;&gt;&gt; </a:t>
            </a:r>
            <a:r>
              <a:rPr lang="en-US" dirty="0" err="1" smtClean="0">
                <a:solidFill>
                  <a:srgbClr val="FF0000"/>
                </a:solidFill>
              </a:rPr>
              <a:t>theList</a:t>
            </a:r>
            <a:r>
              <a:rPr lang="en-US" dirty="0" smtClean="0">
                <a:solidFill>
                  <a:srgbClr val="FF0000"/>
                </a:solidFill>
              </a:rPr>
              <a:t> = list([1, 2, [1.1, 2.2]]) </a:t>
            </a:r>
          </a:p>
          <a:p>
            <a:pPr>
              <a:buNone/>
            </a:pPr>
            <a:r>
              <a:rPr lang="en-US" dirty="0" smtClean="0">
                <a:solidFill>
                  <a:srgbClr val="FF0000"/>
                </a:solidFill>
              </a:rPr>
              <a:t>&gt;&gt;&gt; </a:t>
            </a:r>
            <a:r>
              <a:rPr lang="en-US" dirty="0" err="1" smtClean="0">
                <a:solidFill>
                  <a:srgbClr val="FF0000"/>
                </a:solidFill>
              </a:rPr>
              <a:t>theList</a:t>
            </a:r>
            <a:r>
              <a:rPr lang="en-US" dirty="0" smtClean="0">
                <a:solidFill>
                  <a:srgbClr val="FF0000"/>
                </a:solidFill>
              </a:rPr>
              <a:t> [1, 2, [1.1, 2.2]]</a:t>
            </a:r>
          </a:p>
          <a:p>
            <a:pPr>
              <a:buNone/>
            </a:pPr>
            <a:endParaRPr lang="en-US" dirty="0" smtClean="0">
              <a:solidFill>
                <a:srgbClr val="FF0000"/>
              </a:solidFill>
            </a:endParaRP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Comprehension</a:t>
            </a:r>
            <a:r>
              <a:rPr lang="en-US" dirty="0"/>
              <a:t>.</a:t>
            </a:r>
          </a:p>
        </p:txBody>
      </p:sp>
      <p:sp>
        <p:nvSpPr>
          <p:cNvPr id="3" name="Content Placeholder 2"/>
          <p:cNvSpPr>
            <a:spLocks noGrp="1"/>
          </p:cNvSpPr>
          <p:nvPr>
            <p:ph idx="1"/>
          </p:nvPr>
        </p:nvSpPr>
        <p:spPr/>
        <p:txBody>
          <a:bodyPr>
            <a:normAutofit fontScale="77500" lnSpcReduction="20000"/>
          </a:bodyPr>
          <a:lstStyle/>
          <a:p>
            <a:pPr>
              <a:buNone/>
            </a:pPr>
            <a:r>
              <a:rPr lang="en-US" dirty="0"/>
              <a:t>Python supports a concept </a:t>
            </a:r>
            <a:r>
              <a:rPr lang="en-US" dirty="0" smtClean="0"/>
              <a:t>known as a </a:t>
            </a:r>
            <a:r>
              <a:rPr lang="en-US" b="1" dirty="0" smtClean="0">
                <a:solidFill>
                  <a:srgbClr val="FF0000"/>
                </a:solidFill>
              </a:rPr>
              <a:t>“List</a:t>
            </a:r>
            <a:r>
              <a:rPr lang="en-US" b="1" dirty="0">
                <a:solidFill>
                  <a:srgbClr val="FF0000"/>
                </a:solidFill>
              </a:rPr>
              <a:t> Comprehension</a:t>
            </a:r>
            <a:r>
              <a:rPr lang="en-US" dirty="0"/>
              <a:t>.” It helps in constructing lists in an entirely natural and easy way</a:t>
            </a:r>
            <a:r>
              <a:rPr lang="en-US" dirty="0" smtClean="0"/>
              <a:t>.</a:t>
            </a:r>
          </a:p>
          <a:p>
            <a:pPr>
              <a:buNone/>
            </a:pPr>
            <a:r>
              <a:rPr lang="en-US" dirty="0"/>
              <a:t>#Syntax - How to use List Comprehension </a:t>
            </a:r>
            <a:endParaRPr lang="en-US" dirty="0" smtClean="0"/>
          </a:p>
          <a:p>
            <a:pPr>
              <a:buNone/>
            </a:pPr>
            <a:r>
              <a:rPr lang="en-US" dirty="0" err="1" smtClean="0"/>
              <a:t>theList</a:t>
            </a:r>
            <a:r>
              <a:rPr lang="en-US" dirty="0" smtClean="0"/>
              <a:t> </a:t>
            </a:r>
            <a:r>
              <a:rPr lang="en-US" dirty="0"/>
              <a:t>= [expression(</a:t>
            </a:r>
            <a:r>
              <a:rPr lang="en-US" dirty="0" err="1"/>
              <a:t>iter</a:t>
            </a:r>
            <a:r>
              <a:rPr lang="en-US" dirty="0"/>
              <a:t>) for </a:t>
            </a:r>
            <a:r>
              <a:rPr lang="en-US" dirty="0" err="1"/>
              <a:t>iter</a:t>
            </a:r>
            <a:r>
              <a:rPr lang="en-US" dirty="0"/>
              <a:t> in </a:t>
            </a:r>
            <a:r>
              <a:rPr lang="en-US" dirty="0" err="1"/>
              <a:t>oldList</a:t>
            </a:r>
            <a:r>
              <a:rPr lang="en-US" dirty="0"/>
              <a:t> if filter(</a:t>
            </a:r>
            <a:r>
              <a:rPr lang="en-US" dirty="0" err="1"/>
              <a:t>iter</a:t>
            </a:r>
            <a:r>
              <a:rPr lang="en-US" dirty="0" smtClean="0"/>
              <a:t>)]</a:t>
            </a:r>
          </a:p>
          <a:p>
            <a:pPr>
              <a:buNone/>
            </a:pPr>
            <a:r>
              <a:rPr lang="en-US" dirty="0" smtClean="0">
                <a:solidFill>
                  <a:srgbClr val="FF0000"/>
                </a:solidFill>
              </a:rPr>
              <a:t>Examples:</a:t>
            </a:r>
          </a:p>
          <a:p>
            <a:pPr>
              <a:buNone/>
            </a:pPr>
            <a:r>
              <a:rPr lang="en-US" dirty="0"/>
              <a:t>&gt;&gt;&gt; </a:t>
            </a:r>
            <a:r>
              <a:rPr lang="en-US" dirty="0" err="1"/>
              <a:t>theList</a:t>
            </a:r>
            <a:r>
              <a:rPr lang="en-US" dirty="0"/>
              <a:t> = [</a:t>
            </a:r>
            <a:r>
              <a:rPr lang="en-US" dirty="0" err="1"/>
              <a:t>iter</a:t>
            </a:r>
            <a:r>
              <a:rPr lang="en-US" dirty="0"/>
              <a:t> for </a:t>
            </a:r>
            <a:r>
              <a:rPr lang="en-US" dirty="0" err="1"/>
              <a:t>iter</a:t>
            </a:r>
            <a:r>
              <a:rPr lang="en-US" dirty="0"/>
              <a:t> in range(5)] </a:t>
            </a:r>
            <a:endParaRPr lang="en-US" dirty="0" smtClean="0"/>
          </a:p>
          <a:p>
            <a:pPr>
              <a:buNone/>
            </a:pPr>
            <a:r>
              <a:rPr lang="en-US" dirty="0" smtClean="0"/>
              <a:t>&gt;&gt;&gt; </a:t>
            </a:r>
            <a:r>
              <a:rPr lang="en-US" dirty="0"/>
              <a:t>print(</a:t>
            </a:r>
            <a:r>
              <a:rPr lang="en-US" dirty="0" err="1"/>
              <a:t>theList</a:t>
            </a:r>
            <a:r>
              <a:rPr lang="en-US" dirty="0" smtClean="0"/>
              <a:t>)</a:t>
            </a:r>
          </a:p>
          <a:p>
            <a:pPr>
              <a:buNone/>
            </a:pPr>
            <a:r>
              <a:rPr lang="en-US" dirty="0" smtClean="0">
                <a:solidFill>
                  <a:srgbClr val="FF0000"/>
                </a:solidFill>
              </a:rPr>
              <a:t>Another Example:</a:t>
            </a:r>
          </a:p>
          <a:p>
            <a:pPr>
              <a:buNone/>
            </a:pPr>
            <a:r>
              <a:rPr lang="en-US" dirty="0"/>
              <a:t>&gt;&gt;&gt; </a:t>
            </a:r>
            <a:r>
              <a:rPr lang="en-US" dirty="0" err="1"/>
              <a:t>listofCountries</a:t>
            </a:r>
            <a:r>
              <a:rPr lang="en-US" dirty="0"/>
              <a:t> </a:t>
            </a:r>
            <a:r>
              <a:rPr lang="en-US" dirty="0" smtClean="0"/>
              <a:t>=["</a:t>
            </a:r>
            <a:r>
              <a:rPr lang="en-US" dirty="0" err="1"/>
              <a:t>India","America","England","Germany","Brazil","Vietnam</a:t>
            </a:r>
            <a:r>
              <a:rPr lang="en-US" dirty="0"/>
              <a:t>"] &gt;&gt;&gt; </a:t>
            </a:r>
            <a:r>
              <a:rPr lang="en-US" dirty="0" err="1"/>
              <a:t>firstLetters</a:t>
            </a:r>
            <a:r>
              <a:rPr lang="en-US" dirty="0"/>
              <a:t> = [ country[0] for country in </a:t>
            </a:r>
            <a:r>
              <a:rPr lang="en-US" dirty="0" err="1"/>
              <a:t>listofCountries</a:t>
            </a:r>
            <a:r>
              <a:rPr lang="en-US" dirty="0"/>
              <a:t> </a:t>
            </a:r>
            <a:r>
              <a:rPr lang="en-US" dirty="0" smtClean="0"/>
              <a:t>]</a:t>
            </a:r>
          </a:p>
          <a:p>
            <a:pPr>
              <a:buNone/>
            </a:pPr>
            <a:r>
              <a:rPr lang="en-US" dirty="0" smtClean="0"/>
              <a:t> </a:t>
            </a:r>
            <a:r>
              <a:rPr lang="en-US" dirty="0"/>
              <a:t>&gt;&gt;&gt; </a:t>
            </a:r>
            <a:r>
              <a:rPr lang="en-US" dirty="0" smtClean="0"/>
              <a:t>print(</a:t>
            </a:r>
            <a:r>
              <a:rPr lang="en-US" dirty="0" err="1" smtClean="0"/>
              <a:t>firstLetters</a:t>
            </a:r>
            <a:r>
              <a:rPr lang="en-US" dirty="0" smtClean="0"/>
              <a:t>)</a:t>
            </a:r>
          </a:p>
          <a:p>
            <a:pPr>
              <a:buNone/>
            </a:pPr>
            <a:r>
              <a:rPr lang="en-US" dirty="0" smtClean="0">
                <a:solidFill>
                  <a:srgbClr val="FF0000"/>
                </a:solidFill>
              </a:rPr>
              <a:t>Output:</a:t>
            </a:r>
          </a:p>
          <a:p>
            <a:pPr>
              <a:buNone/>
            </a:pPr>
            <a:r>
              <a:rPr lang="en-US" dirty="0"/>
              <a:t>['I', 'A', 'E', 'G', 'B', 'V']</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&gt;&gt;&gt; print ([</a:t>
            </a:r>
            <a:r>
              <a:rPr lang="en-US" dirty="0" err="1"/>
              <a:t>x+y</a:t>
            </a:r>
            <a:r>
              <a:rPr lang="en-US" dirty="0"/>
              <a:t> for x in 'get' for y in 'set</a:t>
            </a:r>
            <a:r>
              <a:rPr lang="en-US" dirty="0" smtClean="0"/>
              <a:t>'])</a:t>
            </a:r>
          </a:p>
          <a:p>
            <a:pPr>
              <a:buNone/>
            </a:pPr>
            <a:r>
              <a:rPr lang="en-US" dirty="0" smtClean="0">
                <a:solidFill>
                  <a:srgbClr val="00B050"/>
                </a:solidFill>
              </a:rPr>
              <a:t>Output: [</a:t>
            </a:r>
            <a:r>
              <a:rPr lang="en-US" dirty="0">
                <a:solidFill>
                  <a:srgbClr val="00B050"/>
                </a:solidFill>
              </a:rPr>
              <a:t>'</a:t>
            </a:r>
            <a:r>
              <a:rPr lang="en-US" dirty="0" err="1">
                <a:solidFill>
                  <a:srgbClr val="00B050"/>
                </a:solidFill>
              </a:rPr>
              <a:t>gs'</a:t>
            </a:r>
            <a:r>
              <a:rPr lang="en-US" dirty="0">
                <a:solidFill>
                  <a:srgbClr val="00B050"/>
                </a:solidFill>
              </a:rPr>
              <a:t>, '</a:t>
            </a:r>
            <a:r>
              <a:rPr lang="en-US" dirty="0" err="1">
                <a:solidFill>
                  <a:srgbClr val="00B050"/>
                </a:solidFill>
              </a:rPr>
              <a:t>ge</a:t>
            </a:r>
            <a:r>
              <a:rPr lang="en-US" dirty="0">
                <a:solidFill>
                  <a:srgbClr val="00B050"/>
                </a:solidFill>
              </a:rPr>
              <a:t>', '</a:t>
            </a:r>
            <a:r>
              <a:rPr lang="en-US" dirty="0" err="1">
                <a:solidFill>
                  <a:srgbClr val="00B050"/>
                </a:solidFill>
              </a:rPr>
              <a:t>gt</a:t>
            </a:r>
            <a:r>
              <a:rPr lang="en-US" dirty="0">
                <a:solidFill>
                  <a:srgbClr val="00B050"/>
                </a:solidFill>
              </a:rPr>
              <a:t>', '</a:t>
            </a:r>
            <a:r>
              <a:rPr lang="en-US" dirty="0" err="1">
                <a:solidFill>
                  <a:srgbClr val="00B050"/>
                </a:solidFill>
              </a:rPr>
              <a:t>es'</a:t>
            </a:r>
            <a:r>
              <a:rPr lang="en-US" dirty="0">
                <a:solidFill>
                  <a:srgbClr val="00B050"/>
                </a:solidFill>
              </a:rPr>
              <a:t>, '</a:t>
            </a:r>
            <a:r>
              <a:rPr lang="en-US" dirty="0" err="1">
                <a:solidFill>
                  <a:srgbClr val="00B050"/>
                </a:solidFill>
              </a:rPr>
              <a:t>ee</a:t>
            </a:r>
            <a:r>
              <a:rPr lang="en-US" dirty="0">
                <a:solidFill>
                  <a:srgbClr val="00B050"/>
                </a:solidFill>
              </a:rPr>
              <a:t>', 'et', '</a:t>
            </a:r>
            <a:r>
              <a:rPr lang="en-US" dirty="0" err="1">
                <a:solidFill>
                  <a:srgbClr val="00B050"/>
                </a:solidFill>
              </a:rPr>
              <a:t>ts'</a:t>
            </a:r>
            <a:r>
              <a:rPr lang="en-US" dirty="0">
                <a:solidFill>
                  <a:srgbClr val="00B050"/>
                </a:solidFill>
              </a:rPr>
              <a:t>, '</a:t>
            </a:r>
            <a:r>
              <a:rPr lang="en-US" dirty="0" err="1">
                <a:solidFill>
                  <a:srgbClr val="00B050"/>
                </a:solidFill>
              </a:rPr>
              <a:t>te</a:t>
            </a:r>
            <a:r>
              <a:rPr lang="en-US" dirty="0">
                <a:solidFill>
                  <a:srgbClr val="00B050"/>
                </a:solidFill>
              </a:rPr>
              <a:t>', '</a:t>
            </a:r>
            <a:r>
              <a:rPr lang="en-US" dirty="0" err="1">
                <a:solidFill>
                  <a:srgbClr val="00B050"/>
                </a:solidFill>
              </a:rPr>
              <a:t>tt</a:t>
            </a:r>
            <a:r>
              <a:rPr lang="en-US" dirty="0" smtClean="0">
                <a:solidFill>
                  <a:srgbClr val="00B050"/>
                </a:solidFill>
              </a:rPr>
              <a:t>']</a:t>
            </a:r>
          </a:p>
          <a:p>
            <a:pPr>
              <a:buNone/>
            </a:pPr>
            <a:r>
              <a:rPr lang="en-US" dirty="0"/>
              <a:t>&gt;&gt;&gt; print ([</a:t>
            </a:r>
            <a:r>
              <a:rPr lang="en-US" dirty="0" err="1"/>
              <a:t>x+y</a:t>
            </a:r>
            <a:r>
              <a:rPr lang="en-US" dirty="0"/>
              <a:t> for x in 'get' for y in 'set' if x != 't' and y != 'e' </a:t>
            </a:r>
            <a:r>
              <a:rPr lang="en-US" dirty="0" smtClean="0"/>
              <a:t>])</a:t>
            </a:r>
          </a:p>
          <a:p>
            <a:pPr>
              <a:buNone/>
            </a:pPr>
            <a:r>
              <a:rPr lang="en-US" dirty="0" smtClean="0">
                <a:solidFill>
                  <a:srgbClr val="00B050"/>
                </a:solidFill>
              </a:rPr>
              <a:t>Output: [</a:t>
            </a:r>
            <a:r>
              <a:rPr lang="en-US" dirty="0">
                <a:solidFill>
                  <a:srgbClr val="00B050"/>
                </a:solidFill>
              </a:rPr>
              <a:t>'</a:t>
            </a:r>
            <a:r>
              <a:rPr lang="en-US" dirty="0" err="1">
                <a:solidFill>
                  <a:srgbClr val="00B050"/>
                </a:solidFill>
              </a:rPr>
              <a:t>gs'</a:t>
            </a:r>
            <a:r>
              <a:rPr lang="en-US" dirty="0">
                <a:solidFill>
                  <a:srgbClr val="00B050"/>
                </a:solidFill>
              </a:rPr>
              <a:t>, '</a:t>
            </a:r>
            <a:r>
              <a:rPr lang="en-US" dirty="0" err="1">
                <a:solidFill>
                  <a:srgbClr val="00B050"/>
                </a:solidFill>
              </a:rPr>
              <a:t>gt</a:t>
            </a:r>
            <a:r>
              <a:rPr lang="en-US" dirty="0">
                <a:solidFill>
                  <a:srgbClr val="00B050"/>
                </a:solidFill>
              </a:rPr>
              <a:t>', '</a:t>
            </a:r>
            <a:r>
              <a:rPr lang="en-US" dirty="0" err="1">
                <a:solidFill>
                  <a:srgbClr val="00B050"/>
                </a:solidFill>
              </a:rPr>
              <a:t>es'</a:t>
            </a:r>
            <a:r>
              <a:rPr lang="en-US" dirty="0">
                <a:solidFill>
                  <a:srgbClr val="00B050"/>
                </a:solidFill>
              </a:rPr>
              <a:t>, 'et</a:t>
            </a:r>
            <a:r>
              <a:rPr lang="en-US" dirty="0" smtClean="0">
                <a:solidFill>
                  <a:srgbClr val="00B050"/>
                </a:solidFill>
              </a:rPr>
              <a:t>']</a:t>
            </a:r>
          </a:p>
          <a:p>
            <a:pPr fontAlgn="base"/>
            <a:r>
              <a:rPr lang="en-US" dirty="0">
                <a:solidFill>
                  <a:srgbClr val="FF0000"/>
                </a:solidFill>
              </a:rPr>
              <a:t>Another complicated example</a:t>
            </a:r>
            <a:r>
              <a:rPr lang="en-US" dirty="0"/>
              <a:t> is to create a list containing the odd months with List Comprehension syntax.</a:t>
            </a:r>
          </a:p>
          <a:p>
            <a:r>
              <a:rPr lang="en-US" dirty="0"/>
              <a:t>&gt;&gt;&gt; months = ['</a:t>
            </a:r>
            <a:r>
              <a:rPr lang="en-US" dirty="0" err="1"/>
              <a:t>jan</a:t>
            </a:r>
            <a:r>
              <a:rPr lang="en-US" dirty="0"/>
              <a:t>', '</a:t>
            </a:r>
            <a:r>
              <a:rPr lang="en-US" dirty="0" err="1"/>
              <a:t>feb</a:t>
            </a:r>
            <a:r>
              <a:rPr lang="en-US" dirty="0"/>
              <a:t>', 'mar', '</a:t>
            </a:r>
            <a:r>
              <a:rPr lang="en-US" dirty="0" err="1"/>
              <a:t>apr</a:t>
            </a:r>
            <a:r>
              <a:rPr lang="en-US" dirty="0"/>
              <a:t>', 'may', '</a:t>
            </a:r>
            <a:r>
              <a:rPr lang="en-US" dirty="0" err="1"/>
              <a:t>jun</a:t>
            </a:r>
            <a:r>
              <a:rPr lang="en-US" dirty="0"/>
              <a:t>', '</a:t>
            </a:r>
            <a:r>
              <a:rPr lang="en-US" dirty="0" err="1"/>
              <a:t>jul</a:t>
            </a:r>
            <a:r>
              <a:rPr lang="en-US" dirty="0"/>
              <a:t>', '</a:t>
            </a:r>
            <a:r>
              <a:rPr lang="en-US" dirty="0" err="1"/>
              <a:t>aug</a:t>
            </a:r>
            <a:r>
              <a:rPr lang="en-US" dirty="0"/>
              <a:t>', 'sep', '</a:t>
            </a:r>
            <a:r>
              <a:rPr lang="en-US" dirty="0" err="1"/>
              <a:t>oct</a:t>
            </a:r>
            <a:r>
              <a:rPr lang="en-US" dirty="0"/>
              <a:t>', '</a:t>
            </a:r>
            <a:r>
              <a:rPr lang="en-US" dirty="0" err="1"/>
              <a:t>nov</a:t>
            </a:r>
            <a:r>
              <a:rPr lang="en-US" dirty="0"/>
              <a:t>', '</a:t>
            </a:r>
            <a:r>
              <a:rPr lang="en-US" dirty="0" err="1"/>
              <a:t>dec</a:t>
            </a:r>
            <a:r>
              <a:rPr lang="en-US" dirty="0"/>
              <a:t>'] </a:t>
            </a:r>
            <a:endParaRPr lang="en-US" dirty="0" smtClean="0"/>
          </a:p>
          <a:p>
            <a:r>
              <a:rPr lang="en-US" dirty="0" smtClean="0"/>
              <a:t>&gt;&gt;&gt; </a:t>
            </a:r>
            <a:r>
              <a:rPr lang="en-US" dirty="0" err="1"/>
              <a:t>oddMonths</a:t>
            </a:r>
            <a:r>
              <a:rPr lang="en-US" dirty="0"/>
              <a:t> = [</a:t>
            </a:r>
            <a:r>
              <a:rPr lang="en-US" dirty="0" err="1"/>
              <a:t>iter</a:t>
            </a:r>
            <a:r>
              <a:rPr lang="en-US" dirty="0"/>
              <a:t> for index, </a:t>
            </a:r>
            <a:r>
              <a:rPr lang="en-US" dirty="0" err="1"/>
              <a:t>iter</a:t>
            </a:r>
            <a:r>
              <a:rPr lang="en-US" dirty="0"/>
              <a:t> in enumerate(months) if (index%2 == 0)] </a:t>
            </a:r>
            <a:endParaRPr lang="en-US" dirty="0" smtClean="0"/>
          </a:p>
          <a:p>
            <a:r>
              <a:rPr lang="en-US" dirty="0" smtClean="0"/>
              <a:t>&gt;&gt;&gt; </a:t>
            </a:r>
            <a:r>
              <a:rPr lang="en-US" dirty="0" err="1" smtClean="0"/>
              <a:t>oddMonths</a:t>
            </a:r>
            <a:endParaRPr lang="en-US" dirty="0" smtClean="0"/>
          </a:p>
          <a:p>
            <a:r>
              <a:rPr lang="en-US" dirty="0" smtClean="0">
                <a:solidFill>
                  <a:srgbClr val="00B050"/>
                </a:solidFill>
              </a:rPr>
              <a:t>Output: </a:t>
            </a:r>
            <a:r>
              <a:rPr lang="en-US" dirty="0">
                <a:solidFill>
                  <a:srgbClr val="00B050"/>
                </a:solidFill>
              </a:rPr>
              <a:t>['</a:t>
            </a:r>
            <a:r>
              <a:rPr lang="en-US" dirty="0" err="1">
                <a:solidFill>
                  <a:srgbClr val="00B050"/>
                </a:solidFill>
              </a:rPr>
              <a:t>jan</a:t>
            </a:r>
            <a:r>
              <a:rPr lang="en-US" dirty="0">
                <a:solidFill>
                  <a:srgbClr val="00B050"/>
                </a:solidFill>
              </a:rPr>
              <a:t>', 'mar', 'may', '</a:t>
            </a:r>
            <a:r>
              <a:rPr lang="en-US" dirty="0" err="1">
                <a:solidFill>
                  <a:srgbClr val="00B050"/>
                </a:solidFill>
              </a:rPr>
              <a:t>jul</a:t>
            </a:r>
            <a:r>
              <a:rPr lang="en-US" dirty="0">
                <a:solidFill>
                  <a:srgbClr val="00B050"/>
                </a:solidFill>
              </a:rPr>
              <a:t>', 'sep', '</a:t>
            </a:r>
            <a:r>
              <a:rPr lang="en-US" dirty="0" err="1">
                <a:solidFill>
                  <a:srgbClr val="00B050"/>
                </a:solidFill>
              </a:rPr>
              <a:t>nov</a:t>
            </a:r>
            <a:r>
              <a:rPr lang="en-US" dirty="0">
                <a:solidFill>
                  <a:srgbClr val="00B050"/>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Multidimensional List</a:t>
            </a:r>
            <a:endParaRPr lang="en-US" dirty="0"/>
          </a:p>
        </p:txBody>
      </p:sp>
      <p:sp>
        <p:nvSpPr>
          <p:cNvPr id="3" name="Content Placeholder 2"/>
          <p:cNvSpPr>
            <a:spLocks noGrp="1"/>
          </p:cNvSpPr>
          <p:nvPr>
            <p:ph idx="1"/>
          </p:nvPr>
        </p:nvSpPr>
        <p:spPr/>
        <p:txBody>
          <a:bodyPr>
            <a:normAutofit fontScale="85000" lnSpcReduction="20000"/>
          </a:bodyPr>
          <a:lstStyle/>
          <a:p>
            <a:r>
              <a:rPr lang="en-US" dirty="0"/>
              <a:t>You can create a sequence with a pre-defined size by specifying an initial value for each element</a:t>
            </a:r>
            <a:r>
              <a:rPr lang="en-US" dirty="0" smtClean="0"/>
              <a:t>.</a:t>
            </a:r>
          </a:p>
          <a:p>
            <a:r>
              <a:rPr lang="en-US" dirty="0"/>
              <a:t>&gt;&gt;&gt; </a:t>
            </a:r>
            <a:r>
              <a:rPr lang="en-US" dirty="0" err="1"/>
              <a:t>init_list</a:t>
            </a:r>
            <a:r>
              <a:rPr lang="en-US" dirty="0"/>
              <a:t> = [0]*3 </a:t>
            </a:r>
            <a:endParaRPr lang="en-US" dirty="0" smtClean="0"/>
          </a:p>
          <a:p>
            <a:r>
              <a:rPr lang="en-US" dirty="0" smtClean="0"/>
              <a:t>&gt;&gt;&gt; </a:t>
            </a:r>
            <a:r>
              <a:rPr lang="en-US" dirty="0"/>
              <a:t>print(</a:t>
            </a:r>
            <a:r>
              <a:rPr lang="en-US" dirty="0" err="1"/>
              <a:t>init_list</a:t>
            </a:r>
            <a:r>
              <a:rPr lang="en-US" dirty="0"/>
              <a:t>) </a:t>
            </a:r>
            <a:endParaRPr lang="en-US" dirty="0" smtClean="0"/>
          </a:p>
          <a:p>
            <a:r>
              <a:rPr lang="en-US" dirty="0" smtClean="0">
                <a:solidFill>
                  <a:srgbClr val="00B050"/>
                </a:solidFill>
              </a:rPr>
              <a:t>Output:[0</a:t>
            </a:r>
            <a:r>
              <a:rPr lang="en-US" dirty="0">
                <a:solidFill>
                  <a:srgbClr val="00B050"/>
                </a:solidFill>
              </a:rPr>
              <a:t>, 0, 0</a:t>
            </a:r>
            <a:r>
              <a:rPr lang="en-US" dirty="0" smtClean="0">
                <a:solidFill>
                  <a:srgbClr val="00B050"/>
                </a:solidFill>
              </a:rPr>
              <a:t>]</a:t>
            </a:r>
          </a:p>
          <a:p>
            <a:r>
              <a:rPr lang="en-US" dirty="0"/>
              <a:t>&gt;&gt;&gt; </a:t>
            </a:r>
            <a:r>
              <a:rPr lang="en-US" dirty="0" err="1"/>
              <a:t>two_dim_list</a:t>
            </a:r>
            <a:r>
              <a:rPr lang="en-US" dirty="0"/>
              <a:t> = [ [0]*3 ] *</a:t>
            </a:r>
            <a:r>
              <a:rPr lang="en-US" dirty="0" smtClean="0"/>
              <a:t>3</a:t>
            </a:r>
          </a:p>
          <a:p>
            <a:r>
              <a:rPr lang="en-US" dirty="0" smtClean="0"/>
              <a:t> </a:t>
            </a:r>
            <a:r>
              <a:rPr lang="en-US" dirty="0"/>
              <a:t>&gt;&gt;&gt; print(</a:t>
            </a:r>
            <a:r>
              <a:rPr lang="en-US" dirty="0" err="1"/>
              <a:t>two_dim_list</a:t>
            </a:r>
            <a:r>
              <a:rPr lang="en-US" dirty="0"/>
              <a:t>) </a:t>
            </a:r>
            <a:endParaRPr lang="en-US" dirty="0" smtClean="0"/>
          </a:p>
          <a:p>
            <a:r>
              <a:rPr lang="en-US" dirty="0" smtClean="0">
                <a:solidFill>
                  <a:srgbClr val="00B050"/>
                </a:solidFill>
              </a:rPr>
              <a:t>[[</a:t>
            </a:r>
            <a:r>
              <a:rPr lang="en-US" dirty="0">
                <a:solidFill>
                  <a:srgbClr val="00B050"/>
                </a:solidFill>
              </a:rPr>
              <a:t>0, 0, 0], [0, 0, 0], [0, 0, 0</a:t>
            </a:r>
            <a:r>
              <a:rPr lang="en-US" dirty="0" smtClean="0">
                <a:solidFill>
                  <a:srgbClr val="00B050"/>
                </a:solidFill>
              </a:rPr>
              <a:t>]]</a:t>
            </a:r>
          </a:p>
          <a:p>
            <a:r>
              <a:rPr lang="en-US" dirty="0" smtClean="0"/>
              <a:t> </a:t>
            </a:r>
            <a:r>
              <a:rPr lang="en-US" dirty="0"/>
              <a:t>&gt;&gt;&gt; </a:t>
            </a:r>
            <a:r>
              <a:rPr lang="en-US" dirty="0" err="1"/>
              <a:t>two_dim_list</a:t>
            </a:r>
            <a:r>
              <a:rPr lang="en-US" dirty="0"/>
              <a:t>[0][2] = </a:t>
            </a:r>
            <a:r>
              <a:rPr lang="en-US" dirty="0" smtClean="0"/>
              <a:t>1</a:t>
            </a:r>
          </a:p>
          <a:p>
            <a:r>
              <a:rPr lang="en-US" dirty="0" smtClean="0"/>
              <a:t> </a:t>
            </a:r>
            <a:r>
              <a:rPr lang="en-US" dirty="0"/>
              <a:t>&gt;&gt;&gt; print(</a:t>
            </a:r>
            <a:r>
              <a:rPr lang="en-US" dirty="0" err="1"/>
              <a:t>two_dim_list</a:t>
            </a:r>
            <a:r>
              <a:rPr lang="en-US" dirty="0" smtClean="0"/>
              <a:t>)</a:t>
            </a:r>
          </a:p>
          <a:p>
            <a:r>
              <a:rPr lang="en-US" dirty="0" smtClean="0">
                <a:solidFill>
                  <a:srgbClr val="00B050"/>
                </a:solidFill>
              </a:rPr>
              <a:t> </a:t>
            </a:r>
            <a:r>
              <a:rPr lang="en-US" dirty="0">
                <a:solidFill>
                  <a:srgbClr val="00B050"/>
                </a:solidFill>
              </a:rPr>
              <a:t>[[0, 0, 1], [0, 0, 1], [0, 0, 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Extending A List</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a:t>Python allows lists to re-size in many ways. You can do that just by adding two or more of them</a:t>
            </a:r>
            <a:r>
              <a:rPr lang="en-US" dirty="0" smtClean="0"/>
              <a:t>.</a:t>
            </a:r>
          </a:p>
          <a:p>
            <a:r>
              <a:rPr lang="en-US" dirty="0"/>
              <a:t>&gt;&gt;&gt; L1 = ['a', 'b'] </a:t>
            </a:r>
            <a:endParaRPr lang="en-US" dirty="0" smtClean="0"/>
          </a:p>
          <a:p>
            <a:r>
              <a:rPr lang="en-US" dirty="0" smtClean="0"/>
              <a:t>&gt;&gt;&gt; </a:t>
            </a:r>
            <a:r>
              <a:rPr lang="en-US" dirty="0"/>
              <a:t>L2 = [1, 2] </a:t>
            </a:r>
            <a:endParaRPr lang="en-US" dirty="0" smtClean="0"/>
          </a:p>
          <a:p>
            <a:r>
              <a:rPr lang="en-US" dirty="0" smtClean="0"/>
              <a:t>&gt;&gt;&gt; </a:t>
            </a:r>
            <a:r>
              <a:rPr lang="en-US" dirty="0"/>
              <a:t>L3 = ['Learn', 'Python</a:t>
            </a:r>
            <a:r>
              <a:rPr lang="en-US" dirty="0" smtClean="0"/>
              <a:t>']</a:t>
            </a:r>
          </a:p>
          <a:p>
            <a:r>
              <a:rPr lang="en-US" dirty="0" smtClean="0"/>
              <a:t> </a:t>
            </a:r>
            <a:r>
              <a:rPr lang="en-US" dirty="0"/>
              <a:t>&gt;&gt;&gt; L1 + L2 + L3 </a:t>
            </a:r>
            <a:endParaRPr lang="en-US" dirty="0" smtClean="0"/>
          </a:p>
          <a:p>
            <a:r>
              <a:rPr lang="en-US" dirty="0" smtClean="0">
                <a:solidFill>
                  <a:srgbClr val="00B050"/>
                </a:solidFill>
              </a:rPr>
              <a:t>[</a:t>
            </a:r>
            <a:r>
              <a:rPr lang="en-US" dirty="0">
                <a:solidFill>
                  <a:srgbClr val="00B050"/>
                </a:solidFill>
              </a:rPr>
              <a:t>'a', 'b', 1, 2, 'Learn', 'Python</a:t>
            </a:r>
            <a:r>
              <a:rPr lang="en-US" dirty="0" smtClean="0">
                <a:solidFill>
                  <a:srgbClr val="00B050"/>
                </a:solidFill>
              </a:rPr>
              <a:t>']</a:t>
            </a:r>
          </a:p>
          <a:p>
            <a:pPr fontAlgn="base"/>
            <a:r>
              <a:rPr lang="en-US" dirty="0"/>
              <a:t>List Extend() Example</a:t>
            </a:r>
          </a:p>
          <a:p>
            <a:pPr fontAlgn="base"/>
            <a:r>
              <a:rPr lang="en-US" dirty="0"/>
              <a:t>Alternately, you can join lists using the </a:t>
            </a:r>
            <a:r>
              <a:rPr lang="en-US" b="1" dirty="0"/>
              <a:t>extend() method</a:t>
            </a:r>
            <a:r>
              <a:rPr lang="en-US" dirty="0"/>
              <a:t>.</a:t>
            </a:r>
          </a:p>
          <a:p>
            <a:r>
              <a:rPr lang="en-US" dirty="0"/>
              <a:t>&gt;&gt;&gt; L1 = ['a', 'b'] </a:t>
            </a:r>
            <a:endParaRPr lang="en-US" dirty="0" smtClean="0"/>
          </a:p>
          <a:p>
            <a:r>
              <a:rPr lang="en-US" dirty="0" smtClean="0"/>
              <a:t>&gt;&gt;&gt; </a:t>
            </a:r>
            <a:r>
              <a:rPr lang="en-US" dirty="0"/>
              <a:t>L2 = ['c', 'd'] </a:t>
            </a:r>
            <a:endParaRPr lang="en-US" dirty="0" smtClean="0"/>
          </a:p>
          <a:p>
            <a:r>
              <a:rPr lang="en-US" dirty="0" smtClean="0"/>
              <a:t>&gt;&gt;&gt; </a:t>
            </a:r>
            <a:r>
              <a:rPr lang="en-US" dirty="0"/>
              <a:t>L1.extend(L2) </a:t>
            </a:r>
            <a:endParaRPr lang="en-US" dirty="0" smtClean="0"/>
          </a:p>
          <a:p>
            <a:r>
              <a:rPr lang="en-US" dirty="0" smtClean="0"/>
              <a:t>&gt;&gt;&gt; </a:t>
            </a:r>
            <a:r>
              <a:rPr lang="en-US" dirty="0"/>
              <a:t>print(L1) </a:t>
            </a:r>
            <a:endParaRPr lang="en-US" dirty="0" smtClean="0"/>
          </a:p>
          <a:p>
            <a:r>
              <a:rPr lang="en-US" dirty="0" smtClean="0">
                <a:solidFill>
                  <a:srgbClr val="00B050"/>
                </a:solidFill>
              </a:rPr>
              <a:t>[</a:t>
            </a:r>
            <a:r>
              <a:rPr lang="en-US" dirty="0">
                <a:solidFill>
                  <a:srgbClr val="00B050"/>
                </a:solidFill>
              </a:rPr>
              <a:t>'a', 'b', 'c', 'd']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Appending a List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a:t>you can append a value to a list by calling the </a:t>
            </a:r>
            <a:r>
              <a:rPr lang="en-US" b="1" dirty="0"/>
              <a:t>append() method</a:t>
            </a:r>
            <a:r>
              <a:rPr lang="en-US" dirty="0"/>
              <a:t>. See the below example.</a:t>
            </a:r>
          </a:p>
          <a:p>
            <a:r>
              <a:rPr lang="en-US" dirty="0"/>
              <a:t>&gt;&gt;&gt; L1 = ['x', 'y'] </a:t>
            </a:r>
            <a:endParaRPr lang="en-US" dirty="0" smtClean="0"/>
          </a:p>
          <a:p>
            <a:r>
              <a:rPr lang="en-US" dirty="0" smtClean="0"/>
              <a:t>&gt;&gt;&gt; </a:t>
            </a:r>
            <a:r>
              <a:rPr lang="en-US" dirty="0"/>
              <a:t>L1.append(['a', 'b']) </a:t>
            </a:r>
            <a:endParaRPr lang="en-US" dirty="0" smtClean="0"/>
          </a:p>
          <a:p>
            <a:r>
              <a:rPr lang="en-US" dirty="0" smtClean="0"/>
              <a:t>&gt;&gt;&gt; </a:t>
            </a:r>
            <a:r>
              <a:rPr lang="en-US" dirty="0"/>
              <a:t>L1 ['x', 'y', ['a', 'b</a:t>
            </a:r>
            <a:r>
              <a:rPr lang="en-US" dirty="0" smtClean="0"/>
              <a:t>']]</a:t>
            </a:r>
          </a:p>
          <a:p>
            <a:pPr fontAlgn="base"/>
            <a:r>
              <a:rPr lang="en-US" dirty="0"/>
              <a:t>Index Operator</a:t>
            </a:r>
          </a:p>
          <a:p>
            <a:pPr fontAlgn="base"/>
            <a:r>
              <a:rPr lang="en-US" dirty="0"/>
              <a:t>The simplest one is to use the </a:t>
            </a:r>
            <a:r>
              <a:rPr lang="en-US" b="1" dirty="0">
                <a:solidFill>
                  <a:srgbClr val="FF0000"/>
                </a:solidFill>
              </a:rPr>
              <a:t>index operator ([ ])</a:t>
            </a:r>
            <a:r>
              <a:rPr lang="en-US" dirty="0"/>
              <a:t> to access an element from the list. Since the list has zero as the first index, so a list of size ten will have indices from 0 to 9.</a:t>
            </a:r>
          </a:p>
          <a:p>
            <a:pPr fontAlgn="base"/>
            <a:r>
              <a:rPr lang="en-US" dirty="0"/>
              <a:t>Any attempt to access an item beyond this range would result in an</a:t>
            </a:r>
            <a:r>
              <a:rPr lang="en-US" dirty="0">
                <a:solidFill>
                  <a:srgbClr val="FF0000"/>
                </a:solidFill>
              </a:rPr>
              <a:t> </a:t>
            </a:r>
            <a:r>
              <a:rPr lang="en-US" b="1" dirty="0" err="1">
                <a:solidFill>
                  <a:srgbClr val="FF0000"/>
                </a:solidFill>
              </a:rPr>
              <a:t>IndexError</a:t>
            </a:r>
            <a:r>
              <a:rPr lang="en-US" dirty="0"/>
              <a:t>. The index is always an integer. Using any other type of value will lead to </a:t>
            </a:r>
            <a:r>
              <a:rPr lang="en-US" b="1" dirty="0" err="1">
                <a:solidFill>
                  <a:srgbClr val="FF0000"/>
                </a:solidFill>
              </a:rPr>
              <a:t>TypeError</a:t>
            </a:r>
            <a:r>
              <a:rPr lang="en-US" dirty="0">
                <a:solidFill>
                  <a:srgbClr val="FF0000"/>
                </a:solidFill>
              </a:rPr>
              <a:t>.</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TotalTime>
  <Words>1294</Words>
  <Application>Microsoft Office PowerPoint</Application>
  <PresentationFormat>On-screen Show (4:3)</PresentationFormat>
  <Paragraphs>291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Flow</vt:lpstr>
      <vt:lpstr>Slide 1</vt:lpstr>
      <vt:lpstr>LIST</vt:lpstr>
      <vt:lpstr>Create A List In Python </vt:lpstr>
      <vt:lpstr>Create A List In Python another way </vt:lpstr>
      <vt:lpstr>List Comprehension.</vt:lpstr>
      <vt:lpstr>Slide 6</vt:lpstr>
      <vt:lpstr>Multidimensional List</vt:lpstr>
      <vt:lpstr>Extending A List </vt:lpstr>
      <vt:lpstr>Appending a List</vt:lpstr>
      <vt:lpstr>Index Operator</vt:lpstr>
      <vt:lpstr>Reverse Indexing </vt:lpstr>
      <vt:lpstr>List Slicing </vt:lpstr>
      <vt:lpstr>Slicing </vt:lpstr>
      <vt:lpstr>Reversing</vt:lpstr>
      <vt:lpstr>Iterate Python List</vt:lpstr>
      <vt:lpstr>Examples</vt:lpstr>
      <vt:lpstr>Add Elements To A List </vt:lpstr>
      <vt:lpstr>Remove Elements From A List </vt:lpstr>
      <vt:lpstr>Remove using Remove() and Pop() method</vt:lpstr>
      <vt:lpstr>Remove using Slice </vt:lpstr>
      <vt:lpstr>Searching Elements In A List </vt:lpstr>
      <vt:lpstr>Sorting A List In Python </vt:lpstr>
      <vt:lpstr>Slide 23</vt:lpstr>
      <vt:lpstr>Slide 24</vt:lpstr>
      <vt:lpstr>Python List Methods </vt:lpstr>
      <vt:lpstr>Python Built in List Functions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Sandhya</dc:creator>
  <cp:lastModifiedBy>Sandhya</cp:lastModifiedBy>
  <cp:revision>23</cp:revision>
  <dcterms:created xsi:type="dcterms:W3CDTF">2019-10-28T04:53:48Z</dcterms:created>
  <dcterms:modified xsi:type="dcterms:W3CDTF">2019-10-28T12:05:21Z</dcterms:modified>
</cp:coreProperties>
</file>