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315EE06-E3D5-42FC-A738-3A69B0261B50}" type="datetimeFigureOut">
              <a:rPr lang="en-US" smtClean="0"/>
              <a:pPr/>
              <a:t>10/15/2019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E46E9D7-B73C-42F4-A9EB-AA059C0E65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15EE06-E3D5-42FC-A738-3A69B0261B50}" type="datetimeFigureOut">
              <a:rPr lang="en-US" smtClean="0"/>
              <a:pPr/>
              <a:t>10/15/2019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6E9D7-B73C-42F4-A9EB-AA059C0E65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15EE06-E3D5-42FC-A738-3A69B0261B50}" type="datetimeFigureOut">
              <a:rPr lang="en-US" smtClean="0"/>
              <a:pPr/>
              <a:t>10/15/2019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6E9D7-B73C-42F4-A9EB-AA059C0E65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15EE06-E3D5-42FC-A738-3A69B0261B50}" type="datetimeFigureOut">
              <a:rPr lang="en-US" smtClean="0"/>
              <a:pPr/>
              <a:t>10/15/2019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6E9D7-B73C-42F4-A9EB-AA059C0E65C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315EE06-E3D5-42FC-A738-3A69B0261B50}" type="datetimeFigureOut">
              <a:rPr lang="en-US" smtClean="0"/>
              <a:pPr/>
              <a:t>10/15/2019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6E9D7-B73C-42F4-A9EB-AA059C0E65C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15EE06-E3D5-42FC-A738-3A69B0261B50}" type="datetimeFigureOut">
              <a:rPr lang="en-US" smtClean="0"/>
              <a:pPr/>
              <a:t>10/15/2019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E46E9D7-B73C-42F4-A9EB-AA059C0E65C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15EE06-E3D5-42FC-A738-3A69B0261B50}" type="datetimeFigureOut">
              <a:rPr lang="en-US" smtClean="0"/>
              <a:pPr/>
              <a:t>10/15/2019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E46E9D7-B73C-42F4-A9EB-AA059C0E65C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315EE06-E3D5-42FC-A738-3A69B0261B50}" type="datetimeFigureOut">
              <a:rPr lang="en-US" smtClean="0"/>
              <a:pPr/>
              <a:t>10/15/2019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E46E9D7-B73C-42F4-A9EB-AA059C0E65C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315EE06-E3D5-42FC-A738-3A69B0261B50}" type="datetimeFigureOut">
              <a:rPr lang="en-US" smtClean="0"/>
              <a:pPr/>
              <a:t>10/15/2019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E46E9D7-B73C-42F4-A9EB-AA059C0E65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315EE06-E3D5-42FC-A738-3A69B0261B50}" type="datetimeFigureOut">
              <a:rPr lang="en-US" smtClean="0"/>
              <a:pPr/>
              <a:t>10/15/2019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E46E9D7-B73C-42F4-A9EB-AA059C0E65C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315EE06-E3D5-42FC-A738-3A69B0261B50}" type="datetimeFigureOut">
              <a:rPr lang="en-US" smtClean="0"/>
              <a:pPr/>
              <a:t>10/15/2019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E46E9D7-B73C-42F4-A9EB-AA059C0E65C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315EE06-E3D5-42FC-A738-3A69B0261B50}" type="datetimeFigureOut">
              <a:rPr lang="en-US" smtClean="0"/>
              <a:pPr/>
              <a:t>10/15/2019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E46E9D7-B73C-42F4-A9EB-AA059C0E65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295399"/>
          </a:xfrm>
        </p:spPr>
        <p:txBody>
          <a:bodyPr/>
          <a:lstStyle/>
          <a:p>
            <a:r>
              <a:rPr lang="en-US" b="1" dirty="0" smtClean="0">
                <a:solidFill>
                  <a:srgbClr val="00B050"/>
                </a:solidFill>
                <a:latin typeface="Times New Roman" pitchFamily="18" charset="0"/>
                <a:cs typeface="Times New Roman" pitchFamily="18" charset="0"/>
              </a:rPr>
              <a:t>Functions in Python </a:t>
            </a:r>
            <a:endParaRPr lang="en-US" b="1"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pic>
        <p:nvPicPr>
          <p:cNvPr id="1028" name="Picture 4" descr="C:\Users\omrstudtent\AppData\Local\Microsoft\Windows\Temporary Internet Files\Content.IE5\L4X73LM5\snake-background[1].png"/>
          <p:cNvPicPr>
            <a:picLocks noChangeAspect="1" noChangeArrowheads="1"/>
          </p:cNvPicPr>
          <p:nvPr/>
        </p:nvPicPr>
        <p:blipFill>
          <a:blip r:embed="rId2"/>
          <a:srcRect/>
          <a:stretch>
            <a:fillRect/>
          </a:stretch>
        </p:blipFill>
        <p:spPr bwMode="auto">
          <a:xfrm>
            <a:off x="609600" y="3581400"/>
            <a:ext cx="7772400" cy="1524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400" dirty="0" smtClean="0">
                <a:latin typeface="Times New Roman" pitchFamily="18" charset="0"/>
                <a:cs typeface="Times New Roman" pitchFamily="18" charset="0"/>
              </a:rPr>
              <a:t>In the large projects, sometimes we may not know the number of arguments to be passed in advance. In such cases, Python provides us the flexibility to provide the comma separated values which are internally treated as </a:t>
            </a:r>
            <a:r>
              <a:rPr lang="en-US" sz="2400" dirty="0" err="1" smtClean="0">
                <a:latin typeface="Times New Roman" pitchFamily="18" charset="0"/>
                <a:cs typeface="Times New Roman" pitchFamily="18" charset="0"/>
              </a:rPr>
              <a:t>tuples</a:t>
            </a:r>
            <a:r>
              <a:rPr lang="en-US" sz="2400" dirty="0" smtClean="0">
                <a:latin typeface="Times New Roman" pitchFamily="18" charset="0"/>
                <a:cs typeface="Times New Roman" pitchFamily="18" charset="0"/>
              </a:rPr>
              <a:t> at the function call.</a:t>
            </a:r>
          </a:p>
          <a:p>
            <a:r>
              <a:rPr lang="en-US" sz="2400" dirty="0" smtClean="0">
                <a:latin typeface="Times New Roman" pitchFamily="18" charset="0"/>
                <a:cs typeface="Times New Roman" pitchFamily="18" charset="0"/>
              </a:rPr>
              <a:t>However, at the function definition, we have to define the variable with * (star) as *&lt;variable - name &gt;.</a:t>
            </a:r>
          </a:p>
          <a:p>
            <a:r>
              <a:rPr lang="en-US" b="1" dirty="0" smtClean="0"/>
              <a:t>def</a:t>
            </a:r>
            <a:r>
              <a:rPr lang="en-US" dirty="0" smtClean="0"/>
              <a:t> </a:t>
            </a:r>
            <a:r>
              <a:rPr lang="en-US" dirty="0" err="1" smtClean="0"/>
              <a:t>printme</a:t>
            </a:r>
            <a:r>
              <a:rPr lang="en-US" dirty="0" smtClean="0"/>
              <a:t>(*names):  </a:t>
            </a:r>
          </a:p>
          <a:p>
            <a:r>
              <a:rPr lang="en-US" dirty="0" smtClean="0"/>
              <a:t>    </a:t>
            </a:r>
            <a:r>
              <a:rPr lang="en-US" b="1" dirty="0" smtClean="0"/>
              <a:t>print</a:t>
            </a:r>
            <a:r>
              <a:rPr lang="en-US" dirty="0" smtClean="0"/>
              <a:t>("type of passed argument is ",type(names))  </a:t>
            </a:r>
          </a:p>
          <a:p>
            <a:r>
              <a:rPr lang="en-US" dirty="0" smtClean="0"/>
              <a:t>    </a:t>
            </a:r>
            <a:r>
              <a:rPr lang="en-US" b="1" dirty="0" smtClean="0"/>
              <a:t>print</a:t>
            </a:r>
            <a:r>
              <a:rPr lang="en-US" dirty="0" smtClean="0"/>
              <a:t>("printing the passed arguments...")  </a:t>
            </a:r>
          </a:p>
          <a:p>
            <a:r>
              <a:rPr lang="en-US" dirty="0" smtClean="0"/>
              <a:t>    </a:t>
            </a:r>
            <a:r>
              <a:rPr lang="en-US" b="1" dirty="0" smtClean="0"/>
              <a:t>for</a:t>
            </a:r>
            <a:r>
              <a:rPr lang="en-US" dirty="0" smtClean="0"/>
              <a:t> name </a:t>
            </a:r>
            <a:r>
              <a:rPr lang="en-US" b="1" dirty="0" smtClean="0"/>
              <a:t>in</a:t>
            </a:r>
            <a:r>
              <a:rPr lang="en-US" dirty="0" smtClean="0"/>
              <a:t> names:  </a:t>
            </a:r>
          </a:p>
          <a:p>
            <a:r>
              <a:rPr lang="en-US" dirty="0" smtClean="0"/>
              <a:t>        </a:t>
            </a:r>
            <a:r>
              <a:rPr lang="en-US" b="1" dirty="0" smtClean="0"/>
              <a:t>print</a:t>
            </a:r>
            <a:r>
              <a:rPr lang="en-US" dirty="0" smtClean="0"/>
              <a:t>(name)  </a:t>
            </a:r>
          </a:p>
          <a:p>
            <a:r>
              <a:rPr lang="en-US" dirty="0" err="1" smtClean="0"/>
              <a:t>printme</a:t>
            </a:r>
            <a:r>
              <a:rPr lang="en-US" dirty="0" smtClean="0"/>
              <a:t>("</a:t>
            </a:r>
            <a:r>
              <a:rPr lang="en-US" dirty="0" err="1" smtClean="0"/>
              <a:t>john","David","smith","nick</a:t>
            </a:r>
            <a:r>
              <a:rPr lang="en-US" dirty="0" smtClean="0"/>
              <a:t>")  </a:t>
            </a:r>
          </a:p>
          <a:p>
            <a:r>
              <a:rPr lang="en-US" b="1" dirty="0" smtClean="0"/>
              <a:t>Output:</a:t>
            </a:r>
            <a:endParaRPr lang="en-US" dirty="0" smtClean="0"/>
          </a:p>
          <a:p>
            <a:r>
              <a:rPr lang="en-US" dirty="0" smtClean="0"/>
              <a:t>type of passed argument is &lt;class '</a:t>
            </a:r>
            <a:r>
              <a:rPr lang="en-US" dirty="0" err="1" smtClean="0"/>
              <a:t>tuple</a:t>
            </a:r>
            <a:r>
              <a:rPr lang="en-US" dirty="0" smtClean="0"/>
              <a:t>'&gt; printing the passed arguments... john David smith nick</a:t>
            </a:r>
          </a:p>
          <a:p>
            <a:endParaRPr lang="en-US" dirty="0"/>
          </a:p>
        </p:txBody>
      </p:sp>
      <p:sp>
        <p:nvSpPr>
          <p:cNvPr id="3" name="Title 2"/>
          <p:cNvSpPr>
            <a:spLocks noGrp="1"/>
          </p:cNvSpPr>
          <p:nvPr>
            <p:ph type="title"/>
          </p:nvPr>
        </p:nvSpPr>
        <p:spPr/>
        <p:txBody>
          <a:bodyPr>
            <a:normAutofit fontScale="90000"/>
          </a:bodyPr>
          <a:lstStyle/>
          <a:p>
            <a:r>
              <a:rPr lang="en-US" b="0" dirty="0" smtClean="0"/>
              <a:t>Variable length Arguments</a:t>
            </a:r>
            <a:br>
              <a:rPr lang="en-US" b="0"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600" dirty="0" smtClean="0">
                <a:latin typeface="Times New Roman" pitchFamily="18" charset="0"/>
                <a:cs typeface="Times New Roman" pitchFamily="18" charset="0"/>
              </a:rPr>
              <a:t>The scopes of the variables depend upon the location where the variable is being declared. The variable declared in one part of the program may not be accessible to the other parts.</a:t>
            </a:r>
          </a:p>
          <a:p>
            <a:r>
              <a:rPr lang="en-US" sz="2600" dirty="0" smtClean="0">
                <a:latin typeface="Times New Roman" pitchFamily="18" charset="0"/>
                <a:cs typeface="Times New Roman" pitchFamily="18" charset="0"/>
              </a:rPr>
              <a:t>In python, the variables are defined with the two types of scopes.</a:t>
            </a:r>
          </a:p>
          <a:p>
            <a:r>
              <a:rPr lang="en-US" sz="2600" dirty="0" smtClean="0">
                <a:latin typeface="Times New Roman" pitchFamily="18" charset="0"/>
                <a:cs typeface="Times New Roman" pitchFamily="18" charset="0"/>
              </a:rPr>
              <a:t>          Global </a:t>
            </a:r>
            <a:r>
              <a:rPr lang="en-US" sz="2600" dirty="0" smtClean="0">
                <a:latin typeface="Times New Roman" pitchFamily="18" charset="0"/>
                <a:cs typeface="Times New Roman" pitchFamily="18" charset="0"/>
              </a:rPr>
              <a:t>variables</a:t>
            </a:r>
          </a:p>
          <a:p>
            <a:r>
              <a:rPr lang="en-US" sz="2600" dirty="0" smtClean="0">
                <a:latin typeface="Times New Roman" pitchFamily="18" charset="0"/>
                <a:cs typeface="Times New Roman" pitchFamily="18" charset="0"/>
              </a:rPr>
              <a:t>          Local </a:t>
            </a:r>
            <a:r>
              <a:rPr lang="en-US" sz="2600" dirty="0" smtClean="0">
                <a:latin typeface="Times New Roman" pitchFamily="18" charset="0"/>
                <a:cs typeface="Times New Roman" pitchFamily="18" charset="0"/>
              </a:rPr>
              <a:t>variables</a:t>
            </a:r>
          </a:p>
          <a:p>
            <a:r>
              <a:rPr lang="en-US" sz="2600" dirty="0" smtClean="0">
                <a:latin typeface="Times New Roman" pitchFamily="18" charset="0"/>
                <a:cs typeface="Times New Roman" pitchFamily="18" charset="0"/>
              </a:rPr>
              <a:t>The variable defined outside any function is known to have a global scope whereas the variable defined inside a function is known to have a local scope.</a:t>
            </a:r>
          </a:p>
          <a:p>
            <a:endParaRPr lang="en-US" dirty="0"/>
          </a:p>
        </p:txBody>
      </p:sp>
      <p:sp>
        <p:nvSpPr>
          <p:cNvPr id="3" name="Title 2"/>
          <p:cNvSpPr>
            <a:spLocks noGrp="1"/>
          </p:cNvSpPr>
          <p:nvPr>
            <p:ph type="title"/>
          </p:nvPr>
        </p:nvSpPr>
        <p:spPr/>
        <p:txBody>
          <a:bodyPr/>
          <a:lstStyle/>
          <a:p>
            <a:r>
              <a:rPr lang="en-US" dirty="0" smtClean="0"/>
              <a:t>Scope of Variables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sp>
        <p:nvSpPr>
          <p:cNvPr id="5" name="Content Placeholder 4"/>
          <p:cNvSpPr>
            <a:spLocks noGrp="1"/>
          </p:cNvSpPr>
          <p:nvPr>
            <p:ph sz="quarter" idx="2"/>
          </p:nvPr>
        </p:nvSpPr>
        <p:spPr/>
        <p:txBody>
          <a:bodyPr>
            <a:normAutofit fontScale="85000" lnSpcReduction="10000"/>
          </a:bodyPr>
          <a:lstStyle/>
          <a:p>
            <a:r>
              <a:rPr lang="en-US" b="1" dirty="0" smtClean="0"/>
              <a:t>Global variable</a:t>
            </a:r>
            <a:r>
              <a:rPr lang="en-US" dirty="0" smtClean="0"/>
              <a:t>		</a:t>
            </a:r>
          </a:p>
          <a:p>
            <a:r>
              <a:rPr lang="en-US" b="1" dirty="0" smtClean="0">
                <a:solidFill>
                  <a:srgbClr val="FF0000"/>
                </a:solidFill>
              </a:rPr>
              <a:t>def</a:t>
            </a:r>
            <a:r>
              <a:rPr lang="en-US" dirty="0" smtClean="0">
                <a:solidFill>
                  <a:srgbClr val="FF0000"/>
                </a:solidFill>
              </a:rPr>
              <a:t> calculate(*</a:t>
            </a:r>
            <a:r>
              <a:rPr lang="en-US" dirty="0" err="1" smtClean="0">
                <a:solidFill>
                  <a:srgbClr val="FF0000"/>
                </a:solidFill>
              </a:rPr>
              <a:t>args</a:t>
            </a:r>
            <a:r>
              <a:rPr lang="en-US" dirty="0" smtClean="0">
                <a:solidFill>
                  <a:srgbClr val="FF0000"/>
                </a:solidFill>
              </a:rPr>
              <a:t>):  </a:t>
            </a:r>
          </a:p>
          <a:p>
            <a:r>
              <a:rPr lang="en-US" dirty="0" smtClean="0">
                <a:solidFill>
                  <a:srgbClr val="FF0000"/>
                </a:solidFill>
              </a:rPr>
              <a:t>    sum=0  </a:t>
            </a:r>
          </a:p>
          <a:p>
            <a:r>
              <a:rPr lang="en-US" dirty="0" smtClean="0">
                <a:solidFill>
                  <a:srgbClr val="FF0000"/>
                </a:solidFill>
              </a:rPr>
              <a:t>    </a:t>
            </a:r>
            <a:r>
              <a:rPr lang="en-US" b="1" dirty="0" smtClean="0">
                <a:solidFill>
                  <a:srgbClr val="FF0000"/>
                </a:solidFill>
              </a:rPr>
              <a:t>for</a:t>
            </a:r>
            <a:r>
              <a:rPr lang="en-US" dirty="0" smtClean="0">
                <a:solidFill>
                  <a:srgbClr val="FF0000"/>
                </a:solidFill>
              </a:rPr>
              <a:t> </a:t>
            </a:r>
            <a:r>
              <a:rPr lang="en-US" dirty="0" err="1" smtClean="0">
                <a:solidFill>
                  <a:srgbClr val="FF0000"/>
                </a:solidFill>
              </a:rPr>
              <a:t>arg</a:t>
            </a:r>
            <a:r>
              <a:rPr lang="en-US" dirty="0" smtClean="0">
                <a:solidFill>
                  <a:srgbClr val="FF0000"/>
                </a:solidFill>
              </a:rPr>
              <a:t> </a:t>
            </a:r>
            <a:r>
              <a:rPr lang="en-US" b="1" dirty="0" smtClean="0">
                <a:solidFill>
                  <a:srgbClr val="FF0000"/>
                </a:solidFill>
              </a:rPr>
              <a:t>in</a:t>
            </a:r>
            <a:r>
              <a:rPr lang="en-US" dirty="0" smtClean="0">
                <a:solidFill>
                  <a:srgbClr val="FF0000"/>
                </a:solidFill>
              </a:rPr>
              <a:t> </a:t>
            </a:r>
            <a:r>
              <a:rPr lang="en-US" dirty="0" err="1" smtClean="0">
                <a:solidFill>
                  <a:srgbClr val="FF0000"/>
                </a:solidFill>
              </a:rPr>
              <a:t>args</a:t>
            </a:r>
            <a:r>
              <a:rPr lang="en-US" dirty="0" smtClean="0">
                <a:solidFill>
                  <a:srgbClr val="FF0000"/>
                </a:solidFill>
              </a:rPr>
              <a:t>:  </a:t>
            </a:r>
          </a:p>
          <a:p>
            <a:r>
              <a:rPr lang="en-US" dirty="0" smtClean="0">
                <a:solidFill>
                  <a:srgbClr val="FF0000"/>
                </a:solidFill>
              </a:rPr>
              <a:t>        sum = sum +</a:t>
            </a:r>
            <a:r>
              <a:rPr lang="en-US" dirty="0" err="1" smtClean="0">
                <a:solidFill>
                  <a:srgbClr val="FF0000"/>
                </a:solidFill>
              </a:rPr>
              <a:t>arg</a:t>
            </a:r>
            <a:r>
              <a:rPr lang="en-US" dirty="0" smtClean="0">
                <a:solidFill>
                  <a:srgbClr val="FF0000"/>
                </a:solidFill>
              </a:rPr>
              <a:t>  </a:t>
            </a:r>
          </a:p>
          <a:p>
            <a:r>
              <a:rPr lang="en-US" dirty="0" smtClean="0">
                <a:solidFill>
                  <a:srgbClr val="FF0000"/>
                </a:solidFill>
              </a:rPr>
              <a:t>    </a:t>
            </a:r>
            <a:r>
              <a:rPr lang="en-US" b="1" dirty="0" smtClean="0">
                <a:solidFill>
                  <a:srgbClr val="FF0000"/>
                </a:solidFill>
              </a:rPr>
              <a:t>print</a:t>
            </a:r>
            <a:r>
              <a:rPr lang="en-US" dirty="0" smtClean="0">
                <a:solidFill>
                  <a:srgbClr val="FF0000"/>
                </a:solidFill>
              </a:rPr>
              <a:t>("The sum </a:t>
            </a:r>
            <a:r>
              <a:rPr lang="en-US" dirty="0" err="1" smtClean="0">
                <a:solidFill>
                  <a:srgbClr val="FF0000"/>
                </a:solidFill>
              </a:rPr>
              <a:t>is",sum</a:t>
            </a:r>
            <a:r>
              <a:rPr lang="en-US" dirty="0" smtClean="0">
                <a:solidFill>
                  <a:srgbClr val="FF0000"/>
                </a:solidFill>
              </a:rPr>
              <a:t>) </a:t>
            </a:r>
            <a:r>
              <a:rPr lang="en-US" dirty="0" smtClean="0"/>
              <a:t> </a:t>
            </a:r>
          </a:p>
          <a:p>
            <a:r>
              <a:rPr lang="en-US" dirty="0" smtClean="0">
                <a:solidFill>
                  <a:srgbClr val="FF0000"/>
                </a:solidFill>
              </a:rPr>
              <a:t>sum=0  </a:t>
            </a:r>
          </a:p>
          <a:p>
            <a:r>
              <a:rPr lang="en-US" dirty="0" smtClean="0">
                <a:solidFill>
                  <a:srgbClr val="FF0000"/>
                </a:solidFill>
              </a:rPr>
              <a:t>calculate(10,20,30) #60 will be printed as the sum  </a:t>
            </a:r>
          </a:p>
          <a:p>
            <a:r>
              <a:rPr lang="en-US" b="1" dirty="0" smtClean="0">
                <a:solidFill>
                  <a:srgbClr val="FF0000"/>
                </a:solidFill>
              </a:rPr>
              <a:t>print</a:t>
            </a:r>
            <a:r>
              <a:rPr lang="en-US" dirty="0" smtClean="0">
                <a:solidFill>
                  <a:srgbClr val="FF0000"/>
                </a:solidFill>
              </a:rPr>
              <a:t>("Value of sum outside the function:",sum) # 0 will be printed  </a:t>
            </a:r>
          </a:p>
          <a:p>
            <a:endParaRPr lang="en-US" dirty="0" smtClean="0"/>
          </a:p>
          <a:p>
            <a:endParaRPr lang="en-US" dirty="0"/>
          </a:p>
        </p:txBody>
      </p:sp>
      <p:sp>
        <p:nvSpPr>
          <p:cNvPr id="6" name="Content Placeholder 5"/>
          <p:cNvSpPr>
            <a:spLocks noGrp="1"/>
          </p:cNvSpPr>
          <p:nvPr>
            <p:ph sz="quarter" idx="4"/>
          </p:nvPr>
        </p:nvSpPr>
        <p:spPr/>
        <p:txBody>
          <a:bodyPr/>
          <a:lstStyle/>
          <a:p>
            <a:r>
              <a:rPr lang="en-US" b="1" dirty="0" smtClean="0"/>
              <a:t>Local Variable</a:t>
            </a:r>
          </a:p>
          <a:p>
            <a:r>
              <a:rPr lang="en-US" b="1" dirty="0" smtClean="0">
                <a:solidFill>
                  <a:srgbClr val="FF0000"/>
                </a:solidFill>
              </a:rPr>
              <a:t>def</a:t>
            </a:r>
            <a:r>
              <a:rPr lang="en-US" dirty="0" smtClean="0">
                <a:solidFill>
                  <a:srgbClr val="FF0000"/>
                </a:solidFill>
              </a:rPr>
              <a:t> </a:t>
            </a:r>
            <a:r>
              <a:rPr lang="en-US" dirty="0" err="1" smtClean="0">
                <a:solidFill>
                  <a:srgbClr val="FF0000"/>
                </a:solidFill>
              </a:rPr>
              <a:t>print_message</a:t>
            </a:r>
            <a:r>
              <a:rPr lang="en-US" dirty="0" smtClean="0">
                <a:solidFill>
                  <a:srgbClr val="FF0000"/>
                </a:solidFill>
              </a:rPr>
              <a:t>():  </a:t>
            </a:r>
          </a:p>
          <a:p>
            <a:r>
              <a:rPr lang="en-US" dirty="0" smtClean="0">
                <a:solidFill>
                  <a:srgbClr val="FF0000"/>
                </a:solidFill>
              </a:rPr>
              <a:t>    message = "hello !! I am going to print a message." # the variable message is local to the function itself  </a:t>
            </a:r>
          </a:p>
          <a:p>
            <a:r>
              <a:rPr lang="en-US" dirty="0" smtClean="0">
                <a:solidFill>
                  <a:srgbClr val="FF0000"/>
                </a:solidFill>
              </a:rPr>
              <a:t>    </a:t>
            </a:r>
            <a:r>
              <a:rPr lang="en-US" b="1" dirty="0" smtClean="0">
                <a:solidFill>
                  <a:srgbClr val="FF0000"/>
                </a:solidFill>
              </a:rPr>
              <a:t>print</a:t>
            </a:r>
            <a:r>
              <a:rPr lang="en-US" dirty="0" smtClean="0">
                <a:solidFill>
                  <a:srgbClr val="FF0000"/>
                </a:solidFill>
              </a:rPr>
              <a:t>(message)  </a:t>
            </a:r>
          </a:p>
          <a:p>
            <a:r>
              <a:rPr lang="en-US" dirty="0" err="1" smtClean="0">
                <a:solidFill>
                  <a:srgbClr val="FF0000"/>
                </a:solidFill>
              </a:rPr>
              <a:t>print_message</a:t>
            </a:r>
            <a:r>
              <a:rPr lang="en-US" dirty="0" smtClean="0">
                <a:solidFill>
                  <a:srgbClr val="FF0000"/>
                </a:solidFill>
              </a:rPr>
              <a:t>()  </a:t>
            </a:r>
          </a:p>
          <a:p>
            <a:r>
              <a:rPr lang="en-US" b="1" dirty="0" smtClean="0">
                <a:solidFill>
                  <a:srgbClr val="FF0000"/>
                </a:solidFill>
              </a:rPr>
              <a:t>print</a:t>
            </a:r>
            <a:r>
              <a:rPr lang="en-US" dirty="0" smtClean="0">
                <a:solidFill>
                  <a:srgbClr val="FF0000"/>
                </a:solidFill>
              </a:rPr>
              <a:t>(message</a:t>
            </a: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uiltinfunctions.png"/>
          <p:cNvPicPr>
            <a:picLocks noGrp="1" noChangeAspect="1"/>
          </p:cNvPicPr>
          <p:nvPr>
            <p:ph idx="1"/>
          </p:nvPr>
        </p:nvPicPr>
        <p:blipFill>
          <a:blip r:embed="rId2"/>
          <a:stretch>
            <a:fillRect/>
          </a:stretch>
        </p:blipFill>
        <p:spPr>
          <a:xfrm>
            <a:off x="457200" y="1856797"/>
            <a:ext cx="8229600" cy="3774643"/>
          </a:xfrm>
        </p:spPr>
      </p:pic>
      <p:sp>
        <p:nvSpPr>
          <p:cNvPr id="3" name="Title 2"/>
          <p:cNvSpPr>
            <a:spLocks noGrp="1"/>
          </p:cNvSpPr>
          <p:nvPr>
            <p:ph type="title"/>
          </p:nvPr>
        </p:nvSpPr>
        <p:spPr/>
        <p:txBody>
          <a:bodyPr/>
          <a:lstStyle/>
          <a:p>
            <a:r>
              <a:rPr lang="en-US" dirty="0" smtClean="0"/>
              <a:t>Built in Functions: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en-US" dirty="0" smtClean="0">
                <a:solidFill>
                  <a:schemeClr val="tx1"/>
                </a:solidFill>
                <a:latin typeface="Times New Roman" pitchFamily="18" charset="0"/>
                <a:cs typeface="Times New Roman" pitchFamily="18" charset="0"/>
              </a:rPr>
              <a:t>A function can be defined as the organized block of reusable code which can be called whenever required.</a:t>
            </a:r>
          </a:p>
          <a:p>
            <a:r>
              <a:rPr lang="en-US" b="1" dirty="0" smtClean="0"/>
              <a:t>Advantage of functions in python</a:t>
            </a:r>
          </a:p>
          <a:p>
            <a:pPr>
              <a:buNone/>
            </a:pPr>
            <a:r>
              <a:rPr lang="en-US" dirty="0" smtClean="0">
                <a:latin typeface="Times New Roman" pitchFamily="18" charset="0"/>
                <a:cs typeface="Times New Roman" pitchFamily="18" charset="0"/>
              </a:rPr>
              <a:t>There are the following advantages of C functions.</a:t>
            </a:r>
          </a:p>
          <a:p>
            <a:r>
              <a:rPr lang="en-US" dirty="0" smtClean="0">
                <a:latin typeface="Times New Roman" pitchFamily="18" charset="0"/>
                <a:cs typeface="Times New Roman" pitchFamily="18" charset="0"/>
              </a:rPr>
              <a:t>we </a:t>
            </a:r>
            <a:r>
              <a:rPr lang="en-US" dirty="0" smtClean="0">
                <a:latin typeface="Times New Roman" pitchFamily="18" charset="0"/>
                <a:cs typeface="Times New Roman" pitchFamily="18" charset="0"/>
              </a:rPr>
              <a:t>can </a:t>
            </a:r>
            <a:r>
              <a:rPr lang="en-US" b="1" dirty="0" smtClean="0">
                <a:latin typeface="Times New Roman" pitchFamily="18" charset="0"/>
                <a:cs typeface="Times New Roman" pitchFamily="18" charset="0"/>
              </a:rPr>
              <a:t>avoid rewriting same logic/code </a:t>
            </a:r>
            <a:r>
              <a:rPr lang="en-US" dirty="0" smtClean="0">
                <a:latin typeface="Times New Roman" pitchFamily="18" charset="0"/>
                <a:cs typeface="Times New Roman" pitchFamily="18" charset="0"/>
              </a:rPr>
              <a:t>again and again in a program.</a:t>
            </a:r>
          </a:p>
          <a:p>
            <a:r>
              <a:rPr lang="en-US" dirty="0" smtClean="0">
                <a:latin typeface="Times New Roman" pitchFamily="18" charset="0"/>
                <a:cs typeface="Times New Roman" pitchFamily="18" charset="0"/>
              </a:rPr>
              <a:t>We can call python functions </a:t>
            </a:r>
            <a:r>
              <a:rPr lang="en-US" b="1" dirty="0" smtClean="0">
                <a:latin typeface="Times New Roman" pitchFamily="18" charset="0"/>
                <a:cs typeface="Times New Roman" pitchFamily="18" charset="0"/>
              </a:rPr>
              <a:t>any number of times </a:t>
            </a:r>
            <a:r>
              <a:rPr lang="en-US" dirty="0" smtClean="0">
                <a:latin typeface="Times New Roman" pitchFamily="18" charset="0"/>
                <a:cs typeface="Times New Roman" pitchFamily="18" charset="0"/>
              </a:rPr>
              <a:t>in a program and from any place in a program.</a:t>
            </a:r>
          </a:p>
          <a:p>
            <a:r>
              <a:rPr lang="en-US" dirty="0" smtClean="0">
                <a:latin typeface="Times New Roman" pitchFamily="18" charset="0"/>
                <a:cs typeface="Times New Roman" pitchFamily="18" charset="0"/>
              </a:rPr>
              <a:t>We can track a large python </a:t>
            </a:r>
            <a:r>
              <a:rPr lang="en-US" b="1" dirty="0" smtClean="0">
                <a:latin typeface="Times New Roman" pitchFamily="18" charset="0"/>
                <a:cs typeface="Times New Roman" pitchFamily="18" charset="0"/>
              </a:rPr>
              <a:t>program easily when it is divided into multiple functions.</a:t>
            </a:r>
          </a:p>
          <a:p>
            <a:r>
              <a:rPr lang="en-US" b="1" dirty="0" smtClean="0">
                <a:latin typeface="Times New Roman" pitchFamily="18" charset="0"/>
                <a:cs typeface="Times New Roman" pitchFamily="18" charset="0"/>
              </a:rPr>
              <a:t>Reusability</a:t>
            </a:r>
            <a:r>
              <a:rPr lang="en-US" dirty="0" smtClean="0">
                <a:latin typeface="Times New Roman" pitchFamily="18" charset="0"/>
                <a:cs typeface="Times New Roman" pitchFamily="18" charset="0"/>
              </a:rPr>
              <a:t> is the main achievement of python functions.</a:t>
            </a:r>
          </a:p>
          <a:p>
            <a:endParaRPr lang="en-US"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Function Defining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143000" lvl="2">
              <a:spcBef>
                <a:spcPct val="20000"/>
              </a:spcBef>
              <a:buNone/>
            </a:pPr>
            <a:r>
              <a:rPr lang="en-US" sz="2000" b="1" dirty="0" smtClean="0">
                <a:solidFill>
                  <a:srgbClr val="FF6600"/>
                </a:solidFill>
                <a:latin typeface="Courier New" pitchFamily="49" charset="0"/>
              </a:rPr>
              <a:t>def</a:t>
            </a:r>
            <a:r>
              <a:rPr lang="en-US" sz="2000" b="1" dirty="0" smtClean="0">
                <a:latin typeface="Courier New" pitchFamily="49" charset="0"/>
              </a:rPr>
              <a:t> </a:t>
            </a:r>
            <a:r>
              <a:rPr lang="en-US" sz="2000" b="1" dirty="0" err="1" smtClean="0">
                <a:solidFill>
                  <a:srgbClr val="0000FF"/>
                </a:solidFill>
                <a:latin typeface="Courier New" pitchFamily="49" charset="0"/>
              </a:rPr>
              <a:t>get_final_answer</a:t>
            </a:r>
            <a:r>
              <a:rPr lang="en-US" sz="2000" b="1" dirty="0" smtClean="0">
                <a:latin typeface="Courier New" pitchFamily="49" charset="0"/>
              </a:rPr>
              <a:t>(filename):</a:t>
            </a:r>
          </a:p>
          <a:p>
            <a:pPr marL="1143000" lvl="2">
              <a:spcBef>
                <a:spcPct val="20000"/>
              </a:spcBef>
              <a:buNone/>
            </a:pPr>
            <a:r>
              <a:rPr lang="en-US" sz="2000" b="1" dirty="0" smtClean="0">
                <a:latin typeface="Courier New" pitchFamily="49" charset="0"/>
              </a:rPr>
              <a:t>	 </a:t>
            </a:r>
            <a:r>
              <a:rPr lang="ja-JP" altLang="en-US" sz="2000" b="1" smtClean="0">
                <a:solidFill>
                  <a:srgbClr val="008000"/>
                </a:solidFill>
                <a:latin typeface="Courier New" pitchFamily="49" charset="0"/>
              </a:rPr>
              <a:t>“““</a:t>
            </a:r>
            <a:r>
              <a:rPr lang="en-US" altLang="ja-JP" sz="2000" b="1" dirty="0" smtClean="0">
                <a:solidFill>
                  <a:srgbClr val="008000"/>
                </a:solidFill>
                <a:latin typeface="Courier New" pitchFamily="49" charset="0"/>
              </a:rPr>
              <a:t>Documentation String</a:t>
            </a:r>
            <a:r>
              <a:rPr lang="ja-JP" altLang="en-US" sz="2000" b="1" smtClean="0">
                <a:solidFill>
                  <a:srgbClr val="008000"/>
                </a:solidFill>
                <a:latin typeface="Courier New" pitchFamily="49" charset="0"/>
              </a:rPr>
              <a:t>”””</a:t>
            </a:r>
            <a:r>
              <a:rPr lang="en-US" altLang="ja-JP" sz="2000" b="1" dirty="0" smtClean="0">
                <a:latin typeface="Courier New" pitchFamily="49" charset="0"/>
              </a:rPr>
              <a:t/>
            </a:r>
            <a:br>
              <a:rPr lang="en-US" altLang="ja-JP" sz="2000" b="1" dirty="0" smtClean="0">
                <a:latin typeface="Courier New" pitchFamily="49" charset="0"/>
              </a:rPr>
            </a:br>
            <a:r>
              <a:rPr lang="en-US" altLang="ja-JP" sz="2000" b="1" dirty="0" smtClean="0">
                <a:latin typeface="Courier New" pitchFamily="49" charset="0"/>
              </a:rPr>
              <a:t> line1</a:t>
            </a:r>
          </a:p>
          <a:p>
            <a:pPr marL="1143000" lvl="2">
              <a:spcBef>
                <a:spcPct val="20000"/>
              </a:spcBef>
              <a:buNone/>
            </a:pPr>
            <a:r>
              <a:rPr lang="en-US" sz="2000" b="1" dirty="0" smtClean="0">
                <a:latin typeface="Courier New" pitchFamily="49" charset="0"/>
              </a:rPr>
              <a:t>	 line2</a:t>
            </a:r>
          </a:p>
          <a:p>
            <a:pPr marL="1143000" lvl="2">
              <a:spcBef>
                <a:spcPct val="20000"/>
              </a:spcBef>
              <a:buNone/>
            </a:pPr>
            <a:r>
              <a:rPr lang="en-US" sz="2000" b="1" dirty="0" smtClean="0">
                <a:latin typeface="Courier New" pitchFamily="49" charset="0"/>
              </a:rPr>
              <a:t>	 </a:t>
            </a:r>
            <a:r>
              <a:rPr lang="en-US" sz="2000" b="1" dirty="0" smtClean="0">
                <a:solidFill>
                  <a:srgbClr val="FF6600"/>
                </a:solidFill>
                <a:latin typeface="Courier New" pitchFamily="49" charset="0"/>
              </a:rPr>
              <a:t>return</a:t>
            </a:r>
            <a:r>
              <a:rPr lang="en-US" sz="2000" b="1" dirty="0" smtClean="0">
                <a:latin typeface="Courier New" pitchFamily="49" charset="0"/>
              </a:rPr>
              <a:t> </a:t>
            </a:r>
            <a:r>
              <a:rPr lang="en-US" sz="2000" b="1" dirty="0" err="1" smtClean="0">
                <a:latin typeface="Courier New" pitchFamily="49" charset="0"/>
              </a:rPr>
              <a:t>total_counter</a:t>
            </a:r>
            <a:endParaRPr lang="en-US" sz="2000" b="1" dirty="0" smtClean="0">
              <a:latin typeface="Courier New" pitchFamily="49" charset="0"/>
            </a:endParaRPr>
          </a:p>
          <a:p>
            <a:pPr marL="1143000" lvl="2">
              <a:spcBef>
                <a:spcPct val="20000"/>
              </a:spcBef>
              <a:buNone/>
            </a:pPr>
            <a:r>
              <a:rPr lang="en-US" sz="2400" dirty="0" smtClean="0">
                <a:latin typeface="Arial" pitchFamily="34" charset="0"/>
              </a:rPr>
              <a:t>Function definition begins with </a:t>
            </a:r>
            <a:r>
              <a:rPr lang="ja-JP" altLang="en-US" sz="2400" smtClean="0">
                <a:latin typeface="Arial" pitchFamily="34" charset="0"/>
              </a:rPr>
              <a:t>“</a:t>
            </a:r>
            <a:r>
              <a:rPr lang="en-US" altLang="ja-JP" sz="2400" dirty="0" smtClean="0">
                <a:latin typeface="Arial" pitchFamily="34" charset="0"/>
              </a:rPr>
              <a:t>def.</a:t>
            </a:r>
            <a:r>
              <a:rPr lang="ja-JP" altLang="en-US" sz="2400" smtClean="0">
                <a:latin typeface="Arial" pitchFamily="34" charset="0"/>
              </a:rPr>
              <a:t>”</a:t>
            </a:r>
            <a:endParaRPr lang="en-US" sz="2400" dirty="0" smtClean="0">
              <a:solidFill>
                <a:schemeClr val="hlink"/>
              </a:solidFill>
              <a:latin typeface="Arial" pitchFamily="34" charset="0"/>
            </a:endParaRPr>
          </a:p>
          <a:p>
            <a:pPr marL="1143000" lvl="2">
              <a:spcBef>
                <a:spcPct val="20000"/>
              </a:spcBef>
              <a:buNone/>
            </a:pPr>
            <a:r>
              <a:rPr lang="en-US" sz="2400" dirty="0" smtClean="0">
                <a:latin typeface="Arial" pitchFamily="34" charset="0"/>
              </a:rPr>
              <a:t>Function name and its </a:t>
            </a:r>
            <a:r>
              <a:rPr lang="en-US" sz="2400" dirty="0" smtClean="0">
                <a:latin typeface="Arial" pitchFamily="34" charset="0"/>
              </a:rPr>
              <a:t>arguments</a:t>
            </a:r>
          </a:p>
          <a:p>
            <a:r>
              <a:rPr lang="en-US" sz="2600" dirty="0" smtClean="0">
                <a:latin typeface="Times New Roman" pitchFamily="18" charset="0"/>
                <a:cs typeface="Times New Roman" pitchFamily="18" charset="0"/>
              </a:rPr>
              <a:t>The indentation </a:t>
            </a:r>
            <a:r>
              <a:rPr lang="en-US" sz="2600" dirty="0" smtClean="0">
                <a:latin typeface="Times New Roman" pitchFamily="18" charset="0"/>
                <a:cs typeface="Times New Roman" pitchFamily="18" charset="0"/>
              </a:rPr>
              <a:t>matters…First </a:t>
            </a:r>
            <a:r>
              <a:rPr lang="en-US" sz="2600" dirty="0" smtClean="0">
                <a:latin typeface="Times New Roman" pitchFamily="18" charset="0"/>
                <a:cs typeface="Times New Roman" pitchFamily="18" charset="0"/>
              </a:rPr>
              <a:t>line with less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indentation is considered to be</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outside of the function </a:t>
            </a:r>
            <a:r>
              <a:rPr lang="en-US" sz="2600" dirty="0" smtClean="0">
                <a:latin typeface="Times New Roman" pitchFamily="18" charset="0"/>
                <a:cs typeface="Times New Roman" pitchFamily="18" charset="0"/>
              </a:rPr>
              <a:t>definition</a:t>
            </a:r>
          </a:p>
          <a:p>
            <a:r>
              <a:rPr lang="en-US" sz="2600" dirty="0" smtClean="0">
                <a:latin typeface="Times New Roman" pitchFamily="18" charset="0"/>
                <a:cs typeface="Times New Roman" pitchFamily="18" charset="0"/>
              </a:rPr>
              <a:t>The keyword </a:t>
            </a:r>
            <a:r>
              <a:rPr lang="ja-JP" altLang="en-US" sz="2600" smtClean="0">
                <a:latin typeface="Times New Roman" pitchFamily="18" charset="0"/>
                <a:cs typeface="Times New Roman" pitchFamily="18" charset="0"/>
              </a:rPr>
              <a:t>‘</a:t>
            </a:r>
            <a:r>
              <a:rPr lang="en-US" altLang="ja-JP" sz="2600" dirty="0" smtClean="0">
                <a:latin typeface="Times New Roman" pitchFamily="18" charset="0"/>
                <a:cs typeface="Times New Roman" pitchFamily="18" charset="0"/>
              </a:rPr>
              <a:t>return</a:t>
            </a:r>
            <a:r>
              <a:rPr lang="ja-JP" altLang="en-US" sz="2600" smtClean="0">
                <a:latin typeface="Times New Roman" pitchFamily="18" charset="0"/>
                <a:cs typeface="Times New Roman" pitchFamily="18" charset="0"/>
              </a:rPr>
              <a:t>’</a:t>
            </a:r>
            <a:r>
              <a:rPr lang="en-US" altLang="ja-JP" sz="2600" dirty="0" smtClean="0">
                <a:latin typeface="Times New Roman" pitchFamily="18" charset="0"/>
                <a:cs typeface="Times New Roman" pitchFamily="18" charset="0"/>
              </a:rPr>
              <a:t> indicates the </a:t>
            </a:r>
            <a:br>
              <a:rPr lang="en-US" altLang="ja-JP" sz="2600" dirty="0" smtClean="0">
                <a:latin typeface="Times New Roman" pitchFamily="18" charset="0"/>
                <a:cs typeface="Times New Roman" pitchFamily="18" charset="0"/>
              </a:rPr>
            </a:br>
            <a:r>
              <a:rPr lang="en-US" altLang="ja-JP" sz="2600" dirty="0" smtClean="0">
                <a:latin typeface="Times New Roman" pitchFamily="18" charset="0"/>
                <a:cs typeface="Times New Roman" pitchFamily="18" charset="0"/>
              </a:rPr>
              <a:t>value to be sent back to the </a:t>
            </a:r>
            <a:r>
              <a:rPr lang="en-US" altLang="ja-JP" sz="2600" dirty="0" smtClean="0">
                <a:latin typeface="Times New Roman" pitchFamily="18" charset="0"/>
                <a:cs typeface="Times New Roman" pitchFamily="18" charset="0"/>
              </a:rPr>
              <a:t>caller</a:t>
            </a:r>
          </a:p>
          <a:p>
            <a:r>
              <a:rPr lang="en-US" sz="2600" dirty="0" smtClean="0">
                <a:latin typeface="Times New Roman" pitchFamily="18" charset="0"/>
                <a:cs typeface="Times New Roman" pitchFamily="18" charset="0"/>
              </a:rPr>
              <a:t>No header file or declaration of </a:t>
            </a:r>
            <a:r>
              <a:rPr lang="en-US" sz="2600" u="sng" dirty="0" smtClean="0">
                <a:latin typeface="Times New Roman" pitchFamily="18" charset="0"/>
                <a:cs typeface="Times New Roman" pitchFamily="18" charset="0"/>
              </a:rPr>
              <a:t>types</a:t>
            </a:r>
            <a:r>
              <a:rPr lang="en-US" sz="2600" dirty="0" smtClean="0">
                <a:latin typeface="Times New Roman" pitchFamily="18" charset="0"/>
                <a:cs typeface="Times New Roman" pitchFamily="18" charset="0"/>
              </a:rPr>
              <a:t> of function or arguments</a:t>
            </a:r>
            <a:endParaRPr lang="en-US" sz="2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Function Defining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The syntax for a function call is:</a:t>
            </a:r>
          </a:p>
          <a:p>
            <a:pPr lvl="1">
              <a:buFontTx/>
              <a:buNone/>
            </a:pPr>
            <a:r>
              <a:rPr lang="en-US" sz="2400" b="1" dirty="0" smtClean="0">
                <a:latin typeface="Times New Roman" pitchFamily="18" charset="0"/>
                <a:cs typeface="Times New Roman" pitchFamily="18" charset="0"/>
              </a:rPr>
              <a:t>   </a:t>
            </a:r>
            <a:r>
              <a:rPr lang="en-US" sz="2400" b="1" dirty="0" smtClean="0">
                <a:solidFill>
                  <a:srgbClr val="660033"/>
                </a:solidFill>
                <a:latin typeface="Times New Roman" pitchFamily="18" charset="0"/>
                <a:cs typeface="Times New Roman" pitchFamily="18" charset="0"/>
              </a:rPr>
              <a:t>&gt;&gt;&gt;</a:t>
            </a:r>
            <a:r>
              <a:rPr lang="en-US" sz="2400" b="1" dirty="0" smtClean="0">
                <a:latin typeface="Times New Roman" pitchFamily="18" charset="0"/>
                <a:cs typeface="Times New Roman" pitchFamily="18" charset="0"/>
              </a:rPr>
              <a:t> </a:t>
            </a:r>
            <a:r>
              <a:rPr lang="en-US" sz="2400" b="1" dirty="0" smtClean="0">
                <a:solidFill>
                  <a:srgbClr val="FF6600"/>
                </a:solidFill>
                <a:latin typeface="Times New Roman" pitchFamily="18" charset="0"/>
                <a:cs typeface="Times New Roman" pitchFamily="18" charset="0"/>
              </a:rPr>
              <a:t>def</a:t>
            </a:r>
            <a:r>
              <a:rPr lang="en-US" sz="2400" b="1" dirty="0" smtClean="0">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myfun</a:t>
            </a:r>
            <a:r>
              <a:rPr lang="en-US" sz="2400" b="1" dirty="0" smtClean="0">
                <a:latin typeface="Times New Roman" pitchFamily="18" charset="0"/>
                <a:cs typeface="Times New Roman" pitchFamily="18" charset="0"/>
              </a:rPr>
              <a:t>(x, y):</a:t>
            </a:r>
          </a:p>
          <a:p>
            <a:pPr lvl="1">
              <a:buFontTx/>
              <a:buNone/>
            </a:pPr>
            <a:r>
              <a:rPr lang="en-US" sz="2400" b="1" dirty="0" smtClean="0">
                <a:latin typeface="Times New Roman" pitchFamily="18" charset="0"/>
                <a:cs typeface="Times New Roman" pitchFamily="18" charset="0"/>
              </a:rPr>
              <a:t>           </a:t>
            </a:r>
            <a:r>
              <a:rPr lang="en-US" sz="2400" b="1" dirty="0" smtClean="0">
                <a:solidFill>
                  <a:srgbClr val="FF6600"/>
                </a:solidFill>
                <a:latin typeface="Times New Roman" pitchFamily="18" charset="0"/>
                <a:cs typeface="Times New Roman" pitchFamily="18" charset="0"/>
              </a:rPr>
              <a:t>return</a:t>
            </a:r>
            <a:r>
              <a:rPr lang="en-US" sz="2400" b="1" dirty="0" smtClean="0">
                <a:latin typeface="Times New Roman" pitchFamily="18" charset="0"/>
                <a:cs typeface="Times New Roman" pitchFamily="18" charset="0"/>
              </a:rPr>
              <a:t> x * y</a:t>
            </a:r>
          </a:p>
          <a:p>
            <a:pPr lvl="1">
              <a:buFontTx/>
              <a:buNone/>
            </a:pPr>
            <a:r>
              <a:rPr lang="en-US" sz="2400" b="1" dirty="0" smtClean="0">
                <a:latin typeface="Times New Roman" pitchFamily="18" charset="0"/>
                <a:cs typeface="Times New Roman" pitchFamily="18" charset="0"/>
              </a:rPr>
              <a:t>   </a:t>
            </a:r>
            <a:r>
              <a:rPr lang="en-US" sz="2400" b="1" dirty="0" smtClean="0">
                <a:solidFill>
                  <a:srgbClr val="660033"/>
                </a:solidFill>
                <a:latin typeface="Times New Roman" pitchFamily="18" charset="0"/>
                <a:cs typeface="Times New Roman" pitchFamily="18" charset="0"/>
              </a:rPr>
              <a:t>&gt;&gt;&gt;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myfun</a:t>
            </a:r>
            <a:r>
              <a:rPr lang="en-US" sz="2400" b="1" dirty="0" smtClean="0">
                <a:latin typeface="Times New Roman" pitchFamily="18" charset="0"/>
                <a:cs typeface="Times New Roman" pitchFamily="18" charset="0"/>
              </a:rPr>
              <a:t>(3, 4)</a:t>
            </a:r>
          </a:p>
          <a:p>
            <a:pPr lvl="1">
              <a:buFontTx/>
              <a:buNone/>
            </a:pPr>
            <a:r>
              <a:rPr lang="en-US" sz="2400" b="1" dirty="0" smtClean="0">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12</a:t>
            </a:r>
          </a:p>
          <a:p>
            <a:r>
              <a:rPr lang="en-US" sz="2400" dirty="0" smtClean="0">
                <a:latin typeface="Times New Roman" pitchFamily="18" charset="0"/>
                <a:cs typeface="Times New Roman" pitchFamily="18" charset="0"/>
              </a:rPr>
              <a:t>Parameters in Python are </a:t>
            </a:r>
            <a:r>
              <a:rPr lang="en-US" sz="2400" i="1" dirty="0" smtClean="0">
                <a:latin typeface="Times New Roman" pitchFamily="18" charset="0"/>
                <a:cs typeface="Times New Roman" pitchFamily="18" charset="0"/>
              </a:rPr>
              <a:t>Call by Assignment</a:t>
            </a:r>
          </a:p>
          <a:p>
            <a:pPr lvl="1"/>
            <a:r>
              <a:rPr lang="en-US" sz="2400" dirty="0" smtClean="0">
                <a:latin typeface="Times New Roman" pitchFamily="18" charset="0"/>
                <a:cs typeface="Times New Roman" pitchFamily="18" charset="0"/>
              </a:rPr>
              <a:t>Old values for the variables that are parameter names are hidden, and these variables are simply made to </a:t>
            </a:r>
            <a:r>
              <a:rPr lang="en-US" sz="2400" i="1" dirty="0" smtClean="0">
                <a:latin typeface="Times New Roman" pitchFamily="18" charset="0"/>
                <a:cs typeface="Times New Roman" pitchFamily="18" charset="0"/>
              </a:rPr>
              <a:t>refer to</a:t>
            </a:r>
            <a:r>
              <a:rPr lang="en-US" sz="2400" dirty="0" smtClean="0">
                <a:latin typeface="Times New Roman" pitchFamily="18" charset="0"/>
                <a:cs typeface="Times New Roman" pitchFamily="18" charset="0"/>
              </a:rPr>
              <a:t> the new values</a:t>
            </a:r>
          </a:p>
          <a:p>
            <a:pPr lvl="1"/>
            <a:r>
              <a:rPr lang="en-US" sz="2400" dirty="0" smtClean="0">
                <a:latin typeface="Times New Roman" pitchFamily="18" charset="0"/>
                <a:cs typeface="Times New Roman" pitchFamily="18" charset="0"/>
              </a:rPr>
              <a:t>All assignment in Python, including binding function parameters, uses </a:t>
            </a:r>
            <a:r>
              <a:rPr lang="en-US" sz="2400" i="1" dirty="0" smtClean="0">
                <a:latin typeface="Times New Roman" pitchFamily="18" charset="0"/>
                <a:cs typeface="Times New Roman" pitchFamily="18" charset="0"/>
              </a:rPr>
              <a:t>reference semantics.</a:t>
            </a: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outerShdw blurRad="38100" dist="38100" dir="2700000" algn="tl">
                    <a:srgbClr val="000000"/>
                  </a:outerShdw>
                </a:effectLst>
              </a:rPr>
              <a:t>Calling a Function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Types in Python</a:t>
            </a:r>
            <a:endParaRPr lang="en-US" dirty="0"/>
          </a:p>
        </p:txBody>
      </p:sp>
      <p:sp>
        <p:nvSpPr>
          <p:cNvPr id="3" name="Text Placeholder 2"/>
          <p:cNvSpPr>
            <a:spLocks noGrp="1"/>
          </p:cNvSpPr>
          <p:nvPr>
            <p:ph type="body" idx="1"/>
          </p:nvPr>
        </p:nvSpPr>
        <p:spPr/>
        <p:txBody>
          <a:bodyPr>
            <a:normAutofit fontScale="40000" lnSpcReduction="20000"/>
          </a:bodyPr>
          <a:lstStyle/>
          <a:p>
            <a:r>
              <a:rPr lang="en-US" dirty="0" smtClean="0"/>
              <a:t>Output:</a:t>
            </a:r>
          </a:p>
          <a:p>
            <a:r>
              <a:rPr lang="en-US" dirty="0" smtClean="0"/>
              <a:t>(</a:t>
            </a:r>
            <a:r>
              <a:rPr lang="en-US" dirty="0" smtClean="0"/>
              <a:t>'list inside function = ', [10, 30, 40, 50, 20, 30])</a:t>
            </a:r>
          </a:p>
          <a:p>
            <a:r>
              <a:rPr lang="en-US" dirty="0" smtClean="0"/>
              <a:t>('list outside function = ', [10, 30, 40, 50, 20, 30])</a:t>
            </a:r>
          </a:p>
          <a:p>
            <a:r>
              <a:rPr lang="en-US" dirty="0" smtClean="0"/>
              <a:t>&gt;&gt;&gt; </a:t>
            </a:r>
            <a:endParaRPr lang="en-US" dirty="0"/>
          </a:p>
        </p:txBody>
      </p:sp>
      <p:sp>
        <p:nvSpPr>
          <p:cNvPr id="4" name="Text Placeholder 3"/>
          <p:cNvSpPr>
            <a:spLocks noGrp="1"/>
          </p:cNvSpPr>
          <p:nvPr>
            <p:ph type="body" sz="half" idx="3"/>
          </p:nvPr>
        </p:nvSpPr>
        <p:spPr/>
        <p:txBody>
          <a:bodyPr/>
          <a:lstStyle/>
          <a:p>
            <a:endParaRPr lang="en-US"/>
          </a:p>
        </p:txBody>
      </p:sp>
      <p:sp>
        <p:nvSpPr>
          <p:cNvPr id="5" name="Content Placeholder 4"/>
          <p:cNvSpPr>
            <a:spLocks noGrp="1"/>
          </p:cNvSpPr>
          <p:nvPr>
            <p:ph sz="quarter" idx="2"/>
          </p:nvPr>
        </p:nvSpPr>
        <p:spPr/>
        <p:txBody>
          <a:bodyPr>
            <a:normAutofit fontScale="77500" lnSpcReduction="20000"/>
          </a:bodyPr>
          <a:lstStyle/>
          <a:p>
            <a:r>
              <a:rPr lang="en-US" b="1" dirty="0" smtClean="0"/>
              <a:t>Call By Reference</a:t>
            </a:r>
          </a:p>
          <a:p>
            <a:r>
              <a:rPr lang="en-US" dirty="0" smtClean="0"/>
              <a:t>def </a:t>
            </a:r>
            <a:r>
              <a:rPr lang="en-US" dirty="0" err="1" smtClean="0"/>
              <a:t>change_list</a:t>
            </a:r>
            <a:r>
              <a:rPr lang="en-US" dirty="0" smtClean="0"/>
              <a:t>(list1):  </a:t>
            </a:r>
          </a:p>
          <a:p>
            <a:r>
              <a:rPr lang="en-US" dirty="0" smtClean="0"/>
              <a:t>    list1.append(20);  </a:t>
            </a:r>
          </a:p>
          <a:p>
            <a:r>
              <a:rPr lang="en-US" dirty="0" smtClean="0"/>
              <a:t>    list1.append(30);  </a:t>
            </a:r>
          </a:p>
          <a:p>
            <a:r>
              <a:rPr lang="en-US" dirty="0" smtClean="0"/>
              <a:t>    print("list inside function = ",list1)  </a:t>
            </a:r>
          </a:p>
          <a:p>
            <a:r>
              <a:rPr lang="en-US" dirty="0" smtClean="0"/>
              <a:t>  </a:t>
            </a:r>
          </a:p>
          <a:p>
            <a:r>
              <a:rPr lang="en-US" dirty="0" smtClean="0"/>
              <a:t>#defining the list  </a:t>
            </a:r>
          </a:p>
          <a:p>
            <a:r>
              <a:rPr lang="en-US" dirty="0" smtClean="0"/>
              <a:t>list1 = [10,30,40,50]  </a:t>
            </a:r>
          </a:p>
          <a:p>
            <a:r>
              <a:rPr lang="en-US" dirty="0" smtClean="0"/>
              <a:t>  </a:t>
            </a:r>
          </a:p>
          <a:p>
            <a:r>
              <a:rPr lang="en-US" dirty="0" smtClean="0"/>
              <a:t>#calling the function   </a:t>
            </a:r>
          </a:p>
          <a:p>
            <a:r>
              <a:rPr lang="en-US" dirty="0" err="1" smtClean="0"/>
              <a:t>change_list</a:t>
            </a:r>
            <a:r>
              <a:rPr lang="en-US" dirty="0" smtClean="0"/>
              <a:t>(list1);  </a:t>
            </a:r>
          </a:p>
          <a:p>
            <a:r>
              <a:rPr lang="en-US" dirty="0" smtClean="0"/>
              <a:t>print("list outside function = ",list1);</a:t>
            </a:r>
            <a:endParaRPr lang="en-US" dirty="0"/>
          </a:p>
        </p:txBody>
      </p:sp>
      <p:sp>
        <p:nvSpPr>
          <p:cNvPr id="6" name="Content Placeholder 5"/>
          <p:cNvSpPr>
            <a:spLocks noGrp="1"/>
          </p:cNvSpPr>
          <p:nvPr>
            <p:ph sz="quarter" idx="4"/>
          </p:nvPr>
        </p:nvSpPr>
        <p:spPr/>
        <p:txBody>
          <a:bodyPr>
            <a:normAutofit fontScale="85000" lnSpcReduction="10000"/>
          </a:bodyPr>
          <a:lstStyle/>
          <a:p>
            <a:r>
              <a:rPr lang="en-US" b="1" dirty="0" smtClean="0"/>
              <a:t>Mutable String:</a:t>
            </a:r>
          </a:p>
          <a:p>
            <a:r>
              <a:rPr lang="en-US" dirty="0" smtClean="0"/>
              <a:t>#defining the function  </a:t>
            </a:r>
          </a:p>
          <a:p>
            <a:r>
              <a:rPr lang="en-US" b="1" dirty="0" smtClean="0"/>
              <a:t>def</a:t>
            </a:r>
            <a:r>
              <a:rPr lang="en-US" dirty="0" smtClean="0"/>
              <a:t> </a:t>
            </a:r>
            <a:r>
              <a:rPr lang="en-US" dirty="0" err="1" smtClean="0"/>
              <a:t>change_string</a:t>
            </a:r>
            <a:r>
              <a:rPr lang="en-US" dirty="0" smtClean="0"/>
              <a:t> (</a:t>
            </a:r>
            <a:r>
              <a:rPr lang="en-US" dirty="0" err="1" smtClean="0"/>
              <a:t>str</a:t>
            </a:r>
            <a:r>
              <a:rPr lang="en-US" dirty="0" smtClean="0"/>
              <a:t>):  </a:t>
            </a:r>
          </a:p>
          <a:p>
            <a:r>
              <a:rPr lang="en-US" dirty="0" smtClean="0"/>
              <a:t>    </a:t>
            </a:r>
            <a:r>
              <a:rPr lang="en-US" dirty="0" err="1" smtClean="0"/>
              <a:t>str</a:t>
            </a:r>
            <a:r>
              <a:rPr lang="en-US" dirty="0" smtClean="0"/>
              <a:t> = </a:t>
            </a:r>
            <a:r>
              <a:rPr lang="en-US" dirty="0" err="1" smtClean="0"/>
              <a:t>str</a:t>
            </a:r>
            <a:r>
              <a:rPr lang="en-US" dirty="0" smtClean="0"/>
              <a:t> + " </a:t>
            </a:r>
            <a:r>
              <a:rPr lang="en-US" dirty="0" err="1" smtClean="0"/>
              <a:t>Hows</a:t>
            </a:r>
            <a:r>
              <a:rPr lang="en-US" dirty="0" smtClean="0"/>
              <a:t> you";  </a:t>
            </a:r>
          </a:p>
          <a:p>
            <a:r>
              <a:rPr lang="en-US" dirty="0" smtClean="0"/>
              <a:t>    </a:t>
            </a:r>
            <a:r>
              <a:rPr lang="en-US" b="1" dirty="0" smtClean="0"/>
              <a:t>print</a:t>
            </a:r>
            <a:r>
              <a:rPr lang="en-US" dirty="0" smtClean="0"/>
              <a:t>("printing the string inside function :",</a:t>
            </a:r>
            <a:r>
              <a:rPr lang="en-US" dirty="0" err="1" smtClean="0"/>
              <a:t>str</a:t>
            </a:r>
            <a:r>
              <a:rPr lang="en-US" dirty="0" smtClean="0"/>
              <a:t>);  </a:t>
            </a:r>
          </a:p>
          <a:p>
            <a:r>
              <a:rPr lang="en-US" dirty="0" smtClean="0"/>
              <a:t>  </a:t>
            </a:r>
          </a:p>
          <a:p>
            <a:r>
              <a:rPr lang="en-US" dirty="0" smtClean="0"/>
              <a:t>string1 = "Hi I am there"  </a:t>
            </a:r>
          </a:p>
          <a:p>
            <a:r>
              <a:rPr lang="en-US" dirty="0" smtClean="0"/>
              <a:t>  </a:t>
            </a:r>
          </a:p>
          <a:p>
            <a:r>
              <a:rPr lang="en-US" dirty="0" smtClean="0"/>
              <a:t>#calling the function  </a:t>
            </a:r>
          </a:p>
          <a:p>
            <a:r>
              <a:rPr lang="en-US" dirty="0" err="1" smtClean="0"/>
              <a:t>change_string</a:t>
            </a:r>
            <a:r>
              <a:rPr lang="en-US" dirty="0" smtClean="0"/>
              <a:t>(string1)  </a:t>
            </a:r>
          </a:p>
          <a:p>
            <a:r>
              <a:rPr lang="en-US" dirty="0" smtClean="0"/>
              <a:t>  </a:t>
            </a:r>
          </a:p>
          <a:p>
            <a:r>
              <a:rPr lang="en-US" b="1" dirty="0" smtClean="0"/>
              <a:t>print</a:t>
            </a:r>
            <a:r>
              <a:rPr lang="en-US" dirty="0" smtClean="0"/>
              <a:t>("printing the string outside function :",string1)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Times New Roman" pitchFamily="18" charset="0"/>
                <a:cs typeface="Times New Roman" pitchFamily="18" charset="0"/>
              </a:rPr>
              <a:t>There may be several types of arguments which can be passed at the time of function calling.</a:t>
            </a:r>
          </a:p>
          <a:p>
            <a:r>
              <a:rPr lang="en-US" sz="2400" dirty="0" smtClean="0">
                <a:latin typeface="Times New Roman" pitchFamily="18" charset="0"/>
                <a:cs typeface="Times New Roman" pitchFamily="18" charset="0"/>
              </a:rPr>
              <a:t>Required </a:t>
            </a:r>
            <a:r>
              <a:rPr lang="en-US" sz="2400" dirty="0" smtClean="0">
                <a:latin typeface="Times New Roman" pitchFamily="18" charset="0"/>
                <a:cs typeface="Times New Roman" pitchFamily="18" charset="0"/>
              </a:rPr>
              <a:t>arguments</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Keyword </a:t>
            </a:r>
            <a:r>
              <a:rPr lang="en-US" sz="2400" dirty="0" smtClean="0">
                <a:latin typeface="Times New Roman" pitchFamily="18" charset="0"/>
                <a:cs typeface="Times New Roman" pitchFamily="18" charset="0"/>
              </a:rPr>
              <a:t>arguments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Default </a:t>
            </a:r>
            <a:r>
              <a:rPr lang="en-US" sz="2400" dirty="0" smtClean="0">
                <a:latin typeface="Times New Roman" pitchFamily="18" charset="0"/>
                <a:cs typeface="Times New Roman" pitchFamily="18" charset="0"/>
              </a:rPr>
              <a:t>arguments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Variable-length arguments</a:t>
            </a:r>
          </a:p>
          <a:p>
            <a:pPr>
              <a:buNone/>
            </a:pPr>
            <a:endParaRPr lang="en-US" dirty="0"/>
          </a:p>
        </p:txBody>
      </p:sp>
      <p:sp>
        <p:nvSpPr>
          <p:cNvPr id="3" name="Title 2"/>
          <p:cNvSpPr>
            <a:spLocks noGrp="1"/>
          </p:cNvSpPr>
          <p:nvPr>
            <p:ph type="title"/>
          </p:nvPr>
        </p:nvSpPr>
        <p:spPr/>
        <p:txBody>
          <a:bodyPr/>
          <a:lstStyle/>
          <a:p>
            <a:r>
              <a:rPr lang="en-US" dirty="0" smtClean="0"/>
              <a:t>Types of Argument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required arguments are concerned, these are the arguments which are required to be passed at the time of function calling with the exact match of their positions in the function call and function definition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If either of the arguments is not provided in the function call, or the position of the arguments is changed, then the python interpreter will show the </a:t>
            </a:r>
            <a:r>
              <a:rPr lang="en-US" dirty="0" smtClean="0">
                <a:latin typeface="Times New Roman" pitchFamily="18" charset="0"/>
                <a:cs typeface="Times New Roman" pitchFamily="18" charset="0"/>
              </a:rPr>
              <a:t>error.</a:t>
            </a:r>
          </a:p>
          <a:p>
            <a:r>
              <a:rPr lang="en-US" dirty="0" smtClean="0">
                <a:latin typeface="Times New Roman" pitchFamily="18" charset="0"/>
                <a:cs typeface="Times New Roman" pitchFamily="18" charset="0"/>
              </a:rPr>
              <a:t>Consider the following example:</a:t>
            </a:r>
          </a:p>
          <a:p>
            <a:r>
              <a:rPr lang="en-US" b="1" dirty="0" smtClean="0">
                <a:latin typeface="Times New Roman" pitchFamily="18" charset="0"/>
                <a:cs typeface="Times New Roman" pitchFamily="18" charset="0"/>
              </a:rPr>
              <a:t>def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simple_interest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return</a:t>
            </a:r>
            <a:r>
              <a:rPr lang="en-US" dirty="0" smtClean="0">
                <a:latin typeface="Times New Roman" pitchFamily="18" charset="0"/>
                <a:cs typeface="Times New Roman" pitchFamily="18" charset="0"/>
              </a:rPr>
              <a:t> (p*t*r)/100  </a:t>
            </a:r>
          </a:p>
          <a:p>
            <a:pPr>
              <a:buNone/>
            </a:pPr>
            <a:r>
              <a:rPr lang="en-US" dirty="0" smtClean="0">
                <a:latin typeface="Times New Roman" pitchFamily="18" charset="0"/>
                <a:cs typeface="Times New Roman" pitchFamily="18" charset="0"/>
              </a:rPr>
              <a:t>p = float(input("Enter the principle amount? "))  </a:t>
            </a:r>
          </a:p>
          <a:p>
            <a:pPr>
              <a:buNone/>
            </a:pPr>
            <a:r>
              <a:rPr lang="en-US" dirty="0" smtClean="0">
                <a:latin typeface="Times New Roman" pitchFamily="18" charset="0"/>
                <a:cs typeface="Times New Roman" pitchFamily="18" charset="0"/>
              </a:rPr>
              <a:t>r = float(input("Enter the rate of interest? "))  </a:t>
            </a:r>
          </a:p>
          <a:p>
            <a:pPr>
              <a:buNone/>
            </a:pPr>
            <a:r>
              <a:rPr lang="en-US" dirty="0" smtClean="0">
                <a:latin typeface="Times New Roman" pitchFamily="18" charset="0"/>
                <a:cs typeface="Times New Roman" pitchFamily="18" charset="0"/>
              </a:rPr>
              <a:t>t = float(input("Enter the time in years? "))  </a:t>
            </a:r>
          </a:p>
          <a:p>
            <a:pPr>
              <a:buNone/>
            </a:pPr>
            <a:r>
              <a:rPr lang="en-US" b="1" dirty="0" smtClean="0">
                <a:latin typeface="Times New Roman" pitchFamily="18" charset="0"/>
                <a:cs typeface="Times New Roman" pitchFamily="18" charset="0"/>
              </a:rPr>
              <a:t>print</a:t>
            </a:r>
            <a:r>
              <a:rPr lang="en-US" dirty="0" smtClean="0">
                <a:latin typeface="Times New Roman" pitchFamily="18" charset="0"/>
                <a:cs typeface="Times New Roman" pitchFamily="18" charset="0"/>
              </a:rPr>
              <a:t>("Simple Interest: ",</a:t>
            </a:r>
            <a:r>
              <a:rPr lang="en-US" dirty="0" err="1" smtClean="0">
                <a:latin typeface="Times New Roman" pitchFamily="18" charset="0"/>
                <a:cs typeface="Times New Roman" pitchFamily="18" charset="0"/>
              </a:rPr>
              <a:t>simple_interest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p,r,t</a:t>
            </a:r>
            <a:r>
              <a:rPr lang="en-US" dirty="0" smtClean="0">
                <a:latin typeface="Times New Roman" pitchFamily="18" charset="0"/>
                <a:cs typeface="Times New Roman" pitchFamily="18" charset="0"/>
              </a:rPr>
              <a:t>))  </a:t>
            </a:r>
          </a:p>
          <a:p>
            <a:endParaRPr lang="en-US" dirty="0"/>
          </a:p>
        </p:txBody>
      </p:sp>
      <p:sp>
        <p:nvSpPr>
          <p:cNvPr id="3" name="Title 2"/>
          <p:cNvSpPr>
            <a:spLocks noGrp="1"/>
          </p:cNvSpPr>
          <p:nvPr>
            <p:ph type="title"/>
          </p:nvPr>
        </p:nvSpPr>
        <p:spPr/>
        <p:txBody>
          <a:bodyPr>
            <a:normAutofit fontScale="90000"/>
          </a:bodyPr>
          <a:lstStyle/>
          <a:p>
            <a:r>
              <a:rPr lang="en-US" dirty="0" smtClean="0"/>
              <a:t>I.</a:t>
            </a:r>
            <a:r>
              <a:rPr lang="en-US" b="0" dirty="0" smtClean="0"/>
              <a:t> Required Arguments</a:t>
            </a:r>
            <a:br>
              <a:rPr lang="en-US" b="0"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 name of the arguments is treated as the keywords and matched in the function calling and definition. If the same match is found, the values of the arguments are copied in the function definition.</a:t>
            </a:r>
          </a:p>
          <a:p>
            <a:r>
              <a:rPr lang="en-US" dirty="0" smtClean="0">
                <a:latin typeface="Times New Roman" pitchFamily="18" charset="0"/>
                <a:cs typeface="Times New Roman" pitchFamily="18" charset="0"/>
              </a:rPr>
              <a:t>Consider the following example.</a:t>
            </a:r>
          </a:p>
          <a:p>
            <a:r>
              <a:rPr lang="en-US" b="1" dirty="0" smtClean="0">
                <a:latin typeface="Times New Roman" pitchFamily="18" charset="0"/>
                <a:cs typeface="Times New Roman" pitchFamily="18" charset="0"/>
              </a:rPr>
              <a:t>def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simple_interest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return</a:t>
            </a:r>
            <a:r>
              <a:rPr lang="en-US" dirty="0" smtClean="0">
                <a:latin typeface="Times New Roman" pitchFamily="18" charset="0"/>
                <a:cs typeface="Times New Roman" pitchFamily="18" charset="0"/>
              </a:rPr>
              <a:t> (p*t*r)/100  </a:t>
            </a:r>
          </a:p>
          <a:p>
            <a:r>
              <a:rPr lang="en-US" b="1" dirty="0" smtClean="0">
                <a:latin typeface="Times New Roman" pitchFamily="18" charset="0"/>
                <a:cs typeface="Times New Roman" pitchFamily="18" charset="0"/>
              </a:rPr>
              <a:t>print</a:t>
            </a:r>
            <a:r>
              <a:rPr lang="en-US" dirty="0" smtClean="0">
                <a:latin typeface="Times New Roman" pitchFamily="18" charset="0"/>
                <a:cs typeface="Times New Roman" pitchFamily="18" charset="0"/>
              </a:rPr>
              <a:t>("Simple Interest: ",</a:t>
            </a:r>
            <a:r>
              <a:rPr lang="en-US" dirty="0" err="1" smtClean="0">
                <a:latin typeface="Times New Roman" pitchFamily="18" charset="0"/>
                <a:cs typeface="Times New Roman" pitchFamily="18" charset="0"/>
              </a:rPr>
              <a:t>simple_interest</a:t>
            </a:r>
            <a:r>
              <a:rPr lang="en-US" dirty="0" smtClean="0">
                <a:latin typeface="Times New Roman" pitchFamily="18" charset="0"/>
                <a:cs typeface="Times New Roman" pitchFamily="18" charset="0"/>
              </a:rPr>
              <a:t>(t=10,r=10,p=1900))   </a:t>
            </a:r>
          </a:p>
          <a:p>
            <a:r>
              <a:rPr lang="en-US" b="1" dirty="0" smtClean="0">
                <a:latin typeface="Times New Roman" pitchFamily="18" charset="0"/>
                <a:cs typeface="Times New Roman" pitchFamily="18" charset="0"/>
              </a:rPr>
              <a:t>Output: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Simple Interest: 1900.0</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t>II. Keyword </a:t>
            </a:r>
            <a:r>
              <a:rPr lang="en-US" b="0" dirty="0" smtClean="0"/>
              <a:t>arguments</a:t>
            </a:r>
            <a:br>
              <a:rPr lang="en-US" b="0"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600" dirty="0" smtClean="0">
                <a:latin typeface="Times New Roman" pitchFamily="18" charset="0"/>
                <a:cs typeface="Times New Roman" pitchFamily="18" charset="0"/>
              </a:rPr>
              <a:t>If the value of any of the argument is not provided at the time of function call, then that argument can be initialized with the value given in the definition even if the argument is not specified at the function call</a:t>
            </a:r>
            <a:r>
              <a:rPr lang="en-US" sz="2600" dirty="0" smtClean="0">
                <a:latin typeface="Times New Roman" pitchFamily="18" charset="0"/>
                <a:cs typeface="Times New Roman" pitchFamily="18" charset="0"/>
              </a:rPr>
              <a:t>.</a:t>
            </a:r>
          </a:p>
          <a:p>
            <a:r>
              <a:rPr lang="en-US" sz="2600" b="1" dirty="0" smtClean="0">
                <a:latin typeface="Times New Roman" pitchFamily="18" charset="0"/>
                <a:cs typeface="Times New Roman" pitchFamily="18" charset="0"/>
              </a:rPr>
              <a:t>def</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printme</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name,age</a:t>
            </a:r>
            <a:r>
              <a:rPr lang="en-US" sz="2600" dirty="0" smtClean="0">
                <a:latin typeface="Times New Roman" pitchFamily="18" charset="0"/>
                <a:cs typeface="Times New Roman" pitchFamily="18" charset="0"/>
              </a:rPr>
              <a:t>=22):  </a:t>
            </a:r>
          </a:p>
          <a:p>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print</a:t>
            </a:r>
            <a:r>
              <a:rPr lang="en-US" sz="2600" dirty="0" smtClean="0">
                <a:latin typeface="Times New Roman" pitchFamily="18" charset="0"/>
                <a:cs typeface="Times New Roman" pitchFamily="18" charset="0"/>
              </a:rPr>
              <a:t>("My name </a:t>
            </a:r>
            <a:r>
              <a:rPr lang="en-US" sz="2600" dirty="0" err="1" smtClean="0">
                <a:latin typeface="Times New Roman" pitchFamily="18" charset="0"/>
                <a:cs typeface="Times New Roman" pitchFamily="18" charset="0"/>
              </a:rPr>
              <a:t>is",name,"and</a:t>
            </a:r>
            <a:r>
              <a:rPr lang="en-US" sz="2600" dirty="0" smtClean="0">
                <a:latin typeface="Times New Roman" pitchFamily="18" charset="0"/>
                <a:cs typeface="Times New Roman" pitchFamily="18" charset="0"/>
              </a:rPr>
              <a:t> age </a:t>
            </a:r>
            <a:r>
              <a:rPr lang="en-US" sz="2600" dirty="0" err="1" smtClean="0">
                <a:latin typeface="Times New Roman" pitchFamily="18" charset="0"/>
                <a:cs typeface="Times New Roman" pitchFamily="18" charset="0"/>
              </a:rPr>
              <a:t>is",age</a:t>
            </a:r>
            <a:r>
              <a:rPr lang="en-US" sz="2600" dirty="0" smtClean="0">
                <a:latin typeface="Times New Roman" pitchFamily="18" charset="0"/>
                <a:cs typeface="Times New Roman" pitchFamily="18" charset="0"/>
              </a:rPr>
              <a:t>)  </a:t>
            </a:r>
          </a:p>
          <a:p>
            <a:r>
              <a:rPr lang="en-US" sz="2600" dirty="0" err="1" smtClean="0">
                <a:latin typeface="Times New Roman" pitchFamily="18" charset="0"/>
                <a:cs typeface="Times New Roman" pitchFamily="18" charset="0"/>
              </a:rPr>
              <a:t>printme</a:t>
            </a:r>
            <a:r>
              <a:rPr lang="en-US" sz="2600" dirty="0" smtClean="0">
                <a:latin typeface="Times New Roman" pitchFamily="18" charset="0"/>
                <a:cs typeface="Times New Roman" pitchFamily="18" charset="0"/>
              </a:rPr>
              <a:t>(name = "john") #the variable age is not passed into the function however the default value of age is considered in the function  </a:t>
            </a:r>
          </a:p>
          <a:p>
            <a:r>
              <a:rPr lang="en-US" sz="2600" b="1" dirty="0" smtClean="0">
                <a:latin typeface="Times New Roman" pitchFamily="18" charset="0"/>
                <a:cs typeface="Times New Roman" pitchFamily="18" charset="0"/>
              </a:rPr>
              <a:t>Output:</a:t>
            </a: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My name is john and age is 22</a:t>
            </a:r>
          </a:p>
          <a:p>
            <a:endParaRPr lang="en-US" dirty="0"/>
          </a:p>
        </p:txBody>
      </p:sp>
      <p:sp>
        <p:nvSpPr>
          <p:cNvPr id="3" name="Title 2"/>
          <p:cNvSpPr>
            <a:spLocks noGrp="1"/>
          </p:cNvSpPr>
          <p:nvPr>
            <p:ph type="title"/>
          </p:nvPr>
        </p:nvSpPr>
        <p:spPr/>
        <p:txBody>
          <a:bodyPr/>
          <a:lstStyle/>
          <a:p>
            <a:r>
              <a:rPr lang="en-US" dirty="0" smtClean="0"/>
              <a:t>III. Default Argument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TotalTime>
  <Words>650</Words>
  <Application>Microsoft Office PowerPoint</Application>
  <PresentationFormat>On-screen Show (4:3)</PresentationFormat>
  <Paragraphs>125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Functions in Python </vt:lpstr>
      <vt:lpstr>Function Defining</vt:lpstr>
      <vt:lpstr>Function Defining</vt:lpstr>
      <vt:lpstr>Calling a Function</vt:lpstr>
      <vt:lpstr>Call Types in Python</vt:lpstr>
      <vt:lpstr>Types of Argument</vt:lpstr>
      <vt:lpstr>I. Required Arguments </vt:lpstr>
      <vt:lpstr>II. Keyword arguments </vt:lpstr>
      <vt:lpstr>III. Default Argument</vt:lpstr>
      <vt:lpstr>Variable length Arguments </vt:lpstr>
      <vt:lpstr>Scope of Variables</vt:lpstr>
      <vt:lpstr>Scope of Variables</vt:lpstr>
      <vt:lpstr>Built in Functions: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Python</dc:title>
  <dc:creator>Sandhya</dc:creator>
  <cp:lastModifiedBy>Sandhya</cp:lastModifiedBy>
  <cp:revision>8</cp:revision>
  <dcterms:created xsi:type="dcterms:W3CDTF">2019-10-14T10:16:39Z</dcterms:created>
  <dcterms:modified xsi:type="dcterms:W3CDTF">2019-10-15T05:14:40Z</dcterms:modified>
</cp:coreProperties>
</file>