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56F4D-6F14-4ADA-8077-6AC234D54FC2}"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54127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56F4D-6F14-4ADA-8077-6AC234D54FC2}"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224810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7D56F4D-6F14-4ADA-8077-6AC234D54FC2}"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424959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7D56F4D-6F14-4ADA-8077-6AC234D54FC2}" type="datetimeFigureOut">
              <a:rPr lang="en-IN" smtClean="0"/>
              <a:t>10-02-2022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3116555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56F4D-6F14-4ADA-8077-6AC234D54FC2}"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1544803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56F4D-6F14-4ADA-8077-6AC234D54FC2}"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199010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56F4D-6F14-4ADA-8077-6AC234D54FC2}"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51421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56F4D-6F14-4ADA-8077-6AC234D54FC2}" type="datetimeFigureOut">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143100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56F4D-6F14-4ADA-8077-6AC234D54FC2}"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1303837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56F4D-6F14-4ADA-8077-6AC234D54FC2}" type="datetimeFigureOut">
              <a:rPr lang="en-IN" smtClean="0"/>
              <a:t>10-02-2022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388389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56F4D-6F14-4ADA-8077-6AC234D54FC2}" type="datetimeFigureOut">
              <a:rPr lang="en-IN" smtClean="0"/>
              <a:t>10-02-2022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169365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56F4D-6F14-4ADA-8077-6AC234D54FC2}" type="datetimeFigureOut">
              <a:rPr lang="en-IN" smtClean="0"/>
              <a:t>10-02-2022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2778102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56F4D-6F14-4ADA-8077-6AC234D54FC2}" type="datetimeFigureOut">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176942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7D56F4D-6F14-4ADA-8077-6AC234D54FC2}" type="datetimeFigureOut">
              <a:rPr lang="en-IN" smtClean="0"/>
              <a:t>10-02-2022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9620245F-DAC1-4F45-9C47-FE4B372C591C}" type="slidenum">
              <a:rPr lang="en-IN" smtClean="0"/>
              <a:t>‹#›</a:t>
            </a:fld>
            <a:endParaRPr lang="en-IN"/>
          </a:p>
        </p:txBody>
      </p:sp>
    </p:spTree>
    <p:extLst>
      <p:ext uri="{BB962C8B-B14F-4D97-AF65-F5344CB8AC3E}">
        <p14:creationId xmlns:p14="http://schemas.microsoft.com/office/powerpoint/2010/main" val="3215301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7D56F4D-6F14-4ADA-8077-6AC234D54FC2}" type="datetimeFigureOut">
              <a:rPr lang="en-IN" smtClean="0"/>
              <a:t>10-02-2022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620245F-DAC1-4F45-9C47-FE4B372C591C}" type="slidenum">
              <a:rPr lang="en-IN" smtClean="0"/>
              <a:t>‹#›</a:t>
            </a:fld>
            <a:endParaRPr lang="en-IN"/>
          </a:p>
        </p:txBody>
      </p:sp>
    </p:spTree>
    <p:extLst>
      <p:ext uri="{BB962C8B-B14F-4D97-AF65-F5344CB8AC3E}">
        <p14:creationId xmlns:p14="http://schemas.microsoft.com/office/powerpoint/2010/main" val="1028461865"/>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8783-ABE6-47C9-9168-BFBE4A4C17AA}"/>
              </a:ext>
            </a:extLst>
          </p:cNvPr>
          <p:cNvSpPr>
            <a:spLocks noGrp="1"/>
          </p:cNvSpPr>
          <p:nvPr>
            <p:ph type="ctrTitle"/>
          </p:nvPr>
        </p:nvSpPr>
        <p:spPr/>
        <p:txBody>
          <a:bodyPr/>
          <a:lstStyle/>
          <a:p>
            <a:r>
              <a:rPr lang="en-US" dirty="0"/>
              <a:t>Function</a:t>
            </a:r>
            <a:endParaRPr lang="en-IN" dirty="0"/>
          </a:p>
        </p:txBody>
      </p:sp>
      <p:sp>
        <p:nvSpPr>
          <p:cNvPr id="3" name="Subtitle 2">
            <a:extLst>
              <a:ext uri="{FF2B5EF4-FFF2-40B4-BE49-F238E27FC236}">
                <a16:creationId xmlns:a16="http://schemas.microsoft.com/office/drawing/2014/main" id="{C73A7A37-194E-4B56-BE37-9EAF9C18AD4B}"/>
              </a:ext>
            </a:extLst>
          </p:cNvPr>
          <p:cNvSpPr>
            <a:spLocks noGrp="1"/>
          </p:cNvSpPr>
          <p:nvPr>
            <p:ph type="subTitle" idx="1"/>
          </p:nvPr>
        </p:nvSpPr>
        <p:spPr/>
        <p:txBody>
          <a:bodyPr>
            <a:normAutofit fontScale="85000" lnSpcReduction="20000"/>
          </a:bodyPr>
          <a:lstStyle/>
          <a:p>
            <a:r>
              <a:rPr lang="en-US" sz="3200" b="1" dirty="0"/>
              <a:t>chapter4</a:t>
            </a:r>
            <a:endParaRPr lang="en-IN" sz="3200" b="1" dirty="0"/>
          </a:p>
        </p:txBody>
      </p:sp>
      <p:pic>
        <p:nvPicPr>
          <p:cNvPr id="5" name="Picture 4">
            <a:extLst>
              <a:ext uri="{FF2B5EF4-FFF2-40B4-BE49-F238E27FC236}">
                <a16:creationId xmlns:a16="http://schemas.microsoft.com/office/drawing/2014/main" id="{876E0DA4-D485-4295-8BDF-71D30C645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5977" y="0"/>
            <a:ext cx="1976023" cy="963731"/>
          </a:xfrm>
          <a:prstGeom prst="rect">
            <a:avLst/>
          </a:prstGeom>
        </p:spPr>
      </p:pic>
    </p:spTree>
    <p:extLst>
      <p:ext uri="{BB962C8B-B14F-4D97-AF65-F5344CB8AC3E}">
        <p14:creationId xmlns:p14="http://schemas.microsoft.com/office/powerpoint/2010/main" val="13830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113D-A088-44C1-A570-2860EDD46EA4}"/>
              </a:ext>
            </a:extLst>
          </p:cNvPr>
          <p:cNvSpPr>
            <a:spLocks noGrp="1"/>
          </p:cNvSpPr>
          <p:nvPr>
            <p:ph type="title"/>
          </p:nvPr>
        </p:nvSpPr>
        <p:spPr>
          <a:xfrm>
            <a:off x="310589" y="274909"/>
            <a:ext cx="10554574" cy="1805681"/>
          </a:xfrm>
        </p:spPr>
        <p:txBody>
          <a:bodyPr/>
          <a:lstStyle/>
          <a:p>
            <a:r>
              <a:rPr lang="en-IN" sz="4800" kern="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C++ Recursion</a:t>
            </a:r>
            <a:br>
              <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38D42A0-0A3F-4F78-82CF-2C82AEF2793C}"/>
              </a:ext>
            </a:extLst>
          </p:cNvPr>
          <p:cNvSpPr>
            <a:spLocks noGrp="1"/>
          </p:cNvSpPr>
          <p:nvPr>
            <p:ph idx="1"/>
          </p:nvPr>
        </p:nvSpPr>
        <p:spPr>
          <a:xfrm>
            <a:off x="310589" y="2239617"/>
            <a:ext cx="11062697" cy="3619181"/>
          </a:xfrm>
        </p:spPr>
        <p:txBody>
          <a:bodyPr/>
          <a:lstStyle/>
          <a:p>
            <a:pPr marL="342900" lvl="0" indent="-342900" algn="just">
              <a:buFont typeface="Wingdings" panose="05000000000000000000" pitchFamily="2" charset="2"/>
              <a:buChar char=""/>
            </a:pPr>
            <a:r>
              <a:rPr lang="en-IN" sz="2800" dirty="0">
                <a:effectLst/>
                <a:latin typeface="Calibri" panose="020F0502020204030204" pitchFamily="34" charset="0"/>
                <a:ea typeface="Times New Roman" panose="02020603050405020304" pitchFamily="18" charset="0"/>
              </a:rPr>
              <a:t>When function is called within the same function, it is known as recursion in C++. </a:t>
            </a:r>
            <a:endParaRPr lang="en-IN" sz="2800" dirty="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
            </a:pPr>
            <a:r>
              <a:rPr lang="en-IN" sz="2800" dirty="0">
                <a:effectLst/>
                <a:latin typeface="Calibri" panose="020F0502020204030204" pitchFamily="34" charset="0"/>
                <a:ea typeface="Times New Roman" panose="02020603050405020304" pitchFamily="18" charset="0"/>
              </a:rPr>
              <a:t>The function which calls the same function, is known as recursive function.</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81672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85E2-158C-480E-860C-EDE45F18679F}"/>
              </a:ext>
            </a:extLst>
          </p:cNvPr>
          <p:cNvSpPr>
            <a:spLocks noGrp="1"/>
          </p:cNvSpPr>
          <p:nvPr>
            <p:ph type="title"/>
          </p:nvPr>
        </p:nvSpPr>
        <p:spPr>
          <a:xfrm>
            <a:off x="371061" y="447188"/>
            <a:ext cx="11010937" cy="1050308"/>
          </a:xfrm>
        </p:spPr>
        <p:txBody>
          <a:bodyPr/>
          <a:lstStyle/>
          <a:p>
            <a:r>
              <a:rPr lang="en-US" dirty="0"/>
              <a:t>STRING FUNCTION</a:t>
            </a:r>
            <a:endParaRPr lang="en-IN" dirty="0"/>
          </a:p>
        </p:txBody>
      </p:sp>
      <p:sp>
        <p:nvSpPr>
          <p:cNvPr id="4" name="Rectangle 1">
            <a:extLst>
              <a:ext uri="{FF2B5EF4-FFF2-40B4-BE49-F238E27FC236}">
                <a16:creationId xmlns:a16="http://schemas.microsoft.com/office/drawing/2014/main" id="{F452EB77-F551-4721-8991-2FF4F000F19A}"/>
              </a:ext>
            </a:extLst>
          </p:cNvPr>
          <p:cNvSpPr>
            <a:spLocks noGrp="1" noChangeArrowheads="1"/>
          </p:cNvSpPr>
          <p:nvPr>
            <p:ph idx="1"/>
          </p:nvPr>
        </p:nvSpPr>
        <p:spPr bwMode="auto">
          <a:xfrm>
            <a:off x="265043" y="3187786"/>
            <a:ext cx="1111695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Strings are used for storing text.</a:t>
            </a:r>
            <a:endParaRPr kumimoji="0" lang="en-US" altLang="en-US" sz="3200" b="0" i="0" u="none" strike="noStrike" cap="none" normalizeH="0" baseline="0" dirty="0">
              <a:ln>
                <a:noFill/>
              </a:ln>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effectLst/>
                <a:latin typeface="Calibri" panose="020F0502020204030204" pitchFamily="34" charset="0"/>
                <a:ea typeface="Times New Roman" panose="02020603050405020304" pitchFamily="18" charset="0"/>
                <a:cs typeface="Calibri" panose="020F0502020204030204" pitchFamily="34" charset="0"/>
              </a:rPr>
              <a:t>A string variable contains a collection of characters surrounded       by double quotes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06998C9-7FB6-4AC9-9345-4994A738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196412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5B81-A0C9-46D2-B876-A9B347DA97E0}"/>
              </a:ext>
            </a:extLst>
          </p:cNvPr>
          <p:cNvSpPr>
            <a:spLocks noGrp="1"/>
          </p:cNvSpPr>
          <p:nvPr>
            <p:ph type="title"/>
          </p:nvPr>
        </p:nvSpPr>
        <p:spPr>
          <a:xfrm>
            <a:off x="-8712" y="765241"/>
            <a:ext cx="11381998" cy="970450"/>
          </a:xfrm>
        </p:spPr>
        <p:txBody>
          <a:bodyPr/>
          <a:lstStyle/>
          <a:p>
            <a:pPr marL="457200">
              <a:spcBef>
                <a:spcPts val="1440"/>
              </a:spcBef>
              <a:spcAft>
                <a:spcPts val="1440"/>
              </a:spcAft>
            </a:pPr>
            <a:r>
              <a:rPr lang="en-IN" sz="1800" dirty="0">
                <a:effectLst/>
                <a:latin typeface="Calibri" panose="020F050202020403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4800" dirty="0">
                <a:solidFill>
                  <a:schemeClr val="tx1"/>
                </a:solidFill>
                <a:latin typeface="Calibri" panose="020F0502020204030204" pitchFamily="34" charset="0"/>
                <a:ea typeface="Times New Roman" panose="02020603050405020304" pitchFamily="18" charset="0"/>
              </a:rPr>
              <a:t>String function</a:t>
            </a:r>
            <a:endParaRPr lang="en-IN" sz="4800" dirty="0"/>
          </a:p>
        </p:txBody>
      </p:sp>
      <p:sp>
        <p:nvSpPr>
          <p:cNvPr id="3" name="Content Placeholder 2">
            <a:extLst>
              <a:ext uri="{FF2B5EF4-FFF2-40B4-BE49-F238E27FC236}">
                <a16:creationId xmlns:a16="http://schemas.microsoft.com/office/drawing/2014/main" id="{39AB5DDE-73BB-4E28-8DC1-E793CA097A99}"/>
              </a:ext>
            </a:extLst>
          </p:cNvPr>
          <p:cNvSpPr>
            <a:spLocks noGrp="1"/>
          </p:cNvSpPr>
          <p:nvPr>
            <p:ph idx="1"/>
          </p:nvPr>
        </p:nvSpPr>
        <p:spPr>
          <a:xfrm>
            <a:off x="198783" y="2133601"/>
            <a:ext cx="11174503" cy="3725198"/>
          </a:xfrm>
        </p:spPr>
        <p:txBody>
          <a:bodyPr>
            <a:normAutofit/>
          </a:bodyPr>
          <a:lstStyle/>
          <a:p>
            <a:pPr marL="342900" lvl="0" indent="-342900">
              <a:spcBef>
                <a:spcPts val="1440"/>
              </a:spcBef>
              <a:spcAft>
                <a:spcPts val="1440"/>
              </a:spcAft>
              <a:buFont typeface="+mj-lt"/>
              <a:buAutoNum type="arabicPeriod"/>
            </a:pPr>
            <a:r>
              <a:rPr lang="en-IN" sz="2400" dirty="0">
                <a:effectLst/>
                <a:latin typeface="Calibri" panose="020F0502020204030204" pitchFamily="34" charset="0"/>
                <a:ea typeface="Times New Roman" panose="02020603050405020304" pitchFamily="18" charset="0"/>
              </a:rPr>
              <a:t>Str </a:t>
            </a:r>
            <a:r>
              <a:rPr lang="en-IN" sz="2400" dirty="0" err="1">
                <a:effectLst/>
                <a:latin typeface="Calibri" panose="020F0502020204030204" pitchFamily="34" charset="0"/>
                <a:ea typeface="Times New Roman" panose="02020603050405020304" pitchFamily="18" charset="0"/>
              </a:rPr>
              <a:t>cpy</a:t>
            </a:r>
            <a:r>
              <a:rPr lang="en-IN" sz="2400" dirty="0">
                <a:effectLst/>
                <a:latin typeface="Calibri" panose="020F0502020204030204" pitchFamily="34" charset="0"/>
                <a:ea typeface="Times New Roman" panose="02020603050405020304" pitchFamily="18" charset="0"/>
              </a:rPr>
              <a:t> -----&gt;to copy the string</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440"/>
              </a:spcBef>
              <a:spcAft>
                <a:spcPts val="1440"/>
              </a:spcAft>
              <a:buFont typeface="+mj-lt"/>
              <a:buAutoNum type="arabicPeriod"/>
            </a:pPr>
            <a:r>
              <a:rPr lang="en-IN" sz="2400" dirty="0">
                <a:effectLst/>
                <a:latin typeface="Calibri" panose="020F0502020204030204" pitchFamily="34" charset="0"/>
                <a:ea typeface="Times New Roman" panose="02020603050405020304" pitchFamily="18" charset="0"/>
              </a:rPr>
              <a:t>Str cat -----&gt;to join the string</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440"/>
              </a:spcBef>
              <a:spcAft>
                <a:spcPts val="1440"/>
              </a:spcAft>
              <a:buFont typeface="+mj-lt"/>
              <a:buAutoNum type="arabicPeriod"/>
            </a:pPr>
            <a:r>
              <a:rPr lang="en-IN" sz="2400" dirty="0">
                <a:effectLst/>
                <a:latin typeface="Calibri" panose="020F0502020204030204" pitchFamily="34" charset="0"/>
                <a:ea typeface="Times New Roman" panose="02020603050405020304" pitchFamily="18" charset="0"/>
              </a:rPr>
              <a:t>Str </a:t>
            </a:r>
            <a:r>
              <a:rPr lang="en-IN" sz="2400" dirty="0" err="1">
                <a:effectLst/>
                <a:latin typeface="Calibri" panose="020F0502020204030204" pitchFamily="34" charset="0"/>
                <a:ea typeface="Times New Roman" panose="02020603050405020304" pitchFamily="18" charset="0"/>
              </a:rPr>
              <a:t>len</a:t>
            </a:r>
            <a:r>
              <a:rPr lang="en-IN" sz="2400" dirty="0">
                <a:effectLst/>
                <a:latin typeface="Calibri" panose="020F0502020204030204" pitchFamily="34" charset="0"/>
                <a:ea typeface="Times New Roman" panose="02020603050405020304" pitchFamily="18" charset="0"/>
              </a:rPr>
              <a:t> ----&gt;length</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440"/>
              </a:spcBef>
              <a:spcAft>
                <a:spcPts val="1440"/>
              </a:spcAft>
              <a:buFont typeface="+mj-lt"/>
              <a:buAutoNum type="arabicPeriod"/>
            </a:pPr>
            <a:r>
              <a:rPr lang="en-IN" sz="2400" dirty="0">
                <a:effectLst/>
                <a:latin typeface="Calibri" panose="020F0502020204030204" pitchFamily="34" charset="0"/>
                <a:ea typeface="Times New Roman" panose="02020603050405020304" pitchFamily="18" charset="0"/>
              </a:rPr>
              <a:t>Str </a:t>
            </a:r>
            <a:r>
              <a:rPr lang="en-IN" sz="2400" dirty="0" err="1">
                <a:effectLst/>
                <a:latin typeface="Calibri" panose="020F0502020204030204" pitchFamily="34" charset="0"/>
                <a:ea typeface="Times New Roman" panose="02020603050405020304" pitchFamily="18" charset="0"/>
              </a:rPr>
              <a:t>cmp</a:t>
            </a:r>
            <a:r>
              <a:rPr lang="en-IN" sz="2400" dirty="0">
                <a:effectLst/>
                <a:latin typeface="Calibri" panose="020F0502020204030204" pitchFamily="34" charset="0"/>
                <a:ea typeface="Times New Roman" panose="02020603050405020304" pitchFamily="18" charset="0"/>
              </a:rPr>
              <a:t> ----&gt; compare the two string</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1440"/>
              </a:spcBef>
              <a:spcAft>
                <a:spcPts val="1440"/>
              </a:spcAft>
              <a:buFont typeface="+mj-lt"/>
              <a:buAutoNum type="arabicPeriod"/>
            </a:pPr>
            <a:r>
              <a:rPr lang="en-IN" sz="2400" dirty="0">
                <a:effectLst/>
                <a:latin typeface="Calibri" panose="020F0502020204030204" pitchFamily="34" charset="0"/>
                <a:ea typeface="Times New Roman" panose="02020603050405020304" pitchFamily="18" charset="0"/>
              </a:rPr>
              <a:t>Str </a:t>
            </a:r>
            <a:r>
              <a:rPr lang="en-IN" sz="2400" dirty="0" err="1">
                <a:effectLst/>
                <a:latin typeface="Calibri" panose="020F0502020204030204" pitchFamily="34" charset="0"/>
                <a:ea typeface="Times New Roman" panose="02020603050405020304" pitchFamily="18" charset="0"/>
              </a:rPr>
              <a:t>chr</a:t>
            </a:r>
            <a:r>
              <a:rPr lang="en-IN" sz="2400" dirty="0">
                <a:effectLst/>
                <a:latin typeface="Calibri" panose="020F0502020204030204" pitchFamily="34" charset="0"/>
                <a:ea typeface="Times New Roman" panose="02020603050405020304" pitchFamily="18" charset="0"/>
              </a:rPr>
              <a:t> -----&gt; searches for a character</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1702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5659-0111-4C73-8028-9740C9B87194}"/>
              </a:ext>
            </a:extLst>
          </p:cNvPr>
          <p:cNvSpPr>
            <a:spLocks noGrp="1"/>
          </p:cNvSpPr>
          <p:nvPr>
            <p:ph type="title"/>
          </p:nvPr>
        </p:nvSpPr>
        <p:spPr>
          <a:xfrm>
            <a:off x="371061" y="447188"/>
            <a:ext cx="11010937" cy="970450"/>
          </a:xfrm>
        </p:spPr>
        <p:txBody>
          <a:bodyPr/>
          <a:lstStyle/>
          <a:p>
            <a:br>
              <a:rPr lang="en-IN" sz="1800" dirty="0">
                <a:effectLst/>
                <a:latin typeface="Times New Roman" panose="02020603050405020304" pitchFamily="18" charset="0"/>
                <a:ea typeface="Times New Roman" panose="02020603050405020304" pitchFamily="18" charset="0"/>
              </a:rPr>
            </a:br>
            <a:r>
              <a:rPr lang="en-IN" sz="4800" dirty="0">
                <a:solidFill>
                  <a:schemeClr val="tx1"/>
                </a:solidFill>
                <a:latin typeface="Calibri" panose="020F0502020204030204" pitchFamily="34" charset="0"/>
                <a:ea typeface="Times New Roman" panose="02020603050405020304" pitchFamily="18" charset="0"/>
              </a:rPr>
              <a:t>Numeric function</a:t>
            </a:r>
            <a:endParaRPr lang="en-IN" sz="4800" dirty="0"/>
          </a:p>
        </p:txBody>
      </p:sp>
      <p:sp>
        <p:nvSpPr>
          <p:cNvPr id="3" name="Content Placeholder 2">
            <a:extLst>
              <a:ext uri="{FF2B5EF4-FFF2-40B4-BE49-F238E27FC236}">
                <a16:creationId xmlns:a16="http://schemas.microsoft.com/office/drawing/2014/main" id="{AB699C39-9C25-4FDC-A17F-477783563C25}"/>
              </a:ext>
            </a:extLst>
          </p:cNvPr>
          <p:cNvSpPr>
            <a:spLocks noGrp="1"/>
          </p:cNvSpPr>
          <p:nvPr>
            <p:ph idx="1"/>
          </p:nvPr>
        </p:nvSpPr>
        <p:spPr>
          <a:xfrm>
            <a:off x="477077" y="2173357"/>
            <a:ext cx="10896209" cy="4439478"/>
          </a:xfrm>
        </p:spPr>
        <p:txBody>
          <a:bodyPr>
            <a:normAutofit/>
          </a:bodyPr>
          <a:lstStyle/>
          <a:p>
            <a:pPr marL="342900" lvl="0" indent="-342900">
              <a:spcBef>
                <a:spcPts val="1440"/>
              </a:spcBef>
              <a:spcAft>
                <a:spcPts val="1440"/>
              </a:spcAft>
              <a:buFont typeface="+mj-lt"/>
              <a:buAutoNum type="arabicPeriod"/>
            </a:pPr>
            <a:r>
              <a:rPr lang="en-IN" sz="3200" dirty="0">
                <a:effectLst/>
                <a:latin typeface="Calibri" panose="020F0502020204030204" pitchFamily="34" charset="0"/>
                <a:ea typeface="Times New Roman" panose="02020603050405020304" pitchFamily="18" charset="0"/>
              </a:rPr>
              <a:t>abs ----&gt; absolute value</a:t>
            </a:r>
            <a:endParaRPr lang="en-IN" sz="3200" dirty="0">
              <a:effectLst/>
              <a:latin typeface="Times New Roman" panose="02020603050405020304" pitchFamily="18" charset="0"/>
              <a:ea typeface="Times New Roman" panose="02020603050405020304" pitchFamily="18" charset="0"/>
            </a:endParaRPr>
          </a:p>
          <a:p>
            <a:pPr marL="342900" lvl="0" indent="-342900">
              <a:spcBef>
                <a:spcPts val="1440"/>
              </a:spcBef>
              <a:spcAft>
                <a:spcPts val="1440"/>
              </a:spcAft>
              <a:buFont typeface="+mj-lt"/>
              <a:buAutoNum type="arabicPeriod"/>
            </a:pPr>
            <a:r>
              <a:rPr lang="en-IN" sz="3200" dirty="0">
                <a:effectLst/>
                <a:latin typeface="Calibri" panose="020F0502020204030204" pitchFamily="34" charset="0"/>
                <a:ea typeface="Times New Roman" panose="02020603050405020304" pitchFamily="18" charset="0"/>
              </a:rPr>
              <a:t>ceil----&gt;round off</a:t>
            </a:r>
            <a:endParaRPr lang="en-IN" sz="3200" dirty="0">
              <a:effectLst/>
              <a:latin typeface="Times New Roman" panose="02020603050405020304" pitchFamily="18" charset="0"/>
              <a:ea typeface="Times New Roman" panose="02020603050405020304" pitchFamily="18" charset="0"/>
            </a:endParaRPr>
          </a:p>
          <a:p>
            <a:pPr marL="342900" lvl="0" indent="-342900">
              <a:spcBef>
                <a:spcPts val="1440"/>
              </a:spcBef>
              <a:spcAft>
                <a:spcPts val="1440"/>
              </a:spcAft>
              <a:buFont typeface="+mj-lt"/>
              <a:buAutoNum type="arabicPeriod"/>
            </a:pPr>
            <a:r>
              <a:rPr lang="en-IN" sz="3200" dirty="0">
                <a:effectLst/>
                <a:latin typeface="Calibri" panose="020F0502020204030204" pitchFamily="34" charset="0"/>
                <a:ea typeface="Times New Roman" panose="02020603050405020304" pitchFamily="18" charset="0"/>
              </a:rPr>
              <a:t>sqrt----&gt;</a:t>
            </a:r>
            <a:r>
              <a:rPr lang="en-IN" sz="3200" dirty="0" err="1">
                <a:effectLst/>
                <a:latin typeface="Calibri" panose="020F0502020204030204" pitchFamily="34" charset="0"/>
                <a:ea typeface="Times New Roman" panose="02020603050405020304" pitchFamily="18" charset="0"/>
              </a:rPr>
              <a:t>squareroot</a:t>
            </a:r>
            <a:endParaRPr lang="en-IN" sz="3200" dirty="0">
              <a:effectLst/>
              <a:latin typeface="Times New Roman" panose="02020603050405020304" pitchFamily="18" charset="0"/>
              <a:ea typeface="Times New Roman" panose="02020603050405020304" pitchFamily="18" charset="0"/>
            </a:endParaRPr>
          </a:p>
          <a:p>
            <a:pPr marL="342900" lvl="0" indent="-342900">
              <a:spcBef>
                <a:spcPts val="1440"/>
              </a:spcBef>
              <a:spcAft>
                <a:spcPts val="1440"/>
              </a:spcAft>
              <a:buFont typeface="+mj-lt"/>
              <a:buAutoNum type="arabicPeriod"/>
            </a:pPr>
            <a:r>
              <a:rPr lang="en-IN" sz="3200" dirty="0">
                <a:effectLst/>
                <a:latin typeface="Calibri" panose="020F0502020204030204" pitchFamily="34" charset="0"/>
                <a:ea typeface="Times New Roman" panose="02020603050405020304" pitchFamily="18" charset="0"/>
              </a:rPr>
              <a:t>floor----&gt;return the largest integer</a:t>
            </a:r>
            <a:endParaRPr lang="en-IN" sz="3200" dirty="0">
              <a:effectLst/>
              <a:latin typeface="Times New Roman" panose="02020603050405020304" pitchFamily="18" charset="0"/>
              <a:ea typeface="Times New Roman" panose="02020603050405020304" pitchFamily="18" charset="0"/>
            </a:endParaRPr>
          </a:p>
          <a:p>
            <a:pPr marL="342900" lvl="0" indent="-342900">
              <a:spcBef>
                <a:spcPts val="1440"/>
              </a:spcBef>
              <a:spcAft>
                <a:spcPts val="1440"/>
              </a:spcAft>
              <a:buFont typeface="+mj-lt"/>
              <a:buAutoNum type="arabicPeriod"/>
            </a:pPr>
            <a:r>
              <a:rPr lang="en-IN" sz="3200" dirty="0" err="1">
                <a:effectLst/>
                <a:latin typeface="Calibri" panose="020F0502020204030204" pitchFamily="34" charset="0"/>
                <a:ea typeface="Times New Roman" panose="02020603050405020304" pitchFamily="18" charset="0"/>
              </a:rPr>
              <a:t>atoi</a:t>
            </a:r>
            <a:r>
              <a:rPr lang="en-IN" sz="3200" dirty="0">
                <a:effectLst/>
                <a:latin typeface="Calibri" panose="020F0502020204030204" pitchFamily="34" charset="0"/>
                <a:ea typeface="Times New Roman" panose="02020603050405020304" pitchFamily="18" charset="0"/>
              </a:rPr>
              <a:t>----&gt;return the integer value stored as a string.</a:t>
            </a:r>
            <a:endParaRPr lang="en-IN" sz="32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21A1397-E8A3-4718-98DB-233BF6F7A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415933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581A-B454-4CC7-A0E2-0A6DE4E954BE}"/>
              </a:ext>
            </a:extLst>
          </p:cNvPr>
          <p:cNvSpPr>
            <a:spLocks noGrp="1"/>
          </p:cNvSpPr>
          <p:nvPr>
            <p:ph type="title"/>
          </p:nvPr>
        </p:nvSpPr>
        <p:spPr/>
        <p:txBody>
          <a:bodyPr/>
          <a:lstStyle/>
          <a:p>
            <a:r>
              <a:rPr lang="en-US" dirty="0"/>
              <a:t>FUNCTION</a:t>
            </a:r>
            <a:endParaRPr lang="en-IN" dirty="0"/>
          </a:p>
        </p:txBody>
      </p:sp>
      <p:sp>
        <p:nvSpPr>
          <p:cNvPr id="3" name="Content Placeholder 2">
            <a:extLst>
              <a:ext uri="{FF2B5EF4-FFF2-40B4-BE49-F238E27FC236}">
                <a16:creationId xmlns:a16="http://schemas.microsoft.com/office/drawing/2014/main" id="{9EFA7BE9-8E1B-4458-B8A0-D8078E6F66DA}"/>
              </a:ext>
            </a:extLst>
          </p:cNvPr>
          <p:cNvSpPr>
            <a:spLocks noGrp="1"/>
          </p:cNvSpPr>
          <p:nvPr>
            <p:ph idx="1"/>
          </p:nvPr>
        </p:nvSpPr>
        <p:spPr>
          <a:xfrm>
            <a:off x="447651" y="2129521"/>
            <a:ext cx="10554574" cy="3636511"/>
          </a:xfrm>
        </p:spPr>
        <p:txBody>
          <a:bodyPr/>
          <a:lstStyle/>
          <a:p>
            <a:r>
              <a:rPr lang="en-US" dirty="0"/>
              <a:t>A Function is a group of statement that together perform a task.</a:t>
            </a:r>
          </a:p>
          <a:p>
            <a:r>
              <a:rPr lang="en-US" dirty="0"/>
              <a:t>Large program into a basic building blocks</a:t>
            </a:r>
          </a:p>
          <a:p>
            <a:r>
              <a:rPr lang="en-US" dirty="0"/>
              <a:t>Function contains the set of programming statement enclosed by {}.</a:t>
            </a:r>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960BD2A7-078D-4FF6-8ABF-C3E5F533C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67978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1659-820B-44BE-BBB4-2FEC5A4AB0DA}"/>
              </a:ext>
            </a:extLst>
          </p:cNvPr>
          <p:cNvSpPr>
            <a:spLocks noGrp="1"/>
          </p:cNvSpPr>
          <p:nvPr>
            <p:ph type="title"/>
          </p:nvPr>
        </p:nvSpPr>
        <p:spPr>
          <a:xfrm>
            <a:off x="106017" y="513976"/>
            <a:ext cx="11130207" cy="1036527"/>
          </a:xfrm>
        </p:spPr>
        <p:txBody>
          <a:bodyPr/>
          <a:lstStyle/>
          <a:p>
            <a:r>
              <a:rPr lang="en-US" dirty="0"/>
              <a:t>HOW TO DEFINING A FUNCTION</a:t>
            </a:r>
            <a:endParaRPr lang="en-IN" dirty="0"/>
          </a:p>
        </p:txBody>
      </p:sp>
      <p:sp>
        <p:nvSpPr>
          <p:cNvPr id="3" name="Content Placeholder 2">
            <a:extLst>
              <a:ext uri="{FF2B5EF4-FFF2-40B4-BE49-F238E27FC236}">
                <a16:creationId xmlns:a16="http://schemas.microsoft.com/office/drawing/2014/main" id="{030D898A-5040-4B35-AB2B-34C43F9F9FBD}"/>
              </a:ext>
            </a:extLst>
          </p:cNvPr>
          <p:cNvSpPr>
            <a:spLocks noGrp="1"/>
          </p:cNvSpPr>
          <p:nvPr>
            <p:ph idx="1"/>
          </p:nvPr>
        </p:nvSpPr>
        <p:spPr>
          <a:xfrm>
            <a:off x="106017" y="2120348"/>
            <a:ext cx="11130207" cy="3711946"/>
          </a:xfrm>
        </p:spPr>
        <p:txBody>
          <a:bodyPr/>
          <a:lstStyle/>
          <a:p>
            <a:pPr marL="0" indent="0">
              <a:buNone/>
            </a:pPr>
            <a:r>
              <a:rPr lang="en-US" dirty="0"/>
              <a:t>return _type function name(parameter list)</a:t>
            </a:r>
          </a:p>
          <a:p>
            <a:pPr marL="0" indent="0">
              <a:buNone/>
            </a:pPr>
            <a:r>
              <a:rPr lang="en-US" dirty="0"/>
              <a:t>{</a:t>
            </a:r>
          </a:p>
          <a:p>
            <a:pPr marL="0" indent="0">
              <a:buNone/>
            </a:pPr>
            <a:r>
              <a:rPr lang="en-US" dirty="0"/>
              <a:t>Body of functions</a:t>
            </a:r>
          </a:p>
          <a:p>
            <a:pPr marL="0" indent="0">
              <a:buNone/>
            </a:pPr>
            <a:r>
              <a:rPr lang="en-US" dirty="0"/>
              <a:t>}</a:t>
            </a:r>
          </a:p>
          <a:p>
            <a:pPr>
              <a:buFont typeface="Arial" panose="020B0604020202020204" pitchFamily="34" charset="0"/>
              <a:buChar char="•"/>
            </a:pPr>
            <a:r>
              <a:rPr lang="en-US" dirty="0"/>
              <a:t>return _type: a function may return a value</a:t>
            </a:r>
          </a:p>
          <a:p>
            <a:pPr>
              <a:buFont typeface="Arial" panose="020B0604020202020204" pitchFamily="34" charset="0"/>
              <a:buChar char="•"/>
            </a:pPr>
            <a:r>
              <a:rPr lang="en-US" dirty="0"/>
              <a:t>function name: actual name of function</a:t>
            </a:r>
          </a:p>
          <a:p>
            <a:pPr>
              <a:buFont typeface="Arial" panose="020B0604020202020204" pitchFamily="34" charset="0"/>
              <a:buChar char="•"/>
            </a:pPr>
            <a:r>
              <a:rPr lang="en-US" dirty="0"/>
              <a:t>Function body: collections of </a:t>
            </a:r>
            <a:r>
              <a:rPr lang="en-US" dirty="0" err="1"/>
              <a:t>ststement</a:t>
            </a:r>
            <a:endParaRPr lang="en-US" dirty="0"/>
          </a:p>
        </p:txBody>
      </p:sp>
      <p:pic>
        <p:nvPicPr>
          <p:cNvPr id="4" name="Picture 3">
            <a:extLst>
              <a:ext uri="{FF2B5EF4-FFF2-40B4-BE49-F238E27FC236}">
                <a16:creationId xmlns:a16="http://schemas.microsoft.com/office/drawing/2014/main" id="{ADF9E4F0-15AE-4243-843A-D63E5155F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375340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61A0-B6D3-476F-847C-F205DCAFF588}"/>
              </a:ext>
            </a:extLst>
          </p:cNvPr>
          <p:cNvSpPr>
            <a:spLocks noGrp="1"/>
          </p:cNvSpPr>
          <p:nvPr>
            <p:ph type="title"/>
          </p:nvPr>
        </p:nvSpPr>
        <p:spPr>
          <a:xfrm>
            <a:off x="319669" y="513977"/>
            <a:ext cx="10571998" cy="970450"/>
          </a:xfrm>
        </p:spPr>
        <p:txBody>
          <a:bodyPr/>
          <a:lstStyle/>
          <a:p>
            <a:r>
              <a:rPr lang="en-US" dirty="0"/>
              <a:t>EXAMPLES</a:t>
            </a:r>
            <a:endParaRPr lang="en-IN" dirty="0"/>
          </a:p>
        </p:txBody>
      </p:sp>
      <p:sp>
        <p:nvSpPr>
          <p:cNvPr id="4" name="Rectangle 1">
            <a:extLst>
              <a:ext uri="{FF2B5EF4-FFF2-40B4-BE49-F238E27FC236}">
                <a16:creationId xmlns:a16="http://schemas.microsoft.com/office/drawing/2014/main" id="{BAC9B5CA-D2F2-44F3-BDD1-05BCC7ED75FC}"/>
              </a:ext>
            </a:extLst>
          </p:cNvPr>
          <p:cNvSpPr>
            <a:spLocks noGrp="1" noChangeArrowheads="1"/>
          </p:cNvSpPr>
          <p:nvPr>
            <p:ph idx="1"/>
          </p:nvPr>
        </p:nvSpPr>
        <p:spPr bwMode="auto">
          <a:xfrm>
            <a:off x="319668" y="2514161"/>
            <a:ext cx="4557132" cy="246350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8"/>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max</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88"/>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num1</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num2</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result</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if</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num1 </a:t>
            </a:r>
            <a:r>
              <a:rPr kumimoji="0" lang="en-US" altLang="en-US" sz="2000" b="0" i="0" u="none" strike="noStrike" cap="none" normalizeH="0" baseline="0" dirty="0">
                <a:ln>
                  <a:noFill/>
                </a:ln>
                <a:solidFill>
                  <a:srgbClr val="666600"/>
                </a:solidFill>
                <a:effectLst/>
                <a:latin typeface="Courier New" panose="02070309020205020404" pitchFamily="49" charset="0"/>
              </a:rPr>
              <a:t>&gt;</a:t>
            </a:r>
            <a:r>
              <a:rPr kumimoji="0" lang="en-US" altLang="en-US" sz="2000" b="0" i="0" u="none" strike="noStrike" cap="none" normalizeH="0" baseline="0" dirty="0">
                <a:ln>
                  <a:noFill/>
                </a:ln>
                <a:solidFill>
                  <a:srgbClr val="000000"/>
                </a:solidFill>
                <a:effectLst/>
                <a:latin typeface="Courier New" panose="02070309020205020404" pitchFamily="49" charset="0"/>
              </a:rPr>
              <a:t> num2</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result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num1</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else</a:t>
            </a:r>
            <a:r>
              <a:rPr kumimoji="0" lang="en-US" altLang="en-US" sz="2000" b="0" i="0" u="none" strike="noStrike" cap="none" normalizeH="0" baseline="0" dirty="0">
                <a:ln>
                  <a:noFill/>
                </a:ln>
                <a:solidFill>
                  <a:srgbClr val="000000"/>
                </a:solidFill>
                <a:effectLst/>
                <a:latin typeface="Courier New" panose="02070309020205020404" pitchFamily="49" charset="0"/>
              </a:rPr>
              <a:t> result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rPr>
              <a:t> num2</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000088"/>
                </a:solidFill>
                <a:effectLst/>
                <a:latin typeface="Courier New" panose="02070309020205020404" pitchFamily="49" charset="0"/>
              </a:rPr>
              <a:t>return</a:t>
            </a:r>
            <a:r>
              <a:rPr kumimoji="0" lang="en-US" altLang="en-US" sz="2000" b="0" i="0" u="none" strike="noStrike" cap="none" normalizeH="0" baseline="0" dirty="0">
                <a:ln>
                  <a:noFill/>
                </a:ln>
                <a:solidFill>
                  <a:srgbClr val="000000"/>
                </a:solidFill>
                <a:effectLst/>
                <a:latin typeface="Courier New" panose="02070309020205020404" pitchFamily="49" charset="0"/>
              </a:rPr>
              <a:t> result</a:t>
            </a:r>
            <a:r>
              <a:rPr kumimoji="0" lang="en-US" altLang="en-US" sz="2000" b="0" i="0" u="none" strike="noStrike" cap="none" normalizeH="0" baseline="0" dirty="0">
                <a:ln>
                  <a:noFill/>
                </a:ln>
                <a:solidFill>
                  <a:srgbClr val="6666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rgbClr val="666600"/>
                </a:solidFill>
                <a:effectLst/>
                <a:latin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7C985F8-F514-437B-A95E-AA90AFE3A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344080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7460-B853-4EB2-899E-9734A7606DD0}"/>
              </a:ext>
            </a:extLst>
          </p:cNvPr>
          <p:cNvSpPr>
            <a:spLocks noGrp="1"/>
          </p:cNvSpPr>
          <p:nvPr>
            <p:ph type="title"/>
          </p:nvPr>
        </p:nvSpPr>
        <p:spPr>
          <a:xfrm>
            <a:off x="251791" y="447188"/>
            <a:ext cx="11130207" cy="970450"/>
          </a:xfrm>
        </p:spPr>
        <p:txBody>
          <a:bodyPr/>
          <a:lstStyle/>
          <a:p>
            <a:r>
              <a:rPr lang="en-US" dirty="0"/>
              <a:t>NAMING A FUNCTION</a:t>
            </a:r>
            <a:endParaRPr lang="en-IN" dirty="0"/>
          </a:p>
        </p:txBody>
      </p:sp>
      <p:sp>
        <p:nvSpPr>
          <p:cNvPr id="3" name="Content Placeholder 2">
            <a:extLst>
              <a:ext uri="{FF2B5EF4-FFF2-40B4-BE49-F238E27FC236}">
                <a16:creationId xmlns:a16="http://schemas.microsoft.com/office/drawing/2014/main" id="{3269A629-A6F5-4BE2-8101-393D957A5835}"/>
              </a:ext>
            </a:extLst>
          </p:cNvPr>
          <p:cNvSpPr>
            <a:spLocks noGrp="1"/>
          </p:cNvSpPr>
          <p:nvPr>
            <p:ph idx="1"/>
          </p:nvPr>
        </p:nvSpPr>
        <p:spPr>
          <a:xfrm>
            <a:off x="243079" y="2358887"/>
            <a:ext cx="11130207" cy="3499911"/>
          </a:xfrm>
        </p:spPr>
        <p:txBody>
          <a:bodyPr/>
          <a:lstStyle/>
          <a:p>
            <a:pPr algn="l">
              <a:buFont typeface="Arial" panose="020B0604020202020204" pitchFamily="34" charset="0"/>
              <a:buChar char="•"/>
            </a:pPr>
            <a:r>
              <a:rPr lang="en-US" b="0" i="0" dirty="0">
                <a:solidFill>
                  <a:schemeClr val="tx1">
                    <a:lumMod val="95000"/>
                  </a:schemeClr>
                </a:solidFill>
                <a:effectLst/>
                <a:latin typeface="arial" panose="020B0604020202020204" pitchFamily="34" charset="0"/>
              </a:rPr>
              <a:t>They must start with a letter or an underscore: _.</a:t>
            </a:r>
          </a:p>
          <a:p>
            <a:pPr algn="l">
              <a:buFont typeface="Arial" panose="020B0604020202020204" pitchFamily="34" charset="0"/>
              <a:buChar char="•"/>
            </a:pPr>
            <a:r>
              <a:rPr lang="en-US" b="0" i="0" dirty="0">
                <a:solidFill>
                  <a:schemeClr val="tx1">
                    <a:lumMod val="95000"/>
                  </a:schemeClr>
                </a:solidFill>
                <a:effectLst/>
                <a:latin typeface="arial" panose="020B0604020202020204" pitchFamily="34" charset="0"/>
              </a:rPr>
              <a:t>They should be lowercase.</a:t>
            </a:r>
          </a:p>
          <a:p>
            <a:pPr algn="l">
              <a:buFont typeface="Arial" panose="020B0604020202020204" pitchFamily="34" charset="0"/>
              <a:buChar char="•"/>
            </a:pPr>
            <a:r>
              <a:rPr lang="en-US" b="0" i="0" dirty="0">
                <a:solidFill>
                  <a:schemeClr val="tx1">
                    <a:lumMod val="95000"/>
                  </a:schemeClr>
                </a:solidFill>
                <a:effectLst/>
                <a:latin typeface="arial" panose="020B0604020202020204" pitchFamily="34" charset="0"/>
              </a:rPr>
              <a:t>They can have numbers.</a:t>
            </a:r>
          </a:p>
          <a:p>
            <a:pPr algn="l">
              <a:buFont typeface="Arial" panose="020B0604020202020204" pitchFamily="34" charset="0"/>
              <a:buChar char="•"/>
            </a:pPr>
            <a:r>
              <a:rPr lang="en-US" b="0" i="0" dirty="0">
                <a:solidFill>
                  <a:schemeClr val="tx1">
                    <a:lumMod val="95000"/>
                  </a:schemeClr>
                </a:solidFill>
                <a:effectLst/>
                <a:latin typeface="arial" panose="020B0604020202020204" pitchFamily="34" charset="0"/>
              </a:rPr>
              <a:t>They can be any length (within reason), but keep them short.</a:t>
            </a:r>
          </a:p>
        </p:txBody>
      </p:sp>
      <p:pic>
        <p:nvPicPr>
          <p:cNvPr id="4" name="Picture 3">
            <a:extLst>
              <a:ext uri="{FF2B5EF4-FFF2-40B4-BE49-F238E27FC236}">
                <a16:creationId xmlns:a16="http://schemas.microsoft.com/office/drawing/2014/main" id="{40B74AC2-369A-4FDD-BEFF-DEC7DD1DA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76920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DB78-9806-45D8-8A45-F166794AE1F6}"/>
              </a:ext>
            </a:extLst>
          </p:cNvPr>
          <p:cNvSpPr>
            <a:spLocks noGrp="1"/>
          </p:cNvSpPr>
          <p:nvPr>
            <p:ph type="title"/>
          </p:nvPr>
        </p:nvSpPr>
        <p:spPr>
          <a:xfrm>
            <a:off x="225287" y="447188"/>
            <a:ext cx="11156711" cy="970450"/>
          </a:xfrm>
        </p:spPr>
        <p:txBody>
          <a:bodyPr/>
          <a:lstStyle/>
          <a:p>
            <a:r>
              <a:rPr lang="en-US" dirty="0"/>
              <a:t>FUNCTION DECLARATION</a:t>
            </a:r>
            <a:endParaRPr lang="en-IN" dirty="0"/>
          </a:p>
        </p:txBody>
      </p:sp>
      <p:sp>
        <p:nvSpPr>
          <p:cNvPr id="3" name="Content Placeholder 2">
            <a:extLst>
              <a:ext uri="{FF2B5EF4-FFF2-40B4-BE49-F238E27FC236}">
                <a16:creationId xmlns:a16="http://schemas.microsoft.com/office/drawing/2014/main" id="{3434CE7E-902E-4E7A-A692-1C1968E2AF00}"/>
              </a:ext>
            </a:extLst>
          </p:cNvPr>
          <p:cNvSpPr>
            <a:spLocks noGrp="1"/>
          </p:cNvSpPr>
          <p:nvPr>
            <p:ph idx="1"/>
          </p:nvPr>
        </p:nvSpPr>
        <p:spPr>
          <a:xfrm>
            <a:off x="288625" y="2248792"/>
            <a:ext cx="11664836" cy="4162020"/>
          </a:xfrm>
        </p:spPr>
        <p:txBody>
          <a:bodyPr/>
          <a:lstStyle/>
          <a:p>
            <a:r>
              <a:rPr lang="en-US" dirty="0"/>
              <a:t>It tells the complier about a function name and how to call the functions.</a:t>
            </a:r>
          </a:p>
          <a:p>
            <a:r>
              <a:rPr lang="en-US" dirty="0"/>
              <a:t>SYNTAX:</a:t>
            </a:r>
          </a:p>
          <a:p>
            <a:pPr marL="0" indent="0">
              <a:buNone/>
            </a:pPr>
            <a:r>
              <a:rPr lang="en-US" dirty="0"/>
              <a:t>         return _type function name(parameter list);</a:t>
            </a:r>
          </a:p>
          <a:p>
            <a:pPr marL="0" indent="0">
              <a:buNone/>
            </a:pPr>
            <a:endParaRPr lang="en-IN" dirty="0"/>
          </a:p>
        </p:txBody>
      </p:sp>
      <p:pic>
        <p:nvPicPr>
          <p:cNvPr id="4" name="Picture 3">
            <a:extLst>
              <a:ext uri="{FF2B5EF4-FFF2-40B4-BE49-F238E27FC236}">
                <a16:creationId xmlns:a16="http://schemas.microsoft.com/office/drawing/2014/main" id="{6C4032A9-5021-43CF-BD8E-960D5B0E3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194615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83FB-6535-4878-A933-CB6DD16DB88A}"/>
              </a:ext>
            </a:extLst>
          </p:cNvPr>
          <p:cNvSpPr>
            <a:spLocks noGrp="1"/>
          </p:cNvSpPr>
          <p:nvPr>
            <p:ph type="title"/>
          </p:nvPr>
        </p:nvSpPr>
        <p:spPr>
          <a:xfrm>
            <a:off x="251791" y="447188"/>
            <a:ext cx="11130207" cy="970450"/>
          </a:xfrm>
        </p:spPr>
        <p:txBody>
          <a:bodyPr/>
          <a:lstStyle/>
          <a:p>
            <a:r>
              <a:rPr lang="en-US" dirty="0"/>
              <a:t>CALLING A FUNCTON</a:t>
            </a:r>
            <a:endParaRPr lang="en-IN" dirty="0"/>
          </a:p>
        </p:txBody>
      </p:sp>
      <p:sp>
        <p:nvSpPr>
          <p:cNvPr id="3" name="Content Placeholder 2">
            <a:extLst>
              <a:ext uri="{FF2B5EF4-FFF2-40B4-BE49-F238E27FC236}">
                <a16:creationId xmlns:a16="http://schemas.microsoft.com/office/drawing/2014/main" id="{F1D175EE-9F52-40E0-99C5-3E8ACD84D744}"/>
              </a:ext>
            </a:extLst>
          </p:cNvPr>
          <p:cNvSpPr>
            <a:spLocks noGrp="1"/>
          </p:cNvSpPr>
          <p:nvPr>
            <p:ph idx="1"/>
          </p:nvPr>
        </p:nvSpPr>
        <p:spPr>
          <a:xfrm>
            <a:off x="243079" y="2319130"/>
            <a:ext cx="11670625" cy="4091682"/>
          </a:xfrm>
        </p:spPr>
        <p:txBody>
          <a:bodyPr/>
          <a:lstStyle/>
          <a:p>
            <a:r>
              <a:rPr lang="en-US" dirty="0"/>
              <a:t>When a program calls a function ,the program control is transferred to the called function.</a:t>
            </a:r>
          </a:p>
          <a:p>
            <a:r>
              <a:rPr lang="en-US" dirty="0"/>
              <a:t>It performs a defining task and when its return statement is executed or when its function ending closing brace is reached.</a:t>
            </a:r>
          </a:p>
          <a:p>
            <a:endParaRPr lang="en-US" dirty="0"/>
          </a:p>
          <a:p>
            <a:endParaRPr lang="en-US" dirty="0"/>
          </a:p>
          <a:p>
            <a:endParaRPr lang="en-US" dirty="0"/>
          </a:p>
          <a:p>
            <a:endParaRPr lang="en-US" dirty="0"/>
          </a:p>
          <a:p>
            <a:endParaRPr lang="en-US"/>
          </a:p>
          <a:p>
            <a:endParaRPr lang="en-IN" dirty="0"/>
          </a:p>
        </p:txBody>
      </p:sp>
      <p:pic>
        <p:nvPicPr>
          <p:cNvPr id="4" name="Picture 3">
            <a:extLst>
              <a:ext uri="{FF2B5EF4-FFF2-40B4-BE49-F238E27FC236}">
                <a16:creationId xmlns:a16="http://schemas.microsoft.com/office/drawing/2014/main" id="{A730B750-F5A8-46F2-AF14-490E5F281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2070538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86B0-6FA4-4EAB-9263-F54DC67A44EE}"/>
              </a:ext>
            </a:extLst>
          </p:cNvPr>
          <p:cNvSpPr>
            <a:spLocks noGrp="1"/>
          </p:cNvSpPr>
          <p:nvPr>
            <p:ph type="title"/>
          </p:nvPr>
        </p:nvSpPr>
        <p:spPr>
          <a:xfrm>
            <a:off x="119270" y="831501"/>
            <a:ext cx="11381998" cy="970450"/>
          </a:xfrm>
        </p:spPr>
        <p:txBody>
          <a:bodyPr/>
          <a:lstStyle/>
          <a:p>
            <a:r>
              <a:rPr lang="en-IN" sz="5400" i="0" dirty="0">
                <a:effectLst/>
                <a:latin typeface="Arial" panose="020B0604020202020204" pitchFamily="34" charset="0"/>
              </a:rPr>
              <a:t>Function</a:t>
            </a:r>
            <a:r>
              <a:rPr lang="en-IN" i="0" dirty="0">
                <a:effectLst/>
                <a:latin typeface="Arial" panose="020B0604020202020204" pitchFamily="34" charset="0"/>
              </a:rPr>
              <a:t> </a:t>
            </a:r>
            <a:r>
              <a:rPr lang="en-IN" sz="5400" i="0" dirty="0">
                <a:effectLst/>
                <a:latin typeface="Arial" panose="020B0604020202020204" pitchFamily="34" charset="0"/>
              </a:rPr>
              <a:t>Arguments</a:t>
            </a:r>
            <a:br>
              <a:rPr lang="en-IN"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BCB8F51-9EB7-496D-AE72-0836EF93CFCB}"/>
              </a:ext>
            </a:extLst>
          </p:cNvPr>
          <p:cNvSpPr>
            <a:spLocks noGrp="1"/>
          </p:cNvSpPr>
          <p:nvPr>
            <p:ph idx="1"/>
          </p:nvPr>
        </p:nvSpPr>
        <p:spPr/>
        <p:txBody>
          <a:bodyPr/>
          <a:lstStyle/>
          <a:p>
            <a:r>
              <a:rPr lang="en-US" b="0" i="0" dirty="0">
                <a:effectLst/>
                <a:latin typeface="Arial" panose="020B0604020202020204" pitchFamily="34" charset="0"/>
              </a:rPr>
              <a:t>If a function is to use arguments, it must declare variables that accept the values of the arguments.</a:t>
            </a:r>
          </a:p>
          <a:p>
            <a:r>
              <a:rPr lang="en-US" b="0" i="0" dirty="0">
                <a:effectLst/>
                <a:latin typeface="Arial" panose="020B0604020202020204" pitchFamily="34" charset="0"/>
              </a:rPr>
              <a:t> These variables are called the </a:t>
            </a:r>
            <a:r>
              <a:rPr lang="en-US" b="1" i="0" dirty="0">
                <a:effectLst/>
                <a:latin typeface="Arial" panose="020B0604020202020204" pitchFamily="34" charset="0"/>
              </a:rPr>
              <a:t>formal parameters</a:t>
            </a:r>
            <a:r>
              <a:rPr lang="en-US" b="0" i="0" dirty="0">
                <a:effectLst/>
                <a:latin typeface="Arial" panose="020B0604020202020204" pitchFamily="34" charset="0"/>
              </a:rPr>
              <a:t> of the function</a:t>
            </a:r>
            <a:r>
              <a:rPr lang="en-US" b="0" i="0" dirty="0">
                <a:solidFill>
                  <a:srgbClr val="000000"/>
                </a:solidFill>
                <a:effectLst/>
                <a:latin typeface="Arial" panose="020B0604020202020204" pitchFamily="34" charset="0"/>
              </a:rPr>
              <a:t>..</a:t>
            </a: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BAA7520D-7556-49D4-AD2D-DE2A79B52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213124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0850-8D6B-475B-B3DF-4F9434A01B12}"/>
              </a:ext>
            </a:extLst>
          </p:cNvPr>
          <p:cNvSpPr>
            <a:spLocks noGrp="1"/>
          </p:cNvSpPr>
          <p:nvPr>
            <p:ph type="title"/>
          </p:nvPr>
        </p:nvSpPr>
        <p:spPr/>
        <p:txBody>
          <a:bodyPr/>
          <a:lstStyle/>
          <a:p>
            <a:r>
              <a:rPr lang="en-IN" b="1" i="0" dirty="0">
                <a:effectLst/>
                <a:latin typeface="Arial" panose="020B0604020202020204" pitchFamily="34" charset="0"/>
              </a:rPr>
              <a:t>Call Type &amp; Description</a:t>
            </a:r>
            <a:endParaRPr lang="en-IN" dirty="0"/>
          </a:p>
        </p:txBody>
      </p:sp>
      <p:sp>
        <p:nvSpPr>
          <p:cNvPr id="3" name="Content Placeholder 2">
            <a:extLst>
              <a:ext uri="{FF2B5EF4-FFF2-40B4-BE49-F238E27FC236}">
                <a16:creationId xmlns:a16="http://schemas.microsoft.com/office/drawing/2014/main" id="{C53C12B7-C8E9-49EB-8D91-1F52334BD858}"/>
              </a:ext>
            </a:extLst>
          </p:cNvPr>
          <p:cNvSpPr>
            <a:spLocks noGrp="1"/>
          </p:cNvSpPr>
          <p:nvPr>
            <p:ph idx="1"/>
          </p:nvPr>
        </p:nvSpPr>
        <p:spPr/>
        <p:txBody>
          <a:bodyPr/>
          <a:lstStyle/>
          <a:p>
            <a:r>
              <a:rPr lang="en-US" b="1" dirty="0"/>
              <a:t>CALL BY VALUE:</a:t>
            </a:r>
          </a:p>
          <a:p>
            <a:pPr marL="0" indent="0">
              <a:buNone/>
            </a:pPr>
            <a:r>
              <a:rPr lang="en-US" b="1" dirty="0"/>
              <a:t>                       </a:t>
            </a:r>
            <a:r>
              <a:rPr lang="en-US" b="0" i="0" dirty="0">
                <a:effectLst/>
                <a:latin typeface="Arial" panose="020B0604020202020204" pitchFamily="34" charset="0"/>
              </a:rPr>
              <a:t>This method copies the actual value of an argument into the formal parameter of the function. In this case, changes made to the parameter inside the function have no effect on the argument.</a:t>
            </a:r>
          </a:p>
          <a:p>
            <a:pPr>
              <a:buFont typeface="Courier New" panose="02070309020205020404" pitchFamily="49" charset="0"/>
              <a:buChar char="o"/>
            </a:pPr>
            <a:r>
              <a:rPr lang="en-US" b="1" dirty="0">
                <a:latin typeface="Arial" panose="020B0604020202020204" pitchFamily="34" charset="0"/>
              </a:rPr>
              <a:t>CALL BY REFERENCE:</a:t>
            </a:r>
          </a:p>
          <a:p>
            <a:pPr marL="0" indent="0">
              <a:buNone/>
            </a:pPr>
            <a:r>
              <a:rPr lang="en-US" b="1" dirty="0">
                <a:latin typeface="Arial" panose="020B0604020202020204" pitchFamily="34" charset="0"/>
              </a:rPr>
              <a:t>                       </a:t>
            </a:r>
            <a:r>
              <a:rPr lang="en-US" b="0" i="0" dirty="0">
                <a:effectLst/>
                <a:latin typeface="Arial" panose="020B0604020202020204" pitchFamily="34" charset="0"/>
              </a:rPr>
              <a:t>This method copies the address of an argument into the formal parameter. Inside the function, the address is used to access the actual argument used in the call. This means that changes made to the parameter affect the argument</a:t>
            </a:r>
            <a:r>
              <a:rPr lang="en-US" b="0" i="0" dirty="0">
                <a:solidFill>
                  <a:srgbClr val="000000"/>
                </a:solidFill>
                <a:effectLst/>
                <a:latin typeface="Arial" panose="020B0604020202020204" pitchFamily="34" charset="0"/>
              </a:rPr>
              <a:t>.</a:t>
            </a:r>
            <a:endParaRPr lang="en-IN" b="1" dirty="0"/>
          </a:p>
        </p:txBody>
      </p:sp>
      <p:pic>
        <p:nvPicPr>
          <p:cNvPr id="4" name="Picture 3">
            <a:extLst>
              <a:ext uri="{FF2B5EF4-FFF2-40B4-BE49-F238E27FC236}">
                <a16:creationId xmlns:a16="http://schemas.microsoft.com/office/drawing/2014/main" id="{80CD35C6-46AE-4ED6-A9DA-A4997804E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712" y="0"/>
            <a:ext cx="1749287" cy="853149"/>
          </a:xfrm>
          <a:prstGeom prst="rect">
            <a:avLst/>
          </a:prstGeom>
        </p:spPr>
      </p:pic>
    </p:spTree>
    <p:extLst>
      <p:ext uri="{BB962C8B-B14F-4D97-AF65-F5344CB8AC3E}">
        <p14:creationId xmlns:p14="http://schemas.microsoft.com/office/powerpoint/2010/main" val="287232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52</TotalTime>
  <Words>475</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Calibri</vt:lpstr>
      <vt:lpstr>Calibri Light</vt:lpstr>
      <vt:lpstr>Century Gothic</vt:lpstr>
      <vt:lpstr>Courier New</vt:lpstr>
      <vt:lpstr>Times New Roman</vt:lpstr>
      <vt:lpstr>Wingdings</vt:lpstr>
      <vt:lpstr>Wingdings 2</vt:lpstr>
      <vt:lpstr>Quotable</vt:lpstr>
      <vt:lpstr>Function</vt:lpstr>
      <vt:lpstr>FUNCTION</vt:lpstr>
      <vt:lpstr>HOW TO DEFINING A FUNCTION</vt:lpstr>
      <vt:lpstr>EXAMPLES</vt:lpstr>
      <vt:lpstr>NAMING A FUNCTION</vt:lpstr>
      <vt:lpstr>FUNCTION DECLARATION</vt:lpstr>
      <vt:lpstr>CALLING A FUNCTON</vt:lpstr>
      <vt:lpstr>Function Arguments </vt:lpstr>
      <vt:lpstr>Call Type &amp; Description</vt:lpstr>
      <vt:lpstr>C++ Recursion </vt:lpstr>
      <vt:lpstr>STRING FUNCTION</vt:lpstr>
      <vt:lpstr>   String function</vt:lpstr>
      <vt:lpstr> Numeric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Admin</dc:creator>
  <cp:lastModifiedBy>ELCOT</cp:lastModifiedBy>
  <cp:revision>5</cp:revision>
  <dcterms:created xsi:type="dcterms:W3CDTF">2021-10-26T05:04:05Z</dcterms:created>
  <dcterms:modified xsi:type="dcterms:W3CDTF">2022-02-10T05:28:32Z</dcterms:modified>
</cp:coreProperties>
</file>