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27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06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20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216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61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632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98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5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8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5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6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98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15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85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4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93E4-14BC-40C5-9338-B1454EF63388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1984D4-FBA9-4C6E-B6C4-5CC5B76E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4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57C5-9110-43CA-8282-550A4334C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D4ABD-6A19-4ABF-A8DD-7682672CE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00B050"/>
                </a:solidFill>
              </a:rPr>
              <a:t>CHAPTER6</a:t>
            </a:r>
            <a:endParaRPr lang="en-IN" sz="2800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A8A6D-A1AB-4A85-AA48-F37F13FF7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0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1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E522-4FFD-4FB9-9236-3654558B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en-US" dirty="0"/>
              <a:t>Multiple 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521F-838E-4836-B7FB-8E49BD96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998"/>
            <a:ext cx="8596668" cy="3880773"/>
          </a:xfrm>
        </p:spPr>
        <p:txBody>
          <a:bodyPr/>
          <a:lstStyle/>
          <a:p>
            <a:r>
              <a:rPr lang="en-IN" sz="2400" b="1" dirty="0">
                <a:solidFill>
                  <a:schemeClr val="tx1">
                    <a:lumMod val="7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Multiple inheritance</a:t>
            </a:r>
            <a:r>
              <a:rPr lang="en-IN" sz="2400" dirty="0">
                <a:solidFill>
                  <a:schemeClr val="tx1">
                    <a:lumMod val="7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is the process of deriving a new class that inherits the attributes from two or more classes.</a:t>
            </a:r>
            <a:endParaRPr lang="en-IN" sz="2400" dirty="0">
              <a:solidFill>
                <a:schemeClr val="tx1">
                  <a:lumMod val="75000"/>
                </a:schemeClr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 descr="C++ Inheritance">
            <a:extLst>
              <a:ext uri="{FF2B5EF4-FFF2-40B4-BE49-F238E27FC236}">
                <a16:creationId xmlns:a16="http://schemas.microsoft.com/office/drawing/2014/main" id="{F347BE24-01F9-4A3B-AB95-672CD37DC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34" y="2881775"/>
            <a:ext cx="5189824" cy="260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48C670-5887-49C2-820E-14716497E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0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8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DC22-940C-4F09-9865-69E77CAF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Hybrid Inheritance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AACF-247B-4320-B430-C79FFA4E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Hybrid inheritance is a combination of more than one type of inheritance.</a:t>
            </a:r>
            <a:endParaRPr lang="en-IN" sz="2400" b="1" dirty="0">
              <a:solidFill>
                <a:schemeClr val="tx1"/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 descr="C++ Inheritance">
            <a:extLst>
              <a:ext uri="{FF2B5EF4-FFF2-40B4-BE49-F238E27FC236}">
                <a16:creationId xmlns:a16="http://schemas.microsoft.com/office/drawing/2014/main" id="{1EEAE65E-666E-42F8-9574-AE585BFA4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9" y="2950023"/>
            <a:ext cx="2775674" cy="309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BED458-746C-4DD2-B753-A7F94A54B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0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8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CB30-1B75-43A4-8FBA-AEA68EA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870"/>
          </a:xfrm>
        </p:spPr>
        <p:txBody>
          <a:bodyPr>
            <a:normAutofit fontScale="90000"/>
          </a:bodyPr>
          <a:lstStyle/>
          <a:p>
            <a:r>
              <a:rPr lang="en-IN" sz="4000" b="0" dirty="0">
                <a:solidFill>
                  <a:schemeClr val="accent1">
                    <a:lumMod val="7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Hierarchical Inheritance</a:t>
            </a:r>
            <a:br>
              <a:rPr lang="en-IN" sz="4000" b="1" dirty="0">
                <a:solidFill>
                  <a:schemeClr val="accent1">
                    <a:lumMod val="7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</a:br>
            <a:endParaRPr lang="en-IN" sz="4000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3CEC-8168-4134-B866-3051CB38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just"/>
            <a:r>
              <a:rPr lang="en-US" sz="2800" b="0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Hierarchical inheritance is defined as the process of deriving more than one class from a base class.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4" name="Picture 3" descr="C++ Inheritance">
            <a:extLst>
              <a:ext uri="{FF2B5EF4-FFF2-40B4-BE49-F238E27FC236}">
                <a16:creationId xmlns:a16="http://schemas.microsoft.com/office/drawing/2014/main" id="{FE522B71-6FED-432D-8622-3159CCCD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70" y="2741198"/>
            <a:ext cx="3816626" cy="252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4C06FF-3366-4BD1-9D1B-87F7B393F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0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7DCB-D24E-4080-9DE7-A1E837AE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99194"/>
            <a:ext cx="8942698" cy="83488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Inheritance</a:t>
            </a:r>
            <a:br>
              <a:rPr lang="en-US" sz="40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53FD-6515-4DA5-A1BC-E4A51188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234081"/>
            <a:ext cx="8942698" cy="52247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None/>
            </a:pPr>
            <a:endParaRPr lang="en-IN" sz="24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Inheritance is a process in which one object acquires all the properties and behaviours of its parent object automatically. </a:t>
            </a:r>
            <a:endParaRPr lang="en-IN" sz="24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The class which inherits the members of another class is called derived class.</a:t>
            </a:r>
            <a:endParaRPr lang="en-IN" sz="24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the class whose members are inherited is called base class. </a:t>
            </a:r>
            <a:endParaRPr lang="en-IN" sz="24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The derived class is the specialized class for the base class.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1192E-5F76-42B6-A428-376DA2F6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0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7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8586-36A2-45AE-8535-E5BCFAB4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609600"/>
            <a:ext cx="8942698" cy="861391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en-US" sz="3600" b="1" dirty="0"/>
              <a:t>dvantage</a:t>
            </a:r>
            <a:r>
              <a:rPr lang="en-US" b="1" dirty="0"/>
              <a:t>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B55D-7910-45F5-BE82-BED59F5E7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94" y="1763024"/>
            <a:ext cx="8596668" cy="3880773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1">
                    <a:lumMod val="9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Code reusability:</a:t>
            </a:r>
            <a:endParaRPr lang="en-IN" sz="24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Now you can reuse the members of your parent class. So, there is no need to define the member again. </a:t>
            </a:r>
            <a:endParaRPr lang="en-IN" sz="24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So, less code is required in the class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9D09B-7F82-4CFC-AB5B-0D23C9F46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0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7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8272-3BE8-4DAD-BD94-0BF5634D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2C9C-45BF-4546-9C3E-7E3DE3130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16" y="1617250"/>
            <a:ext cx="8596668" cy="38807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 specifiers define how the members (attributes and methods) of a class can be accessed.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en-IN" sz="2800" b="1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three access specifiers:</a:t>
            </a:r>
            <a:r>
              <a:rPr lang="en-IN" sz="2800" b="1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</a:p>
          <a:p>
            <a:pPr marL="0" indent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None/>
            </a:pPr>
            <a:endParaRPr lang="en-IN" sz="2800" b="1" dirty="0">
              <a:solidFill>
                <a:schemeClr val="tx1"/>
              </a:solidFill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en-IN" sz="2800" b="1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Public:</a:t>
            </a:r>
            <a:r>
              <a:rPr lang="en-IN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When the member is declared as public, it is accessible to all the functions of the program.</a:t>
            </a:r>
            <a:endParaRPr lang="en-IN" sz="2400" dirty="0">
              <a:solidFill>
                <a:schemeClr val="tx1"/>
              </a:solidFill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en-IN" sz="2800" b="1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Private</a:t>
            </a:r>
            <a:r>
              <a:rPr lang="en-IN" sz="28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: </a:t>
            </a:r>
            <a:r>
              <a:rPr lang="en-IN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When the member is declared as private, it is accessible within the class only.</a:t>
            </a:r>
            <a:endParaRPr lang="en-IN" sz="2400" dirty="0">
              <a:solidFill>
                <a:schemeClr val="tx1"/>
              </a:solidFill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en-IN" sz="2800" b="1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Protected</a:t>
            </a:r>
            <a:r>
              <a:rPr lang="en-IN" sz="28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: </a:t>
            </a:r>
            <a:r>
              <a:rPr lang="en-IN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When the member is declared as protected, it is accessible within its own class as well as the class immediately derived from it.</a:t>
            </a:r>
            <a:endParaRPr lang="en-IN" sz="2400" dirty="0">
              <a:solidFill>
                <a:schemeClr val="tx1"/>
              </a:solidFill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6259F-698C-459D-9E48-32684AF94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0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42B2-0E5C-4D48-AC29-D51B7E7F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622853"/>
            <a:ext cx="8690906" cy="56984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Types Of Inheritance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EFC651-BCA0-439F-85DA-F73633D48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89044" y="1456180"/>
            <a:ext cx="5393635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Five types of inheritance: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Single inheritance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Multiple inheritance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Hierarchical inheritance</a:t>
            </a:r>
            <a:endParaRPr lang="en-US" alt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Multilevel inheritance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Hybrid inheritance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73C83-3772-4E05-80C1-1228BE21D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0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2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1621-53C6-46A9-B5F4-FF4FC19D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  <a:endParaRPr lang="en-IN" dirty="0"/>
          </a:p>
        </p:txBody>
      </p:sp>
      <p:pic>
        <p:nvPicPr>
          <p:cNvPr id="4" name="Content Placeholder 3" descr="C++ Inheritance">
            <a:extLst>
              <a:ext uri="{FF2B5EF4-FFF2-40B4-BE49-F238E27FC236}">
                <a16:creationId xmlns:a16="http://schemas.microsoft.com/office/drawing/2014/main" id="{0332E411-1349-4FDA-8662-5935184A4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93" y="1666099"/>
            <a:ext cx="7214214" cy="4463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D8DDC-AEF5-4510-A8AE-E58A7934F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0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293A-7DD4-4B8C-AD9C-2D0CC69B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Derived Classes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59A5-7D07-4AF2-8D41-D6815DC5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A Derived class is defined as the class derived from the base class.</a:t>
            </a:r>
          </a:p>
          <a:p>
            <a: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</a:rPr>
              <a:t> Syntax</a:t>
            </a: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class</a:t>
            </a:r>
            <a:r>
              <a:rPr lang="en-IN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derived_class_name:: visibility mode base_class_name  </a:t>
            </a:r>
            <a:endParaRPr lang="en-IN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{  </a:t>
            </a:r>
            <a:endParaRPr lang="en-IN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   // body of the derived class.  </a:t>
            </a:r>
            <a:endParaRPr lang="en-IN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} </a:t>
            </a:r>
            <a:r>
              <a:rPr lang="en-IN" sz="18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44BE5-B025-4912-912E-01107C3C0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0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0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3BD8-049B-46AB-8932-D8A4BD6B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FBA2-403C-40B5-B82B-85474DF1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0832"/>
            <a:ext cx="8596668" cy="3880773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Single inheritance</a:t>
            </a:r>
            <a:r>
              <a:rPr lang="en-IN" sz="24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is defined as the inheritance in which a derived class is inherited from the only one base class.</a:t>
            </a:r>
            <a:endParaRPr lang="en-IN" sz="2400" dirty="0">
              <a:solidFill>
                <a:schemeClr val="tx1"/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 descr="C++ Inheritance">
            <a:extLst>
              <a:ext uri="{FF2B5EF4-FFF2-40B4-BE49-F238E27FC236}">
                <a16:creationId xmlns:a16="http://schemas.microsoft.com/office/drawing/2014/main" id="{95C3B213-EC63-418D-BDB6-BF432AD52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11" y="3101116"/>
            <a:ext cx="904875" cy="249570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F294D3-CF8A-4E12-8530-DF5C7BF40A93}"/>
              </a:ext>
            </a:extLst>
          </p:cNvPr>
          <p:cNvSpPr txBox="1"/>
          <p:nvPr/>
        </p:nvSpPr>
        <p:spPr>
          <a:xfrm>
            <a:off x="2128397" y="4730941"/>
            <a:ext cx="6102626" cy="140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Where 'A' is the base class, and 'B' is the derived class.</a:t>
            </a:r>
            <a:endParaRPr lang="en-IN" sz="28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BEC30-99D3-4554-B8B3-D9C409C0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0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8927-B541-4872-9BCD-8019CFC1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Multilevel Inheritance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FE0B-F514-4F58-B137-6AC6CA52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531"/>
            <a:ext cx="8596668" cy="4331832"/>
          </a:xfrm>
        </p:spPr>
        <p:txBody>
          <a:bodyPr/>
          <a:lstStyle/>
          <a:p>
            <a:r>
              <a:rPr lang="en-IN" sz="2400" b="1" dirty="0">
                <a:solidFill>
                  <a:schemeClr val="tx1">
                    <a:lumMod val="7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Multilevel inheritance</a:t>
            </a:r>
            <a:r>
              <a:rPr lang="en-IN" sz="2400" dirty="0">
                <a:solidFill>
                  <a:schemeClr val="tx1">
                    <a:lumMod val="7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is a process of deriving a class from another derived class.</a:t>
            </a:r>
            <a:endParaRPr lang="en-IN" sz="2400" dirty="0">
              <a:solidFill>
                <a:schemeClr val="tx1">
                  <a:lumMod val="75000"/>
                </a:schemeClr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 descr="C++ Inheritance">
            <a:extLst>
              <a:ext uri="{FF2B5EF4-FFF2-40B4-BE49-F238E27FC236}">
                <a16:creationId xmlns:a16="http://schemas.microsoft.com/office/drawing/2014/main" id="{D421B6F2-E2EF-454C-9045-A2C1225C8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078" y="2818972"/>
            <a:ext cx="639832" cy="300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995136-0182-451D-849E-C92BD5ACC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468" y="13252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6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372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erdana</vt:lpstr>
      <vt:lpstr>inter-regular</vt:lpstr>
      <vt:lpstr>Palatino Linotype</vt:lpstr>
      <vt:lpstr>Times New Roman</vt:lpstr>
      <vt:lpstr>Trebuchet MS</vt:lpstr>
      <vt:lpstr>Wingdings</vt:lpstr>
      <vt:lpstr>Wingdings 3</vt:lpstr>
      <vt:lpstr>Facet</vt:lpstr>
      <vt:lpstr>INHERITANCE</vt:lpstr>
      <vt:lpstr>Inheritance </vt:lpstr>
      <vt:lpstr>Advantages</vt:lpstr>
      <vt:lpstr>ACCESS SPECIFIER</vt:lpstr>
      <vt:lpstr>Types Of Inheritance </vt:lpstr>
      <vt:lpstr>DIAGRAM</vt:lpstr>
      <vt:lpstr>Derived Classes . </vt:lpstr>
      <vt:lpstr>SINGLE INHERITANCE</vt:lpstr>
      <vt:lpstr>Multilevel Inheritance </vt:lpstr>
      <vt:lpstr>Multiple inheritance</vt:lpstr>
      <vt:lpstr>Hybrid Inheritance </vt:lpstr>
      <vt:lpstr>Hierarchical Inheritance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Admin</dc:creator>
  <cp:lastModifiedBy>ELCOT</cp:lastModifiedBy>
  <cp:revision>3</cp:revision>
  <dcterms:created xsi:type="dcterms:W3CDTF">2021-11-10T18:09:48Z</dcterms:created>
  <dcterms:modified xsi:type="dcterms:W3CDTF">2022-02-10T05:24:19Z</dcterms:modified>
</cp:coreProperties>
</file>