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5"/>
  </p:notesMasterIdLst>
  <p:handoutMasterIdLst>
    <p:handoutMasterId r:id="rId36"/>
  </p:handoutMasterIdLst>
  <p:sldIdLst>
    <p:sldId id="1415" r:id="rId5"/>
    <p:sldId id="1394" r:id="rId6"/>
    <p:sldId id="1385" r:id="rId7"/>
    <p:sldId id="1378" r:id="rId8"/>
    <p:sldId id="1395" r:id="rId9"/>
    <p:sldId id="1397" r:id="rId10"/>
    <p:sldId id="1396" r:id="rId11"/>
    <p:sldId id="1408" r:id="rId12"/>
    <p:sldId id="1399" r:id="rId13"/>
    <p:sldId id="1400" r:id="rId14"/>
    <p:sldId id="1401" r:id="rId15"/>
    <p:sldId id="1402" r:id="rId16"/>
    <p:sldId id="1398" r:id="rId17"/>
    <p:sldId id="1404" r:id="rId18"/>
    <p:sldId id="1406" r:id="rId19"/>
    <p:sldId id="1407" r:id="rId20"/>
    <p:sldId id="1414" r:id="rId21"/>
    <p:sldId id="1409" r:id="rId22"/>
    <p:sldId id="1410" r:id="rId23"/>
    <p:sldId id="1411" r:id="rId24"/>
    <p:sldId id="1412" r:id="rId25"/>
    <p:sldId id="1413" r:id="rId26"/>
    <p:sldId id="1405" r:id="rId27"/>
    <p:sldId id="1389" r:id="rId28"/>
    <p:sldId id="1390" r:id="rId29"/>
    <p:sldId id="1391" r:id="rId30"/>
    <p:sldId id="1392" r:id="rId31"/>
    <p:sldId id="1387" r:id="rId32"/>
    <p:sldId id="1386" r:id="rId33"/>
    <p:sldId id="1393" r:id="rId34"/>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Pavel Dzemyantsau" initials="PD" lastIdx="1" clrIdx="2"/>
  <p:cmAuthor id="4" name="Roman Novik" initials="RN" lastIdx="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C2D9"/>
    <a:srgbClr val="FDCD03"/>
    <a:srgbClr val="293893"/>
    <a:srgbClr val="A3C644"/>
    <a:srgbClr val="293891"/>
    <a:srgbClr val="444444"/>
    <a:srgbClr val="464547"/>
    <a:srgbClr val="B22746"/>
    <a:srgbClr val="66666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42" autoAdjust="0"/>
    <p:restoredTop sz="84141" autoAdjust="0"/>
  </p:normalViewPr>
  <p:slideViewPr>
    <p:cSldViewPr snapToGrid="0">
      <p:cViewPr varScale="1">
        <p:scale>
          <a:sx n="85" d="100"/>
          <a:sy n="85" d="100"/>
        </p:scale>
        <p:origin x="1314" y="90"/>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117264"/>
    </p:cViewPr>
  </p:outlineViewPr>
  <p:notesTextViewPr>
    <p:cViewPr>
      <p:scale>
        <a:sx n="3" d="2"/>
        <a:sy n="3" d="2"/>
      </p:scale>
      <p:origin x="0" y="0"/>
    </p:cViewPr>
  </p:notesTextViewPr>
  <p:sorterViewPr>
    <p:cViewPr>
      <p:scale>
        <a:sx n="124" d="100"/>
        <a:sy n="124" d="100"/>
      </p:scale>
      <p:origin x="0" y="-15264"/>
    </p:cViewPr>
  </p:sorterViewPr>
  <p:notesViewPr>
    <p:cSldViewPr snapToGrid="0">
      <p:cViewPr varScale="1">
        <p:scale>
          <a:sx n="68" d="100"/>
          <a:sy n="68" d="100"/>
        </p:scale>
        <p:origin x="2246"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882A23-44C8-4D4D-9A70-6A0C1B122B33}" type="doc">
      <dgm:prSet loTypeId="urn:microsoft.com/office/officeart/2005/8/layout/hierarchy4" loCatId="" qsTypeId="urn:microsoft.com/office/officeart/2005/8/quickstyle/simple1" qsCatId="simple" csTypeId="urn:microsoft.com/office/officeart/2005/8/colors/colorful1" csCatId="colorful" phldr="1"/>
      <dgm:spPr/>
      <dgm:t>
        <a:bodyPr/>
        <a:lstStyle/>
        <a:p>
          <a:endParaRPr lang="en-US"/>
        </a:p>
      </dgm:t>
    </dgm:pt>
    <dgm:pt modelId="{41AD72E2-4DA2-C046-BFEA-26032B9150A4}">
      <dgm:prSet phldrT="[Text]"/>
      <dgm:spPr/>
      <dgm:t>
        <a:bodyPr/>
        <a:lstStyle/>
        <a:p>
          <a:r>
            <a:rPr lang="en-US" dirty="0" smtClean="0"/>
            <a:t>Data Science Accelerator</a:t>
          </a:r>
          <a:endParaRPr lang="en-US" dirty="0"/>
        </a:p>
      </dgm:t>
    </dgm:pt>
    <dgm:pt modelId="{8E43586D-6BBD-C049-8A56-ADF6D6950CDD}" type="parTrans" cxnId="{F0F90716-308C-D248-9824-021C9DC99419}">
      <dgm:prSet/>
      <dgm:spPr/>
      <dgm:t>
        <a:bodyPr/>
        <a:lstStyle/>
        <a:p>
          <a:endParaRPr lang="en-US"/>
        </a:p>
      </dgm:t>
    </dgm:pt>
    <dgm:pt modelId="{38AD295C-62F6-0245-A316-D7D43E9543A2}" type="sibTrans" cxnId="{F0F90716-308C-D248-9824-021C9DC99419}">
      <dgm:prSet/>
      <dgm:spPr/>
      <dgm:t>
        <a:bodyPr/>
        <a:lstStyle/>
        <a:p>
          <a:endParaRPr lang="en-US"/>
        </a:p>
      </dgm:t>
    </dgm:pt>
    <dgm:pt modelId="{83676045-F809-5743-BD0F-7F5EA1E3ED39}">
      <dgm:prSet phldrT="[Text]" custT="1"/>
      <dgm:spPr>
        <a:solidFill>
          <a:schemeClr val="accent3">
            <a:lumMod val="60000"/>
            <a:lumOff val="40000"/>
          </a:schemeClr>
        </a:solidFill>
      </dgm:spPr>
      <dgm:t>
        <a:bodyPr anchor="ctr"/>
        <a:lstStyle/>
        <a:p>
          <a:pPr algn="ctr"/>
          <a:r>
            <a:rPr lang="en-US" sz="2500" smtClean="0"/>
            <a:t>Exploratory Space</a:t>
          </a:r>
        </a:p>
        <a:p>
          <a:pPr algn="l"/>
          <a:r>
            <a:rPr lang="en-US" sz="1200" smtClean="0"/>
            <a:t>- </a:t>
          </a:r>
          <a:r>
            <a:rPr lang="en-US" sz="1200" dirty="0" smtClean="0"/>
            <a:t>private</a:t>
          </a:r>
          <a:r>
            <a:rPr lang="en-US" sz="1200" baseline="0" dirty="0" smtClean="0"/>
            <a:t> and collaborative space</a:t>
          </a:r>
        </a:p>
        <a:p>
          <a:pPr algn="l"/>
          <a:r>
            <a:rPr lang="en-US" sz="1200" baseline="0" dirty="0" smtClean="0"/>
            <a:t>- for Data R&amp;D Work</a:t>
          </a:r>
          <a:endParaRPr lang="en-US" sz="1200" dirty="0"/>
        </a:p>
      </dgm:t>
    </dgm:pt>
    <dgm:pt modelId="{0261DF74-5193-4540-8B46-F3C46FB7024C}" type="parTrans" cxnId="{A52B73A8-8BE5-0640-A4DC-5EC9513DA9E2}">
      <dgm:prSet/>
      <dgm:spPr/>
      <dgm:t>
        <a:bodyPr/>
        <a:lstStyle/>
        <a:p>
          <a:endParaRPr lang="en-US"/>
        </a:p>
      </dgm:t>
    </dgm:pt>
    <dgm:pt modelId="{3FB82050-EA16-334F-AF95-7E45FDBDD279}" type="sibTrans" cxnId="{A52B73A8-8BE5-0640-A4DC-5EC9513DA9E2}">
      <dgm:prSet/>
      <dgm:spPr/>
      <dgm:t>
        <a:bodyPr/>
        <a:lstStyle/>
        <a:p>
          <a:endParaRPr lang="en-US"/>
        </a:p>
      </dgm:t>
    </dgm:pt>
    <dgm:pt modelId="{86CD8EBE-2168-1641-A725-EEB15FD4DCC0}">
      <dgm:prSet phldrT="[Text]" custT="1"/>
      <dgm:spPr>
        <a:solidFill>
          <a:srgbClr val="92D050"/>
        </a:solidFill>
      </dgm:spPr>
      <dgm:t>
        <a:bodyPr vert="horz" anchor="ctr"/>
        <a:lstStyle/>
        <a:p>
          <a:pPr algn="ctr"/>
          <a:r>
            <a:rPr lang="en-US" sz="2500" dirty="0" smtClean="0"/>
            <a:t>Modules              </a:t>
          </a:r>
        </a:p>
        <a:p>
          <a:pPr algn="ctr"/>
          <a:endParaRPr lang="en-US" sz="1800" dirty="0" smtClean="0"/>
        </a:p>
        <a:p>
          <a:pPr algn="l"/>
          <a:r>
            <a:rPr lang="en-US" sz="1200" dirty="0" smtClean="0"/>
            <a:t>- templates</a:t>
          </a:r>
          <a:br>
            <a:rPr lang="en-US" sz="1200" dirty="0" smtClean="0"/>
          </a:br>
          <a:r>
            <a:rPr lang="en-US" sz="1200" dirty="0" smtClean="0"/>
            <a:t>- ready</a:t>
          </a:r>
          <a:r>
            <a:rPr lang="en-US" sz="1200" baseline="0" dirty="0" smtClean="0"/>
            <a:t> to be deployed</a:t>
          </a:r>
        </a:p>
      </dgm:t>
    </dgm:pt>
    <dgm:pt modelId="{5D3B105C-27D4-8E42-9207-BD3A98EBF92E}" type="parTrans" cxnId="{3530334A-1849-1B48-B437-AFF7CAA5D902}">
      <dgm:prSet/>
      <dgm:spPr/>
      <dgm:t>
        <a:bodyPr/>
        <a:lstStyle/>
        <a:p>
          <a:endParaRPr lang="en-US"/>
        </a:p>
      </dgm:t>
    </dgm:pt>
    <dgm:pt modelId="{344BCA24-4206-D346-BE6F-2403031707FA}" type="sibTrans" cxnId="{3530334A-1849-1B48-B437-AFF7CAA5D902}">
      <dgm:prSet/>
      <dgm:spPr/>
      <dgm:t>
        <a:bodyPr/>
        <a:lstStyle/>
        <a:p>
          <a:endParaRPr lang="en-US"/>
        </a:p>
      </dgm:t>
    </dgm:pt>
    <dgm:pt modelId="{0DDFBCCA-EFB6-C644-BD1A-925E466165FE}" type="pres">
      <dgm:prSet presAssocID="{99882A23-44C8-4D4D-9A70-6A0C1B122B33}" presName="Name0" presStyleCnt="0">
        <dgm:presLayoutVars>
          <dgm:chPref val="1"/>
          <dgm:dir/>
          <dgm:animOne val="branch"/>
          <dgm:animLvl val="lvl"/>
          <dgm:resizeHandles/>
        </dgm:presLayoutVars>
      </dgm:prSet>
      <dgm:spPr/>
      <dgm:t>
        <a:bodyPr/>
        <a:lstStyle/>
        <a:p>
          <a:endParaRPr lang="en-US"/>
        </a:p>
      </dgm:t>
    </dgm:pt>
    <dgm:pt modelId="{71E67E54-D429-0D4F-BFCE-B3BFF5F9153A}" type="pres">
      <dgm:prSet presAssocID="{41AD72E2-4DA2-C046-BFEA-26032B9150A4}" presName="vertOne" presStyleCnt="0"/>
      <dgm:spPr/>
    </dgm:pt>
    <dgm:pt modelId="{1C229D24-0D3A-5045-A98E-4D94C0733F60}" type="pres">
      <dgm:prSet presAssocID="{41AD72E2-4DA2-C046-BFEA-26032B9150A4}" presName="txOne" presStyleLbl="node0" presStyleIdx="0" presStyleCnt="1" custScaleY="26051">
        <dgm:presLayoutVars>
          <dgm:chPref val="3"/>
        </dgm:presLayoutVars>
      </dgm:prSet>
      <dgm:spPr/>
      <dgm:t>
        <a:bodyPr/>
        <a:lstStyle/>
        <a:p>
          <a:endParaRPr lang="en-US"/>
        </a:p>
      </dgm:t>
    </dgm:pt>
    <dgm:pt modelId="{5BE00CE7-367E-F74A-8980-287C6320CF72}" type="pres">
      <dgm:prSet presAssocID="{41AD72E2-4DA2-C046-BFEA-26032B9150A4}" presName="parTransOne" presStyleCnt="0"/>
      <dgm:spPr/>
    </dgm:pt>
    <dgm:pt modelId="{9F895212-B433-8B4A-A556-14AB3803673E}" type="pres">
      <dgm:prSet presAssocID="{41AD72E2-4DA2-C046-BFEA-26032B9150A4}" presName="horzOne" presStyleCnt="0"/>
      <dgm:spPr/>
    </dgm:pt>
    <dgm:pt modelId="{371E75CC-B88D-EE4B-8FED-1BB124D0DD00}" type="pres">
      <dgm:prSet presAssocID="{83676045-F809-5743-BD0F-7F5EA1E3ED39}" presName="vertTwo" presStyleCnt="0"/>
      <dgm:spPr/>
    </dgm:pt>
    <dgm:pt modelId="{F41ED8C8-352E-1848-8615-1A569DA81B64}" type="pres">
      <dgm:prSet presAssocID="{83676045-F809-5743-BD0F-7F5EA1E3ED39}" presName="txTwo" presStyleLbl="node2" presStyleIdx="0" presStyleCnt="2" custScaleY="140116">
        <dgm:presLayoutVars>
          <dgm:chPref val="3"/>
        </dgm:presLayoutVars>
      </dgm:prSet>
      <dgm:spPr/>
      <dgm:t>
        <a:bodyPr/>
        <a:lstStyle/>
        <a:p>
          <a:endParaRPr lang="en-US"/>
        </a:p>
      </dgm:t>
    </dgm:pt>
    <dgm:pt modelId="{260C0F62-FD33-A74D-A4D7-88AC1A19A4FA}" type="pres">
      <dgm:prSet presAssocID="{83676045-F809-5743-BD0F-7F5EA1E3ED39}" presName="horzTwo" presStyleCnt="0"/>
      <dgm:spPr/>
    </dgm:pt>
    <dgm:pt modelId="{DD74D19B-41C8-7B46-B1E1-A24B7EC7C428}" type="pres">
      <dgm:prSet presAssocID="{3FB82050-EA16-334F-AF95-7E45FDBDD279}" presName="sibSpaceTwo" presStyleCnt="0"/>
      <dgm:spPr/>
    </dgm:pt>
    <dgm:pt modelId="{CFA1BB63-F2F1-D74C-9302-510FFFFB4476}" type="pres">
      <dgm:prSet presAssocID="{86CD8EBE-2168-1641-A725-EEB15FD4DCC0}" presName="vertTwo" presStyleCnt="0"/>
      <dgm:spPr/>
    </dgm:pt>
    <dgm:pt modelId="{9DBA7151-CADB-0B49-ACB1-BAD7695A255C}" type="pres">
      <dgm:prSet presAssocID="{86CD8EBE-2168-1641-A725-EEB15FD4DCC0}" presName="txTwo" presStyleLbl="node2" presStyleIdx="1" presStyleCnt="2" custScaleX="99957" custScaleY="140116">
        <dgm:presLayoutVars>
          <dgm:chPref val="3"/>
        </dgm:presLayoutVars>
      </dgm:prSet>
      <dgm:spPr/>
      <dgm:t>
        <a:bodyPr/>
        <a:lstStyle/>
        <a:p>
          <a:endParaRPr lang="en-US"/>
        </a:p>
      </dgm:t>
    </dgm:pt>
    <dgm:pt modelId="{12551EE5-4633-1F4F-A1D6-59442224B906}" type="pres">
      <dgm:prSet presAssocID="{86CD8EBE-2168-1641-A725-EEB15FD4DCC0}" presName="horzTwo" presStyleCnt="0"/>
      <dgm:spPr/>
    </dgm:pt>
  </dgm:ptLst>
  <dgm:cxnLst>
    <dgm:cxn modelId="{DAA7DAE1-A1B6-7745-B247-C4888EF7AB40}" type="presOf" srcId="{99882A23-44C8-4D4D-9A70-6A0C1B122B33}" destId="{0DDFBCCA-EFB6-C644-BD1A-925E466165FE}" srcOrd="0" destOrd="0" presId="urn:microsoft.com/office/officeart/2005/8/layout/hierarchy4"/>
    <dgm:cxn modelId="{0B603D88-3A3F-4E4B-989A-A455C8D6C62B}" type="presOf" srcId="{83676045-F809-5743-BD0F-7F5EA1E3ED39}" destId="{F41ED8C8-352E-1848-8615-1A569DA81B64}" srcOrd="0" destOrd="0" presId="urn:microsoft.com/office/officeart/2005/8/layout/hierarchy4"/>
    <dgm:cxn modelId="{43A93011-034C-1F46-BEE8-9865BCEDD557}" type="presOf" srcId="{86CD8EBE-2168-1641-A725-EEB15FD4DCC0}" destId="{9DBA7151-CADB-0B49-ACB1-BAD7695A255C}" srcOrd="0" destOrd="0" presId="urn:microsoft.com/office/officeart/2005/8/layout/hierarchy4"/>
    <dgm:cxn modelId="{B3770325-BFBC-B042-8897-6B621F722B3D}" type="presOf" srcId="{41AD72E2-4DA2-C046-BFEA-26032B9150A4}" destId="{1C229D24-0D3A-5045-A98E-4D94C0733F60}" srcOrd="0" destOrd="0" presId="urn:microsoft.com/office/officeart/2005/8/layout/hierarchy4"/>
    <dgm:cxn modelId="{F0F90716-308C-D248-9824-021C9DC99419}" srcId="{99882A23-44C8-4D4D-9A70-6A0C1B122B33}" destId="{41AD72E2-4DA2-C046-BFEA-26032B9150A4}" srcOrd="0" destOrd="0" parTransId="{8E43586D-6BBD-C049-8A56-ADF6D6950CDD}" sibTransId="{38AD295C-62F6-0245-A316-D7D43E9543A2}"/>
    <dgm:cxn modelId="{A52B73A8-8BE5-0640-A4DC-5EC9513DA9E2}" srcId="{41AD72E2-4DA2-C046-BFEA-26032B9150A4}" destId="{83676045-F809-5743-BD0F-7F5EA1E3ED39}" srcOrd="0" destOrd="0" parTransId="{0261DF74-5193-4540-8B46-F3C46FB7024C}" sibTransId="{3FB82050-EA16-334F-AF95-7E45FDBDD279}"/>
    <dgm:cxn modelId="{3530334A-1849-1B48-B437-AFF7CAA5D902}" srcId="{41AD72E2-4DA2-C046-BFEA-26032B9150A4}" destId="{86CD8EBE-2168-1641-A725-EEB15FD4DCC0}" srcOrd="1" destOrd="0" parTransId="{5D3B105C-27D4-8E42-9207-BD3A98EBF92E}" sibTransId="{344BCA24-4206-D346-BE6F-2403031707FA}"/>
    <dgm:cxn modelId="{4D88371A-461B-4C44-8E74-B865358CA6B5}" type="presParOf" srcId="{0DDFBCCA-EFB6-C644-BD1A-925E466165FE}" destId="{71E67E54-D429-0D4F-BFCE-B3BFF5F9153A}" srcOrd="0" destOrd="0" presId="urn:microsoft.com/office/officeart/2005/8/layout/hierarchy4"/>
    <dgm:cxn modelId="{D7505D23-0818-1145-8C1C-792D95FC65CA}" type="presParOf" srcId="{71E67E54-D429-0D4F-BFCE-B3BFF5F9153A}" destId="{1C229D24-0D3A-5045-A98E-4D94C0733F60}" srcOrd="0" destOrd="0" presId="urn:microsoft.com/office/officeart/2005/8/layout/hierarchy4"/>
    <dgm:cxn modelId="{C2C6866B-7628-354E-939E-8BDA3EF23FD0}" type="presParOf" srcId="{71E67E54-D429-0D4F-BFCE-B3BFF5F9153A}" destId="{5BE00CE7-367E-F74A-8980-287C6320CF72}" srcOrd="1" destOrd="0" presId="urn:microsoft.com/office/officeart/2005/8/layout/hierarchy4"/>
    <dgm:cxn modelId="{43771EAC-340B-524F-B549-9C3E391A131A}" type="presParOf" srcId="{71E67E54-D429-0D4F-BFCE-B3BFF5F9153A}" destId="{9F895212-B433-8B4A-A556-14AB3803673E}" srcOrd="2" destOrd="0" presId="urn:microsoft.com/office/officeart/2005/8/layout/hierarchy4"/>
    <dgm:cxn modelId="{BCB3BFEC-E87D-6F48-B75E-1E2AF998099A}" type="presParOf" srcId="{9F895212-B433-8B4A-A556-14AB3803673E}" destId="{371E75CC-B88D-EE4B-8FED-1BB124D0DD00}" srcOrd="0" destOrd="0" presId="urn:microsoft.com/office/officeart/2005/8/layout/hierarchy4"/>
    <dgm:cxn modelId="{77A82DC9-CA9C-1240-9BF3-2B22420B2CE8}" type="presParOf" srcId="{371E75CC-B88D-EE4B-8FED-1BB124D0DD00}" destId="{F41ED8C8-352E-1848-8615-1A569DA81B64}" srcOrd="0" destOrd="0" presId="urn:microsoft.com/office/officeart/2005/8/layout/hierarchy4"/>
    <dgm:cxn modelId="{A4F1B13F-B523-C846-8E72-021367CC3D13}" type="presParOf" srcId="{371E75CC-B88D-EE4B-8FED-1BB124D0DD00}" destId="{260C0F62-FD33-A74D-A4D7-88AC1A19A4FA}" srcOrd="1" destOrd="0" presId="urn:microsoft.com/office/officeart/2005/8/layout/hierarchy4"/>
    <dgm:cxn modelId="{35134FFC-4BBB-4B43-A33E-572EAC06B144}" type="presParOf" srcId="{9F895212-B433-8B4A-A556-14AB3803673E}" destId="{DD74D19B-41C8-7B46-B1E1-A24B7EC7C428}" srcOrd="1" destOrd="0" presId="urn:microsoft.com/office/officeart/2005/8/layout/hierarchy4"/>
    <dgm:cxn modelId="{7151F8C1-D32A-F54A-8362-3BF09FE111CB}" type="presParOf" srcId="{9F895212-B433-8B4A-A556-14AB3803673E}" destId="{CFA1BB63-F2F1-D74C-9302-510FFFFB4476}" srcOrd="2" destOrd="0" presId="urn:microsoft.com/office/officeart/2005/8/layout/hierarchy4"/>
    <dgm:cxn modelId="{22922102-D068-8F47-BE29-70E6D4A51C95}" type="presParOf" srcId="{CFA1BB63-F2F1-D74C-9302-510FFFFB4476}" destId="{9DBA7151-CADB-0B49-ACB1-BAD7695A255C}" srcOrd="0" destOrd="0" presId="urn:microsoft.com/office/officeart/2005/8/layout/hierarchy4"/>
    <dgm:cxn modelId="{A9455FCF-82A0-7B4A-81BB-73EAA3789D5D}" type="presParOf" srcId="{CFA1BB63-F2F1-D74C-9302-510FFFFB4476}" destId="{12551EE5-4633-1F4F-A1D6-59442224B906}"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9882A23-44C8-4D4D-9A70-6A0C1B122B33}" type="doc">
      <dgm:prSet loTypeId="urn:microsoft.com/office/officeart/2005/8/layout/hierarchy4" loCatId="" qsTypeId="urn:microsoft.com/office/officeart/2005/8/quickstyle/simple1" qsCatId="simple" csTypeId="urn:microsoft.com/office/officeart/2005/8/colors/colorful1" csCatId="colorful" phldr="1"/>
      <dgm:spPr/>
      <dgm:t>
        <a:bodyPr/>
        <a:lstStyle/>
        <a:p>
          <a:endParaRPr lang="en-US"/>
        </a:p>
      </dgm:t>
    </dgm:pt>
    <dgm:pt modelId="{41AD72E2-4DA2-C046-BFEA-26032B9150A4}">
      <dgm:prSet phldrT="[Text]"/>
      <dgm:spPr/>
      <dgm:t>
        <a:bodyPr/>
        <a:lstStyle/>
        <a:p>
          <a:r>
            <a:rPr lang="en-US" dirty="0" smtClean="0"/>
            <a:t>Data Science Accelerator</a:t>
          </a:r>
          <a:endParaRPr lang="en-US" dirty="0"/>
        </a:p>
      </dgm:t>
    </dgm:pt>
    <dgm:pt modelId="{8E43586D-6BBD-C049-8A56-ADF6D6950CDD}" type="parTrans" cxnId="{F0F90716-308C-D248-9824-021C9DC99419}">
      <dgm:prSet/>
      <dgm:spPr/>
      <dgm:t>
        <a:bodyPr/>
        <a:lstStyle/>
        <a:p>
          <a:endParaRPr lang="en-US"/>
        </a:p>
      </dgm:t>
    </dgm:pt>
    <dgm:pt modelId="{38AD295C-62F6-0245-A316-D7D43E9543A2}" type="sibTrans" cxnId="{F0F90716-308C-D248-9824-021C9DC99419}">
      <dgm:prSet/>
      <dgm:spPr/>
      <dgm:t>
        <a:bodyPr/>
        <a:lstStyle/>
        <a:p>
          <a:endParaRPr lang="en-US"/>
        </a:p>
      </dgm:t>
    </dgm:pt>
    <dgm:pt modelId="{83676045-F809-5743-BD0F-7F5EA1E3ED39}">
      <dgm:prSet phldrT="[Text]"/>
      <dgm:spPr>
        <a:solidFill>
          <a:schemeClr val="accent3">
            <a:lumMod val="60000"/>
            <a:lumOff val="40000"/>
          </a:schemeClr>
        </a:solidFill>
      </dgm:spPr>
      <dgm:t>
        <a:bodyPr/>
        <a:lstStyle/>
        <a:p>
          <a:r>
            <a:rPr lang="en-US" dirty="0" smtClean="0"/>
            <a:t>Exploratory Space</a:t>
          </a:r>
          <a:endParaRPr lang="en-US" dirty="0"/>
        </a:p>
      </dgm:t>
    </dgm:pt>
    <dgm:pt modelId="{0261DF74-5193-4540-8B46-F3C46FB7024C}" type="parTrans" cxnId="{A52B73A8-8BE5-0640-A4DC-5EC9513DA9E2}">
      <dgm:prSet/>
      <dgm:spPr/>
      <dgm:t>
        <a:bodyPr/>
        <a:lstStyle/>
        <a:p>
          <a:endParaRPr lang="en-US"/>
        </a:p>
      </dgm:t>
    </dgm:pt>
    <dgm:pt modelId="{3FB82050-EA16-334F-AF95-7E45FDBDD279}" type="sibTrans" cxnId="{A52B73A8-8BE5-0640-A4DC-5EC9513DA9E2}">
      <dgm:prSet/>
      <dgm:spPr/>
      <dgm:t>
        <a:bodyPr/>
        <a:lstStyle/>
        <a:p>
          <a:endParaRPr lang="en-US"/>
        </a:p>
      </dgm:t>
    </dgm:pt>
    <dgm:pt modelId="{C4CA88AE-D233-924B-9A6A-414B34D23AD2}">
      <dgm:prSet phldrT="[Text]"/>
      <dgm:spPr>
        <a:solidFill>
          <a:schemeClr val="accent3">
            <a:lumMod val="60000"/>
            <a:lumOff val="40000"/>
          </a:schemeClr>
        </a:solidFill>
      </dgm:spPr>
      <dgm:t>
        <a:bodyPr vert="horz"/>
        <a:lstStyle/>
        <a:p>
          <a:r>
            <a:rPr lang="en-US" dirty="0" smtClean="0"/>
            <a:t>User Space</a:t>
          </a:r>
          <a:endParaRPr lang="en-US" dirty="0"/>
        </a:p>
      </dgm:t>
    </dgm:pt>
    <dgm:pt modelId="{A1745B84-924B-774A-B557-4DD7B475B3CE}" type="parTrans" cxnId="{2F922633-7069-B247-9327-8EC798DCF0EC}">
      <dgm:prSet/>
      <dgm:spPr/>
      <dgm:t>
        <a:bodyPr/>
        <a:lstStyle/>
        <a:p>
          <a:endParaRPr lang="en-US"/>
        </a:p>
      </dgm:t>
    </dgm:pt>
    <dgm:pt modelId="{A58BC970-CAF1-1A4E-84F0-76B4898C6A58}" type="sibTrans" cxnId="{2F922633-7069-B247-9327-8EC798DCF0EC}">
      <dgm:prSet/>
      <dgm:spPr/>
      <dgm:t>
        <a:bodyPr/>
        <a:lstStyle/>
        <a:p>
          <a:endParaRPr lang="en-US"/>
        </a:p>
      </dgm:t>
    </dgm:pt>
    <dgm:pt modelId="{625EA9E5-64D1-A844-AEFB-86FE07E46E21}">
      <dgm:prSet phldrT="[Text]"/>
      <dgm:spPr>
        <a:solidFill>
          <a:schemeClr val="accent3">
            <a:lumMod val="60000"/>
            <a:lumOff val="40000"/>
          </a:schemeClr>
        </a:solidFill>
      </dgm:spPr>
      <dgm:t>
        <a:bodyPr vert="horz"/>
        <a:lstStyle/>
        <a:p>
          <a:r>
            <a:rPr lang="en-US" dirty="0" smtClean="0"/>
            <a:t>Collaborative</a:t>
          </a:r>
          <a:r>
            <a:rPr lang="en-US" baseline="0" dirty="0" smtClean="0"/>
            <a:t> Space</a:t>
          </a:r>
          <a:endParaRPr lang="en-US" dirty="0"/>
        </a:p>
      </dgm:t>
    </dgm:pt>
    <dgm:pt modelId="{110B30BD-E0F0-674D-9C5E-92870DC686A5}" type="parTrans" cxnId="{75C7D893-9958-854B-B309-A6AA38AB70EB}">
      <dgm:prSet/>
      <dgm:spPr/>
      <dgm:t>
        <a:bodyPr/>
        <a:lstStyle/>
        <a:p>
          <a:endParaRPr lang="en-US"/>
        </a:p>
      </dgm:t>
    </dgm:pt>
    <dgm:pt modelId="{2CD1C963-9491-7148-9AC2-C9B7CF9E6BF6}" type="sibTrans" cxnId="{75C7D893-9958-854B-B309-A6AA38AB70EB}">
      <dgm:prSet/>
      <dgm:spPr/>
      <dgm:t>
        <a:bodyPr/>
        <a:lstStyle/>
        <a:p>
          <a:endParaRPr lang="en-US"/>
        </a:p>
      </dgm:t>
    </dgm:pt>
    <dgm:pt modelId="{DAD3B157-01C5-F546-BA8A-856F29E56F79}">
      <dgm:prSet phldrT="[Text]"/>
      <dgm:spPr>
        <a:solidFill>
          <a:schemeClr val="accent3">
            <a:lumMod val="60000"/>
            <a:lumOff val="40000"/>
          </a:schemeClr>
        </a:solidFill>
      </dgm:spPr>
      <dgm:t>
        <a:bodyPr vert="vert270"/>
        <a:lstStyle/>
        <a:p>
          <a:r>
            <a:rPr lang="en-US" dirty="0" smtClean="0"/>
            <a:t>Analytical Tools</a:t>
          </a:r>
          <a:endParaRPr lang="en-US" dirty="0"/>
        </a:p>
      </dgm:t>
    </dgm:pt>
    <dgm:pt modelId="{D8B5AF44-4215-2B40-9010-9264BE0FB46A}" type="parTrans" cxnId="{2DAF1715-C724-3348-A78A-6F2D013C0962}">
      <dgm:prSet/>
      <dgm:spPr/>
      <dgm:t>
        <a:bodyPr/>
        <a:lstStyle/>
        <a:p>
          <a:endParaRPr lang="en-US"/>
        </a:p>
      </dgm:t>
    </dgm:pt>
    <dgm:pt modelId="{AFF4F3B3-9BA8-674B-9600-90ED3D5306F9}" type="sibTrans" cxnId="{2DAF1715-C724-3348-A78A-6F2D013C0962}">
      <dgm:prSet/>
      <dgm:spPr/>
      <dgm:t>
        <a:bodyPr/>
        <a:lstStyle/>
        <a:p>
          <a:endParaRPr lang="en-US"/>
        </a:p>
      </dgm:t>
    </dgm:pt>
    <dgm:pt modelId="{C6A6D309-C516-B345-9CC2-2CA75AD4098B}">
      <dgm:prSet phldrT="[Text]"/>
      <dgm:spPr>
        <a:solidFill>
          <a:schemeClr val="accent3">
            <a:lumMod val="60000"/>
            <a:lumOff val="40000"/>
          </a:schemeClr>
        </a:solidFill>
      </dgm:spPr>
      <dgm:t>
        <a:bodyPr vert="vert270"/>
        <a:lstStyle/>
        <a:p>
          <a:r>
            <a:rPr lang="en-US" dirty="0" smtClean="0"/>
            <a:t>Compute</a:t>
          </a:r>
          <a:endParaRPr lang="en-US" dirty="0"/>
        </a:p>
      </dgm:t>
    </dgm:pt>
    <dgm:pt modelId="{FD99836C-98CE-4F4B-8D14-39B0103FCD2F}" type="parTrans" cxnId="{71CD0FE3-FF1A-FE4B-B063-73393ADBF646}">
      <dgm:prSet/>
      <dgm:spPr/>
      <dgm:t>
        <a:bodyPr/>
        <a:lstStyle/>
        <a:p>
          <a:endParaRPr lang="en-US"/>
        </a:p>
      </dgm:t>
    </dgm:pt>
    <dgm:pt modelId="{226A2EBE-CA52-A44C-8212-9B6D2CF5883E}" type="sibTrans" cxnId="{71CD0FE3-FF1A-FE4B-B063-73393ADBF646}">
      <dgm:prSet/>
      <dgm:spPr/>
      <dgm:t>
        <a:bodyPr/>
        <a:lstStyle/>
        <a:p>
          <a:endParaRPr lang="en-US"/>
        </a:p>
      </dgm:t>
    </dgm:pt>
    <dgm:pt modelId="{E7B2926B-A189-374D-944F-21C8BD1C07FA}">
      <dgm:prSet phldrT="[Text]"/>
      <dgm:spPr>
        <a:solidFill>
          <a:schemeClr val="accent3">
            <a:lumMod val="60000"/>
            <a:lumOff val="40000"/>
          </a:schemeClr>
        </a:solidFill>
      </dgm:spPr>
      <dgm:t>
        <a:bodyPr vert="vert270"/>
        <a:lstStyle/>
        <a:p>
          <a:r>
            <a:rPr lang="en-US" dirty="0" smtClean="0"/>
            <a:t>Metadata</a:t>
          </a:r>
          <a:endParaRPr lang="en-US" dirty="0"/>
        </a:p>
      </dgm:t>
    </dgm:pt>
    <dgm:pt modelId="{E6BB465B-D3BA-4B49-8EF2-5BF5C95CE906}" type="parTrans" cxnId="{4D3963EB-E43C-2E4E-9B3E-7D24ED88FD92}">
      <dgm:prSet/>
      <dgm:spPr/>
      <dgm:t>
        <a:bodyPr/>
        <a:lstStyle/>
        <a:p>
          <a:endParaRPr lang="en-US"/>
        </a:p>
      </dgm:t>
    </dgm:pt>
    <dgm:pt modelId="{9E70FFE7-F97D-5A48-B8DC-DD6F61E20000}" type="sibTrans" cxnId="{4D3963EB-E43C-2E4E-9B3E-7D24ED88FD92}">
      <dgm:prSet/>
      <dgm:spPr/>
      <dgm:t>
        <a:bodyPr/>
        <a:lstStyle/>
        <a:p>
          <a:endParaRPr lang="en-US"/>
        </a:p>
      </dgm:t>
    </dgm:pt>
    <dgm:pt modelId="{85EEC469-508E-4A48-B1E7-678EE251D8A1}">
      <dgm:prSet phldrT="[Text]"/>
      <dgm:spPr>
        <a:solidFill>
          <a:schemeClr val="accent3">
            <a:lumMod val="60000"/>
            <a:lumOff val="40000"/>
          </a:schemeClr>
        </a:solidFill>
      </dgm:spPr>
      <dgm:t>
        <a:bodyPr vert="vert270"/>
        <a:lstStyle/>
        <a:p>
          <a:r>
            <a:rPr lang="en-US" dirty="0" smtClean="0"/>
            <a:t>Data</a:t>
          </a:r>
          <a:endParaRPr lang="en-US" dirty="0"/>
        </a:p>
      </dgm:t>
    </dgm:pt>
    <dgm:pt modelId="{AA6FD1D3-72B4-B748-A95F-2DEA792BE5C7}" type="parTrans" cxnId="{6B7A8237-A1FB-0E40-8652-13AC4C53DD7E}">
      <dgm:prSet/>
      <dgm:spPr/>
      <dgm:t>
        <a:bodyPr/>
        <a:lstStyle/>
        <a:p>
          <a:endParaRPr lang="en-US"/>
        </a:p>
      </dgm:t>
    </dgm:pt>
    <dgm:pt modelId="{D33A0B7A-3D17-ED4A-BE07-C360224BD611}" type="sibTrans" cxnId="{6B7A8237-A1FB-0E40-8652-13AC4C53DD7E}">
      <dgm:prSet/>
      <dgm:spPr/>
      <dgm:t>
        <a:bodyPr/>
        <a:lstStyle/>
        <a:p>
          <a:endParaRPr lang="en-US"/>
        </a:p>
      </dgm:t>
    </dgm:pt>
    <dgm:pt modelId="{EC9E29EF-97B5-164C-A2D4-218133FBE0E9}">
      <dgm:prSet phldrT="[Text]"/>
      <dgm:spPr>
        <a:solidFill>
          <a:schemeClr val="accent3">
            <a:lumMod val="60000"/>
            <a:lumOff val="40000"/>
          </a:schemeClr>
        </a:solidFill>
      </dgm:spPr>
      <dgm:t>
        <a:bodyPr vert="vert270"/>
        <a:lstStyle/>
        <a:p>
          <a:r>
            <a:rPr lang="en-US" dirty="0" smtClean="0"/>
            <a:t>Compute</a:t>
          </a:r>
          <a:endParaRPr lang="en-US" dirty="0"/>
        </a:p>
      </dgm:t>
    </dgm:pt>
    <dgm:pt modelId="{A40805A2-051E-8346-B3BC-6E8A5A237FF1}" type="parTrans" cxnId="{37BAF795-1702-D644-9405-147CA8AA8616}">
      <dgm:prSet/>
      <dgm:spPr/>
      <dgm:t>
        <a:bodyPr/>
        <a:lstStyle/>
        <a:p>
          <a:endParaRPr lang="en-US"/>
        </a:p>
      </dgm:t>
    </dgm:pt>
    <dgm:pt modelId="{DA718388-2380-144F-BD7D-F9333AD95922}" type="sibTrans" cxnId="{37BAF795-1702-D644-9405-147CA8AA8616}">
      <dgm:prSet/>
      <dgm:spPr/>
      <dgm:t>
        <a:bodyPr/>
        <a:lstStyle/>
        <a:p>
          <a:endParaRPr lang="en-US"/>
        </a:p>
      </dgm:t>
    </dgm:pt>
    <dgm:pt modelId="{484C0936-54DC-9A47-A98C-D0A0E756DD1F}">
      <dgm:prSet phldrT="[Text]"/>
      <dgm:spPr>
        <a:solidFill>
          <a:schemeClr val="accent3">
            <a:lumMod val="60000"/>
            <a:lumOff val="40000"/>
          </a:schemeClr>
        </a:solidFill>
      </dgm:spPr>
      <dgm:t>
        <a:bodyPr vert="vert270"/>
        <a:lstStyle/>
        <a:p>
          <a:r>
            <a:rPr lang="en-US" dirty="0" smtClean="0"/>
            <a:t>Data</a:t>
          </a:r>
          <a:endParaRPr lang="en-US" dirty="0"/>
        </a:p>
      </dgm:t>
    </dgm:pt>
    <dgm:pt modelId="{A9C41079-2651-524D-B0B6-26D962FEA1C9}" type="parTrans" cxnId="{36E6BBD5-08FD-3C49-80A3-04B902CB6162}">
      <dgm:prSet/>
      <dgm:spPr/>
      <dgm:t>
        <a:bodyPr/>
        <a:lstStyle/>
        <a:p>
          <a:endParaRPr lang="en-US"/>
        </a:p>
      </dgm:t>
    </dgm:pt>
    <dgm:pt modelId="{FC3BC2D6-803B-1547-B747-5C123BFD84B4}" type="sibTrans" cxnId="{36E6BBD5-08FD-3C49-80A3-04B902CB6162}">
      <dgm:prSet/>
      <dgm:spPr/>
      <dgm:t>
        <a:bodyPr/>
        <a:lstStyle/>
        <a:p>
          <a:endParaRPr lang="en-US"/>
        </a:p>
      </dgm:t>
    </dgm:pt>
    <dgm:pt modelId="{86CD8EBE-2168-1641-A725-EEB15FD4DCC0}">
      <dgm:prSet phldrT="[Text]"/>
      <dgm:spPr>
        <a:solidFill>
          <a:srgbClr val="92D050"/>
        </a:solidFill>
      </dgm:spPr>
      <dgm:t>
        <a:bodyPr vert="vert270"/>
        <a:lstStyle/>
        <a:p>
          <a:r>
            <a:rPr lang="en-US" dirty="0" smtClean="0"/>
            <a:t>Modules ...</a:t>
          </a:r>
          <a:endParaRPr lang="en-US" dirty="0"/>
        </a:p>
      </dgm:t>
    </dgm:pt>
    <dgm:pt modelId="{5D3B105C-27D4-8E42-9207-BD3A98EBF92E}" type="parTrans" cxnId="{3530334A-1849-1B48-B437-AFF7CAA5D902}">
      <dgm:prSet/>
      <dgm:spPr/>
      <dgm:t>
        <a:bodyPr/>
        <a:lstStyle/>
        <a:p>
          <a:endParaRPr lang="en-US"/>
        </a:p>
      </dgm:t>
    </dgm:pt>
    <dgm:pt modelId="{344BCA24-4206-D346-BE6F-2403031707FA}" type="sibTrans" cxnId="{3530334A-1849-1B48-B437-AFF7CAA5D902}">
      <dgm:prSet/>
      <dgm:spPr/>
      <dgm:t>
        <a:bodyPr/>
        <a:lstStyle/>
        <a:p>
          <a:endParaRPr lang="en-US"/>
        </a:p>
      </dgm:t>
    </dgm:pt>
    <dgm:pt modelId="{B6C5B5DA-EF5C-E943-A954-8074725751AC}">
      <dgm:prSet phldrT="[Text]"/>
      <dgm:spPr>
        <a:solidFill>
          <a:schemeClr val="accent3">
            <a:lumMod val="60000"/>
            <a:lumOff val="40000"/>
          </a:schemeClr>
        </a:solidFill>
      </dgm:spPr>
      <dgm:t>
        <a:bodyPr vert="vert270"/>
        <a:lstStyle/>
        <a:p>
          <a:r>
            <a:rPr lang="en-US" dirty="0" smtClean="0"/>
            <a:t>Metadata</a:t>
          </a:r>
          <a:endParaRPr lang="en-US" dirty="0"/>
        </a:p>
      </dgm:t>
    </dgm:pt>
    <dgm:pt modelId="{B0816399-66A8-8B48-B3A3-8018BAA745A9}" type="parTrans" cxnId="{0A365B54-2951-C04A-82BE-F5EC5747D62D}">
      <dgm:prSet/>
      <dgm:spPr/>
      <dgm:t>
        <a:bodyPr/>
        <a:lstStyle/>
        <a:p>
          <a:endParaRPr lang="en-US"/>
        </a:p>
      </dgm:t>
    </dgm:pt>
    <dgm:pt modelId="{201C1334-7C3D-CE4B-A90F-7A681302D780}" type="sibTrans" cxnId="{0A365B54-2951-C04A-82BE-F5EC5747D62D}">
      <dgm:prSet/>
      <dgm:spPr/>
      <dgm:t>
        <a:bodyPr/>
        <a:lstStyle/>
        <a:p>
          <a:endParaRPr lang="en-US"/>
        </a:p>
      </dgm:t>
    </dgm:pt>
    <dgm:pt modelId="{96A2E7D1-61E8-7D43-B8D9-EBB51554162B}">
      <dgm:prSet phldrT="[Text]"/>
      <dgm:spPr>
        <a:solidFill>
          <a:schemeClr val="accent3">
            <a:lumMod val="60000"/>
            <a:lumOff val="40000"/>
          </a:schemeClr>
        </a:solidFill>
      </dgm:spPr>
      <dgm:t>
        <a:bodyPr vert="vert270"/>
        <a:lstStyle/>
        <a:p>
          <a:r>
            <a:rPr lang="en-US" dirty="0" smtClean="0"/>
            <a:t>Work Items Store</a:t>
          </a:r>
          <a:endParaRPr lang="en-US" dirty="0"/>
        </a:p>
      </dgm:t>
    </dgm:pt>
    <dgm:pt modelId="{12176FEF-191B-1540-896E-E159FC02E99D}" type="parTrans" cxnId="{23CFB299-7C9E-7E41-B772-1A93405E260A}">
      <dgm:prSet/>
      <dgm:spPr/>
      <dgm:t>
        <a:bodyPr/>
        <a:lstStyle/>
        <a:p>
          <a:endParaRPr lang="en-US"/>
        </a:p>
      </dgm:t>
    </dgm:pt>
    <dgm:pt modelId="{D0CCE675-CA18-F346-855A-0D84714C42F8}" type="sibTrans" cxnId="{23CFB299-7C9E-7E41-B772-1A93405E260A}">
      <dgm:prSet/>
      <dgm:spPr/>
      <dgm:t>
        <a:bodyPr/>
        <a:lstStyle/>
        <a:p>
          <a:endParaRPr lang="en-US"/>
        </a:p>
      </dgm:t>
    </dgm:pt>
    <dgm:pt modelId="{0DDFBCCA-EFB6-C644-BD1A-925E466165FE}" type="pres">
      <dgm:prSet presAssocID="{99882A23-44C8-4D4D-9A70-6A0C1B122B33}" presName="Name0" presStyleCnt="0">
        <dgm:presLayoutVars>
          <dgm:chPref val="1"/>
          <dgm:dir/>
          <dgm:animOne val="branch"/>
          <dgm:animLvl val="lvl"/>
          <dgm:resizeHandles/>
        </dgm:presLayoutVars>
      </dgm:prSet>
      <dgm:spPr/>
      <dgm:t>
        <a:bodyPr/>
        <a:lstStyle/>
        <a:p>
          <a:endParaRPr lang="en-US"/>
        </a:p>
      </dgm:t>
    </dgm:pt>
    <dgm:pt modelId="{71E67E54-D429-0D4F-BFCE-B3BFF5F9153A}" type="pres">
      <dgm:prSet presAssocID="{41AD72E2-4DA2-C046-BFEA-26032B9150A4}" presName="vertOne" presStyleCnt="0"/>
      <dgm:spPr/>
    </dgm:pt>
    <dgm:pt modelId="{1C229D24-0D3A-5045-A98E-4D94C0733F60}" type="pres">
      <dgm:prSet presAssocID="{41AD72E2-4DA2-C046-BFEA-26032B9150A4}" presName="txOne" presStyleLbl="node0" presStyleIdx="0" presStyleCnt="1" custScaleY="26051">
        <dgm:presLayoutVars>
          <dgm:chPref val="3"/>
        </dgm:presLayoutVars>
      </dgm:prSet>
      <dgm:spPr/>
      <dgm:t>
        <a:bodyPr/>
        <a:lstStyle/>
        <a:p>
          <a:endParaRPr lang="en-US"/>
        </a:p>
      </dgm:t>
    </dgm:pt>
    <dgm:pt modelId="{5BE00CE7-367E-F74A-8980-287C6320CF72}" type="pres">
      <dgm:prSet presAssocID="{41AD72E2-4DA2-C046-BFEA-26032B9150A4}" presName="parTransOne" presStyleCnt="0"/>
      <dgm:spPr/>
    </dgm:pt>
    <dgm:pt modelId="{9F895212-B433-8B4A-A556-14AB3803673E}" type="pres">
      <dgm:prSet presAssocID="{41AD72E2-4DA2-C046-BFEA-26032B9150A4}" presName="horzOne" presStyleCnt="0"/>
      <dgm:spPr/>
    </dgm:pt>
    <dgm:pt modelId="{371E75CC-B88D-EE4B-8FED-1BB124D0DD00}" type="pres">
      <dgm:prSet presAssocID="{83676045-F809-5743-BD0F-7F5EA1E3ED39}" presName="vertTwo" presStyleCnt="0"/>
      <dgm:spPr/>
    </dgm:pt>
    <dgm:pt modelId="{F41ED8C8-352E-1848-8615-1A569DA81B64}" type="pres">
      <dgm:prSet presAssocID="{83676045-F809-5743-BD0F-7F5EA1E3ED39}" presName="txTwo" presStyleLbl="node2" presStyleIdx="0" presStyleCnt="2" custScaleY="25742">
        <dgm:presLayoutVars>
          <dgm:chPref val="3"/>
        </dgm:presLayoutVars>
      </dgm:prSet>
      <dgm:spPr/>
      <dgm:t>
        <a:bodyPr/>
        <a:lstStyle/>
        <a:p>
          <a:endParaRPr lang="en-US"/>
        </a:p>
      </dgm:t>
    </dgm:pt>
    <dgm:pt modelId="{2BDF5D75-3C01-B544-B8FF-E050F012F211}" type="pres">
      <dgm:prSet presAssocID="{83676045-F809-5743-BD0F-7F5EA1E3ED39}" presName="parTransTwo" presStyleCnt="0"/>
      <dgm:spPr/>
    </dgm:pt>
    <dgm:pt modelId="{260C0F62-FD33-A74D-A4D7-88AC1A19A4FA}" type="pres">
      <dgm:prSet presAssocID="{83676045-F809-5743-BD0F-7F5EA1E3ED39}" presName="horzTwo" presStyleCnt="0"/>
      <dgm:spPr/>
    </dgm:pt>
    <dgm:pt modelId="{A894B7C7-4860-524C-A414-66318B95D0FE}" type="pres">
      <dgm:prSet presAssocID="{C4CA88AE-D233-924B-9A6A-414B34D23AD2}" presName="vertThree" presStyleCnt="0"/>
      <dgm:spPr/>
    </dgm:pt>
    <dgm:pt modelId="{5F46C573-5272-9B4C-A054-8A798A601A39}" type="pres">
      <dgm:prSet presAssocID="{C4CA88AE-D233-924B-9A6A-414B34D23AD2}" presName="txThree" presStyleLbl="node3" presStyleIdx="0" presStyleCnt="2" custScaleY="25903">
        <dgm:presLayoutVars>
          <dgm:chPref val="3"/>
        </dgm:presLayoutVars>
      </dgm:prSet>
      <dgm:spPr/>
      <dgm:t>
        <a:bodyPr/>
        <a:lstStyle/>
        <a:p>
          <a:endParaRPr lang="en-US"/>
        </a:p>
      </dgm:t>
    </dgm:pt>
    <dgm:pt modelId="{8F7ACB30-A64A-7745-BAE7-B513175C5054}" type="pres">
      <dgm:prSet presAssocID="{C4CA88AE-D233-924B-9A6A-414B34D23AD2}" presName="parTransThree" presStyleCnt="0"/>
      <dgm:spPr/>
    </dgm:pt>
    <dgm:pt modelId="{43F32F27-9451-A144-8E65-D500A4F58297}" type="pres">
      <dgm:prSet presAssocID="{C4CA88AE-D233-924B-9A6A-414B34D23AD2}" presName="horzThree" presStyleCnt="0"/>
      <dgm:spPr/>
    </dgm:pt>
    <dgm:pt modelId="{2036C868-16A3-B349-BAE9-711A75EA4501}" type="pres">
      <dgm:prSet presAssocID="{DAD3B157-01C5-F546-BA8A-856F29E56F79}" presName="vertFour" presStyleCnt="0">
        <dgm:presLayoutVars>
          <dgm:chPref val="3"/>
        </dgm:presLayoutVars>
      </dgm:prSet>
      <dgm:spPr/>
    </dgm:pt>
    <dgm:pt modelId="{F136238C-3B46-784F-B19C-41485A516ACA}" type="pres">
      <dgm:prSet presAssocID="{DAD3B157-01C5-F546-BA8A-856F29E56F79}" presName="txFour" presStyleLbl="node4" presStyleIdx="0" presStyleCnt="8" custScaleY="73805">
        <dgm:presLayoutVars>
          <dgm:chPref val="3"/>
        </dgm:presLayoutVars>
      </dgm:prSet>
      <dgm:spPr/>
      <dgm:t>
        <a:bodyPr/>
        <a:lstStyle/>
        <a:p>
          <a:endParaRPr lang="en-US"/>
        </a:p>
      </dgm:t>
    </dgm:pt>
    <dgm:pt modelId="{561544E4-B264-FF4E-A14A-F7DD0DE2565A}" type="pres">
      <dgm:prSet presAssocID="{DAD3B157-01C5-F546-BA8A-856F29E56F79}" presName="horzFour" presStyleCnt="0"/>
      <dgm:spPr/>
    </dgm:pt>
    <dgm:pt modelId="{1D7A87AB-4A7A-C544-B4CB-20724DBB5BF9}" type="pres">
      <dgm:prSet presAssocID="{AFF4F3B3-9BA8-674B-9600-90ED3D5306F9}" presName="sibSpaceFour" presStyleCnt="0"/>
      <dgm:spPr/>
    </dgm:pt>
    <dgm:pt modelId="{79DE1FA3-89F2-FF43-9B4A-2DADFBFB6520}" type="pres">
      <dgm:prSet presAssocID="{C6A6D309-C516-B345-9CC2-2CA75AD4098B}" presName="vertFour" presStyleCnt="0">
        <dgm:presLayoutVars>
          <dgm:chPref val="3"/>
        </dgm:presLayoutVars>
      </dgm:prSet>
      <dgm:spPr/>
    </dgm:pt>
    <dgm:pt modelId="{3188A5C6-8EFB-F449-AA7E-36F5248EA98F}" type="pres">
      <dgm:prSet presAssocID="{C6A6D309-C516-B345-9CC2-2CA75AD4098B}" presName="txFour" presStyleLbl="node4" presStyleIdx="1" presStyleCnt="8" custScaleY="73805">
        <dgm:presLayoutVars>
          <dgm:chPref val="3"/>
        </dgm:presLayoutVars>
      </dgm:prSet>
      <dgm:spPr/>
      <dgm:t>
        <a:bodyPr/>
        <a:lstStyle/>
        <a:p>
          <a:endParaRPr lang="en-US"/>
        </a:p>
      </dgm:t>
    </dgm:pt>
    <dgm:pt modelId="{B92D92BB-F0B4-694D-A3DB-183D6C856C1F}" type="pres">
      <dgm:prSet presAssocID="{C6A6D309-C516-B345-9CC2-2CA75AD4098B}" presName="horzFour" presStyleCnt="0"/>
      <dgm:spPr/>
    </dgm:pt>
    <dgm:pt modelId="{1C5AD26D-763E-FE4D-993F-FDC7DFC8C9BC}" type="pres">
      <dgm:prSet presAssocID="{226A2EBE-CA52-A44C-8212-9B6D2CF5883E}" presName="sibSpaceFour" presStyleCnt="0"/>
      <dgm:spPr/>
    </dgm:pt>
    <dgm:pt modelId="{E981C7B6-9D95-8A4B-81FF-679597C6CA87}" type="pres">
      <dgm:prSet presAssocID="{E7B2926B-A189-374D-944F-21C8BD1C07FA}" presName="vertFour" presStyleCnt="0">
        <dgm:presLayoutVars>
          <dgm:chPref val="3"/>
        </dgm:presLayoutVars>
      </dgm:prSet>
      <dgm:spPr/>
    </dgm:pt>
    <dgm:pt modelId="{5B6AC868-AD4E-7E42-80D2-E166D20DA64C}" type="pres">
      <dgm:prSet presAssocID="{E7B2926B-A189-374D-944F-21C8BD1C07FA}" presName="txFour" presStyleLbl="node4" presStyleIdx="2" presStyleCnt="8" custScaleY="73805">
        <dgm:presLayoutVars>
          <dgm:chPref val="3"/>
        </dgm:presLayoutVars>
      </dgm:prSet>
      <dgm:spPr/>
      <dgm:t>
        <a:bodyPr/>
        <a:lstStyle/>
        <a:p>
          <a:endParaRPr lang="en-US"/>
        </a:p>
      </dgm:t>
    </dgm:pt>
    <dgm:pt modelId="{2D463A66-67AD-4741-9062-2B75A16ED06E}" type="pres">
      <dgm:prSet presAssocID="{E7B2926B-A189-374D-944F-21C8BD1C07FA}" presName="horzFour" presStyleCnt="0"/>
      <dgm:spPr/>
    </dgm:pt>
    <dgm:pt modelId="{C4F12DE0-2384-8549-A148-C12B5E4FD0C4}" type="pres">
      <dgm:prSet presAssocID="{9E70FFE7-F97D-5A48-B8DC-DD6F61E20000}" presName="sibSpaceFour" presStyleCnt="0"/>
      <dgm:spPr/>
    </dgm:pt>
    <dgm:pt modelId="{D542BE97-7C67-934F-9AC4-D5FF78415FD6}" type="pres">
      <dgm:prSet presAssocID="{85EEC469-508E-4A48-B1E7-678EE251D8A1}" presName="vertFour" presStyleCnt="0">
        <dgm:presLayoutVars>
          <dgm:chPref val="3"/>
        </dgm:presLayoutVars>
      </dgm:prSet>
      <dgm:spPr/>
    </dgm:pt>
    <dgm:pt modelId="{ECB2A60E-EF8F-9C40-8C6B-A9D8A96F059F}" type="pres">
      <dgm:prSet presAssocID="{85EEC469-508E-4A48-B1E7-678EE251D8A1}" presName="txFour" presStyleLbl="node4" presStyleIdx="3" presStyleCnt="8" custScaleY="73805">
        <dgm:presLayoutVars>
          <dgm:chPref val="3"/>
        </dgm:presLayoutVars>
      </dgm:prSet>
      <dgm:spPr/>
      <dgm:t>
        <a:bodyPr/>
        <a:lstStyle/>
        <a:p>
          <a:endParaRPr lang="en-US"/>
        </a:p>
      </dgm:t>
    </dgm:pt>
    <dgm:pt modelId="{320B615A-7AFD-A247-A352-B6EE08267658}" type="pres">
      <dgm:prSet presAssocID="{85EEC469-508E-4A48-B1E7-678EE251D8A1}" presName="horzFour" presStyleCnt="0"/>
      <dgm:spPr/>
    </dgm:pt>
    <dgm:pt modelId="{1997420A-A31C-2F42-BF1D-B308436448C1}" type="pres">
      <dgm:prSet presAssocID="{A58BC970-CAF1-1A4E-84F0-76B4898C6A58}" presName="sibSpaceThree" presStyleCnt="0"/>
      <dgm:spPr/>
    </dgm:pt>
    <dgm:pt modelId="{65BE7AA3-1380-2B4E-B39F-EE75C52D940E}" type="pres">
      <dgm:prSet presAssocID="{625EA9E5-64D1-A844-AEFB-86FE07E46E21}" presName="vertThree" presStyleCnt="0"/>
      <dgm:spPr/>
    </dgm:pt>
    <dgm:pt modelId="{D47953CF-08A7-DF4B-B177-419535D3EB2C}" type="pres">
      <dgm:prSet presAssocID="{625EA9E5-64D1-A844-AEFB-86FE07E46E21}" presName="txThree" presStyleLbl="node3" presStyleIdx="1" presStyleCnt="2" custScaleY="25903">
        <dgm:presLayoutVars>
          <dgm:chPref val="3"/>
        </dgm:presLayoutVars>
      </dgm:prSet>
      <dgm:spPr/>
      <dgm:t>
        <a:bodyPr/>
        <a:lstStyle/>
        <a:p>
          <a:endParaRPr lang="en-US"/>
        </a:p>
      </dgm:t>
    </dgm:pt>
    <dgm:pt modelId="{AEA09346-C0F4-464F-8F5A-7F349B21C0CA}" type="pres">
      <dgm:prSet presAssocID="{625EA9E5-64D1-A844-AEFB-86FE07E46E21}" presName="parTransThree" presStyleCnt="0"/>
      <dgm:spPr/>
    </dgm:pt>
    <dgm:pt modelId="{6117B12C-D259-AC42-BFBC-500E872770BA}" type="pres">
      <dgm:prSet presAssocID="{625EA9E5-64D1-A844-AEFB-86FE07E46E21}" presName="horzThree" presStyleCnt="0"/>
      <dgm:spPr/>
    </dgm:pt>
    <dgm:pt modelId="{9C39DBAD-D70B-E34E-BB9E-4BF962DA2A01}" type="pres">
      <dgm:prSet presAssocID="{96A2E7D1-61E8-7D43-B8D9-EBB51554162B}" presName="vertFour" presStyleCnt="0">
        <dgm:presLayoutVars>
          <dgm:chPref val="3"/>
        </dgm:presLayoutVars>
      </dgm:prSet>
      <dgm:spPr/>
    </dgm:pt>
    <dgm:pt modelId="{2253417F-96D0-D040-AB25-448A32E843B4}" type="pres">
      <dgm:prSet presAssocID="{96A2E7D1-61E8-7D43-B8D9-EBB51554162B}" presName="txFour" presStyleLbl="node4" presStyleIdx="4" presStyleCnt="8" custScaleY="73834">
        <dgm:presLayoutVars>
          <dgm:chPref val="3"/>
        </dgm:presLayoutVars>
      </dgm:prSet>
      <dgm:spPr/>
      <dgm:t>
        <a:bodyPr/>
        <a:lstStyle/>
        <a:p>
          <a:endParaRPr lang="en-US"/>
        </a:p>
      </dgm:t>
    </dgm:pt>
    <dgm:pt modelId="{CAEE2FB6-7EF3-8D47-9164-DE824980733A}" type="pres">
      <dgm:prSet presAssocID="{96A2E7D1-61E8-7D43-B8D9-EBB51554162B}" presName="horzFour" presStyleCnt="0"/>
      <dgm:spPr/>
    </dgm:pt>
    <dgm:pt modelId="{163B6F37-82C2-F249-8879-C1536217509F}" type="pres">
      <dgm:prSet presAssocID="{D0CCE675-CA18-F346-855A-0D84714C42F8}" presName="sibSpaceFour" presStyleCnt="0"/>
      <dgm:spPr/>
    </dgm:pt>
    <dgm:pt modelId="{6658A6E2-B0B9-3D4A-88B7-FED246567123}" type="pres">
      <dgm:prSet presAssocID="{EC9E29EF-97B5-164C-A2D4-218133FBE0E9}" presName="vertFour" presStyleCnt="0">
        <dgm:presLayoutVars>
          <dgm:chPref val="3"/>
        </dgm:presLayoutVars>
      </dgm:prSet>
      <dgm:spPr/>
    </dgm:pt>
    <dgm:pt modelId="{2BCA1DC8-FE02-DE4A-8403-2FD2A793F9AA}" type="pres">
      <dgm:prSet presAssocID="{EC9E29EF-97B5-164C-A2D4-218133FBE0E9}" presName="txFour" presStyleLbl="node4" presStyleIdx="5" presStyleCnt="8" custScaleY="73785">
        <dgm:presLayoutVars>
          <dgm:chPref val="3"/>
        </dgm:presLayoutVars>
      </dgm:prSet>
      <dgm:spPr/>
      <dgm:t>
        <a:bodyPr/>
        <a:lstStyle/>
        <a:p>
          <a:endParaRPr lang="en-US"/>
        </a:p>
      </dgm:t>
    </dgm:pt>
    <dgm:pt modelId="{8072F820-4156-574C-9C6A-5D5149C54CE9}" type="pres">
      <dgm:prSet presAssocID="{EC9E29EF-97B5-164C-A2D4-218133FBE0E9}" presName="horzFour" presStyleCnt="0"/>
      <dgm:spPr/>
    </dgm:pt>
    <dgm:pt modelId="{C6543256-74A0-0A4F-8AFA-9D408EA11284}" type="pres">
      <dgm:prSet presAssocID="{DA718388-2380-144F-BD7D-F9333AD95922}" presName="sibSpaceFour" presStyleCnt="0"/>
      <dgm:spPr/>
    </dgm:pt>
    <dgm:pt modelId="{5A0C507E-2E8E-1744-99B9-A37E7F745110}" type="pres">
      <dgm:prSet presAssocID="{B6C5B5DA-EF5C-E943-A954-8074725751AC}" presName="vertFour" presStyleCnt="0">
        <dgm:presLayoutVars>
          <dgm:chPref val="3"/>
        </dgm:presLayoutVars>
      </dgm:prSet>
      <dgm:spPr/>
    </dgm:pt>
    <dgm:pt modelId="{95A2BEEF-E774-C744-9F69-A620CD98CC0E}" type="pres">
      <dgm:prSet presAssocID="{B6C5B5DA-EF5C-E943-A954-8074725751AC}" presName="txFour" presStyleLbl="node4" presStyleIdx="6" presStyleCnt="8" custScaleY="73805">
        <dgm:presLayoutVars>
          <dgm:chPref val="3"/>
        </dgm:presLayoutVars>
      </dgm:prSet>
      <dgm:spPr/>
      <dgm:t>
        <a:bodyPr/>
        <a:lstStyle/>
        <a:p>
          <a:endParaRPr lang="en-US"/>
        </a:p>
      </dgm:t>
    </dgm:pt>
    <dgm:pt modelId="{CD4F535E-FEB3-254C-B99D-38A2DB627AF6}" type="pres">
      <dgm:prSet presAssocID="{B6C5B5DA-EF5C-E943-A954-8074725751AC}" presName="horzFour" presStyleCnt="0"/>
      <dgm:spPr/>
    </dgm:pt>
    <dgm:pt modelId="{8A2069F5-1757-0E46-B56E-BE4995E1B198}" type="pres">
      <dgm:prSet presAssocID="{201C1334-7C3D-CE4B-A90F-7A681302D780}" presName="sibSpaceFour" presStyleCnt="0"/>
      <dgm:spPr/>
    </dgm:pt>
    <dgm:pt modelId="{508471E7-698A-7F49-A183-C978DD2856FA}" type="pres">
      <dgm:prSet presAssocID="{484C0936-54DC-9A47-A98C-D0A0E756DD1F}" presName="vertFour" presStyleCnt="0">
        <dgm:presLayoutVars>
          <dgm:chPref val="3"/>
        </dgm:presLayoutVars>
      </dgm:prSet>
      <dgm:spPr/>
    </dgm:pt>
    <dgm:pt modelId="{036065E3-D73A-9249-B408-D900CC434CB8}" type="pres">
      <dgm:prSet presAssocID="{484C0936-54DC-9A47-A98C-D0A0E756DD1F}" presName="txFour" presStyleLbl="node4" presStyleIdx="7" presStyleCnt="8" custScaleY="73805">
        <dgm:presLayoutVars>
          <dgm:chPref val="3"/>
        </dgm:presLayoutVars>
      </dgm:prSet>
      <dgm:spPr/>
      <dgm:t>
        <a:bodyPr/>
        <a:lstStyle/>
        <a:p>
          <a:endParaRPr lang="en-US"/>
        </a:p>
      </dgm:t>
    </dgm:pt>
    <dgm:pt modelId="{F78D1C1C-ED54-714A-BAC2-1113EC7BC8A8}" type="pres">
      <dgm:prSet presAssocID="{484C0936-54DC-9A47-A98C-D0A0E756DD1F}" presName="horzFour" presStyleCnt="0"/>
      <dgm:spPr/>
    </dgm:pt>
    <dgm:pt modelId="{DD74D19B-41C8-7B46-B1E1-A24B7EC7C428}" type="pres">
      <dgm:prSet presAssocID="{3FB82050-EA16-334F-AF95-7E45FDBDD279}" presName="sibSpaceTwo" presStyleCnt="0"/>
      <dgm:spPr/>
    </dgm:pt>
    <dgm:pt modelId="{CFA1BB63-F2F1-D74C-9302-510FFFFB4476}" type="pres">
      <dgm:prSet presAssocID="{86CD8EBE-2168-1641-A725-EEB15FD4DCC0}" presName="vertTwo" presStyleCnt="0"/>
      <dgm:spPr/>
    </dgm:pt>
    <dgm:pt modelId="{9DBA7151-CADB-0B49-ACB1-BAD7695A255C}" type="pres">
      <dgm:prSet presAssocID="{86CD8EBE-2168-1641-A725-EEB15FD4DCC0}" presName="txTwo" presStyleLbl="node2" presStyleIdx="1" presStyleCnt="2" custScaleX="99957" custScaleY="140116">
        <dgm:presLayoutVars>
          <dgm:chPref val="3"/>
        </dgm:presLayoutVars>
      </dgm:prSet>
      <dgm:spPr/>
      <dgm:t>
        <a:bodyPr/>
        <a:lstStyle/>
        <a:p>
          <a:endParaRPr lang="en-US"/>
        </a:p>
      </dgm:t>
    </dgm:pt>
    <dgm:pt modelId="{12551EE5-4633-1F4F-A1D6-59442224B906}" type="pres">
      <dgm:prSet presAssocID="{86CD8EBE-2168-1641-A725-EEB15FD4DCC0}" presName="horzTwo" presStyleCnt="0"/>
      <dgm:spPr/>
    </dgm:pt>
  </dgm:ptLst>
  <dgm:cxnLst>
    <dgm:cxn modelId="{5807D631-7ECC-5745-A6D0-35191FB59BD1}" type="presOf" srcId="{EC9E29EF-97B5-164C-A2D4-218133FBE0E9}" destId="{2BCA1DC8-FE02-DE4A-8403-2FD2A793F9AA}" srcOrd="0" destOrd="0" presId="urn:microsoft.com/office/officeart/2005/8/layout/hierarchy4"/>
    <dgm:cxn modelId="{3DAE5432-68A5-FE47-A7C9-3411F403ECC0}" type="presOf" srcId="{96A2E7D1-61E8-7D43-B8D9-EBB51554162B}" destId="{2253417F-96D0-D040-AB25-448A32E843B4}" srcOrd="0" destOrd="0" presId="urn:microsoft.com/office/officeart/2005/8/layout/hierarchy4"/>
    <dgm:cxn modelId="{71CD0FE3-FF1A-FE4B-B063-73393ADBF646}" srcId="{C4CA88AE-D233-924B-9A6A-414B34D23AD2}" destId="{C6A6D309-C516-B345-9CC2-2CA75AD4098B}" srcOrd="1" destOrd="0" parTransId="{FD99836C-98CE-4F4B-8D14-39B0103FCD2F}" sibTransId="{226A2EBE-CA52-A44C-8212-9B6D2CF5883E}"/>
    <dgm:cxn modelId="{0A34F111-0ECE-434F-B840-950D945EFDF8}" type="presOf" srcId="{C6A6D309-C516-B345-9CC2-2CA75AD4098B}" destId="{3188A5C6-8EFB-F449-AA7E-36F5248EA98F}" srcOrd="0" destOrd="0" presId="urn:microsoft.com/office/officeart/2005/8/layout/hierarchy4"/>
    <dgm:cxn modelId="{1C52E8B9-5611-0543-84FE-184A7C1DE43C}" type="presOf" srcId="{99882A23-44C8-4D4D-9A70-6A0C1B122B33}" destId="{0DDFBCCA-EFB6-C644-BD1A-925E466165FE}" srcOrd="0" destOrd="0" presId="urn:microsoft.com/office/officeart/2005/8/layout/hierarchy4"/>
    <dgm:cxn modelId="{70FADCFA-CA8B-6543-970D-BED643BC68FF}" type="presOf" srcId="{C4CA88AE-D233-924B-9A6A-414B34D23AD2}" destId="{5F46C573-5272-9B4C-A054-8A798A601A39}" srcOrd="0" destOrd="0" presId="urn:microsoft.com/office/officeart/2005/8/layout/hierarchy4"/>
    <dgm:cxn modelId="{8FF18A7C-FCAA-B74A-A9C4-6358BB80E8C1}" type="presOf" srcId="{625EA9E5-64D1-A844-AEFB-86FE07E46E21}" destId="{D47953CF-08A7-DF4B-B177-419535D3EB2C}" srcOrd="0" destOrd="0" presId="urn:microsoft.com/office/officeart/2005/8/layout/hierarchy4"/>
    <dgm:cxn modelId="{23CFB299-7C9E-7E41-B772-1A93405E260A}" srcId="{625EA9E5-64D1-A844-AEFB-86FE07E46E21}" destId="{96A2E7D1-61E8-7D43-B8D9-EBB51554162B}" srcOrd="0" destOrd="0" parTransId="{12176FEF-191B-1540-896E-E159FC02E99D}" sibTransId="{D0CCE675-CA18-F346-855A-0D84714C42F8}"/>
    <dgm:cxn modelId="{37BAF795-1702-D644-9405-147CA8AA8616}" srcId="{625EA9E5-64D1-A844-AEFB-86FE07E46E21}" destId="{EC9E29EF-97B5-164C-A2D4-218133FBE0E9}" srcOrd="1" destOrd="0" parTransId="{A40805A2-051E-8346-B3BC-6E8A5A237FF1}" sibTransId="{DA718388-2380-144F-BD7D-F9333AD95922}"/>
    <dgm:cxn modelId="{36E6BBD5-08FD-3C49-80A3-04B902CB6162}" srcId="{625EA9E5-64D1-A844-AEFB-86FE07E46E21}" destId="{484C0936-54DC-9A47-A98C-D0A0E756DD1F}" srcOrd="3" destOrd="0" parTransId="{A9C41079-2651-524D-B0B6-26D962FEA1C9}" sibTransId="{FC3BC2D6-803B-1547-B747-5C123BFD84B4}"/>
    <dgm:cxn modelId="{4D3963EB-E43C-2E4E-9B3E-7D24ED88FD92}" srcId="{C4CA88AE-D233-924B-9A6A-414B34D23AD2}" destId="{E7B2926B-A189-374D-944F-21C8BD1C07FA}" srcOrd="2" destOrd="0" parTransId="{E6BB465B-D3BA-4B49-8EF2-5BF5C95CE906}" sibTransId="{9E70FFE7-F97D-5A48-B8DC-DD6F61E20000}"/>
    <dgm:cxn modelId="{F3A6770E-D32D-F540-BD40-6629BFA3EF10}" type="presOf" srcId="{86CD8EBE-2168-1641-A725-EEB15FD4DCC0}" destId="{9DBA7151-CADB-0B49-ACB1-BAD7695A255C}" srcOrd="0" destOrd="0" presId="urn:microsoft.com/office/officeart/2005/8/layout/hierarchy4"/>
    <dgm:cxn modelId="{A52B73A8-8BE5-0640-A4DC-5EC9513DA9E2}" srcId="{41AD72E2-4DA2-C046-BFEA-26032B9150A4}" destId="{83676045-F809-5743-BD0F-7F5EA1E3ED39}" srcOrd="0" destOrd="0" parTransId="{0261DF74-5193-4540-8B46-F3C46FB7024C}" sibTransId="{3FB82050-EA16-334F-AF95-7E45FDBDD279}"/>
    <dgm:cxn modelId="{2B02A649-D4FB-2541-AB69-52908D474616}" type="presOf" srcId="{E7B2926B-A189-374D-944F-21C8BD1C07FA}" destId="{5B6AC868-AD4E-7E42-80D2-E166D20DA64C}" srcOrd="0" destOrd="0" presId="urn:microsoft.com/office/officeart/2005/8/layout/hierarchy4"/>
    <dgm:cxn modelId="{72B278E5-4F37-AF45-B71D-74D8575251E5}" type="presOf" srcId="{484C0936-54DC-9A47-A98C-D0A0E756DD1F}" destId="{036065E3-D73A-9249-B408-D900CC434CB8}" srcOrd="0" destOrd="0" presId="urn:microsoft.com/office/officeart/2005/8/layout/hierarchy4"/>
    <dgm:cxn modelId="{F41893CF-9718-E247-9392-C325B09D9D30}" type="presOf" srcId="{B6C5B5DA-EF5C-E943-A954-8074725751AC}" destId="{95A2BEEF-E774-C744-9F69-A620CD98CC0E}" srcOrd="0" destOrd="0" presId="urn:microsoft.com/office/officeart/2005/8/layout/hierarchy4"/>
    <dgm:cxn modelId="{F0F90716-308C-D248-9824-021C9DC99419}" srcId="{99882A23-44C8-4D4D-9A70-6A0C1B122B33}" destId="{41AD72E2-4DA2-C046-BFEA-26032B9150A4}" srcOrd="0" destOrd="0" parTransId="{8E43586D-6BBD-C049-8A56-ADF6D6950CDD}" sibTransId="{38AD295C-62F6-0245-A316-D7D43E9543A2}"/>
    <dgm:cxn modelId="{2F922633-7069-B247-9327-8EC798DCF0EC}" srcId="{83676045-F809-5743-BD0F-7F5EA1E3ED39}" destId="{C4CA88AE-D233-924B-9A6A-414B34D23AD2}" srcOrd="0" destOrd="0" parTransId="{A1745B84-924B-774A-B557-4DD7B475B3CE}" sibTransId="{A58BC970-CAF1-1A4E-84F0-76B4898C6A58}"/>
    <dgm:cxn modelId="{E399C1F5-24AD-FB46-B337-8ECDB85923E7}" type="presOf" srcId="{85EEC469-508E-4A48-B1E7-678EE251D8A1}" destId="{ECB2A60E-EF8F-9C40-8C6B-A9D8A96F059F}" srcOrd="0" destOrd="0" presId="urn:microsoft.com/office/officeart/2005/8/layout/hierarchy4"/>
    <dgm:cxn modelId="{1F73ED0A-54AA-4A40-87CD-A2D5B60464FC}" type="presOf" srcId="{83676045-F809-5743-BD0F-7F5EA1E3ED39}" destId="{F41ED8C8-352E-1848-8615-1A569DA81B64}" srcOrd="0" destOrd="0" presId="urn:microsoft.com/office/officeart/2005/8/layout/hierarchy4"/>
    <dgm:cxn modelId="{2DAF1715-C724-3348-A78A-6F2D013C0962}" srcId="{C4CA88AE-D233-924B-9A6A-414B34D23AD2}" destId="{DAD3B157-01C5-F546-BA8A-856F29E56F79}" srcOrd="0" destOrd="0" parTransId="{D8B5AF44-4215-2B40-9010-9264BE0FB46A}" sibTransId="{AFF4F3B3-9BA8-674B-9600-90ED3D5306F9}"/>
    <dgm:cxn modelId="{6B7A8237-A1FB-0E40-8652-13AC4C53DD7E}" srcId="{C4CA88AE-D233-924B-9A6A-414B34D23AD2}" destId="{85EEC469-508E-4A48-B1E7-678EE251D8A1}" srcOrd="3" destOrd="0" parTransId="{AA6FD1D3-72B4-B748-A95F-2DEA792BE5C7}" sibTransId="{D33A0B7A-3D17-ED4A-BE07-C360224BD611}"/>
    <dgm:cxn modelId="{3530334A-1849-1B48-B437-AFF7CAA5D902}" srcId="{41AD72E2-4DA2-C046-BFEA-26032B9150A4}" destId="{86CD8EBE-2168-1641-A725-EEB15FD4DCC0}" srcOrd="1" destOrd="0" parTransId="{5D3B105C-27D4-8E42-9207-BD3A98EBF92E}" sibTransId="{344BCA24-4206-D346-BE6F-2403031707FA}"/>
    <dgm:cxn modelId="{0A365B54-2951-C04A-82BE-F5EC5747D62D}" srcId="{625EA9E5-64D1-A844-AEFB-86FE07E46E21}" destId="{B6C5B5DA-EF5C-E943-A954-8074725751AC}" srcOrd="2" destOrd="0" parTransId="{B0816399-66A8-8B48-B3A3-8018BAA745A9}" sibTransId="{201C1334-7C3D-CE4B-A90F-7A681302D780}"/>
    <dgm:cxn modelId="{3F245EA8-4527-3043-9169-CB5ABA7006C0}" type="presOf" srcId="{41AD72E2-4DA2-C046-BFEA-26032B9150A4}" destId="{1C229D24-0D3A-5045-A98E-4D94C0733F60}" srcOrd="0" destOrd="0" presId="urn:microsoft.com/office/officeart/2005/8/layout/hierarchy4"/>
    <dgm:cxn modelId="{75C7D893-9958-854B-B309-A6AA38AB70EB}" srcId="{83676045-F809-5743-BD0F-7F5EA1E3ED39}" destId="{625EA9E5-64D1-A844-AEFB-86FE07E46E21}" srcOrd="1" destOrd="0" parTransId="{110B30BD-E0F0-674D-9C5E-92870DC686A5}" sibTransId="{2CD1C963-9491-7148-9AC2-C9B7CF9E6BF6}"/>
    <dgm:cxn modelId="{46041B47-C62B-614C-B2EA-4A46FDFE5EDF}" type="presOf" srcId="{DAD3B157-01C5-F546-BA8A-856F29E56F79}" destId="{F136238C-3B46-784F-B19C-41485A516ACA}" srcOrd="0" destOrd="0" presId="urn:microsoft.com/office/officeart/2005/8/layout/hierarchy4"/>
    <dgm:cxn modelId="{33D32A1E-C710-674A-86B4-497376841264}" type="presParOf" srcId="{0DDFBCCA-EFB6-C644-BD1A-925E466165FE}" destId="{71E67E54-D429-0D4F-BFCE-B3BFF5F9153A}" srcOrd="0" destOrd="0" presId="urn:microsoft.com/office/officeart/2005/8/layout/hierarchy4"/>
    <dgm:cxn modelId="{F486C08C-B7FE-254D-AAEA-396799F8C733}" type="presParOf" srcId="{71E67E54-D429-0D4F-BFCE-B3BFF5F9153A}" destId="{1C229D24-0D3A-5045-A98E-4D94C0733F60}" srcOrd="0" destOrd="0" presId="urn:microsoft.com/office/officeart/2005/8/layout/hierarchy4"/>
    <dgm:cxn modelId="{234B27CD-BECA-2045-BD94-46A79BA09209}" type="presParOf" srcId="{71E67E54-D429-0D4F-BFCE-B3BFF5F9153A}" destId="{5BE00CE7-367E-F74A-8980-287C6320CF72}" srcOrd="1" destOrd="0" presId="urn:microsoft.com/office/officeart/2005/8/layout/hierarchy4"/>
    <dgm:cxn modelId="{FA76A4FC-E86F-4A49-8BDC-1BB262757733}" type="presParOf" srcId="{71E67E54-D429-0D4F-BFCE-B3BFF5F9153A}" destId="{9F895212-B433-8B4A-A556-14AB3803673E}" srcOrd="2" destOrd="0" presId="urn:microsoft.com/office/officeart/2005/8/layout/hierarchy4"/>
    <dgm:cxn modelId="{45B78AF4-6AA0-6D4F-92FD-9D3C5D255852}" type="presParOf" srcId="{9F895212-B433-8B4A-A556-14AB3803673E}" destId="{371E75CC-B88D-EE4B-8FED-1BB124D0DD00}" srcOrd="0" destOrd="0" presId="urn:microsoft.com/office/officeart/2005/8/layout/hierarchy4"/>
    <dgm:cxn modelId="{1C9F9347-DC1A-3142-9C43-9CA50871F27A}" type="presParOf" srcId="{371E75CC-B88D-EE4B-8FED-1BB124D0DD00}" destId="{F41ED8C8-352E-1848-8615-1A569DA81B64}" srcOrd="0" destOrd="0" presId="urn:microsoft.com/office/officeart/2005/8/layout/hierarchy4"/>
    <dgm:cxn modelId="{B9C06DC8-5465-C843-A41A-86A02C08F724}" type="presParOf" srcId="{371E75CC-B88D-EE4B-8FED-1BB124D0DD00}" destId="{2BDF5D75-3C01-B544-B8FF-E050F012F211}" srcOrd="1" destOrd="0" presId="urn:microsoft.com/office/officeart/2005/8/layout/hierarchy4"/>
    <dgm:cxn modelId="{058D8C2D-C3D2-5444-9592-59380D7BAB2D}" type="presParOf" srcId="{371E75CC-B88D-EE4B-8FED-1BB124D0DD00}" destId="{260C0F62-FD33-A74D-A4D7-88AC1A19A4FA}" srcOrd="2" destOrd="0" presId="urn:microsoft.com/office/officeart/2005/8/layout/hierarchy4"/>
    <dgm:cxn modelId="{5A4E726A-B8AB-A74D-8641-A3F3B15738E7}" type="presParOf" srcId="{260C0F62-FD33-A74D-A4D7-88AC1A19A4FA}" destId="{A894B7C7-4860-524C-A414-66318B95D0FE}" srcOrd="0" destOrd="0" presId="urn:microsoft.com/office/officeart/2005/8/layout/hierarchy4"/>
    <dgm:cxn modelId="{4AD49AFD-0C7F-8B4C-A71A-A6BBFDFCD313}" type="presParOf" srcId="{A894B7C7-4860-524C-A414-66318B95D0FE}" destId="{5F46C573-5272-9B4C-A054-8A798A601A39}" srcOrd="0" destOrd="0" presId="urn:microsoft.com/office/officeart/2005/8/layout/hierarchy4"/>
    <dgm:cxn modelId="{E234066D-9ED5-084D-840F-77B57749D02C}" type="presParOf" srcId="{A894B7C7-4860-524C-A414-66318B95D0FE}" destId="{8F7ACB30-A64A-7745-BAE7-B513175C5054}" srcOrd="1" destOrd="0" presId="urn:microsoft.com/office/officeart/2005/8/layout/hierarchy4"/>
    <dgm:cxn modelId="{9298D2AD-CC56-BE47-A1A1-5E85F972027F}" type="presParOf" srcId="{A894B7C7-4860-524C-A414-66318B95D0FE}" destId="{43F32F27-9451-A144-8E65-D500A4F58297}" srcOrd="2" destOrd="0" presId="urn:microsoft.com/office/officeart/2005/8/layout/hierarchy4"/>
    <dgm:cxn modelId="{D08F994E-63EB-0C4A-BC9C-8EE8854F833B}" type="presParOf" srcId="{43F32F27-9451-A144-8E65-D500A4F58297}" destId="{2036C868-16A3-B349-BAE9-711A75EA4501}" srcOrd="0" destOrd="0" presId="urn:microsoft.com/office/officeart/2005/8/layout/hierarchy4"/>
    <dgm:cxn modelId="{0C1E7E62-42C3-7249-BA9E-B04A96355D1D}" type="presParOf" srcId="{2036C868-16A3-B349-BAE9-711A75EA4501}" destId="{F136238C-3B46-784F-B19C-41485A516ACA}" srcOrd="0" destOrd="0" presId="urn:microsoft.com/office/officeart/2005/8/layout/hierarchy4"/>
    <dgm:cxn modelId="{BDEA3850-B5BA-E242-90CF-197CC8580E71}" type="presParOf" srcId="{2036C868-16A3-B349-BAE9-711A75EA4501}" destId="{561544E4-B264-FF4E-A14A-F7DD0DE2565A}" srcOrd="1" destOrd="0" presId="urn:microsoft.com/office/officeart/2005/8/layout/hierarchy4"/>
    <dgm:cxn modelId="{65D1F796-D6CB-F94E-AB78-7BA36CE149DC}" type="presParOf" srcId="{43F32F27-9451-A144-8E65-D500A4F58297}" destId="{1D7A87AB-4A7A-C544-B4CB-20724DBB5BF9}" srcOrd="1" destOrd="0" presId="urn:microsoft.com/office/officeart/2005/8/layout/hierarchy4"/>
    <dgm:cxn modelId="{4FA98C41-0461-524C-AF72-4661CF631593}" type="presParOf" srcId="{43F32F27-9451-A144-8E65-D500A4F58297}" destId="{79DE1FA3-89F2-FF43-9B4A-2DADFBFB6520}" srcOrd="2" destOrd="0" presId="urn:microsoft.com/office/officeart/2005/8/layout/hierarchy4"/>
    <dgm:cxn modelId="{576FE4B1-F8C7-1742-8406-5A098F634C77}" type="presParOf" srcId="{79DE1FA3-89F2-FF43-9B4A-2DADFBFB6520}" destId="{3188A5C6-8EFB-F449-AA7E-36F5248EA98F}" srcOrd="0" destOrd="0" presId="urn:microsoft.com/office/officeart/2005/8/layout/hierarchy4"/>
    <dgm:cxn modelId="{C93E46DD-ABC3-C642-913D-C4259ABA7B82}" type="presParOf" srcId="{79DE1FA3-89F2-FF43-9B4A-2DADFBFB6520}" destId="{B92D92BB-F0B4-694D-A3DB-183D6C856C1F}" srcOrd="1" destOrd="0" presId="urn:microsoft.com/office/officeart/2005/8/layout/hierarchy4"/>
    <dgm:cxn modelId="{A6947602-A6D7-D24F-B9BA-2749DB7CE6E5}" type="presParOf" srcId="{43F32F27-9451-A144-8E65-D500A4F58297}" destId="{1C5AD26D-763E-FE4D-993F-FDC7DFC8C9BC}" srcOrd="3" destOrd="0" presId="urn:microsoft.com/office/officeart/2005/8/layout/hierarchy4"/>
    <dgm:cxn modelId="{07E53FCA-AFC4-9C4F-B508-251EFE9B60C9}" type="presParOf" srcId="{43F32F27-9451-A144-8E65-D500A4F58297}" destId="{E981C7B6-9D95-8A4B-81FF-679597C6CA87}" srcOrd="4" destOrd="0" presId="urn:microsoft.com/office/officeart/2005/8/layout/hierarchy4"/>
    <dgm:cxn modelId="{3B9D12FB-760C-1C40-80C4-C4ECFAE06400}" type="presParOf" srcId="{E981C7B6-9D95-8A4B-81FF-679597C6CA87}" destId="{5B6AC868-AD4E-7E42-80D2-E166D20DA64C}" srcOrd="0" destOrd="0" presId="urn:microsoft.com/office/officeart/2005/8/layout/hierarchy4"/>
    <dgm:cxn modelId="{DD2E1E65-569F-B342-A03F-D6A3C53E21F8}" type="presParOf" srcId="{E981C7B6-9D95-8A4B-81FF-679597C6CA87}" destId="{2D463A66-67AD-4741-9062-2B75A16ED06E}" srcOrd="1" destOrd="0" presId="urn:microsoft.com/office/officeart/2005/8/layout/hierarchy4"/>
    <dgm:cxn modelId="{C15343B9-E1B6-184A-A87E-2315C48D6005}" type="presParOf" srcId="{43F32F27-9451-A144-8E65-D500A4F58297}" destId="{C4F12DE0-2384-8549-A148-C12B5E4FD0C4}" srcOrd="5" destOrd="0" presId="urn:microsoft.com/office/officeart/2005/8/layout/hierarchy4"/>
    <dgm:cxn modelId="{25D2BCD1-9C24-344A-A497-2BF88B8CDC1B}" type="presParOf" srcId="{43F32F27-9451-A144-8E65-D500A4F58297}" destId="{D542BE97-7C67-934F-9AC4-D5FF78415FD6}" srcOrd="6" destOrd="0" presId="urn:microsoft.com/office/officeart/2005/8/layout/hierarchy4"/>
    <dgm:cxn modelId="{3F7E33FE-CD48-4A48-BA6B-C321E3707F0B}" type="presParOf" srcId="{D542BE97-7C67-934F-9AC4-D5FF78415FD6}" destId="{ECB2A60E-EF8F-9C40-8C6B-A9D8A96F059F}" srcOrd="0" destOrd="0" presId="urn:microsoft.com/office/officeart/2005/8/layout/hierarchy4"/>
    <dgm:cxn modelId="{F69D96B6-17CE-F647-BB73-F40478A37F73}" type="presParOf" srcId="{D542BE97-7C67-934F-9AC4-D5FF78415FD6}" destId="{320B615A-7AFD-A247-A352-B6EE08267658}" srcOrd="1" destOrd="0" presId="urn:microsoft.com/office/officeart/2005/8/layout/hierarchy4"/>
    <dgm:cxn modelId="{3CA8EE86-D632-5B44-92BE-41324B1D35BC}" type="presParOf" srcId="{260C0F62-FD33-A74D-A4D7-88AC1A19A4FA}" destId="{1997420A-A31C-2F42-BF1D-B308436448C1}" srcOrd="1" destOrd="0" presId="urn:microsoft.com/office/officeart/2005/8/layout/hierarchy4"/>
    <dgm:cxn modelId="{BE86E6F4-26B6-2B48-AE41-55831DC8C9B6}" type="presParOf" srcId="{260C0F62-FD33-A74D-A4D7-88AC1A19A4FA}" destId="{65BE7AA3-1380-2B4E-B39F-EE75C52D940E}" srcOrd="2" destOrd="0" presId="urn:microsoft.com/office/officeart/2005/8/layout/hierarchy4"/>
    <dgm:cxn modelId="{74C50E98-BBDE-DF41-BF2C-872CC4766341}" type="presParOf" srcId="{65BE7AA3-1380-2B4E-B39F-EE75C52D940E}" destId="{D47953CF-08A7-DF4B-B177-419535D3EB2C}" srcOrd="0" destOrd="0" presId="urn:microsoft.com/office/officeart/2005/8/layout/hierarchy4"/>
    <dgm:cxn modelId="{879B336E-8C68-E444-A8CE-430859D4F484}" type="presParOf" srcId="{65BE7AA3-1380-2B4E-B39F-EE75C52D940E}" destId="{AEA09346-C0F4-464F-8F5A-7F349B21C0CA}" srcOrd="1" destOrd="0" presId="urn:microsoft.com/office/officeart/2005/8/layout/hierarchy4"/>
    <dgm:cxn modelId="{EB0FC6C4-1CB7-AE40-90D1-01A2C21FC668}" type="presParOf" srcId="{65BE7AA3-1380-2B4E-B39F-EE75C52D940E}" destId="{6117B12C-D259-AC42-BFBC-500E872770BA}" srcOrd="2" destOrd="0" presId="urn:microsoft.com/office/officeart/2005/8/layout/hierarchy4"/>
    <dgm:cxn modelId="{57640CF1-7CE3-3C4F-941F-60846C5741CF}" type="presParOf" srcId="{6117B12C-D259-AC42-BFBC-500E872770BA}" destId="{9C39DBAD-D70B-E34E-BB9E-4BF962DA2A01}" srcOrd="0" destOrd="0" presId="urn:microsoft.com/office/officeart/2005/8/layout/hierarchy4"/>
    <dgm:cxn modelId="{7061A974-AC5D-3740-8179-6DE164F76ADE}" type="presParOf" srcId="{9C39DBAD-D70B-E34E-BB9E-4BF962DA2A01}" destId="{2253417F-96D0-D040-AB25-448A32E843B4}" srcOrd="0" destOrd="0" presId="urn:microsoft.com/office/officeart/2005/8/layout/hierarchy4"/>
    <dgm:cxn modelId="{F7D36A42-70CE-6B4E-9BD8-1DB12B275D43}" type="presParOf" srcId="{9C39DBAD-D70B-E34E-BB9E-4BF962DA2A01}" destId="{CAEE2FB6-7EF3-8D47-9164-DE824980733A}" srcOrd="1" destOrd="0" presId="urn:microsoft.com/office/officeart/2005/8/layout/hierarchy4"/>
    <dgm:cxn modelId="{957EABE8-CD72-B248-864A-245A96834CCC}" type="presParOf" srcId="{6117B12C-D259-AC42-BFBC-500E872770BA}" destId="{163B6F37-82C2-F249-8879-C1536217509F}" srcOrd="1" destOrd="0" presId="urn:microsoft.com/office/officeart/2005/8/layout/hierarchy4"/>
    <dgm:cxn modelId="{8F771353-B4E6-A241-8836-68B7069AB5EE}" type="presParOf" srcId="{6117B12C-D259-AC42-BFBC-500E872770BA}" destId="{6658A6E2-B0B9-3D4A-88B7-FED246567123}" srcOrd="2" destOrd="0" presId="urn:microsoft.com/office/officeart/2005/8/layout/hierarchy4"/>
    <dgm:cxn modelId="{7ECFA594-9C87-DA4A-9C44-3AF6F0E674CE}" type="presParOf" srcId="{6658A6E2-B0B9-3D4A-88B7-FED246567123}" destId="{2BCA1DC8-FE02-DE4A-8403-2FD2A793F9AA}" srcOrd="0" destOrd="0" presId="urn:microsoft.com/office/officeart/2005/8/layout/hierarchy4"/>
    <dgm:cxn modelId="{04ECA096-86C9-2443-B020-C8446154AEFF}" type="presParOf" srcId="{6658A6E2-B0B9-3D4A-88B7-FED246567123}" destId="{8072F820-4156-574C-9C6A-5D5149C54CE9}" srcOrd="1" destOrd="0" presId="urn:microsoft.com/office/officeart/2005/8/layout/hierarchy4"/>
    <dgm:cxn modelId="{C4F170AB-B280-B94E-B492-BD8BAB9ED9DA}" type="presParOf" srcId="{6117B12C-D259-AC42-BFBC-500E872770BA}" destId="{C6543256-74A0-0A4F-8AFA-9D408EA11284}" srcOrd="3" destOrd="0" presId="urn:microsoft.com/office/officeart/2005/8/layout/hierarchy4"/>
    <dgm:cxn modelId="{E68B7F67-A03E-B347-8ABE-667B0FE506C8}" type="presParOf" srcId="{6117B12C-D259-AC42-BFBC-500E872770BA}" destId="{5A0C507E-2E8E-1744-99B9-A37E7F745110}" srcOrd="4" destOrd="0" presId="urn:microsoft.com/office/officeart/2005/8/layout/hierarchy4"/>
    <dgm:cxn modelId="{EE93C57D-A00C-9F4C-AD97-D2DD059FE4C5}" type="presParOf" srcId="{5A0C507E-2E8E-1744-99B9-A37E7F745110}" destId="{95A2BEEF-E774-C744-9F69-A620CD98CC0E}" srcOrd="0" destOrd="0" presId="urn:microsoft.com/office/officeart/2005/8/layout/hierarchy4"/>
    <dgm:cxn modelId="{658611E8-43D6-EA41-99AC-E63823F6430F}" type="presParOf" srcId="{5A0C507E-2E8E-1744-99B9-A37E7F745110}" destId="{CD4F535E-FEB3-254C-B99D-38A2DB627AF6}" srcOrd="1" destOrd="0" presId="urn:microsoft.com/office/officeart/2005/8/layout/hierarchy4"/>
    <dgm:cxn modelId="{6386C69C-D41C-F34A-AB08-FEAFFD747722}" type="presParOf" srcId="{6117B12C-D259-AC42-BFBC-500E872770BA}" destId="{8A2069F5-1757-0E46-B56E-BE4995E1B198}" srcOrd="5" destOrd="0" presId="urn:microsoft.com/office/officeart/2005/8/layout/hierarchy4"/>
    <dgm:cxn modelId="{D3EC28E3-4024-5142-88B3-7612AE8E58CF}" type="presParOf" srcId="{6117B12C-D259-AC42-BFBC-500E872770BA}" destId="{508471E7-698A-7F49-A183-C978DD2856FA}" srcOrd="6" destOrd="0" presId="urn:microsoft.com/office/officeart/2005/8/layout/hierarchy4"/>
    <dgm:cxn modelId="{F09EE986-3060-1A42-BD39-B04D53B907C0}" type="presParOf" srcId="{508471E7-698A-7F49-A183-C978DD2856FA}" destId="{036065E3-D73A-9249-B408-D900CC434CB8}" srcOrd="0" destOrd="0" presId="urn:microsoft.com/office/officeart/2005/8/layout/hierarchy4"/>
    <dgm:cxn modelId="{2E09ACDA-6A69-6648-96C8-B3FCEE69A82A}" type="presParOf" srcId="{508471E7-698A-7F49-A183-C978DD2856FA}" destId="{F78D1C1C-ED54-714A-BAC2-1113EC7BC8A8}" srcOrd="1" destOrd="0" presId="urn:microsoft.com/office/officeart/2005/8/layout/hierarchy4"/>
    <dgm:cxn modelId="{4538BE3D-80CE-0542-903D-B84D97DE60F2}" type="presParOf" srcId="{9F895212-B433-8B4A-A556-14AB3803673E}" destId="{DD74D19B-41C8-7B46-B1E1-A24B7EC7C428}" srcOrd="1" destOrd="0" presId="urn:microsoft.com/office/officeart/2005/8/layout/hierarchy4"/>
    <dgm:cxn modelId="{6FA725A9-8AA1-F445-841F-610DC54F36C6}" type="presParOf" srcId="{9F895212-B433-8B4A-A556-14AB3803673E}" destId="{CFA1BB63-F2F1-D74C-9302-510FFFFB4476}" srcOrd="2" destOrd="0" presId="urn:microsoft.com/office/officeart/2005/8/layout/hierarchy4"/>
    <dgm:cxn modelId="{3EA803BF-58DA-9D45-AFA7-4D01D3456D18}" type="presParOf" srcId="{CFA1BB63-F2F1-D74C-9302-510FFFFB4476}" destId="{9DBA7151-CADB-0B49-ACB1-BAD7695A255C}" srcOrd="0" destOrd="0" presId="urn:microsoft.com/office/officeart/2005/8/layout/hierarchy4"/>
    <dgm:cxn modelId="{54EDD0CE-0FB7-C94C-BBC1-D9CA310EF463}" type="presParOf" srcId="{CFA1BB63-F2F1-D74C-9302-510FFFFB4476}" destId="{12551EE5-4633-1F4F-A1D6-59442224B906}"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99882A23-44C8-4D4D-9A70-6A0C1B122B33}" type="doc">
      <dgm:prSet loTypeId="urn:microsoft.com/office/officeart/2005/8/layout/hierarchy4" loCatId="" qsTypeId="urn:microsoft.com/office/officeart/2005/8/quickstyle/simple1" qsCatId="simple" csTypeId="urn:microsoft.com/office/officeart/2005/8/colors/colorful1" csCatId="colorful" phldr="1"/>
      <dgm:spPr/>
      <dgm:t>
        <a:bodyPr/>
        <a:lstStyle/>
        <a:p>
          <a:endParaRPr lang="en-US"/>
        </a:p>
      </dgm:t>
    </dgm:pt>
    <dgm:pt modelId="{41AD72E2-4DA2-C046-BFEA-26032B9150A4}">
      <dgm:prSet phldrT="[Text]"/>
      <dgm:spPr/>
      <dgm:t>
        <a:bodyPr/>
        <a:lstStyle/>
        <a:p>
          <a:r>
            <a:rPr lang="en-US" dirty="0" smtClean="0"/>
            <a:t>Data Science Accelerator</a:t>
          </a:r>
          <a:endParaRPr lang="en-US" dirty="0"/>
        </a:p>
      </dgm:t>
    </dgm:pt>
    <dgm:pt modelId="{8E43586D-6BBD-C049-8A56-ADF6D6950CDD}" type="parTrans" cxnId="{F0F90716-308C-D248-9824-021C9DC99419}">
      <dgm:prSet/>
      <dgm:spPr/>
      <dgm:t>
        <a:bodyPr/>
        <a:lstStyle/>
        <a:p>
          <a:endParaRPr lang="en-US"/>
        </a:p>
      </dgm:t>
    </dgm:pt>
    <dgm:pt modelId="{38AD295C-62F6-0245-A316-D7D43E9543A2}" type="sibTrans" cxnId="{F0F90716-308C-D248-9824-021C9DC99419}">
      <dgm:prSet/>
      <dgm:spPr/>
      <dgm:t>
        <a:bodyPr/>
        <a:lstStyle/>
        <a:p>
          <a:endParaRPr lang="en-US"/>
        </a:p>
      </dgm:t>
    </dgm:pt>
    <dgm:pt modelId="{C4CA88AE-D233-924B-9A6A-414B34D23AD2}">
      <dgm:prSet phldrT="[Text]"/>
      <dgm:spPr>
        <a:solidFill>
          <a:schemeClr val="accent3">
            <a:lumMod val="60000"/>
            <a:lumOff val="40000"/>
          </a:schemeClr>
        </a:solidFill>
      </dgm:spPr>
      <dgm:t>
        <a:bodyPr vert="vert270"/>
        <a:lstStyle/>
        <a:p>
          <a:r>
            <a:rPr lang="en-US" dirty="0" smtClean="0"/>
            <a:t>Exploratory Space</a:t>
          </a:r>
          <a:endParaRPr lang="en-US" dirty="0"/>
        </a:p>
      </dgm:t>
    </dgm:pt>
    <dgm:pt modelId="{A1745B84-924B-774A-B557-4DD7B475B3CE}" type="parTrans" cxnId="{2F922633-7069-B247-9327-8EC798DCF0EC}">
      <dgm:prSet/>
      <dgm:spPr/>
      <dgm:t>
        <a:bodyPr/>
        <a:lstStyle/>
        <a:p>
          <a:endParaRPr lang="en-US"/>
        </a:p>
      </dgm:t>
    </dgm:pt>
    <dgm:pt modelId="{A58BC970-CAF1-1A4E-84F0-76B4898C6A58}" type="sibTrans" cxnId="{2F922633-7069-B247-9327-8EC798DCF0EC}">
      <dgm:prSet/>
      <dgm:spPr/>
      <dgm:t>
        <a:bodyPr/>
        <a:lstStyle/>
        <a:p>
          <a:endParaRPr lang="en-US"/>
        </a:p>
      </dgm:t>
    </dgm:pt>
    <dgm:pt modelId="{3688A5E7-5794-BF4A-B9FE-F26A2DC62C14}">
      <dgm:prSet phldrT="[Text]"/>
      <dgm:spPr>
        <a:solidFill>
          <a:srgbClr val="92D050"/>
        </a:solidFill>
      </dgm:spPr>
      <dgm:t>
        <a:bodyPr/>
        <a:lstStyle/>
        <a:p>
          <a:r>
            <a:rPr lang="en-US" dirty="0" smtClean="0"/>
            <a:t>Modules</a:t>
          </a:r>
          <a:endParaRPr lang="en-US" dirty="0"/>
        </a:p>
      </dgm:t>
    </dgm:pt>
    <dgm:pt modelId="{0D3C434F-E2B1-B048-A0C1-7C03B91D1781}" type="parTrans" cxnId="{E50CF788-99B3-E84B-8A8B-B521FB754D7C}">
      <dgm:prSet/>
      <dgm:spPr/>
      <dgm:t>
        <a:bodyPr/>
        <a:lstStyle/>
        <a:p>
          <a:endParaRPr lang="en-US"/>
        </a:p>
      </dgm:t>
    </dgm:pt>
    <dgm:pt modelId="{1238321F-D5F9-E545-828C-150A239A96B7}" type="sibTrans" cxnId="{E50CF788-99B3-E84B-8A8B-B521FB754D7C}">
      <dgm:prSet/>
      <dgm:spPr/>
      <dgm:t>
        <a:bodyPr/>
        <a:lstStyle/>
        <a:p>
          <a:endParaRPr lang="en-US"/>
        </a:p>
      </dgm:t>
    </dgm:pt>
    <dgm:pt modelId="{F740AC70-F65B-5241-A8DE-304EB5DE82F2}">
      <dgm:prSet phldrT="[Text]"/>
      <dgm:spPr>
        <a:solidFill>
          <a:srgbClr val="92D050"/>
        </a:solidFill>
      </dgm:spPr>
      <dgm:t>
        <a:bodyPr vert="vert270"/>
        <a:lstStyle/>
        <a:p>
          <a:r>
            <a:rPr lang="en-US" dirty="0" smtClean="0"/>
            <a:t>churn model</a:t>
          </a:r>
          <a:endParaRPr lang="en-US" dirty="0"/>
        </a:p>
      </dgm:t>
    </dgm:pt>
    <dgm:pt modelId="{DC56C012-00D8-A344-A96B-409F8FFB341A}" type="parTrans" cxnId="{7B18D05F-0D1B-C240-BC97-21C7572D669D}">
      <dgm:prSet/>
      <dgm:spPr/>
      <dgm:t>
        <a:bodyPr/>
        <a:lstStyle/>
        <a:p>
          <a:endParaRPr lang="en-US"/>
        </a:p>
      </dgm:t>
    </dgm:pt>
    <dgm:pt modelId="{DCC18A41-3681-3241-8084-F58DEE80C0E5}" type="sibTrans" cxnId="{7B18D05F-0D1B-C240-BC97-21C7572D669D}">
      <dgm:prSet/>
      <dgm:spPr/>
      <dgm:t>
        <a:bodyPr/>
        <a:lstStyle/>
        <a:p>
          <a:endParaRPr lang="en-US"/>
        </a:p>
      </dgm:t>
    </dgm:pt>
    <dgm:pt modelId="{A789CCCD-7F25-E64A-83D3-0D1973A0D73A}">
      <dgm:prSet phldrT="[Text]"/>
      <dgm:spPr>
        <a:solidFill>
          <a:srgbClr val="92D050"/>
        </a:solidFill>
      </dgm:spPr>
      <dgm:t>
        <a:bodyPr vert="vert270"/>
        <a:lstStyle/>
        <a:p>
          <a:r>
            <a:rPr lang="en-US" dirty="0" smtClean="0"/>
            <a:t>recommender</a:t>
          </a:r>
          <a:endParaRPr lang="en-US" dirty="0"/>
        </a:p>
      </dgm:t>
    </dgm:pt>
    <dgm:pt modelId="{840D7AB0-C1DC-7A4C-94DD-2C306FE0F5D5}" type="parTrans" cxnId="{D837E172-C0AC-FF4D-ADFB-64BD9A5C552F}">
      <dgm:prSet/>
      <dgm:spPr/>
      <dgm:t>
        <a:bodyPr/>
        <a:lstStyle/>
        <a:p>
          <a:endParaRPr lang="en-US"/>
        </a:p>
      </dgm:t>
    </dgm:pt>
    <dgm:pt modelId="{2832D273-1BDE-9B4C-BA6F-A729A1FF210A}" type="sibTrans" cxnId="{D837E172-C0AC-FF4D-ADFB-64BD9A5C552F}">
      <dgm:prSet/>
      <dgm:spPr/>
      <dgm:t>
        <a:bodyPr/>
        <a:lstStyle/>
        <a:p>
          <a:endParaRPr lang="en-US"/>
        </a:p>
      </dgm:t>
    </dgm:pt>
    <dgm:pt modelId="{060CA155-211F-1A41-9669-2F561EC2FC3B}">
      <dgm:prSet phldrT="[Text]"/>
      <dgm:spPr>
        <a:solidFill>
          <a:srgbClr val="92D050"/>
        </a:solidFill>
      </dgm:spPr>
      <dgm:t>
        <a:bodyPr vert="vert270"/>
        <a:lstStyle/>
        <a:p>
          <a:r>
            <a:rPr lang="en-US" dirty="0" smtClean="0"/>
            <a:t>propensity model</a:t>
          </a:r>
          <a:endParaRPr lang="en-US" dirty="0"/>
        </a:p>
      </dgm:t>
    </dgm:pt>
    <dgm:pt modelId="{7E3DEB60-C26F-DD41-97AE-9D27F5D620B7}" type="parTrans" cxnId="{422BB198-76B6-3449-87D5-C88BD6FE0A7C}">
      <dgm:prSet/>
      <dgm:spPr/>
      <dgm:t>
        <a:bodyPr/>
        <a:lstStyle/>
        <a:p>
          <a:endParaRPr lang="en-US"/>
        </a:p>
      </dgm:t>
    </dgm:pt>
    <dgm:pt modelId="{65996F0A-285C-D943-91E5-AE3F7FCA8E01}" type="sibTrans" cxnId="{422BB198-76B6-3449-87D5-C88BD6FE0A7C}">
      <dgm:prSet/>
      <dgm:spPr/>
      <dgm:t>
        <a:bodyPr/>
        <a:lstStyle/>
        <a:p>
          <a:endParaRPr lang="en-US"/>
        </a:p>
      </dgm:t>
    </dgm:pt>
    <dgm:pt modelId="{1721474A-1F5D-0449-932C-BAB3B3B850AD}">
      <dgm:prSet phldrT="[Text]"/>
      <dgm:spPr>
        <a:solidFill>
          <a:srgbClr val="92D050"/>
        </a:solidFill>
      </dgm:spPr>
      <dgm:t>
        <a:bodyPr vert="vert270"/>
        <a:lstStyle/>
        <a:p>
          <a:r>
            <a:rPr lang="en-US" dirty="0" smtClean="0"/>
            <a:t>PDF Data Extraction</a:t>
          </a:r>
          <a:endParaRPr lang="en-US" dirty="0"/>
        </a:p>
      </dgm:t>
    </dgm:pt>
    <dgm:pt modelId="{E8608A73-22ED-6748-BDC5-313D802C8598}" type="parTrans" cxnId="{805F3EB5-C630-BB48-9D54-FCE9C30934FB}">
      <dgm:prSet/>
      <dgm:spPr/>
      <dgm:t>
        <a:bodyPr/>
        <a:lstStyle/>
        <a:p>
          <a:endParaRPr lang="en-US"/>
        </a:p>
      </dgm:t>
    </dgm:pt>
    <dgm:pt modelId="{8F70F5ED-9211-9842-9015-46F679A92C58}" type="sibTrans" cxnId="{805F3EB5-C630-BB48-9D54-FCE9C30934FB}">
      <dgm:prSet/>
      <dgm:spPr/>
      <dgm:t>
        <a:bodyPr/>
        <a:lstStyle/>
        <a:p>
          <a:endParaRPr lang="en-US"/>
        </a:p>
      </dgm:t>
    </dgm:pt>
    <dgm:pt modelId="{50084EA0-3035-1846-9A4D-A5DC0074B704}">
      <dgm:prSet phldrT="[Text]"/>
      <dgm:spPr>
        <a:solidFill>
          <a:srgbClr val="92D050"/>
        </a:solidFill>
      </dgm:spPr>
      <dgm:t>
        <a:bodyPr vert="vert270"/>
        <a:lstStyle/>
        <a:p>
          <a:r>
            <a:rPr lang="en-US" dirty="0" smtClean="0"/>
            <a:t>more ...</a:t>
          </a:r>
          <a:endParaRPr lang="en-US" dirty="0"/>
        </a:p>
      </dgm:t>
    </dgm:pt>
    <dgm:pt modelId="{C048FEA1-05C8-F54A-8514-E1F4E4573E33}" type="parTrans" cxnId="{5776483F-C525-CA43-B853-DE81A2E78F6B}">
      <dgm:prSet/>
      <dgm:spPr/>
      <dgm:t>
        <a:bodyPr/>
        <a:lstStyle/>
        <a:p>
          <a:endParaRPr lang="en-US"/>
        </a:p>
      </dgm:t>
    </dgm:pt>
    <dgm:pt modelId="{5AAB7B93-EE5D-4546-A8E4-BEAA62B7521E}" type="sibTrans" cxnId="{5776483F-C525-CA43-B853-DE81A2E78F6B}">
      <dgm:prSet/>
      <dgm:spPr/>
      <dgm:t>
        <a:bodyPr/>
        <a:lstStyle/>
        <a:p>
          <a:endParaRPr lang="en-US"/>
        </a:p>
      </dgm:t>
    </dgm:pt>
    <dgm:pt modelId="{0DDFBCCA-EFB6-C644-BD1A-925E466165FE}" type="pres">
      <dgm:prSet presAssocID="{99882A23-44C8-4D4D-9A70-6A0C1B122B33}" presName="Name0" presStyleCnt="0">
        <dgm:presLayoutVars>
          <dgm:chPref val="1"/>
          <dgm:dir/>
          <dgm:animOne val="branch"/>
          <dgm:animLvl val="lvl"/>
          <dgm:resizeHandles/>
        </dgm:presLayoutVars>
      </dgm:prSet>
      <dgm:spPr/>
      <dgm:t>
        <a:bodyPr/>
        <a:lstStyle/>
        <a:p>
          <a:endParaRPr lang="en-US"/>
        </a:p>
      </dgm:t>
    </dgm:pt>
    <dgm:pt modelId="{71E67E54-D429-0D4F-BFCE-B3BFF5F9153A}" type="pres">
      <dgm:prSet presAssocID="{41AD72E2-4DA2-C046-BFEA-26032B9150A4}" presName="vertOne" presStyleCnt="0"/>
      <dgm:spPr/>
    </dgm:pt>
    <dgm:pt modelId="{1C229D24-0D3A-5045-A98E-4D94C0733F60}" type="pres">
      <dgm:prSet presAssocID="{41AD72E2-4DA2-C046-BFEA-26032B9150A4}" presName="txOne" presStyleLbl="node0" presStyleIdx="0" presStyleCnt="1" custScaleY="24494">
        <dgm:presLayoutVars>
          <dgm:chPref val="3"/>
        </dgm:presLayoutVars>
      </dgm:prSet>
      <dgm:spPr/>
      <dgm:t>
        <a:bodyPr/>
        <a:lstStyle/>
        <a:p>
          <a:endParaRPr lang="en-US"/>
        </a:p>
      </dgm:t>
    </dgm:pt>
    <dgm:pt modelId="{5BE00CE7-367E-F74A-8980-287C6320CF72}" type="pres">
      <dgm:prSet presAssocID="{41AD72E2-4DA2-C046-BFEA-26032B9150A4}" presName="parTransOne" presStyleCnt="0"/>
      <dgm:spPr/>
    </dgm:pt>
    <dgm:pt modelId="{9F895212-B433-8B4A-A556-14AB3803673E}" type="pres">
      <dgm:prSet presAssocID="{41AD72E2-4DA2-C046-BFEA-26032B9150A4}" presName="horzOne" presStyleCnt="0"/>
      <dgm:spPr/>
    </dgm:pt>
    <dgm:pt modelId="{1217B068-1B2C-F64A-B8BD-B6B346293A7A}" type="pres">
      <dgm:prSet presAssocID="{C4CA88AE-D233-924B-9A6A-414B34D23AD2}" presName="vertTwo" presStyleCnt="0"/>
      <dgm:spPr/>
    </dgm:pt>
    <dgm:pt modelId="{3B0F5864-D8D5-AA45-B406-F450E0E86CDE}" type="pres">
      <dgm:prSet presAssocID="{C4CA88AE-D233-924B-9A6A-414B34D23AD2}" presName="txTwo" presStyleLbl="node2" presStyleIdx="0" presStyleCnt="2" custScaleY="131447">
        <dgm:presLayoutVars>
          <dgm:chPref val="3"/>
        </dgm:presLayoutVars>
      </dgm:prSet>
      <dgm:spPr/>
      <dgm:t>
        <a:bodyPr/>
        <a:lstStyle/>
        <a:p>
          <a:endParaRPr lang="en-US"/>
        </a:p>
      </dgm:t>
    </dgm:pt>
    <dgm:pt modelId="{22FD948A-A4F7-A04C-88E6-DE811BA72BB7}" type="pres">
      <dgm:prSet presAssocID="{C4CA88AE-D233-924B-9A6A-414B34D23AD2}" presName="horzTwo" presStyleCnt="0"/>
      <dgm:spPr/>
    </dgm:pt>
    <dgm:pt modelId="{567C1428-2C65-4B47-BE8B-D58A106E9271}" type="pres">
      <dgm:prSet presAssocID="{A58BC970-CAF1-1A4E-84F0-76B4898C6A58}" presName="sibSpaceTwo" presStyleCnt="0"/>
      <dgm:spPr/>
    </dgm:pt>
    <dgm:pt modelId="{37C00CF8-0C7F-F548-A4A0-A3FAAB824982}" type="pres">
      <dgm:prSet presAssocID="{3688A5E7-5794-BF4A-B9FE-F26A2DC62C14}" presName="vertTwo" presStyleCnt="0"/>
      <dgm:spPr/>
    </dgm:pt>
    <dgm:pt modelId="{EA37C501-4C6B-DA42-B719-0FEABDF67F46}" type="pres">
      <dgm:prSet presAssocID="{3688A5E7-5794-BF4A-B9FE-F26A2DC62C14}" presName="txTwo" presStyleLbl="node2" presStyleIdx="1" presStyleCnt="2" custScaleY="24494">
        <dgm:presLayoutVars>
          <dgm:chPref val="3"/>
        </dgm:presLayoutVars>
      </dgm:prSet>
      <dgm:spPr/>
      <dgm:t>
        <a:bodyPr/>
        <a:lstStyle/>
        <a:p>
          <a:endParaRPr lang="en-US"/>
        </a:p>
      </dgm:t>
    </dgm:pt>
    <dgm:pt modelId="{7BA3430B-FAFC-7D40-A54D-89D0BD25259E}" type="pres">
      <dgm:prSet presAssocID="{3688A5E7-5794-BF4A-B9FE-F26A2DC62C14}" presName="parTransTwo" presStyleCnt="0"/>
      <dgm:spPr/>
    </dgm:pt>
    <dgm:pt modelId="{24875443-2486-F140-9DF5-3C16459D392C}" type="pres">
      <dgm:prSet presAssocID="{3688A5E7-5794-BF4A-B9FE-F26A2DC62C14}" presName="horzTwo" presStyleCnt="0"/>
      <dgm:spPr/>
    </dgm:pt>
    <dgm:pt modelId="{840057D0-8213-5744-992C-78789F2C4A08}" type="pres">
      <dgm:prSet presAssocID="{F740AC70-F65B-5241-A8DE-304EB5DE82F2}" presName="vertThree" presStyleCnt="0"/>
      <dgm:spPr/>
    </dgm:pt>
    <dgm:pt modelId="{106B4A83-8F4F-8D44-9962-BADA10A790EE}" type="pres">
      <dgm:prSet presAssocID="{F740AC70-F65B-5241-A8DE-304EB5DE82F2}" presName="txThree" presStyleLbl="node3" presStyleIdx="0" presStyleCnt="5">
        <dgm:presLayoutVars>
          <dgm:chPref val="3"/>
        </dgm:presLayoutVars>
      </dgm:prSet>
      <dgm:spPr/>
      <dgm:t>
        <a:bodyPr/>
        <a:lstStyle/>
        <a:p>
          <a:endParaRPr lang="en-US"/>
        </a:p>
      </dgm:t>
    </dgm:pt>
    <dgm:pt modelId="{98E4F9E6-F652-4D4C-98F0-5F6FF9110F66}" type="pres">
      <dgm:prSet presAssocID="{F740AC70-F65B-5241-A8DE-304EB5DE82F2}" presName="horzThree" presStyleCnt="0"/>
      <dgm:spPr/>
    </dgm:pt>
    <dgm:pt modelId="{343B6ED9-CD2A-D448-90F5-560B1DBEB3B5}" type="pres">
      <dgm:prSet presAssocID="{DCC18A41-3681-3241-8084-F58DEE80C0E5}" presName="sibSpaceThree" presStyleCnt="0"/>
      <dgm:spPr/>
    </dgm:pt>
    <dgm:pt modelId="{B19FC2AF-DC81-AB43-8B76-EEED2B537F3F}" type="pres">
      <dgm:prSet presAssocID="{A789CCCD-7F25-E64A-83D3-0D1973A0D73A}" presName="vertThree" presStyleCnt="0"/>
      <dgm:spPr/>
    </dgm:pt>
    <dgm:pt modelId="{686AF47D-7552-9C40-9BEF-43B124786CDD}" type="pres">
      <dgm:prSet presAssocID="{A789CCCD-7F25-E64A-83D3-0D1973A0D73A}" presName="txThree" presStyleLbl="node3" presStyleIdx="1" presStyleCnt="5">
        <dgm:presLayoutVars>
          <dgm:chPref val="3"/>
        </dgm:presLayoutVars>
      </dgm:prSet>
      <dgm:spPr/>
      <dgm:t>
        <a:bodyPr/>
        <a:lstStyle/>
        <a:p>
          <a:endParaRPr lang="en-US"/>
        </a:p>
      </dgm:t>
    </dgm:pt>
    <dgm:pt modelId="{4A7320CE-6EBC-3B4B-A497-3845C799C065}" type="pres">
      <dgm:prSet presAssocID="{A789CCCD-7F25-E64A-83D3-0D1973A0D73A}" presName="horzThree" presStyleCnt="0"/>
      <dgm:spPr/>
    </dgm:pt>
    <dgm:pt modelId="{8C00E203-1631-5341-B478-31EC50A53FE6}" type="pres">
      <dgm:prSet presAssocID="{2832D273-1BDE-9B4C-BA6F-A729A1FF210A}" presName="sibSpaceThree" presStyleCnt="0"/>
      <dgm:spPr/>
    </dgm:pt>
    <dgm:pt modelId="{01877062-8302-2E47-8D31-50BAD620F3B2}" type="pres">
      <dgm:prSet presAssocID="{060CA155-211F-1A41-9669-2F561EC2FC3B}" presName="vertThree" presStyleCnt="0"/>
      <dgm:spPr/>
    </dgm:pt>
    <dgm:pt modelId="{95A2CF9F-A3D9-9346-B8CB-C0606E142C8A}" type="pres">
      <dgm:prSet presAssocID="{060CA155-211F-1A41-9669-2F561EC2FC3B}" presName="txThree" presStyleLbl="node3" presStyleIdx="2" presStyleCnt="5">
        <dgm:presLayoutVars>
          <dgm:chPref val="3"/>
        </dgm:presLayoutVars>
      </dgm:prSet>
      <dgm:spPr/>
      <dgm:t>
        <a:bodyPr/>
        <a:lstStyle/>
        <a:p>
          <a:endParaRPr lang="en-US"/>
        </a:p>
      </dgm:t>
    </dgm:pt>
    <dgm:pt modelId="{A1CB63A1-6BAB-8942-ACC7-E7124A747985}" type="pres">
      <dgm:prSet presAssocID="{060CA155-211F-1A41-9669-2F561EC2FC3B}" presName="horzThree" presStyleCnt="0"/>
      <dgm:spPr/>
    </dgm:pt>
    <dgm:pt modelId="{784B0408-B7B5-7749-9C04-BC9DE242CBA1}" type="pres">
      <dgm:prSet presAssocID="{65996F0A-285C-D943-91E5-AE3F7FCA8E01}" presName="sibSpaceThree" presStyleCnt="0"/>
      <dgm:spPr/>
    </dgm:pt>
    <dgm:pt modelId="{01C464E7-FB1C-FA43-B803-73643C0E2E9D}" type="pres">
      <dgm:prSet presAssocID="{1721474A-1F5D-0449-932C-BAB3B3B850AD}" presName="vertThree" presStyleCnt="0"/>
      <dgm:spPr/>
    </dgm:pt>
    <dgm:pt modelId="{1EC57242-24B5-2B40-987F-4BC7DD64B160}" type="pres">
      <dgm:prSet presAssocID="{1721474A-1F5D-0449-932C-BAB3B3B850AD}" presName="txThree" presStyleLbl="node3" presStyleIdx="3" presStyleCnt="5">
        <dgm:presLayoutVars>
          <dgm:chPref val="3"/>
        </dgm:presLayoutVars>
      </dgm:prSet>
      <dgm:spPr/>
      <dgm:t>
        <a:bodyPr/>
        <a:lstStyle/>
        <a:p>
          <a:endParaRPr lang="en-US"/>
        </a:p>
      </dgm:t>
    </dgm:pt>
    <dgm:pt modelId="{4D859AE2-1193-F34A-B37F-CDD7BB4E9FBD}" type="pres">
      <dgm:prSet presAssocID="{1721474A-1F5D-0449-932C-BAB3B3B850AD}" presName="horzThree" presStyleCnt="0"/>
      <dgm:spPr/>
    </dgm:pt>
    <dgm:pt modelId="{357752C4-AEEA-5043-9ACC-6E7588311C49}" type="pres">
      <dgm:prSet presAssocID="{8F70F5ED-9211-9842-9015-46F679A92C58}" presName="sibSpaceThree" presStyleCnt="0"/>
      <dgm:spPr/>
    </dgm:pt>
    <dgm:pt modelId="{A03AA6A7-E2DE-964B-9D53-96DC2FE26972}" type="pres">
      <dgm:prSet presAssocID="{50084EA0-3035-1846-9A4D-A5DC0074B704}" presName="vertThree" presStyleCnt="0"/>
      <dgm:spPr/>
    </dgm:pt>
    <dgm:pt modelId="{54E3B152-E927-B94E-AEDF-C11766BA3E17}" type="pres">
      <dgm:prSet presAssocID="{50084EA0-3035-1846-9A4D-A5DC0074B704}" presName="txThree" presStyleLbl="node3" presStyleIdx="4" presStyleCnt="5">
        <dgm:presLayoutVars>
          <dgm:chPref val="3"/>
        </dgm:presLayoutVars>
      </dgm:prSet>
      <dgm:spPr/>
      <dgm:t>
        <a:bodyPr/>
        <a:lstStyle/>
        <a:p>
          <a:endParaRPr lang="en-US"/>
        </a:p>
      </dgm:t>
    </dgm:pt>
    <dgm:pt modelId="{F2F2841E-7A7B-1743-968E-62457A209953}" type="pres">
      <dgm:prSet presAssocID="{50084EA0-3035-1846-9A4D-A5DC0074B704}" presName="horzThree" presStyleCnt="0"/>
      <dgm:spPr/>
    </dgm:pt>
  </dgm:ptLst>
  <dgm:cxnLst>
    <dgm:cxn modelId="{AFE871CA-D902-1A45-ADC0-B7D54F3D00FC}" type="presOf" srcId="{A789CCCD-7F25-E64A-83D3-0D1973A0D73A}" destId="{686AF47D-7552-9C40-9BEF-43B124786CDD}" srcOrd="0" destOrd="0" presId="urn:microsoft.com/office/officeart/2005/8/layout/hierarchy4"/>
    <dgm:cxn modelId="{422BB198-76B6-3449-87D5-C88BD6FE0A7C}" srcId="{3688A5E7-5794-BF4A-B9FE-F26A2DC62C14}" destId="{060CA155-211F-1A41-9669-2F561EC2FC3B}" srcOrd="2" destOrd="0" parTransId="{7E3DEB60-C26F-DD41-97AE-9D27F5D620B7}" sibTransId="{65996F0A-285C-D943-91E5-AE3F7FCA8E01}"/>
    <dgm:cxn modelId="{E50CF788-99B3-E84B-8A8B-B521FB754D7C}" srcId="{41AD72E2-4DA2-C046-BFEA-26032B9150A4}" destId="{3688A5E7-5794-BF4A-B9FE-F26A2DC62C14}" srcOrd="1" destOrd="0" parTransId="{0D3C434F-E2B1-B048-A0C1-7C03B91D1781}" sibTransId="{1238321F-D5F9-E545-828C-150A239A96B7}"/>
    <dgm:cxn modelId="{C95F9A74-9DAB-0547-AF1E-CFDBD47D9720}" type="presOf" srcId="{41AD72E2-4DA2-C046-BFEA-26032B9150A4}" destId="{1C229D24-0D3A-5045-A98E-4D94C0733F60}" srcOrd="0" destOrd="0" presId="urn:microsoft.com/office/officeart/2005/8/layout/hierarchy4"/>
    <dgm:cxn modelId="{F0F90716-308C-D248-9824-021C9DC99419}" srcId="{99882A23-44C8-4D4D-9A70-6A0C1B122B33}" destId="{41AD72E2-4DA2-C046-BFEA-26032B9150A4}" srcOrd="0" destOrd="0" parTransId="{8E43586D-6BBD-C049-8A56-ADF6D6950CDD}" sibTransId="{38AD295C-62F6-0245-A316-D7D43E9543A2}"/>
    <dgm:cxn modelId="{E421235D-2E02-034E-BBEF-83328B60BFC0}" type="presOf" srcId="{3688A5E7-5794-BF4A-B9FE-F26A2DC62C14}" destId="{EA37C501-4C6B-DA42-B719-0FEABDF67F46}" srcOrd="0" destOrd="0" presId="urn:microsoft.com/office/officeart/2005/8/layout/hierarchy4"/>
    <dgm:cxn modelId="{8122B7FB-25EC-3D4E-AA70-B05948AFC222}" type="presOf" srcId="{50084EA0-3035-1846-9A4D-A5DC0074B704}" destId="{54E3B152-E927-B94E-AEDF-C11766BA3E17}" srcOrd="0" destOrd="0" presId="urn:microsoft.com/office/officeart/2005/8/layout/hierarchy4"/>
    <dgm:cxn modelId="{2F922633-7069-B247-9327-8EC798DCF0EC}" srcId="{41AD72E2-4DA2-C046-BFEA-26032B9150A4}" destId="{C4CA88AE-D233-924B-9A6A-414B34D23AD2}" srcOrd="0" destOrd="0" parTransId="{A1745B84-924B-774A-B557-4DD7B475B3CE}" sibTransId="{A58BC970-CAF1-1A4E-84F0-76B4898C6A58}"/>
    <dgm:cxn modelId="{92FE4F6C-5DD9-BA40-86F0-561C5F8E38E9}" type="presOf" srcId="{1721474A-1F5D-0449-932C-BAB3B3B850AD}" destId="{1EC57242-24B5-2B40-987F-4BC7DD64B160}" srcOrd="0" destOrd="0" presId="urn:microsoft.com/office/officeart/2005/8/layout/hierarchy4"/>
    <dgm:cxn modelId="{9A356B2B-9C5E-F745-AB52-8C179EF96F09}" type="presOf" srcId="{060CA155-211F-1A41-9669-2F561EC2FC3B}" destId="{95A2CF9F-A3D9-9346-B8CB-C0606E142C8A}" srcOrd="0" destOrd="0" presId="urn:microsoft.com/office/officeart/2005/8/layout/hierarchy4"/>
    <dgm:cxn modelId="{DCDC3E8C-7C0C-0345-97D6-405DBBD366C7}" type="presOf" srcId="{99882A23-44C8-4D4D-9A70-6A0C1B122B33}" destId="{0DDFBCCA-EFB6-C644-BD1A-925E466165FE}" srcOrd="0" destOrd="0" presId="urn:microsoft.com/office/officeart/2005/8/layout/hierarchy4"/>
    <dgm:cxn modelId="{5776483F-C525-CA43-B853-DE81A2E78F6B}" srcId="{3688A5E7-5794-BF4A-B9FE-F26A2DC62C14}" destId="{50084EA0-3035-1846-9A4D-A5DC0074B704}" srcOrd="4" destOrd="0" parTransId="{C048FEA1-05C8-F54A-8514-E1F4E4573E33}" sibTransId="{5AAB7B93-EE5D-4546-A8E4-BEAA62B7521E}"/>
    <dgm:cxn modelId="{98C73BA3-EA8D-BB43-BC98-56FE877AA94F}" type="presOf" srcId="{C4CA88AE-D233-924B-9A6A-414B34D23AD2}" destId="{3B0F5864-D8D5-AA45-B406-F450E0E86CDE}" srcOrd="0" destOrd="0" presId="urn:microsoft.com/office/officeart/2005/8/layout/hierarchy4"/>
    <dgm:cxn modelId="{AE96B25F-6A96-C344-ACD0-36DB280DF3A3}" type="presOf" srcId="{F740AC70-F65B-5241-A8DE-304EB5DE82F2}" destId="{106B4A83-8F4F-8D44-9962-BADA10A790EE}" srcOrd="0" destOrd="0" presId="urn:microsoft.com/office/officeart/2005/8/layout/hierarchy4"/>
    <dgm:cxn modelId="{D837E172-C0AC-FF4D-ADFB-64BD9A5C552F}" srcId="{3688A5E7-5794-BF4A-B9FE-F26A2DC62C14}" destId="{A789CCCD-7F25-E64A-83D3-0D1973A0D73A}" srcOrd="1" destOrd="0" parTransId="{840D7AB0-C1DC-7A4C-94DD-2C306FE0F5D5}" sibTransId="{2832D273-1BDE-9B4C-BA6F-A729A1FF210A}"/>
    <dgm:cxn modelId="{805F3EB5-C630-BB48-9D54-FCE9C30934FB}" srcId="{3688A5E7-5794-BF4A-B9FE-F26A2DC62C14}" destId="{1721474A-1F5D-0449-932C-BAB3B3B850AD}" srcOrd="3" destOrd="0" parTransId="{E8608A73-22ED-6748-BDC5-313D802C8598}" sibTransId="{8F70F5ED-9211-9842-9015-46F679A92C58}"/>
    <dgm:cxn modelId="{7B18D05F-0D1B-C240-BC97-21C7572D669D}" srcId="{3688A5E7-5794-BF4A-B9FE-F26A2DC62C14}" destId="{F740AC70-F65B-5241-A8DE-304EB5DE82F2}" srcOrd="0" destOrd="0" parTransId="{DC56C012-00D8-A344-A96B-409F8FFB341A}" sibTransId="{DCC18A41-3681-3241-8084-F58DEE80C0E5}"/>
    <dgm:cxn modelId="{499D4BCE-CB2F-5042-B8B0-83F7E50D2659}" type="presParOf" srcId="{0DDFBCCA-EFB6-C644-BD1A-925E466165FE}" destId="{71E67E54-D429-0D4F-BFCE-B3BFF5F9153A}" srcOrd="0" destOrd="0" presId="urn:microsoft.com/office/officeart/2005/8/layout/hierarchy4"/>
    <dgm:cxn modelId="{7B66A590-0B71-CA45-8F38-785D0CBC7D72}" type="presParOf" srcId="{71E67E54-D429-0D4F-BFCE-B3BFF5F9153A}" destId="{1C229D24-0D3A-5045-A98E-4D94C0733F60}" srcOrd="0" destOrd="0" presId="urn:microsoft.com/office/officeart/2005/8/layout/hierarchy4"/>
    <dgm:cxn modelId="{52FF4F7E-BD40-1042-B8C2-B156E187D5AD}" type="presParOf" srcId="{71E67E54-D429-0D4F-BFCE-B3BFF5F9153A}" destId="{5BE00CE7-367E-F74A-8980-287C6320CF72}" srcOrd="1" destOrd="0" presId="urn:microsoft.com/office/officeart/2005/8/layout/hierarchy4"/>
    <dgm:cxn modelId="{67348382-B452-D64F-AF21-961D1DB5C247}" type="presParOf" srcId="{71E67E54-D429-0D4F-BFCE-B3BFF5F9153A}" destId="{9F895212-B433-8B4A-A556-14AB3803673E}" srcOrd="2" destOrd="0" presId="urn:microsoft.com/office/officeart/2005/8/layout/hierarchy4"/>
    <dgm:cxn modelId="{45AFD7D5-5D02-DF41-B482-539F315EBDE0}" type="presParOf" srcId="{9F895212-B433-8B4A-A556-14AB3803673E}" destId="{1217B068-1B2C-F64A-B8BD-B6B346293A7A}" srcOrd="0" destOrd="0" presId="urn:microsoft.com/office/officeart/2005/8/layout/hierarchy4"/>
    <dgm:cxn modelId="{9674C9D7-2866-BB49-B9DE-A32B7D0FEF99}" type="presParOf" srcId="{1217B068-1B2C-F64A-B8BD-B6B346293A7A}" destId="{3B0F5864-D8D5-AA45-B406-F450E0E86CDE}" srcOrd="0" destOrd="0" presId="urn:microsoft.com/office/officeart/2005/8/layout/hierarchy4"/>
    <dgm:cxn modelId="{7F1BA062-749E-724F-BB94-0E6BBC874CA1}" type="presParOf" srcId="{1217B068-1B2C-F64A-B8BD-B6B346293A7A}" destId="{22FD948A-A4F7-A04C-88E6-DE811BA72BB7}" srcOrd="1" destOrd="0" presId="urn:microsoft.com/office/officeart/2005/8/layout/hierarchy4"/>
    <dgm:cxn modelId="{346C923D-3AF2-354F-B845-D58ECEF2DD95}" type="presParOf" srcId="{9F895212-B433-8B4A-A556-14AB3803673E}" destId="{567C1428-2C65-4B47-BE8B-D58A106E9271}" srcOrd="1" destOrd="0" presId="urn:microsoft.com/office/officeart/2005/8/layout/hierarchy4"/>
    <dgm:cxn modelId="{0EB7CB8C-C54F-AC45-9FCE-56BD62939DED}" type="presParOf" srcId="{9F895212-B433-8B4A-A556-14AB3803673E}" destId="{37C00CF8-0C7F-F548-A4A0-A3FAAB824982}" srcOrd="2" destOrd="0" presId="urn:microsoft.com/office/officeart/2005/8/layout/hierarchy4"/>
    <dgm:cxn modelId="{9D8E39D3-A445-B341-846F-94B66B968B02}" type="presParOf" srcId="{37C00CF8-0C7F-F548-A4A0-A3FAAB824982}" destId="{EA37C501-4C6B-DA42-B719-0FEABDF67F46}" srcOrd="0" destOrd="0" presId="urn:microsoft.com/office/officeart/2005/8/layout/hierarchy4"/>
    <dgm:cxn modelId="{71276398-3C2D-1844-9A05-5D90911BF0A3}" type="presParOf" srcId="{37C00CF8-0C7F-F548-A4A0-A3FAAB824982}" destId="{7BA3430B-FAFC-7D40-A54D-89D0BD25259E}" srcOrd="1" destOrd="0" presId="urn:microsoft.com/office/officeart/2005/8/layout/hierarchy4"/>
    <dgm:cxn modelId="{2FF6A897-1925-3E41-80C9-B80BB5ED52BB}" type="presParOf" srcId="{37C00CF8-0C7F-F548-A4A0-A3FAAB824982}" destId="{24875443-2486-F140-9DF5-3C16459D392C}" srcOrd="2" destOrd="0" presId="urn:microsoft.com/office/officeart/2005/8/layout/hierarchy4"/>
    <dgm:cxn modelId="{E5D444E4-321D-1846-ACD7-A4D9FD66A245}" type="presParOf" srcId="{24875443-2486-F140-9DF5-3C16459D392C}" destId="{840057D0-8213-5744-992C-78789F2C4A08}" srcOrd="0" destOrd="0" presId="urn:microsoft.com/office/officeart/2005/8/layout/hierarchy4"/>
    <dgm:cxn modelId="{4961BC07-68C0-4E40-BEC0-EFC408F0BF6C}" type="presParOf" srcId="{840057D0-8213-5744-992C-78789F2C4A08}" destId="{106B4A83-8F4F-8D44-9962-BADA10A790EE}" srcOrd="0" destOrd="0" presId="urn:microsoft.com/office/officeart/2005/8/layout/hierarchy4"/>
    <dgm:cxn modelId="{1710DDE4-D49C-D148-9BD9-C4B3E4D5C341}" type="presParOf" srcId="{840057D0-8213-5744-992C-78789F2C4A08}" destId="{98E4F9E6-F652-4D4C-98F0-5F6FF9110F66}" srcOrd="1" destOrd="0" presId="urn:microsoft.com/office/officeart/2005/8/layout/hierarchy4"/>
    <dgm:cxn modelId="{AD1FF481-700D-0E45-813B-CF3530B0B209}" type="presParOf" srcId="{24875443-2486-F140-9DF5-3C16459D392C}" destId="{343B6ED9-CD2A-D448-90F5-560B1DBEB3B5}" srcOrd="1" destOrd="0" presId="urn:microsoft.com/office/officeart/2005/8/layout/hierarchy4"/>
    <dgm:cxn modelId="{B40ED719-AFB4-CF4A-B763-AB16918AECB6}" type="presParOf" srcId="{24875443-2486-F140-9DF5-3C16459D392C}" destId="{B19FC2AF-DC81-AB43-8B76-EEED2B537F3F}" srcOrd="2" destOrd="0" presId="urn:microsoft.com/office/officeart/2005/8/layout/hierarchy4"/>
    <dgm:cxn modelId="{8E1A2866-F933-204C-9C31-00E079C6560D}" type="presParOf" srcId="{B19FC2AF-DC81-AB43-8B76-EEED2B537F3F}" destId="{686AF47D-7552-9C40-9BEF-43B124786CDD}" srcOrd="0" destOrd="0" presId="urn:microsoft.com/office/officeart/2005/8/layout/hierarchy4"/>
    <dgm:cxn modelId="{8A3290E0-B977-9C43-8718-B23327991E57}" type="presParOf" srcId="{B19FC2AF-DC81-AB43-8B76-EEED2B537F3F}" destId="{4A7320CE-6EBC-3B4B-A497-3845C799C065}" srcOrd="1" destOrd="0" presId="urn:microsoft.com/office/officeart/2005/8/layout/hierarchy4"/>
    <dgm:cxn modelId="{93D0039A-E052-0640-A865-0F3960E17567}" type="presParOf" srcId="{24875443-2486-F140-9DF5-3C16459D392C}" destId="{8C00E203-1631-5341-B478-31EC50A53FE6}" srcOrd="3" destOrd="0" presId="urn:microsoft.com/office/officeart/2005/8/layout/hierarchy4"/>
    <dgm:cxn modelId="{BCDCB556-9D38-E142-964E-116F181E3F13}" type="presParOf" srcId="{24875443-2486-F140-9DF5-3C16459D392C}" destId="{01877062-8302-2E47-8D31-50BAD620F3B2}" srcOrd="4" destOrd="0" presId="urn:microsoft.com/office/officeart/2005/8/layout/hierarchy4"/>
    <dgm:cxn modelId="{545CB8EE-42B7-CA4B-A5A4-71D049802E13}" type="presParOf" srcId="{01877062-8302-2E47-8D31-50BAD620F3B2}" destId="{95A2CF9F-A3D9-9346-B8CB-C0606E142C8A}" srcOrd="0" destOrd="0" presId="urn:microsoft.com/office/officeart/2005/8/layout/hierarchy4"/>
    <dgm:cxn modelId="{86E96002-626A-5E4A-A0B3-FD8758A2FA34}" type="presParOf" srcId="{01877062-8302-2E47-8D31-50BAD620F3B2}" destId="{A1CB63A1-6BAB-8942-ACC7-E7124A747985}" srcOrd="1" destOrd="0" presId="urn:microsoft.com/office/officeart/2005/8/layout/hierarchy4"/>
    <dgm:cxn modelId="{4138948A-FC4A-EA41-8998-3FCC76ECEED7}" type="presParOf" srcId="{24875443-2486-F140-9DF5-3C16459D392C}" destId="{784B0408-B7B5-7749-9C04-BC9DE242CBA1}" srcOrd="5" destOrd="0" presId="urn:microsoft.com/office/officeart/2005/8/layout/hierarchy4"/>
    <dgm:cxn modelId="{361B66A8-F079-0647-B375-5B090A323200}" type="presParOf" srcId="{24875443-2486-F140-9DF5-3C16459D392C}" destId="{01C464E7-FB1C-FA43-B803-73643C0E2E9D}" srcOrd="6" destOrd="0" presId="urn:microsoft.com/office/officeart/2005/8/layout/hierarchy4"/>
    <dgm:cxn modelId="{DDA21D56-7444-E14E-AD4F-7BC81E013B31}" type="presParOf" srcId="{01C464E7-FB1C-FA43-B803-73643C0E2E9D}" destId="{1EC57242-24B5-2B40-987F-4BC7DD64B160}" srcOrd="0" destOrd="0" presId="urn:microsoft.com/office/officeart/2005/8/layout/hierarchy4"/>
    <dgm:cxn modelId="{0A9D44D7-C9EB-3145-9AFA-1DD203673C84}" type="presParOf" srcId="{01C464E7-FB1C-FA43-B803-73643C0E2E9D}" destId="{4D859AE2-1193-F34A-B37F-CDD7BB4E9FBD}" srcOrd="1" destOrd="0" presId="urn:microsoft.com/office/officeart/2005/8/layout/hierarchy4"/>
    <dgm:cxn modelId="{49DF5906-906A-B949-9002-090354CA2817}" type="presParOf" srcId="{24875443-2486-F140-9DF5-3C16459D392C}" destId="{357752C4-AEEA-5043-9ACC-6E7588311C49}" srcOrd="7" destOrd="0" presId="urn:microsoft.com/office/officeart/2005/8/layout/hierarchy4"/>
    <dgm:cxn modelId="{F96D2350-53E5-C24B-AA75-05A8ACF42310}" type="presParOf" srcId="{24875443-2486-F140-9DF5-3C16459D392C}" destId="{A03AA6A7-E2DE-964B-9D53-96DC2FE26972}" srcOrd="8" destOrd="0" presId="urn:microsoft.com/office/officeart/2005/8/layout/hierarchy4"/>
    <dgm:cxn modelId="{25C31832-FE8A-B34C-BDB8-E8A4D592D1A2}" type="presParOf" srcId="{A03AA6A7-E2DE-964B-9D53-96DC2FE26972}" destId="{54E3B152-E927-B94E-AEDF-C11766BA3E17}" srcOrd="0" destOrd="0" presId="urn:microsoft.com/office/officeart/2005/8/layout/hierarchy4"/>
    <dgm:cxn modelId="{2B174001-1526-A941-9B9E-65A1D2CE3DF9}" type="presParOf" srcId="{A03AA6A7-E2DE-964B-9D53-96DC2FE26972}" destId="{F2F2841E-7A7B-1743-968E-62457A20995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9D24-0D3A-5045-A98E-4D94C0733F60}">
      <dsp:nvSpPr>
        <dsp:cNvPr id="0" name=""/>
        <dsp:cNvSpPr/>
      </dsp:nvSpPr>
      <dsp:spPr>
        <a:xfrm>
          <a:off x="2343" y="2005"/>
          <a:ext cx="4956926" cy="578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Data Science Accelerator</a:t>
          </a:r>
          <a:endParaRPr lang="en-US" sz="2500" kern="1200" dirty="0"/>
        </a:p>
      </dsp:txBody>
      <dsp:txXfrm>
        <a:off x="19281" y="18943"/>
        <a:ext cx="4923050" cy="544424"/>
      </dsp:txXfrm>
    </dsp:sp>
    <dsp:sp modelId="{F41ED8C8-352E-1848-8615-1A569DA81B64}">
      <dsp:nvSpPr>
        <dsp:cNvPr id="0" name=""/>
        <dsp:cNvSpPr/>
      </dsp:nvSpPr>
      <dsp:spPr>
        <a:xfrm>
          <a:off x="7181" y="740395"/>
          <a:ext cx="2374410" cy="3110406"/>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Exploratory Space</a:t>
          </a:r>
        </a:p>
        <a:p>
          <a:pPr lvl="0" algn="l" defTabSz="1111250">
            <a:lnSpc>
              <a:spcPct val="90000"/>
            </a:lnSpc>
            <a:spcBef>
              <a:spcPct val="0"/>
            </a:spcBef>
            <a:spcAft>
              <a:spcPct val="35000"/>
            </a:spcAft>
          </a:pPr>
          <a:r>
            <a:rPr lang="en-US" sz="1200" kern="1200" smtClean="0"/>
            <a:t>- </a:t>
          </a:r>
          <a:r>
            <a:rPr lang="en-US" sz="1200" kern="1200" dirty="0" smtClean="0"/>
            <a:t>private</a:t>
          </a:r>
          <a:r>
            <a:rPr lang="en-US" sz="1200" kern="1200" baseline="0" dirty="0" smtClean="0"/>
            <a:t> and collaborative space</a:t>
          </a:r>
        </a:p>
        <a:p>
          <a:pPr lvl="0" algn="l" defTabSz="1111250">
            <a:lnSpc>
              <a:spcPct val="90000"/>
            </a:lnSpc>
            <a:spcBef>
              <a:spcPct val="0"/>
            </a:spcBef>
            <a:spcAft>
              <a:spcPct val="35000"/>
            </a:spcAft>
          </a:pPr>
          <a:r>
            <a:rPr lang="en-US" sz="1200" kern="1200" baseline="0" dirty="0" smtClean="0"/>
            <a:t>- for Data R&amp;D Work</a:t>
          </a:r>
          <a:endParaRPr lang="en-US" sz="1200" kern="1200" dirty="0"/>
        </a:p>
      </dsp:txBody>
      <dsp:txXfrm>
        <a:off x="76725" y="809939"/>
        <a:ext cx="2235322" cy="2971318"/>
      </dsp:txXfrm>
    </dsp:sp>
    <dsp:sp modelId="{9DBA7151-CADB-0B49-ACB1-BAD7695A255C}">
      <dsp:nvSpPr>
        <dsp:cNvPr id="0" name=""/>
        <dsp:cNvSpPr/>
      </dsp:nvSpPr>
      <dsp:spPr>
        <a:xfrm>
          <a:off x="2581042" y="740395"/>
          <a:ext cx="2373389" cy="3110406"/>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Modules              </a:t>
          </a:r>
        </a:p>
        <a:p>
          <a:pPr lvl="0" algn="ctr" defTabSz="1111250">
            <a:lnSpc>
              <a:spcPct val="90000"/>
            </a:lnSpc>
            <a:spcBef>
              <a:spcPct val="0"/>
            </a:spcBef>
            <a:spcAft>
              <a:spcPct val="35000"/>
            </a:spcAft>
          </a:pPr>
          <a:endParaRPr lang="en-US" sz="1800" kern="1200" dirty="0" smtClean="0"/>
        </a:p>
        <a:p>
          <a:pPr lvl="0" algn="l" defTabSz="1111250">
            <a:lnSpc>
              <a:spcPct val="90000"/>
            </a:lnSpc>
            <a:spcBef>
              <a:spcPct val="0"/>
            </a:spcBef>
            <a:spcAft>
              <a:spcPct val="35000"/>
            </a:spcAft>
          </a:pPr>
          <a:r>
            <a:rPr lang="en-US" sz="1200" kern="1200" dirty="0" smtClean="0"/>
            <a:t>- templates</a:t>
          </a:r>
          <a:br>
            <a:rPr lang="en-US" sz="1200" kern="1200" dirty="0" smtClean="0"/>
          </a:br>
          <a:r>
            <a:rPr lang="en-US" sz="1200" kern="1200" dirty="0" smtClean="0"/>
            <a:t>- ready</a:t>
          </a:r>
          <a:r>
            <a:rPr lang="en-US" sz="1200" kern="1200" baseline="0" dirty="0" smtClean="0"/>
            <a:t> to be deployed</a:t>
          </a:r>
        </a:p>
      </dsp:txBody>
      <dsp:txXfrm>
        <a:off x="2650556" y="809909"/>
        <a:ext cx="2234361" cy="2971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9D24-0D3A-5045-A98E-4D94C0733F60}">
      <dsp:nvSpPr>
        <dsp:cNvPr id="0" name=""/>
        <dsp:cNvSpPr/>
      </dsp:nvSpPr>
      <dsp:spPr>
        <a:xfrm>
          <a:off x="1342" y="2005"/>
          <a:ext cx="4958927" cy="578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Data Science Accelerator</a:t>
          </a:r>
          <a:endParaRPr lang="en-US" sz="2500" kern="1200" dirty="0"/>
        </a:p>
      </dsp:txBody>
      <dsp:txXfrm>
        <a:off x="18280" y="18943"/>
        <a:ext cx="4925051" cy="544424"/>
      </dsp:txXfrm>
    </dsp:sp>
    <dsp:sp modelId="{F41ED8C8-352E-1848-8615-1A569DA81B64}">
      <dsp:nvSpPr>
        <dsp:cNvPr id="0" name=""/>
        <dsp:cNvSpPr/>
      </dsp:nvSpPr>
      <dsp:spPr>
        <a:xfrm>
          <a:off x="6182" y="740395"/>
          <a:ext cx="4369616" cy="571441"/>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Exploratory Space</a:t>
          </a:r>
          <a:endParaRPr lang="en-US" sz="2300" kern="1200" dirty="0"/>
        </a:p>
      </dsp:txBody>
      <dsp:txXfrm>
        <a:off x="22919" y="757132"/>
        <a:ext cx="4336142" cy="537967"/>
      </dsp:txXfrm>
    </dsp:sp>
    <dsp:sp modelId="{5F46C573-5272-9B4C-A054-8A798A601A39}">
      <dsp:nvSpPr>
        <dsp:cNvPr id="0" name=""/>
        <dsp:cNvSpPr/>
      </dsp:nvSpPr>
      <dsp:spPr>
        <a:xfrm>
          <a:off x="16830" y="1471926"/>
          <a:ext cx="2162981" cy="575015"/>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User Space</a:t>
          </a:r>
          <a:endParaRPr lang="en-US" sz="1900" kern="1200" dirty="0"/>
        </a:p>
      </dsp:txBody>
      <dsp:txXfrm>
        <a:off x="33672" y="1488768"/>
        <a:ext cx="2129297" cy="541331"/>
      </dsp:txXfrm>
    </dsp:sp>
    <dsp:sp modelId="{F136238C-3B46-784F-B19C-41485A516ACA}">
      <dsp:nvSpPr>
        <dsp:cNvPr id="0" name=""/>
        <dsp:cNvSpPr/>
      </dsp:nvSpPr>
      <dsp:spPr>
        <a:xfrm>
          <a:off x="16830" y="2207031"/>
          <a:ext cx="532360" cy="1638382"/>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Analytical Tools</a:t>
          </a:r>
          <a:endParaRPr lang="en-US" sz="1600" kern="1200" dirty="0"/>
        </a:p>
      </dsp:txBody>
      <dsp:txXfrm>
        <a:off x="32422" y="2222623"/>
        <a:ext cx="501176" cy="1607198"/>
      </dsp:txXfrm>
    </dsp:sp>
    <dsp:sp modelId="{3188A5C6-8EFB-F449-AA7E-36F5248EA98F}">
      <dsp:nvSpPr>
        <dsp:cNvPr id="0" name=""/>
        <dsp:cNvSpPr/>
      </dsp:nvSpPr>
      <dsp:spPr>
        <a:xfrm>
          <a:off x="560370" y="2207031"/>
          <a:ext cx="532360" cy="1638382"/>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Compute</a:t>
          </a:r>
          <a:endParaRPr lang="en-US" sz="1600" kern="1200" dirty="0"/>
        </a:p>
      </dsp:txBody>
      <dsp:txXfrm>
        <a:off x="575962" y="2222623"/>
        <a:ext cx="501176" cy="1607198"/>
      </dsp:txXfrm>
    </dsp:sp>
    <dsp:sp modelId="{5B6AC868-AD4E-7E42-80D2-E166D20DA64C}">
      <dsp:nvSpPr>
        <dsp:cNvPr id="0" name=""/>
        <dsp:cNvSpPr/>
      </dsp:nvSpPr>
      <dsp:spPr>
        <a:xfrm>
          <a:off x="1103910" y="2207031"/>
          <a:ext cx="532360" cy="1638382"/>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Metadata</a:t>
          </a:r>
          <a:endParaRPr lang="en-US" sz="1600" kern="1200" dirty="0"/>
        </a:p>
      </dsp:txBody>
      <dsp:txXfrm>
        <a:off x="1119502" y="2222623"/>
        <a:ext cx="501176" cy="1607198"/>
      </dsp:txXfrm>
    </dsp:sp>
    <dsp:sp modelId="{ECB2A60E-EF8F-9C40-8C6B-A9D8A96F059F}">
      <dsp:nvSpPr>
        <dsp:cNvPr id="0" name=""/>
        <dsp:cNvSpPr/>
      </dsp:nvSpPr>
      <dsp:spPr>
        <a:xfrm>
          <a:off x="1647450" y="2207031"/>
          <a:ext cx="532360" cy="1638382"/>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a:t>
          </a:r>
          <a:endParaRPr lang="en-US" sz="1600" kern="1200" dirty="0"/>
        </a:p>
      </dsp:txBody>
      <dsp:txXfrm>
        <a:off x="1663042" y="2222623"/>
        <a:ext cx="501176" cy="1607198"/>
      </dsp:txXfrm>
    </dsp:sp>
    <dsp:sp modelId="{D47953CF-08A7-DF4B-B177-419535D3EB2C}">
      <dsp:nvSpPr>
        <dsp:cNvPr id="0" name=""/>
        <dsp:cNvSpPr/>
      </dsp:nvSpPr>
      <dsp:spPr>
        <a:xfrm>
          <a:off x="2202170" y="1471926"/>
          <a:ext cx="2162981" cy="575015"/>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Collaborative</a:t>
          </a:r>
          <a:r>
            <a:rPr lang="en-US" sz="1900" kern="1200" baseline="0" dirty="0" smtClean="0"/>
            <a:t> Space</a:t>
          </a:r>
          <a:endParaRPr lang="en-US" sz="1900" kern="1200" dirty="0"/>
        </a:p>
      </dsp:txBody>
      <dsp:txXfrm>
        <a:off x="2219012" y="1488768"/>
        <a:ext cx="2129297" cy="541331"/>
      </dsp:txXfrm>
    </dsp:sp>
    <dsp:sp modelId="{2253417F-96D0-D040-AB25-448A32E843B4}">
      <dsp:nvSpPr>
        <dsp:cNvPr id="0" name=""/>
        <dsp:cNvSpPr/>
      </dsp:nvSpPr>
      <dsp:spPr>
        <a:xfrm>
          <a:off x="2202170" y="2207031"/>
          <a:ext cx="532360" cy="1639025"/>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Work Items Store</a:t>
          </a:r>
          <a:endParaRPr lang="en-US" sz="1600" kern="1200" dirty="0"/>
        </a:p>
      </dsp:txBody>
      <dsp:txXfrm>
        <a:off x="2217762" y="2222623"/>
        <a:ext cx="501176" cy="1607841"/>
      </dsp:txXfrm>
    </dsp:sp>
    <dsp:sp modelId="{2BCA1DC8-FE02-DE4A-8403-2FD2A793F9AA}">
      <dsp:nvSpPr>
        <dsp:cNvPr id="0" name=""/>
        <dsp:cNvSpPr/>
      </dsp:nvSpPr>
      <dsp:spPr>
        <a:xfrm>
          <a:off x="2745710" y="2207031"/>
          <a:ext cx="532360" cy="1637938"/>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Compute</a:t>
          </a:r>
          <a:endParaRPr lang="en-US" sz="1600" kern="1200" dirty="0"/>
        </a:p>
      </dsp:txBody>
      <dsp:txXfrm>
        <a:off x="2761302" y="2222623"/>
        <a:ext cx="501176" cy="1606754"/>
      </dsp:txXfrm>
    </dsp:sp>
    <dsp:sp modelId="{95A2BEEF-E774-C744-9F69-A620CD98CC0E}">
      <dsp:nvSpPr>
        <dsp:cNvPr id="0" name=""/>
        <dsp:cNvSpPr/>
      </dsp:nvSpPr>
      <dsp:spPr>
        <a:xfrm>
          <a:off x="3289251" y="2207031"/>
          <a:ext cx="532360" cy="1638382"/>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Metadata</a:t>
          </a:r>
          <a:endParaRPr lang="en-US" sz="1600" kern="1200" dirty="0"/>
        </a:p>
      </dsp:txBody>
      <dsp:txXfrm>
        <a:off x="3304843" y="2222623"/>
        <a:ext cx="501176" cy="1607198"/>
      </dsp:txXfrm>
    </dsp:sp>
    <dsp:sp modelId="{036065E3-D73A-9249-B408-D900CC434CB8}">
      <dsp:nvSpPr>
        <dsp:cNvPr id="0" name=""/>
        <dsp:cNvSpPr/>
      </dsp:nvSpPr>
      <dsp:spPr>
        <a:xfrm>
          <a:off x="3832791" y="2207031"/>
          <a:ext cx="532360" cy="1638382"/>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a:t>
          </a:r>
          <a:endParaRPr lang="en-US" sz="1600" kern="1200" dirty="0"/>
        </a:p>
      </dsp:txBody>
      <dsp:txXfrm>
        <a:off x="3848383" y="2222623"/>
        <a:ext cx="501176" cy="1607198"/>
      </dsp:txXfrm>
    </dsp:sp>
    <dsp:sp modelId="{9DBA7151-CADB-0B49-ACB1-BAD7695A255C}">
      <dsp:nvSpPr>
        <dsp:cNvPr id="0" name=""/>
        <dsp:cNvSpPr/>
      </dsp:nvSpPr>
      <dsp:spPr>
        <a:xfrm>
          <a:off x="4420692" y="740395"/>
          <a:ext cx="534737" cy="3110406"/>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Modules ...</a:t>
          </a:r>
          <a:endParaRPr lang="en-US" sz="2300" kern="1200" dirty="0"/>
        </a:p>
      </dsp:txBody>
      <dsp:txXfrm>
        <a:off x="4436354" y="756057"/>
        <a:ext cx="503413" cy="30790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9D24-0D3A-5045-A98E-4D94C0733F60}">
      <dsp:nvSpPr>
        <dsp:cNvPr id="0" name=""/>
        <dsp:cNvSpPr/>
      </dsp:nvSpPr>
      <dsp:spPr>
        <a:xfrm>
          <a:off x="569" y="1966"/>
          <a:ext cx="4960474" cy="5769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Data Science Accelerator</a:t>
          </a:r>
          <a:endParaRPr lang="en-US" sz="2500" kern="1200" dirty="0"/>
        </a:p>
      </dsp:txBody>
      <dsp:txXfrm>
        <a:off x="17466" y="18863"/>
        <a:ext cx="4926680" cy="543120"/>
      </dsp:txXfrm>
    </dsp:sp>
    <dsp:sp modelId="{3B0F5864-D8D5-AA45-B406-F450E0E86CDE}">
      <dsp:nvSpPr>
        <dsp:cNvPr id="0" name=""/>
        <dsp:cNvSpPr/>
      </dsp:nvSpPr>
      <dsp:spPr>
        <a:xfrm>
          <a:off x="5411" y="748739"/>
          <a:ext cx="791873" cy="3096010"/>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Exploratory Space</a:t>
          </a:r>
          <a:endParaRPr lang="en-US" sz="2500" kern="1200" dirty="0"/>
        </a:p>
      </dsp:txBody>
      <dsp:txXfrm>
        <a:off x="28604" y="771932"/>
        <a:ext cx="745487" cy="3049624"/>
      </dsp:txXfrm>
    </dsp:sp>
    <dsp:sp modelId="{EA37C501-4C6B-DA42-B719-0FEABDF67F46}">
      <dsp:nvSpPr>
        <dsp:cNvPr id="0" name=""/>
        <dsp:cNvSpPr/>
      </dsp:nvSpPr>
      <dsp:spPr>
        <a:xfrm>
          <a:off x="863801" y="748739"/>
          <a:ext cx="4092400" cy="576914"/>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Modules</a:t>
          </a:r>
          <a:endParaRPr lang="en-US" sz="2500" kern="1200" dirty="0"/>
        </a:p>
      </dsp:txBody>
      <dsp:txXfrm>
        <a:off x="880698" y="765636"/>
        <a:ext cx="4058606" cy="543120"/>
      </dsp:txXfrm>
    </dsp:sp>
    <dsp:sp modelId="{106B4A83-8F4F-8D44-9962-BADA10A790EE}">
      <dsp:nvSpPr>
        <dsp:cNvPr id="0" name=""/>
        <dsp:cNvSpPr/>
      </dsp:nvSpPr>
      <dsp:spPr>
        <a:xfrm>
          <a:off x="863801" y="1495511"/>
          <a:ext cx="791873" cy="2355329"/>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churn model</a:t>
          </a:r>
          <a:endParaRPr lang="en-US" sz="2100" kern="1200" dirty="0"/>
        </a:p>
      </dsp:txBody>
      <dsp:txXfrm>
        <a:off x="886994" y="1518704"/>
        <a:ext cx="745487" cy="2308943"/>
      </dsp:txXfrm>
    </dsp:sp>
    <dsp:sp modelId="{686AF47D-7552-9C40-9BEF-43B124786CDD}">
      <dsp:nvSpPr>
        <dsp:cNvPr id="0" name=""/>
        <dsp:cNvSpPr/>
      </dsp:nvSpPr>
      <dsp:spPr>
        <a:xfrm>
          <a:off x="1688933" y="1495511"/>
          <a:ext cx="791873" cy="2355329"/>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recommender</a:t>
          </a:r>
          <a:endParaRPr lang="en-US" sz="2100" kern="1200" dirty="0"/>
        </a:p>
      </dsp:txBody>
      <dsp:txXfrm>
        <a:off x="1712126" y="1518704"/>
        <a:ext cx="745487" cy="2308943"/>
      </dsp:txXfrm>
    </dsp:sp>
    <dsp:sp modelId="{95A2CF9F-A3D9-9346-B8CB-C0606E142C8A}">
      <dsp:nvSpPr>
        <dsp:cNvPr id="0" name=""/>
        <dsp:cNvSpPr/>
      </dsp:nvSpPr>
      <dsp:spPr>
        <a:xfrm>
          <a:off x="2514065" y="1495511"/>
          <a:ext cx="791873" cy="2355329"/>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propensity model</a:t>
          </a:r>
          <a:endParaRPr lang="en-US" sz="2100" kern="1200" dirty="0"/>
        </a:p>
      </dsp:txBody>
      <dsp:txXfrm>
        <a:off x="2537258" y="1518704"/>
        <a:ext cx="745487" cy="2308943"/>
      </dsp:txXfrm>
    </dsp:sp>
    <dsp:sp modelId="{1EC57242-24B5-2B40-987F-4BC7DD64B160}">
      <dsp:nvSpPr>
        <dsp:cNvPr id="0" name=""/>
        <dsp:cNvSpPr/>
      </dsp:nvSpPr>
      <dsp:spPr>
        <a:xfrm>
          <a:off x="3339196" y="1495511"/>
          <a:ext cx="791873" cy="2355329"/>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PDF Data Extraction</a:t>
          </a:r>
          <a:endParaRPr lang="en-US" sz="2100" kern="1200" dirty="0"/>
        </a:p>
      </dsp:txBody>
      <dsp:txXfrm>
        <a:off x="3362389" y="1518704"/>
        <a:ext cx="745487" cy="2308943"/>
      </dsp:txXfrm>
    </dsp:sp>
    <dsp:sp modelId="{54E3B152-E927-B94E-AEDF-C11766BA3E17}">
      <dsp:nvSpPr>
        <dsp:cNvPr id="0" name=""/>
        <dsp:cNvSpPr/>
      </dsp:nvSpPr>
      <dsp:spPr>
        <a:xfrm>
          <a:off x="4164328" y="1495511"/>
          <a:ext cx="791873" cy="2355329"/>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more ...</a:t>
          </a:r>
          <a:endParaRPr lang="en-US" sz="2100" kern="1200" dirty="0"/>
        </a:p>
      </dsp:txBody>
      <dsp:txXfrm>
        <a:off x="4187521" y="1518704"/>
        <a:ext cx="745487" cy="23089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9/14/2016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9/14/2016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483939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introduction sentence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3579164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322155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Login page</a:t>
            </a:r>
            <a:r>
              <a:rPr lang="en-US" baseline="0" dirty="0" smtClean="0"/>
              <a:t> which check credentials against preconfigured LDAP</a:t>
            </a:r>
          </a:p>
          <a:p>
            <a:r>
              <a:rPr lang="en-US" baseline="0" dirty="0" smtClean="0"/>
              <a:t>Remark: master password to LDAP is better to save in encrypted format and provide to application a pass to a key for </a:t>
            </a:r>
            <a:r>
              <a:rPr lang="en-US" baseline="0" dirty="0" err="1" smtClean="0"/>
              <a:t>decyprion</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3849159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When user logs in first time (Figure 1), he/she expected to be asked to provide public SSH key and only after the environment will be created (in this save, bucket on S3, subnet in VPN). </a:t>
            </a:r>
          </a:p>
          <a:p>
            <a:r>
              <a:rPr lang="en-US" sz="900" kern="1200" dirty="0" smtClean="0">
                <a:solidFill>
                  <a:schemeClr val="tx1"/>
                </a:solidFill>
                <a:effectLst/>
                <a:latin typeface="+mn-lt"/>
                <a:ea typeface="+mn-ea"/>
                <a:cs typeface="+mn-cs"/>
              </a:rPr>
              <a:t>A button “Create” is inactive until key is loaded. </a:t>
            </a:r>
          </a:p>
          <a:p>
            <a:r>
              <a:rPr lang="en-US" sz="900" kern="1200" dirty="0" smtClean="0">
                <a:solidFill>
                  <a:schemeClr val="tx1"/>
                </a:solidFill>
                <a:effectLst/>
                <a:latin typeface="+mn-lt"/>
                <a:ea typeface="+mn-ea"/>
                <a:cs typeface="+mn-cs"/>
              </a:rPr>
              <a:t>There is a link “Where I can get public key?” which opens pop-up with instruction how to generate public/private SSH keys on Windows and Mac and what exactly expected from user. It must be cleat for not very technical guy. After clicking “Create” button it must be some “wait until load” message which will wait backend to perform all preparation steps and redirect user to next</a:t>
            </a:r>
            <a:r>
              <a:rPr lang="en-US" sz="900" kern="1200" baseline="0" dirty="0" smtClean="0">
                <a:solidFill>
                  <a:schemeClr val="tx1"/>
                </a:solidFill>
                <a:effectLst/>
                <a:latin typeface="+mn-lt"/>
                <a:ea typeface="+mn-ea"/>
                <a:cs typeface="+mn-cs"/>
              </a:rPr>
              <a:t> page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1540994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Also, the page Figure 2 List resources is display to user with preconfigured </a:t>
            </a:r>
            <a:r>
              <a:rPr lang="en-US" sz="900" kern="1200" dirty="0" err="1" smtClean="0">
                <a:solidFill>
                  <a:schemeClr val="tx1"/>
                </a:solidFill>
                <a:effectLst/>
                <a:latin typeface="+mn-lt"/>
                <a:ea typeface="+mn-ea"/>
                <a:cs typeface="+mn-cs"/>
              </a:rPr>
              <a:t>env</a:t>
            </a:r>
            <a:r>
              <a:rPr lang="en-US" sz="900" kern="1200" dirty="0" smtClean="0">
                <a:solidFill>
                  <a:schemeClr val="tx1"/>
                </a:solidFill>
                <a:effectLst/>
                <a:latin typeface="+mn-lt"/>
                <a:ea typeface="+mn-ea"/>
                <a:cs typeface="+mn-cs"/>
              </a:rPr>
              <a:t> (subnet, storage, </a:t>
            </a:r>
            <a:r>
              <a:rPr lang="en-US" sz="900" kern="1200" dirty="0" err="1" smtClean="0">
                <a:solidFill>
                  <a:schemeClr val="tx1"/>
                </a:solidFill>
                <a:effectLst/>
                <a:latin typeface="+mn-lt"/>
                <a:ea typeface="+mn-ea"/>
                <a:cs typeface="+mn-cs"/>
              </a:rPr>
              <a:t>etc</a:t>
            </a:r>
            <a:r>
              <a:rPr lang="en-US" sz="900" kern="1200" dirty="0" smtClean="0">
                <a:solidFill>
                  <a:schemeClr val="tx1"/>
                </a:solidFill>
                <a:effectLst/>
                <a:latin typeface="+mn-lt"/>
                <a:ea typeface="+mn-ea"/>
                <a:cs typeface="+mn-cs"/>
              </a:rPr>
              <a:t>, so user is not the first time here and already registered vital components). On this page user can see short description of running resources like resource name, resource size (shape for EC2 instance and number of slaves X shape of slave for EMR) and status of resource (which can be </a:t>
            </a:r>
            <a:r>
              <a:rPr lang="en-US" sz="900" i="1" kern="1200" dirty="0" smtClean="0">
                <a:solidFill>
                  <a:schemeClr val="tx1"/>
                </a:solidFill>
                <a:effectLst/>
                <a:latin typeface="+mn-lt"/>
                <a:ea typeface="+mn-ea"/>
                <a:cs typeface="+mn-cs"/>
              </a:rPr>
              <a:t>running</a:t>
            </a:r>
            <a:r>
              <a:rPr lang="en-US" sz="900" kern="1200" dirty="0" smtClean="0">
                <a:solidFill>
                  <a:schemeClr val="tx1"/>
                </a:solidFill>
                <a:effectLst/>
                <a:latin typeface="+mn-lt"/>
                <a:ea typeface="+mn-ea"/>
                <a:cs typeface="+mn-cs"/>
              </a:rPr>
              <a:t> or </a:t>
            </a:r>
            <a:r>
              <a:rPr lang="en-US" sz="900" i="1" kern="1200" dirty="0" smtClean="0">
                <a:solidFill>
                  <a:schemeClr val="tx1"/>
                </a:solidFill>
                <a:effectLst/>
                <a:latin typeface="+mn-lt"/>
                <a:ea typeface="+mn-ea"/>
                <a:cs typeface="+mn-cs"/>
              </a:rPr>
              <a:t>stopped</a:t>
            </a:r>
            <a:r>
              <a:rPr lang="en-US" sz="900" kern="1200" dirty="0" smtClean="0">
                <a:solidFill>
                  <a:schemeClr val="tx1"/>
                </a:solidFill>
                <a:effectLst/>
                <a:latin typeface="+mn-lt"/>
                <a:ea typeface="+mn-ea"/>
                <a:cs typeface="+mn-cs"/>
              </a:rPr>
              <a:t>). There are several actions possible on these resources:</a:t>
            </a:r>
          </a:p>
          <a:p>
            <a:pPr lvl="0"/>
            <a:r>
              <a:rPr lang="en-US" sz="900" kern="1200" dirty="0" smtClean="0">
                <a:solidFill>
                  <a:schemeClr val="tx1"/>
                </a:solidFill>
                <a:effectLst/>
                <a:latin typeface="+mn-lt"/>
                <a:ea typeface="+mn-ea"/>
                <a:cs typeface="+mn-cs"/>
              </a:rPr>
              <a:t>Terminate on any listed resource which must terminate instance</a:t>
            </a:r>
          </a:p>
          <a:p>
            <a:pPr lvl="0"/>
            <a:r>
              <a:rPr lang="en-US" sz="900" kern="1200" dirty="0" smtClean="0">
                <a:solidFill>
                  <a:schemeClr val="tx1"/>
                </a:solidFill>
                <a:effectLst/>
                <a:latin typeface="+mn-lt"/>
                <a:ea typeface="+mn-ea"/>
                <a:cs typeface="+mn-cs"/>
              </a:rPr>
              <a:t>Stop on running company or Start on stopped instance</a:t>
            </a:r>
          </a:p>
          <a:p>
            <a:pPr lvl="0"/>
            <a:r>
              <a:rPr lang="en-US" sz="900" kern="1200" dirty="0" smtClean="0">
                <a:solidFill>
                  <a:schemeClr val="tx1"/>
                </a:solidFill>
                <a:effectLst/>
                <a:latin typeface="+mn-lt"/>
                <a:ea typeface="+mn-ea"/>
                <a:cs typeface="+mn-cs"/>
              </a:rPr>
              <a:t>Deploy EMR creates and assign specific EMR to associated box; it’s possible to deploy several EMR cluster</a:t>
            </a:r>
            <a:r>
              <a:rPr lang="en-US" sz="900" kern="1200" baseline="0" dirty="0" smtClean="0">
                <a:solidFill>
                  <a:schemeClr val="tx1"/>
                </a:solidFill>
                <a:effectLst/>
                <a:latin typeface="+mn-lt"/>
                <a:ea typeface="+mn-ea"/>
                <a:cs typeface="+mn-cs"/>
              </a:rPr>
              <a:t> for one box, and all these clusters will be listed under box description with terminate button each</a:t>
            </a:r>
            <a:endParaRPr lang="en-US"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At the bottom, there is </a:t>
            </a:r>
            <a:r>
              <a:rPr lang="en-US" sz="900" i="1" kern="1200" dirty="0" smtClean="0">
                <a:solidFill>
                  <a:schemeClr val="tx1"/>
                </a:solidFill>
                <a:effectLst/>
                <a:latin typeface="+mn-lt"/>
                <a:ea typeface="+mn-ea"/>
                <a:cs typeface="+mn-cs"/>
              </a:rPr>
              <a:t>Create new</a:t>
            </a:r>
            <a:r>
              <a:rPr lang="en-US" sz="900" kern="1200" dirty="0" smtClean="0">
                <a:solidFill>
                  <a:schemeClr val="tx1"/>
                </a:solidFill>
                <a:effectLst/>
                <a:latin typeface="+mn-lt"/>
                <a:ea typeface="+mn-ea"/>
                <a:cs typeface="+mn-cs"/>
              </a:rPr>
              <a:t> button </a:t>
            </a:r>
            <a:r>
              <a:rPr lang="en-US" sz="900" kern="1200" dirty="0" err="1" smtClean="0">
                <a:solidFill>
                  <a:schemeClr val="tx1"/>
                </a:solidFill>
                <a:effectLst/>
                <a:latin typeface="+mn-lt"/>
                <a:ea typeface="+mn-ea"/>
                <a:cs typeface="+mn-cs"/>
              </a:rPr>
              <a:t>wich</a:t>
            </a:r>
            <a:r>
              <a:rPr lang="en-US" sz="900" kern="1200" dirty="0" smtClean="0">
                <a:solidFill>
                  <a:schemeClr val="tx1"/>
                </a:solidFill>
                <a:effectLst/>
                <a:latin typeface="+mn-lt"/>
                <a:ea typeface="+mn-ea"/>
                <a:cs typeface="+mn-cs"/>
              </a:rPr>
              <a:t> opens popup/new page depictured on the next slide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2738975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 description is a description for each specific template from dropdown. List of templates can be filtered on backend for specific user. User needs to specify name and select instance shape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1027643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all information that is available</a:t>
            </a:r>
            <a:r>
              <a:rPr lang="en-US" baseline="0" dirty="0" smtClean="0"/>
              <a:t> </a:t>
            </a:r>
            <a:r>
              <a:rPr lang="en-US" baseline="0" smtClean="0"/>
              <a:t>about instance</a:t>
            </a: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3378371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244375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927281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2073136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373107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507526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681517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1403681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1339374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49469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1611298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1331053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285834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Personal </a:t>
            </a:r>
            <a:r>
              <a:rPr lang="en-US" dirty="0" err="1" smtClean="0"/>
              <a:t>expl</a:t>
            </a:r>
            <a:r>
              <a:rPr lang="en-US" dirty="0" smtClean="0"/>
              <a:t> </a:t>
            </a:r>
            <a:r>
              <a:rPr lang="en-US" dirty="0" err="1" smtClean="0"/>
              <a:t>env</a:t>
            </a:r>
            <a:r>
              <a:rPr lang="en-US" dirty="0" smtClean="0"/>
              <a:t> and </a:t>
            </a:r>
            <a:r>
              <a:rPr lang="en-US" baseline="0" dirty="0" smtClean="0"/>
              <a:t>Collaboration space </a:t>
            </a:r>
            <a:r>
              <a:rPr lang="en-US" dirty="0" smtClean="0"/>
              <a:t>– a set of existing tools </a:t>
            </a:r>
          </a:p>
          <a:p>
            <a:r>
              <a:rPr lang="en-US" dirty="0" smtClean="0"/>
              <a:t>Self</a:t>
            </a:r>
            <a:r>
              <a:rPr lang="en-US" baseline="0" dirty="0" smtClean="0"/>
              <a:t> service – cornerstone, developed by </a:t>
            </a:r>
            <a:r>
              <a:rPr lang="en-US" baseline="0" dirty="0" err="1" smtClean="0"/>
              <a:t>epam</a:t>
            </a:r>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2406307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UI – friendly</a:t>
            </a:r>
            <a:r>
              <a:rPr lang="en-US" baseline="0" dirty="0" smtClean="0"/>
              <a:t> for DS</a:t>
            </a:r>
          </a:p>
          <a:p>
            <a:r>
              <a:rPr lang="en-US" baseline="0" dirty="0" smtClean="0"/>
              <a:t>EM – inherit security model from enterprise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826994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aseStury_2in1-UPDATED">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lang="en-US" sz="2000" kern="1200" cap="all" baseline="0" dirty="0">
                <a:solidFill>
                  <a:schemeClr val="tx1"/>
                </a:solidFill>
                <a:latin typeface="Arial Black"/>
                <a:ea typeface="+mn-ea"/>
                <a:cs typeface="Arial Black"/>
              </a:defRPr>
            </a:lvl1pPr>
          </a:lstStyle>
          <a:p>
            <a:pPr marL="0" lvl="0" indent="0" algn="l" defTabSz="342900" rtl="0" eaLnBrk="1" latinLnBrk="0" hangingPunct="1">
              <a:spcBef>
                <a:spcPct val="20000"/>
              </a:spcBef>
              <a:buClr>
                <a:schemeClr val="accent2"/>
              </a:buClr>
              <a:buFont typeface="Arial"/>
              <a:buNone/>
            </a:pPr>
            <a:r>
              <a:rPr lang="en-US" dirty="0" smtClean="0"/>
              <a:t>CLICK TO ADD TITLE</a:t>
            </a:r>
            <a:endParaRPr lang="en-US" dirty="0"/>
          </a:p>
        </p:txBody>
      </p:sp>
      <p:sp>
        <p:nvSpPr>
          <p:cNvPr id="3" name="Content Placeholder 22"/>
          <p:cNvSpPr>
            <a:spLocks noGrp="1"/>
          </p:cNvSpPr>
          <p:nvPr>
            <p:ph sz="quarter" idx="11" hasCustomPrompt="1"/>
          </p:nvPr>
        </p:nvSpPr>
        <p:spPr>
          <a:xfrm>
            <a:off x="363538" y="1321135"/>
            <a:ext cx="3921125"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4" name="Text Placeholder 2"/>
          <p:cNvSpPr>
            <a:spLocks noGrp="1"/>
          </p:cNvSpPr>
          <p:nvPr>
            <p:ph type="body" sz="quarter" idx="12" hasCustomPrompt="1"/>
          </p:nvPr>
        </p:nvSpPr>
        <p:spPr>
          <a:xfrm>
            <a:off x="418148" y="990997"/>
            <a:ext cx="1480576" cy="223138"/>
          </a:xfrm>
          <a:prstGeom prst="rect">
            <a:avLst/>
          </a:prstGeom>
          <a:solidFill>
            <a:schemeClr val="accent2"/>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
        <p:nvSpPr>
          <p:cNvPr id="6" name="Content Placeholder 22"/>
          <p:cNvSpPr>
            <a:spLocks noGrp="1"/>
          </p:cNvSpPr>
          <p:nvPr>
            <p:ph sz="quarter" idx="13" hasCustomPrompt="1"/>
          </p:nvPr>
        </p:nvSpPr>
        <p:spPr>
          <a:xfrm>
            <a:off x="4866786" y="1321135"/>
            <a:ext cx="3921125"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7" name="Text Placeholder 2"/>
          <p:cNvSpPr>
            <a:spLocks noGrp="1"/>
          </p:cNvSpPr>
          <p:nvPr>
            <p:ph type="body" sz="quarter" idx="14" hasCustomPrompt="1"/>
          </p:nvPr>
        </p:nvSpPr>
        <p:spPr>
          <a:xfrm>
            <a:off x="4921396" y="990997"/>
            <a:ext cx="1480576" cy="223138"/>
          </a:xfrm>
          <a:prstGeom prst="rect">
            <a:avLst/>
          </a:prstGeom>
          <a:solidFill>
            <a:schemeClr val="accent2"/>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168693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CEE93CB-4BC3-44CE-A831-72F697F14A4E}" type="datetimeFigureOut">
              <a:rPr lang="en-US" smtClean="0"/>
              <a:t>9/14/2016</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6E3D6444-D3F4-41BC-9031-27A92BE86860}" type="slidenum">
              <a:rPr lang="en-US" smtClean="0"/>
              <a:t>‹#›</a:t>
            </a:fld>
            <a:endParaRPr lang="en-US"/>
          </a:p>
        </p:txBody>
      </p:sp>
    </p:spTree>
    <p:extLst>
      <p:ext uri="{BB962C8B-B14F-4D97-AF65-F5344CB8AC3E}">
        <p14:creationId xmlns:p14="http://schemas.microsoft.com/office/powerpoint/2010/main" val="71413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9144000" cy="5143500"/>
          </a:xfrm>
          <a:prstGeom prst="rect">
            <a:avLst/>
          </a:prstGeom>
        </p:spPr>
        <p:txBody>
          <a:bodyPr vert="horz" anchor="t"/>
          <a:lstStyle>
            <a:lvl1pPr marL="0" indent="0" algn="ctr">
              <a:buNone/>
              <a:defRPr baseline="0"/>
            </a:lvl1pPr>
          </a:lstStyle>
          <a:p>
            <a:endParaRPr lang="en-US" dirty="0" smtClean="0"/>
          </a:p>
          <a:p>
            <a:r>
              <a:rPr lang="en-US" dirty="0" smtClean="0"/>
              <a:t>Background Image</a:t>
            </a:r>
            <a:endParaRPr lang="en-US" dirty="0"/>
          </a:p>
        </p:txBody>
      </p:sp>
      <p:sp>
        <p:nvSpPr>
          <p:cNvPr id="6" name="Text Placeholder 4"/>
          <p:cNvSpPr>
            <a:spLocks noGrp="1"/>
          </p:cNvSpPr>
          <p:nvPr>
            <p:ph type="body" sz="quarter" idx="15" hasCustomPrompt="1"/>
          </p:nvPr>
        </p:nvSpPr>
        <p:spPr>
          <a:xfrm>
            <a:off x="631825" y="1556683"/>
            <a:ext cx="6910388" cy="470898"/>
          </a:xfrm>
          <a:prstGeom prst="rect">
            <a:avLst/>
          </a:prstGeom>
        </p:spPr>
        <p:txBody>
          <a:bodyPr>
            <a:spAutoFit/>
          </a:bodyPr>
          <a:lstStyle>
            <a:lvl1pPr marL="0" indent="0">
              <a:lnSpc>
                <a:spcPct val="80000"/>
              </a:lnSpc>
              <a:spcBef>
                <a:spcPts val="0"/>
              </a:spcBef>
              <a:buNone/>
              <a:defRPr sz="3075"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10" name="Text Placeholder 7"/>
          <p:cNvSpPr>
            <a:spLocks noGrp="1"/>
          </p:cNvSpPr>
          <p:nvPr>
            <p:ph type="body" sz="quarter" idx="16" hasCustomPrompt="1"/>
          </p:nvPr>
        </p:nvSpPr>
        <p:spPr>
          <a:xfrm>
            <a:off x="631826" y="3340101"/>
            <a:ext cx="6488113" cy="300082"/>
          </a:xfrm>
          <a:prstGeom prst="rect">
            <a:avLst/>
          </a:prstGeom>
        </p:spPr>
        <p:txBody>
          <a:bodyPr>
            <a:spAutoFit/>
          </a:bodyPr>
          <a:lstStyle>
            <a:lvl1pPr marL="0" indent="0">
              <a:lnSpc>
                <a:spcPct val="100000"/>
              </a:lnSpc>
              <a:spcBef>
                <a:spcPts val="0"/>
              </a:spcBef>
              <a:buFontTx/>
              <a:buNone/>
              <a:defRPr sz="1350">
                <a:solidFill>
                  <a:schemeClr val="bg1"/>
                </a:solidFill>
                <a:latin typeface="Arial Black"/>
                <a:cs typeface="Arial Black"/>
              </a:defRPr>
            </a:lvl1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31825" y="4094614"/>
            <a:ext cx="3649662" cy="279797"/>
          </a:xfrm>
          <a:prstGeom prst="rect">
            <a:avLst/>
          </a:prstGeom>
        </p:spPr>
        <p:txBody>
          <a:bodyPr>
            <a:normAutofit/>
          </a:bodyPr>
          <a:lstStyle>
            <a:lvl1pPr marL="0" indent="0">
              <a:buNone/>
              <a:defRPr sz="1350" baseline="0">
                <a:solidFill>
                  <a:schemeClr val="accent2"/>
                </a:solidFill>
              </a:defRPr>
            </a:lvl1pPr>
          </a:lstStyle>
          <a:p>
            <a:pPr lvl="0"/>
            <a:r>
              <a:rPr lang="en-US" dirty="0" smtClean="0"/>
              <a:t>MONTH DATE, YEAR</a:t>
            </a:r>
            <a:endParaRPr lang="en-US" dirty="0"/>
          </a:p>
        </p:txBody>
      </p:sp>
      <p:sp>
        <p:nvSpPr>
          <p:cNvPr id="12" name="Picture Placeholder 2"/>
          <p:cNvSpPr>
            <a:spLocks noGrp="1"/>
          </p:cNvSpPr>
          <p:nvPr>
            <p:ph type="pic" sz="quarter" idx="18" hasCustomPrompt="1"/>
          </p:nvPr>
        </p:nvSpPr>
        <p:spPr>
          <a:xfrm>
            <a:off x="627880" y="378621"/>
            <a:ext cx="1243502" cy="343678"/>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573800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2" r:id="rId1"/>
    <p:sldLayoutId id="2147484463" r:id="rId2"/>
    <p:sldLayoutId id="2147484464" r:id="rId3"/>
    <p:sldLayoutId id="2147484465" r:id="rId4"/>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r="11459"/>
          <a:stretch/>
        </p:blipFill>
        <p:spPr>
          <a:xfrm flipH="1">
            <a:off x="0" y="-1"/>
            <a:ext cx="9144000" cy="5143502"/>
          </a:xfrm>
        </p:spPr>
      </p:pic>
      <p:sp>
        <p:nvSpPr>
          <p:cNvPr id="2" name="Text Placeholder 1"/>
          <p:cNvSpPr>
            <a:spLocks noGrp="1"/>
          </p:cNvSpPr>
          <p:nvPr>
            <p:ph type="body" sz="quarter" idx="15"/>
          </p:nvPr>
        </p:nvSpPr>
        <p:spPr>
          <a:xfrm>
            <a:off x="627880" y="1984268"/>
            <a:ext cx="7488986" cy="2012859"/>
          </a:xfrm>
        </p:spPr>
        <p:txBody>
          <a:bodyPr/>
          <a:lstStyle/>
          <a:p>
            <a:r>
              <a:rPr lang="en-US" sz="3200" b="1" dirty="0"/>
              <a:t>Data </a:t>
            </a:r>
            <a:r>
              <a:rPr lang="en-US" sz="3200" b="1" dirty="0" smtClean="0"/>
              <a:t>Lab</a:t>
            </a:r>
          </a:p>
          <a:p>
            <a:endParaRPr lang="en-US" sz="3200" b="1" dirty="0"/>
          </a:p>
          <a:p>
            <a:r>
              <a:rPr lang="en-US" sz="2000" dirty="0"/>
              <a:t>Self-service, Fail-safe Exploratory Environment </a:t>
            </a:r>
          </a:p>
          <a:p>
            <a:r>
              <a:rPr lang="en-US" sz="2000" dirty="0"/>
              <a:t>for </a:t>
            </a:r>
          </a:p>
          <a:p>
            <a:r>
              <a:rPr lang="en-US" sz="2000" dirty="0"/>
              <a:t>Collaborative Data Science Workflow </a:t>
            </a:r>
          </a:p>
          <a:p>
            <a:endParaRPr lang="en-US" sz="3200" b="1" dirty="0"/>
          </a:p>
        </p:txBody>
      </p:sp>
      <p:sp>
        <p:nvSpPr>
          <p:cNvPr id="3" name="Text Placeholder 2"/>
          <p:cNvSpPr>
            <a:spLocks noGrp="1"/>
          </p:cNvSpPr>
          <p:nvPr>
            <p:ph type="body" sz="quarter" idx="16"/>
          </p:nvPr>
        </p:nvSpPr>
        <p:spPr>
          <a:xfrm>
            <a:off x="627880" y="3978807"/>
            <a:ext cx="6488113" cy="300082"/>
          </a:xfrm>
        </p:spPr>
        <p:txBody>
          <a:bodyPr/>
          <a:lstStyle/>
          <a:p>
            <a:r>
              <a:rPr lang="en-US" dirty="0" smtClean="0"/>
              <a:t>EPAM Big Data CC </a:t>
            </a:r>
            <a:endParaRPr lang="en-US" dirty="0"/>
          </a:p>
        </p:txBody>
      </p:sp>
      <p:sp>
        <p:nvSpPr>
          <p:cNvPr id="4" name="Text Placeholder 3"/>
          <p:cNvSpPr>
            <a:spLocks noGrp="1"/>
          </p:cNvSpPr>
          <p:nvPr>
            <p:ph type="body" sz="quarter" idx="17"/>
          </p:nvPr>
        </p:nvSpPr>
        <p:spPr>
          <a:xfrm>
            <a:off x="627880" y="4339260"/>
            <a:ext cx="3649662" cy="279797"/>
          </a:xfrm>
        </p:spPr>
        <p:txBody>
          <a:bodyPr>
            <a:normAutofit lnSpcReduction="10000"/>
          </a:bodyPr>
          <a:lstStyle/>
          <a:p>
            <a:r>
              <a:rPr lang="en-US" dirty="0" smtClean="0"/>
              <a:t>June 6, 2016</a:t>
            </a:r>
            <a:endParaRPr lang="en-US" dirty="0"/>
          </a:p>
        </p:txBody>
      </p:sp>
      <p:pic>
        <p:nvPicPr>
          <p:cNvPr id="8" name="Picture Placeholder 7" descr="logo_cover_5.png"/>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3538" b="3538"/>
          <a:stretch>
            <a:fillRect/>
          </a:stretch>
        </p:blipFill>
        <p:spPr/>
      </p:pic>
    </p:spTree>
    <p:extLst>
      <p:ext uri="{BB962C8B-B14F-4D97-AF65-F5344CB8AC3E}">
        <p14:creationId xmlns:p14="http://schemas.microsoft.com/office/powerpoint/2010/main" val="3511774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Self service</a:t>
            </a:r>
          </a:p>
        </p:txBody>
      </p:sp>
      <p:sp>
        <p:nvSpPr>
          <p:cNvPr id="3" name="Content Placeholder 2"/>
          <p:cNvSpPr>
            <a:spLocks noGrp="1"/>
          </p:cNvSpPr>
          <p:nvPr>
            <p:ph sz="quarter" idx="11"/>
          </p:nvPr>
        </p:nvSpPr>
        <p:spPr>
          <a:xfrm>
            <a:off x="1091178" y="740467"/>
            <a:ext cx="7874566" cy="4018019"/>
          </a:xfrm>
        </p:spPr>
        <p:txBody>
          <a:bodyPr>
            <a:noAutofit/>
          </a:bodyPr>
          <a:lstStyle/>
          <a:p>
            <a:pPr>
              <a:buClr>
                <a:schemeClr val="accent2"/>
              </a:buClr>
            </a:pPr>
            <a:r>
              <a:rPr lang="en-US" sz="1600" b="1" dirty="0" smtClean="0"/>
              <a:t>Data Scientist creates personal secured exploratory environment by simple click of button without need to contact DevOps or IT support</a:t>
            </a:r>
          </a:p>
          <a:p>
            <a:pPr marL="285750" indent="-285750">
              <a:buClr>
                <a:schemeClr val="accent2"/>
              </a:buClr>
              <a:buFont typeface="Arial" panose="020B0604020202020204" pitchFamily="34" charset="0"/>
              <a:buChar char="•"/>
            </a:pPr>
            <a:r>
              <a:rPr lang="en-US" b="1" dirty="0" smtClean="0"/>
              <a:t>UI</a:t>
            </a:r>
            <a:r>
              <a:rPr lang="en-US" dirty="0" smtClean="0"/>
              <a:t>: user-friendly web interface; ability to create/shutdown analytical tools and computational resources independently; data provisioning and exploring through web UI</a:t>
            </a:r>
          </a:p>
          <a:p>
            <a:pPr marL="285750" indent="-285750">
              <a:buClr>
                <a:schemeClr val="accent2"/>
              </a:buClr>
              <a:buFont typeface="Arial" panose="020B0604020202020204" pitchFamily="34" charset="0"/>
              <a:buChar char="•"/>
            </a:pPr>
            <a:r>
              <a:rPr lang="en-US" b="1" dirty="0" smtClean="0"/>
              <a:t>Entitlement management</a:t>
            </a:r>
            <a:r>
              <a:rPr lang="en-US" dirty="0" smtClean="0"/>
              <a:t>: integrations with external identity providers, inherits existing security model, ability to match users to resources, no additional actions to onboard new data scientist, supports Admin and </a:t>
            </a:r>
            <a:r>
              <a:rPr lang="en-US" dirty="0" err="1" smtClean="0"/>
              <a:t>DataScientist</a:t>
            </a:r>
            <a:r>
              <a:rPr lang="en-US" dirty="0" smtClean="0"/>
              <a:t> roles</a:t>
            </a:r>
          </a:p>
          <a:p>
            <a:pPr marL="285750" indent="-285750">
              <a:buClr>
                <a:schemeClr val="accent2"/>
              </a:buClr>
              <a:buFont typeface="Arial" panose="020B0604020202020204" pitchFamily="34" charset="0"/>
              <a:buChar char="•"/>
            </a:pPr>
            <a:r>
              <a:rPr lang="en-US" b="1" dirty="0" smtClean="0"/>
              <a:t>Provisioning</a:t>
            </a:r>
            <a:r>
              <a:rPr lang="en-US" dirty="0" smtClean="0"/>
              <a:t>: creates secured exploratory and collaboration environments according to preconfigured templates; works both on clouds (AWS, Azure, </a:t>
            </a:r>
            <a:r>
              <a:rPr lang="en-US" dirty="0" err="1" smtClean="0"/>
              <a:t>etc</a:t>
            </a:r>
            <a:r>
              <a:rPr lang="en-US" dirty="0" smtClean="0"/>
              <a:t>) and on premises; provisioning data and metadata</a:t>
            </a:r>
          </a:p>
          <a:p>
            <a:pPr marL="285750" indent="-285750">
              <a:buClr>
                <a:schemeClr val="accent2"/>
              </a:buClr>
              <a:buFont typeface="Arial" panose="020B0604020202020204" pitchFamily="34" charset="0"/>
              <a:buChar char="•"/>
            </a:pPr>
            <a:r>
              <a:rPr lang="en-US" b="1" dirty="0"/>
              <a:t>Resources audit</a:t>
            </a:r>
            <a:r>
              <a:rPr lang="en-US" dirty="0"/>
              <a:t>: track resources usage; </a:t>
            </a:r>
            <a:r>
              <a:rPr lang="en-US" dirty="0" smtClean="0"/>
              <a:t>resources consumption </a:t>
            </a:r>
            <a:r>
              <a:rPr lang="en-US" dirty="0"/>
              <a:t>control </a:t>
            </a:r>
            <a:r>
              <a:rPr lang="en-US" dirty="0" smtClean="0"/>
              <a:t>with </a:t>
            </a:r>
            <a:r>
              <a:rPr lang="en-US" dirty="0"/>
              <a:t>possibility to automatically dismiss the resource on </a:t>
            </a:r>
            <a:r>
              <a:rPr lang="en-US" dirty="0" smtClean="0"/>
              <a:t>condition</a:t>
            </a:r>
          </a:p>
          <a:p>
            <a:pPr marL="285750" indent="-285750">
              <a:buClr>
                <a:schemeClr val="accent2"/>
              </a:buClr>
              <a:buFont typeface="Arial" panose="020B0604020202020204" pitchFamily="34" charset="0"/>
              <a:buChar char="•"/>
            </a:pPr>
            <a:r>
              <a:rPr lang="en-US" b="1" dirty="0" smtClean="0"/>
              <a:t>Environment templates</a:t>
            </a:r>
            <a:r>
              <a:rPr lang="en-US" dirty="0" smtClean="0"/>
              <a:t>: definition of exploratory and collaboration environments to create; contains both infrastructure definition and software to deploy; customizable by DevOps</a:t>
            </a:r>
          </a:p>
        </p:txBody>
      </p:sp>
      <p:grpSp>
        <p:nvGrpSpPr>
          <p:cNvPr id="18" name="Group 17"/>
          <p:cNvGrpSpPr/>
          <p:nvPr/>
        </p:nvGrpSpPr>
        <p:grpSpPr>
          <a:xfrm>
            <a:off x="76200" y="1629851"/>
            <a:ext cx="923925" cy="2466975"/>
            <a:chOff x="0" y="218208"/>
            <a:chExt cx="2602923" cy="4925292"/>
          </a:xfrm>
        </p:grpSpPr>
        <p:sp>
          <p:nvSpPr>
            <p:cNvPr id="8" name="Rectangle 7"/>
            <p:cNvSpPr/>
            <p:nvPr/>
          </p:nvSpPr>
          <p:spPr>
            <a:xfrm>
              <a:off x="433821" y="218208"/>
              <a:ext cx="2169102" cy="49252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endParaRPr lang="en-US" sz="2100" dirty="0"/>
            </a:p>
          </p:txBody>
        </p:sp>
        <p:sp>
          <p:nvSpPr>
            <p:cNvPr id="9" name="Rectangle 8"/>
            <p:cNvSpPr/>
            <p:nvPr/>
          </p:nvSpPr>
          <p:spPr>
            <a:xfrm>
              <a:off x="918311" y="614483"/>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0" name="Rectangle 9"/>
            <p:cNvSpPr/>
            <p:nvPr/>
          </p:nvSpPr>
          <p:spPr>
            <a:xfrm>
              <a:off x="918312" y="3452887"/>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1" name="Rectangle 10"/>
            <p:cNvSpPr/>
            <p:nvPr/>
          </p:nvSpPr>
          <p:spPr>
            <a:xfrm>
              <a:off x="918313" y="1531121"/>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2" name="Rectangle 11"/>
            <p:cNvSpPr/>
            <p:nvPr/>
          </p:nvSpPr>
          <p:spPr>
            <a:xfrm>
              <a:off x="7363" y="1539154"/>
              <a:ext cx="653767"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050" dirty="0"/>
            </a:p>
          </p:txBody>
        </p:sp>
        <p:cxnSp>
          <p:nvCxnSpPr>
            <p:cNvPr id="13" name="Straight Arrow Connector 12"/>
            <p:cNvCxnSpPr>
              <a:endCxn id="11" idx="1"/>
            </p:cNvCxnSpPr>
            <p:nvPr/>
          </p:nvCxnSpPr>
          <p:spPr>
            <a:xfrm>
              <a:off x="653767" y="1873294"/>
              <a:ext cx="264546" cy="72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4" name="Rectangle 13"/>
            <p:cNvSpPr/>
            <p:nvPr/>
          </p:nvSpPr>
          <p:spPr>
            <a:xfrm>
              <a:off x="910286" y="2453531"/>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5" name="Rectangle 14"/>
            <p:cNvSpPr/>
            <p:nvPr/>
          </p:nvSpPr>
          <p:spPr>
            <a:xfrm>
              <a:off x="0" y="2453531"/>
              <a:ext cx="653767"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050" dirty="0"/>
            </a:p>
          </p:txBody>
        </p:sp>
        <p:cxnSp>
          <p:nvCxnSpPr>
            <p:cNvPr id="16" name="Straight Arrow Connector 15"/>
            <p:cNvCxnSpPr>
              <a:stCxn id="14" idx="1"/>
              <a:endCxn id="15" idx="3"/>
            </p:cNvCxnSpPr>
            <p:nvPr/>
          </p:nvCxnSpPr>
          <p:spPr>
            <a:xfrm flipH="1">
              <a:off x="653767" y="2796431"/>
              <a:ext cx="256519"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7" name="Rectangle 16"/>
            <p:cNvSpPr/>
            <p:nvPr/>
          </p:nvSpPr>
          <p:spPr>
            <a:xfrm>
              <a:off x="918311" y="4375296"/>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grpSp>
    </p:spTree>
    <p:extLst>
      <p:ext uri="{BB962C8B-B14F-4D97-AF65-F5344CB8AC3E}">
        <p14:creationId xmlns:p14="http://schemas.microsoft.com/office/powerpoint/2010/main" val="4231502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Exploratory environment [per user]</a:t>
            </a:r>
          </a:p>
        </p:txBody>
      </p:sp>
      <p:sp>
        <p:nvSpPr>
          <p:cNvPr id="3" name="Content Placeholder 2"/>
          <p:cNvSpPr>
            <a:spLocks noGrp="1"/>
          </p:cNvSpPr>
          <p:nvPr>
            <p:ph sz="quarter" idx="11"/>
          </p:nvPr>
        </p:nvSpPr>
        <p:spPr>
          <a:xfrm>
            <a:off x="363539" y="941098"/>
            <a:ext cx="5208732" cy="1047557"/>
          </a:xfrm>
        </p:spPr>
        <p:txBody>
          <a:bodyPr>
            <a:noAutofit/>
          </a:bodyPr>
          <a:lstStyle/>
          <a:p>
            <a:pPr>
              <a:buClr>
                <a:schemeClr val="accent2"/>
              </a:buClr>
            </a:pPr>
            <a:r>
              <a:rPr lang="en-US" sz="1600" b="1" dirty="0" smtClean="0"/>
              <a:t>Failure resilient and secured private environment for specific data scientist which provides state-of-the-art tools to work with data</a:t>
            </a:r>
          </a:p>
        </p:txBody>
      </p:sp>
      <p:grpSp>
        <p:nvGrpSpPr>
          <p:cNvPr id="18" name="Group 17"/>
          <p:cNvGrpSpPr/>
          <p:nvPr/>
        </p:nvGrpSpPr>
        <p:grpSpPr>
          <a:xfrm>
            <a:off x="5820640" y="818200"/>
            <a:ext cx="3113809" cy="1060739"/>
            <a:chOff x="3364923" y="218208"/>
            <a:chExt cx="5501987" cy="2080781"/>
          </a:xfrm>
        </p:grpSpPr>
        <p:sp>
          <p:nvSpPr>
            <p:cNvPr id="8" name="Rectangle 7"/>
            <p:cNvSpPr/>
            <p:nvPr/>
          </p:nvSpPr>
          <p:spPr>
            <a:xfrm>
              <a:off x="3364923" y="218208"/>
              <a:ext cx="5501987" cy="16550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endParaRPr lang="en-US" sz="2100" dirty="0"/>
            </a:p>
          </p:txBody>
        </p:sp>
        <p:sp>
          <p:nvSpPr>
            <p:cNvPr id="9" name="Rectangle 8"/>
            <p:cNvSpPr/>
            <p:nvPr/>
          </p:nvSpPr>
          <p:spPr>
            <a:xfrm>
              <a:off x="3746788" y="779319"/>
              <a:ext cx="92738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smtClean="0"/>
                <a:t>Anal</a:t>
              </a:r>
              <a:endParaRPr lang="en-US" sz="1050" dirty="0"/>
            </a:p>
          </p:txBody>
        </p:sp>
        <p:sp>
          <p:nvSpPr>
            <p:cNvPr id="10" name="Rectangle 9"/>
            <p:cNvSpPr/>
            <p:nvPr/>
          </p:nvSpPr>
          <p:spPr>
            <a:xfrm>
              <a:off x="4993697" y="779319"/>
              <a:ext cx="1192358"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err="1" smtClean="0"/>
                <a:t>Computi</a:t>
              </a:r>
              <a:endParaRPr lang="en-US" sz="1050" dirty="0"/>
            </a:p>
          </p:txBody>
        </p:sp>
        <p:sp>
          <p:nvSpPr>
            <p:cNvPr id="11" name="Rectangle 10"/>
            <p:cNvSpPr/>
            <p:nvPr/>
          </p:nvSpPr>
          <p:spPr>
            <a:xfrm>
              <a:off x="6505575" y="779319"/>
              <a:ext cx="927389" cy="1519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2" name="Rectangle 11"/>
            <p:cNvSpPr/>
            <p:nvPr/>
          </p:nvSpPr>
          <p:spPr>
            <a:xfrm>
              <a:off x="7830415" y="779319"/>
              <a:ext cx="927389" cy="1519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3" name="Rectangle 12"/>
            <p:cNvSpPr/>
            <p:nvPr/>
          </p:nvSpPr>
          <p:spPr>
            <a:xfrm>
              <a:off x="3746788" y="1465119"/>
              <a:ext cx="92738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5" name="Rectangle 14"/>
            <p:cNvSpPr/>
            <p:nvPr/>
          </p:nvSpPr>
          <p:spPr>
            <a:xfrm>
              <a:off x="3906549" y="614483"/>
              <a:ext cx="92738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6" name="Rectangle 15"/>
            <p:cNvSpPr/>
            <p:nvPr/>
          </p:nvSpPr>
          <p:spPr>
            <a:xfrm>
              <a:off x="5071629" y="672644"/>
              <a:ext cx="1192358"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Computational </a:t>
              </a:r>
            </a:p>
          </p:txBody>
        </p:sp>
        <p:sp>
          <p:nvSpPr>
            <p:cNvPr id="17" name="Rectangle 16"/>
            <p:cNvSpPr/>
            <p:nvPr/>
          </p:nvSpPr>
          <p:spPr>
            <a:xfrm>
              <a:off x="5153458" y="593249"/>
              <a:ext cx="1192358"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grpSp>
      <p:sp>
        <p:nvSpPr>
          <p:cNvPr id="19" name="Content Placeholder 2"/>
          <p:cNvSpPr>
            <a:spLocks noGrp="1"/>
          </p:cNvSpPr>
          <p:nvPr>
            <p:ph sz="quarter" idx="11"/>
          </p:nvPr>
        </p:nvSpPr>
        <p:spPr>
          <a:xfrm>
            <a:off x="394412" y="1988655"/>
            <a:ext cx="8540037" cy="3059595"/>
          </a:xfrm>
        </p:spPr>
        <p:txBody>
          <a:bodyPr>
            <a:noAutofit/>
          </a:bodyPr>
          <a:lstStyle/>
          <a:p>
            <a:pPr marL="285750" indent="-285750">
              <a:buClr>
                <a:schemeClr val="accent2"/>
              </a:buClr>
              <a:buFont typeface="Arial" panose="020B0604020202020204" pitchFamily="34" charset="0"/>
              <a:buChar char="•"/>
            </a:pPr>
            <a:r>
              <a:rPr lang="en-US" sz="1600" b="1" dirty="0" smtClean="0"/>
              <a:t>Analytical tools</a:t>
            </a:r>
            <a:r>
              <a:rPr lang="en-US" sz="1600" dirty="0" smtClean="0"/>
              <a:t>: a toolset used by Data Scientist/Data Analyst to perform research, includes, but not limited to: </a:t>
            </a:r>
            <a:r>
              <a:rPr lang="en-US" sz="1600" dirty="0" err="1" smtClean="0"/>
              <a:t>Jupyter</a:t>
            </a:r>
            <a:r>
              <a:rPr lang="en-US" sz="1600" dirty="0" smtClean="0"/>
              <a:t>, Zeppelin, </a:t>
            </a:r>
            <a:r>
              <a:rPr lang="en-US" sz="1600" dirty="0" err="1" smtClean="0"/>
              <a:t>RStudio</a:t>
            </a:r>
            <a:r>
              <a:rPr lang="en-US" sz="1600" dirty="0" smtClean="0"/>
              <a:t>, SAS; several nodes possible per environment</a:t>
            </a:r>
          </a:p>
          <a:p>
            <a:pPr marL="285750" indent="-285750">
              <a:buClr>
                <a:schemeClr val="accent2"/>
              </a:buClr>
              <a:buFont typeface="Arial" panose="020B0604020202020204" pitchFamily="34" charset="0"/>
              <a:buChar char="•"/>
            </a:pPr>
            <a:r>
              <a:rPr lang="en-US" sz="1600" b="1" dirty="0" smtClean="0"/>
              <a:t>Computational resources: </a:t>
            </a:r>
            <a:r>
              <a:rPr lang="en-US" sz="1600" dirty="0" smtClean="0"/>
              <a:t>currently Apache Spark is going to be used to provide scalable computational layer </a:t>
            </a:r>
          </a:p>
          <a:p>
            <a:pPr marL="285750" indent="-285750">
              <a:buClr>
                <a:schemeClr val="accent2"/>
              </a:buClr>
              <a:buFont typeface="Arial" panose="020B0604020202020204" pitchFamily="34" charset="0"/>
              <a:buChar char="•"/>
            </a:pPr>
            <a:r>
              <a:rPr lang="en-US" sz="1600" b="1" dirty="0" smtClean="0"/>
              <a:t>Data</a:t>
            </a:r>
            <a:r>
              <a:rPr lang="en-US" sz="1600" dirty="0" smtClean="0"/>
              <a:t>: each user gets own private resilient storage; the storage associated with user and independent of other components; data is immutable to environment state</a:t>
            </a:r>
          </a:p>
          <a:p>
            <a:pPr marL="285750" indent="-285750">
              <a:buClr>
                <a:schemeClr val="accent2"/>
              </a:buClr>
              <a:buFont typeface="Arial" panose="020B0604020202020204" pitchFamily="34" charset="0"/>
              <a:buChar char="•"/>
            </a:pPr>
            <a:r>
              <a:rPr lang="en-US" sz="1600" b="1" dirty="0" smtClean="0"/>
              <a:t>Metadata</a:t>
            </a:r>
            <a:r>
              <a:rPr lang="en-US" sz="1600" dirty="0" smtClean="0"/>
              <a:t>: private metadata space per user; description of data, includes datatypes, comments, tagging and so on</a:t>
            </a:r>
            <a:endParaRPr lang="en-US" sz="1600" dirty="0"/>
          </a:p>
        </p:txBody>
      </p:sp>
    </p:spTree>
    <p:extLst>
      <p:ext uri="{BB962C8B-B14F-4D97-AF65-F5344CB8AC3E}">
        <p14:creationId xmlns:p14="http://schemas.microsoft.com/office/powerpoint/2010/main" val="3155736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Collaboration </a:t>
            </a:r>
            <a:r>
              <a:rPr lang="en-US" dirty="0" smtClean="0"/>
              <a:t>space</a:t>
            </a:r>
            <a:endParaRPr lang="en-US" dirty="0"/>
          </a:p>
        </p:txBody>
      </p:sp>
      <p:sp>
        <p:nvSpPr>
          <p:cNvPr id="3" name="Content Placeholder 2"/>
          <p:cNvSpPr>
            <a:spLocks noGrp="1"/>
          </p:cNvSpPr>
          <p:nvPr>
            <p:ph sz="quarter" idx="11"/>
          </p:nvPr>
        </p:nvSpPr>
        <p:spPr>
          <a:xfrm>
            <a:off x="363538" y="1647825"/>
            <a:ext cx="8503371" cy="3097711"/>
          </a:xfrm>
        </p:spPr>
        <p:txBody>
          <a:bodyPr/>
          <a:lstStyle/>
          <a:p>
            <a:pPr marL="285750" indent="-285750">
              <a:buClr>
                <a:schemeClr val="accent2"/>
              </a:buClr>
              <a:buFont typeface="Arial" panose="020B0604020202020204" pitchFamily="34" charset="0"/>
              <a:buChar char="•"/>
            </a:pPr>
            <a:r>
              <a:rPr lang="en-US" sz="1800" b="1" dirty="0" smtClean="0"/>
              <a:t>Shared data</a:t>
            </a:r>
            <a:r>
              <a:rPr lang="en-US" sz="1800" dirty="0" smtClean="0"/>
              <a:t>: already existing or newly created shared data storage available to specific group of users; data is shared among several data scientists </a:t>
            </a:r>
            <a:r>
              <a:rPr lang="en-US" sz="1800" b="1" dirty="0" smtClean="0"/>
              <a:t>or</a:t>
            </a:r>
            <a:r>
              <a:rPr lang="en-US" sz="1800" dirty="0" smtClean="0"/>
              <a:t> access can be assigned by existing policies and available via external identity provider; a point of integration with corporate Data Lake</a:t>
            </a:r>
          </a:p>
          <a:p>
            <a:pPr marL="285750" indent="-285750">
              <a:buClr>
                <a:schemeClr val="accent2"/>
              </a:buClr>
              <a:buFont typeface="Arial" panose="020B0604020202020204" pitchFamily="34" charset="0"/>
              <a:buChar char="•"/>
            </a:pPr>
            <a:r>
              <a:rPr lang="en-US" sz="1800" b="1" dirty="0" smtClean="0"/>
              <a:t>Shared metadata</a:t>
            </a:r>
            <a:r>
              <a:rPr lang="en-US" sz="1800" dirty="0" smtClean="0"/>
              <a:t>: metadata (datatypes, comments, tags) shared among users and available to specific group of users</a:t>
            </a:r>
          </a:p>
          <a:p>
            <a:pPr marL="285750" indent="-285750">
              <a:buClr>
                <a:schemeClr val="accent2"/>
              </a:buClr>
              <a:buFont typeface="Arial" panose="020B0604020202020204" pitchFamily="34" charset="0"/>
              <a:buChar char="•"/>
            </a:pPr>
            <a:r>
              <a:rPr lang="en-US" sz="1800" b="1" dirty="0" smtClean="0"/>
              <a:t>Work Items Store</a:t>
            </a:r>
            <a:r>
              <a:rPr lang="en-US" sz="1800" dirty="0" smtClean="0"/>
              <a:t>: a way to share source code and/or documentation between users; for instance, </a:t>
            </a:r>
            <a:r>
              <a:rPr lang="en-US" sz="1800" dirty="0" err="1" smtClean="0"/>
              <a:t>Git</a:t>
            </a:r>
            <a:r>
              <a:rPr lang="en-US" sz="1800" dirty="0" smtClean="0"/>
              <a:t> and Wiki</a:t>
            </a:r>
            <a:endParaRPr lang="en-US" sz="1800" dirty="0"/>
          </a:p>
        </p:txBody>
      </p:sp>
      <p:grpSp>
        <p:nvGrpSpPr>
          <p:cNvPr id="12" name="Group 11"/>
          <p:cNvGrpSpPr/>
          <p:nvPr/>
        </p:nvGrpSpPr>
        <p:grpSpPr>
          <a:xfrm>
            <a:off x="6610350" y="851934"/>
            <a:ext cx="2256559" cy="853786"/>
            <a:chOff x="3364922" y="2860099"/>
            <a:chExt cx="5501987" cy="2127537"/>
          </a:xfrm>
        </p:grpSpPr>
        <p:sp>
          <p:nvSpPr>
            <p:cNvPr id="8" name="Rectangle 7"/>
            <p:cNvSpPr/>
            <p:nvPr/>
          </p:nvSpPr>
          <p:spPr>
            <a:xfrm>
              <a:off x="3364922" y="2860099"/>
              <a:ext cx="5501987" cy="16550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endParaRPr lang="en-US" sz="2100" dirty="0"/>
            </a:p>
          </p:txBody>
        </p:sp>
        <p:sp>
          <p:nvSpPr>
            <p:cNvPr id="9" name="Rectangle 8"/>
            <p:cNvSpPr/>
            <p:nvPr/>
          </p:nvSpPr>
          <p:spPr>
            <a:xfrm>
              <a:off x="3774064" y="3384174"/>
              <a:ext cx="927389" cy="1603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0" name="Rectangle 9"/>
            <p:cNvSpPr/>
            <p:nvPr/>
          </p:nvSpPr>
          <p:spPr>
            <a:xfrm>
              <a:off x="5819125" y="3384174"/>
              <a:ext cx="927389" cy="16034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1" name="Rectangle 10"/>
            <p:cNvSpPr/>
            <p:nvPr/>
          </p:nvSpPr>
          <p:spPr>
            <a:xfrm>
              <a:off x="7830415" y="3384174"/>
              <a:ext cx="927389" cy="16034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825" i="1" dirty="0"/>
            </a:p>
          </p:txBody>
        </p:sp>
      </p:grpSp>
      <p:sp>
        <p:nvSpPr>
          <p:cNvPr id="13" name="TextBox 12"/>
          <p:cNvSpPr txBox="1"/>
          <p:nvPr/>
        </p:nvSpPr>
        <p:spPr>
          <a:xfrm>
            <a:off x="466725" y="909829"/>
            <a:ext cx="5685229" cy="800219"/>
          </a:xfrm>
          <a:prstGeom prst="rect">
            <a:avLst/>
          </a:prstGeom>
          <a:noFill/>
        </p:spPr>
        <p:txBody>
          <a:bodyPr wrap="square" rtlCol="0">
            <a:spAutoFit/>
          </a:bodyPr>
          <a:lstStyle/>
          <a:p>
            <a:r>
              <a:rPr lang="en-US" sz="1600" b="1" dirty="0"/>
              <a:t>A place where data scientists can join their effort and incorporate enterprise data flows</a:t>
            </a:r>
          </a:p>
          <a:p>
            <a:endParaRPr lang="en-US" dirty="0"/>
          </a:p>
        </p:txBody>
      </p:sp>
    </p:spTree>
    <p:extLst>
      <p:ext uri="{BB962C8B-B14F-4D97-AF65-F5344CB8AC3E}">
        <p14:creationId xmlns:p14="http://schemas.microsoft.com/office/powerpoint/2010/main" val="2373459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698"/>
            <a:ext cx="9144000" cy="699516"/>
          </a:xfrm>
        </p:spPr>
        <p:txBody>
          <a:bodyPr/>
          <a:lstStyle/>
          <a:p>
            <a:r>
              <a:rPr lang="en-US" dirty="0" smtClean="0"/>
              <a:t>MVP SCOPE</a:t>
            </a:r>
            <a:endParaRPr lang="en-US" dirty="0"/>
          </a:p>
        </p:txBody>
      </p:sp>
      <p:sp>
        <p:nvSpPr>
          <p:cNvPr id="7" name="Rectangle 6"/>
          <p:cNvSpPr/>
          <p:nvPr/>
        </p:nvSpPr>
        <p:spPr>
          <a:xfrm>
            <a:off x="565833" y="754212"/>
            <a:ext cx="2169102" cy="4389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100" dirty="0"/>
              <a:t>Self service</a:t>
            </a:r>
          </a:p>
        </p:txBody>
      </p:sp>
      <p:sp>
        <p:nvSpPr>
          <p:cNvPr id="8" name="Rectangle 7"/>
          <p:cNvSpPr/>
          <p:nvPr/>
        </p:nvSpPr>
        <p:spPr>
          <a:xfrm>
            <a:off x="1050323" y="1249004"/>
            <a:ext cx="1239116" cy="538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UI</a:t>
            </a:r>
          </a:p>
        </p:txBody>
      </p:sp>
      <p:sp>
        <p:nvSpPr>
          <p:cNvPr id="9" name="Rectangle 8"/>
          <p:cNvSpPr/>
          <p:nvPr/>
        </p:nvSpPr>
        <p:spPr>
          <a:xfrm>
            <a:off x="1050323" y="3608322"/>
            <a:ext cx="1239116" cy="6166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Environment templates</a:t>
            </a:r>
          </a:p>
        </p:txBody>
      </p:sp>
      <p:sp>
        <p:nvSpPr>
          <p:cNvPr id="10" name="Rectangle 9"/>
          <p:cNvSpPr/>
          <p:nvPr/>
        </p:nvSpPr>
        <p:spPr>
          <a:xfrm>
            <a:off x="3374596" y="754212"/>
            <a:ext cx="5501987" cy="1657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100" dirty="0"/>
              <a:t>Personal Exploratory environment</a:t>
            </a:r>
          </a:p>
        </p:txBody>
      </p:sp>
      <p:sp>
        <p:nvSpPr>
          <p:cNvPr id="11" name="Rectangle 10"/>
          <p:cNvSpPr/>
          <p:nvPr/>
        </p:nvSpPr>
        <p:spPr>
          <a:xfrm>
            <a:off x="3756461" y="1316843"/>
            <a:ext cx="927389" cy="6868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Analytical tools</a:t>
            </a:r>
          </a:p>
        </p:txBody>
      </p:sp>
      <p:sp>
        <p:nvSpPr>
          <p:cNvPr id="12" name="Rectangle 11"/>
          <p:cNvSpPr/>
          <p:nvPr/>
        </p:nvSpPr>
        <p:spPr>
          <a:xfrm>
            <a:off x="5003370" y="1316843"/>
            <a:ext cx="1192358" cy="6868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Computational resources</a:t>
            </a:r>
          </a:p>
        </p:txBody>
      </p:sp>
      <p:sp>
        <p:nvSpPr>
          <p:cNvPr id="13" name="Rectangle 12"/>
          <p:cNvSpPr/>
          <p:nvPr/>
        </p:nvSpPr>
        <p:spPr>
          <a:xfrm>
            <a:off x="6515248" y="1315534"/>
            <a:ext cx="927389" cy="1522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Metadata</a:t>
            </a:r>
          </a:p>
        </p:txBody>
      </p:sp>
      <p:sp>
        <p:nvSpPr>
          <p:cNvPr id="14" name="Rectangle 13"/>
          <p:cNvSpPr/>
          <p:nvPr/>
        </p:nvSpPr>
        <p:spPr>
          <a:xfrm>
            <a:off x="7840088" y="1315534"/>
            <a:ext cx="927389" cy="15220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Data</a:t>
            </a:r>
          </a:p>
          <a:p>
            <a:pPr algn="ctr"/>
            <a:r>
              <a:rPr lang="en-US" sz="1050" b="1" i="1" dirty="0"/>
              <a:t>S3</a:t>
            </a:r>
          </a:p>
        </p:txBody>
      </p:sp>
      <p:sp>
        <p:nvSpPr>
          <p:cNvPr id="15" name="Rectangle 14"/>
          <p:cNvSpPr/>
          <p:nvPr/>
        </p:nvSpPr>
        <p:spPr>
          <a:xfrm>
            <a:off x="3358248" y="3003980"/>
            <a:ext cx="5501987" cy="1657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100" dirty="0"/>
              <a:t>Collaboration space</a:t>
            </a:r>
          </a:p>
        </p:txBody>
      </p:sp>
      <p:sp>
        <p:nvSpPr>
          <p:cNvPr id="16" name="Rectangle 15"/>
          <p:cNvSpPr/>
          <p:nvPr/>
        </p:nvSpPr>
        <p:spPr>
          <a:xfrm>
            <a:off x="3767390" y="3528135"/>
            <a:ext cx="927389" cy="1605978"/>
          </a:xfrm>
          <a:prstGeom prst="rect">
            <a:avLst/>
          </a:prstGeom>
          <a:pattFill prst="wdDnDiag">
            <a:fgClr>
              <a:srgbClr val="92D050"/>
            </a:fgClr>
            <a:bgClr>
              <a:schemeClr val="bg1">
                <a:lumMod val="75000"/>
              </a:schemeClr>
            </a:bgClr>
          </a:patt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Shared Data</a:t>
            </a:r>
          </a:p>
          <a:p>
            <a:pPr algn="ctr"/>
            <a:r>
              <a:rPr lang="en-US" sz="1050" b="1" i="1" dirty="0"/>
              <a:t>S3</a:t>
            </a:r>
          </a:p>
        </p:txBody>
      </p:sp>
      <p:sp>
        <p:nvSpPr>
          <p:cNvPr id="17" name="Rectangle 16"/>
          <p:cNvSpPr/>
          <p:nvPr/>
        </p:nvSpPr>
        <p:spPr>
          <a:xfrm>
            <a:off x="5812451" y="3528135"/>
            <a:ext cx="927389" cy="1605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Shared Metadata</a:t>
            </a:r>
          </a:p>
        </p:txBody>
      </p:sp>
      <p:sp>
        <p:nvSpPr>
          <p:cNvPr id="18" name="Rectangle 17"/>
          <p:cNvSpPr/>
          <p:nvPr/>
        </p:nvSpPr>
        <p:spPr>
          <a:xfrm>
            <a:off x="7823741" y="3528135"/>
            <a:ext cx="927389" cy="1605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Shared Work</a:t>
            </a:r>
          </a:p>
          <a:p>
            <a:pPr algn="ctr"/>
            <a:r>
              <a:rPr lang="en-US" sz="1050" dirty="0"/>
              <a:t>Products </a:t>
            </a:r>
            <a:r>
              <a:rPr lang="en-US" sz="825" i="1" dirty="0"/>
              <a:t>(notebooks, docs, code)</a:t>
            </a:r>
          </a:p>
        </p:txBody>
      </p:sp>
      <p:sp>
        <p:nvSpPr>
          <p:cNvPr id="19" name="Rectangle 18"/>
          <p:cNvSpPr/>
          <p:nvPr/>
        </p:nvSpPr>
        <p:spPr>
          <a:xfrm>
            <a:off x="1058325" y="2028201"/>
            <a:ext cx="1239116" cy="530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Entitlement management</a:t>
            </a:r>
          </a:p>
        </p:txBody>
      </p:sp>
      <p:sp>
        <p:nvSpPr>
          <p:cNvPr id="20" name="Rectangle 19"/>
          <p:cNvSpPr/>
          <p:nvPr/>
        </p:nvSpPr>
        <p:spPr>
          <a:xfrm>
            <a:off x="146824" y="2041685"/>
            <a:ext cx="638175" cy="5039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a:t>LDAP</a:t>
            </a:r>
          </a:p>
        </p:txBody>
      </p:sp>
      <p:cxnSp>
        <p:nvCxnSpPr>
          <p:cNvPr id="21" name="Straight Arrow Connector 20"/>
          <p:cNvCxnSpPr>
            <a:stCxn id="20" idx="3"/>
            <a:endCxn id="19" idx="1"/>
          </p:cNvCxnSpPr>
          <p:nvPr/>
        </p:nvCxnSpPr>
        <p:spPr>
          <a:xfrm flipV="1">
            <a:off x="784999" y="2293648"/>
            <a:ext cx="273326" cy="2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2" name="Rectangle 21"/>
          <p:cNvSpPr/>
          <p:nvPr/>
        </p:nvSpPr>
        <p:spPr>
          <a:xfrm>
            <a:off x="1050323" y="2795687"/>
            <a:ext cx="1239116" cy="5799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Provisioning</a:t>
            </a:r>
          </a:p>
        </p:txBody>
      </p:sp>
      <p:sp>
        <p:nvSpPr>
          <p:cNvPr id="23" name="Rectangle 22"/>
          <p:cNvSpPr/>
          <p:nvPr/>
        </p:nvSpPr>
        <p:spPr>
          <a:xfrm>
            <a:off x="122487" y="2847280"/>
            <a:ext cx="638175" cy="4769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a:t>AWS</a:t>
            </a:r>
          </a:p>
        </p:txBody>
      </p:sp>
      <p:cxnSp>
        <p:nvCxnSpPr>
          <p:cNvPr id="24" name="Straight Arrow Connector 23"/>
          <p:cNvCxnSpPr>
            <a:stCxn id="22" idx="1"/>
            <a:endCxn id="23" idx="3"/>
          </p:cNvCxnSpPr>
          <p:nvPr/>
        </p:nvCxnSpPr>
        <p:spPr>
          <a:xfrm flipH="1">
            <a:off x="760662" y="3085685"/>
            <a:ext cx="289661" cy="8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5" name="Rectangle 24"/>
          <p:cNvSpPr/>
          <p:nvPr/>
        </p:nvSpPr>
        <p:spPr>
          <a:xfrm>
            <a:off x="3756461" y="2002643"/>
            <a:ext cx="927389" cy="686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Mounted </a:t>
            </a:r>
            <a:r>
              <a:rPr lang="en-US" sz="1050" dirty="0" smtClean="0"/>
              <a:t>local </a:t>
            </a:r>
            <a:r>
              <a:rPr lang="en-US" sz="1050" dirty="0" err="1" smtClean="0"/>
              <a:t>dir</a:t>
            </a:r>
            <a:endParaRPr lang="en-US" sz="1050" dirty="0"/>
          </a:p>
        </p:txBody>
      </p:sp>
      <p:sp>
        <p:nvSpPr>
          <p:cNvPr id="26" name="Rectangle 25"/>
          <p:cNvSpPr/>
          <p:nvPr/>
        </p:nvSpPr>
        <p:spPr>
          <a:xfrm>
            <a:off x="3835259" y="1240375"/>
            <a:ext cx="927389" cy="6868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Analytical tools</a:t>
            </a:r>
          </a:p>
        </p:txBody>
      </p:sp>
      <p:sp>
        <p:nvSpPr>
          <p:cNvPr id="27" name="Rectangle 26"/>
          <p:cNvSpPr/>
          <p:nvPr/>
        </p:nvSpPr>
        <p:spPr>
          <a:xfrm>
            <a:off x="3916222" y="1152007"/>
            <a:ext cx="927389" cy="6868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err="1"/>
              <a:t>Jupyter</a:t>
            </a:r>
            <a:endParaRPr lang="en-US" sz="1050" dirty="0"/>
          </a:p>
        </p:txBody>
      </p:sp>
      <p:sp>
        <p:nvSpPr>
          <p:cNvPr id="28" name="Rectangle 27"/>
          <p:cNvSpPr/>
          <p:nvPr/>
        </p:nvSpPr>
        <p:spPr>
          <a:xfrm>
            <a:off x="5081302" y="1210168"/>
            <a:ext cx="1192358" cy="6868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Computational resources</a:t>
            </a:r>
          </a:p>
        </p:txBody>
      </p:sp>
      <p:sp>
        <p:nvSpPr>
          <p:cNvPr id="29" name="Rectangle 28"/>
          <p:cNvSpPr/>
          <p:nvPr/>
        </p:nvSpPr>
        <p:spPr>
          <a:xfrm>
            <a:off x="5163131" y="1130773"/>
            <a:ext cx="1192358" cy="6868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EMR with Spark</a:t>
            </a:r>
          </a:p>
        </p:txBody>
      </p:sp>
      <p:sp>
        <p:nvSpPr>
          <p:cNvPr id="30" name="Rectangle 29"/>
          <p:cNvSpPr/>
          <p:nvPr/>
        </p:nvSpPr>
        <p:spPr>
          <a:xfrm>
            <a:off x="1050323" y="4457588"/>
            <a:ext cx="1239116" cy="60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Resources audit</a:t>
            </a:r>
          </a:p>
        </p:txBody>
      </p:sp>
    </p:spTree>
    <p:extLst>
      <p:ext uri="{BB962C8B-B14F-4D97-AF65-F5344CB8AC3E}">
        <p14:creationId xmlns:p14="http://schemas.microsoft.com/office/powerpoint/2010/main" val="3666266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338" y="161924"/>
            <a:ext cx="7143324" cy="4981575"/>
          </a:xfrm>
          <a:prstGeom prst="rect">
            <a:avLst/>
          </a:prstGeom>
        </p:spPr>
      </p:pic>
      <p:sp>
        <p:nvSpPr>
          <p:cNvPr id="9" name="TextBox 8"/>
          <p:cNvSpPr txBox="1"/>
          <p:nvPr/>
        </p:nvSpPr>
        <p:spPr>
          <a:xfrm>
            <a:off x="142875" y="161925"/>
            <a:ext cx="2447925" cy="615553"/>
          </a:xfrm>
          <a:prstGeom prst="rect">
            <a:avLst/>
          </a:prstGeom>
          <a:noFill/>
        </p:spPr>
        <p:txBody>
          <a:bodyPr wrap="square" rtlCol="0">
            <a:spAutoFit/>
          </a:bodyPr>
          <a:lstStyle/>
          <a:p>
            <a:r>
              <a:rPr lang="en-US" sz="2000" cap="all" dirty="0">
                <a:latin typeface="Arial Black"/>
                <a:cs typeface="Arial Black"/>
              </a:rPr>
              <a:t>MVP</a:t>
            </a:r>
            <a:r>
              <a:rPr lang="en-US" dirty="0"/>
              <a:t> </a:t>
            </a:r>
            <a:r>
              <a:rPr lang="en-US" sz="2000" cap="all" dirty="0">
                <a:latin typeface="Arial Black"/>
                <a:cs typeface="Arial Black"/>
              </a:rPr>
              <a:t>on</a:t>
            </a:r>
            <a:r>
              <a:rPr lang="en-US" dirty="0"/>
              <a:t> </a:t>
            </a:r>
            <a:r>
              <a:rPr lang="en-US" sz="2000" cap="all" dirty="0">
                <a:latin typeface="Arial Black"/>
                <a:cs typeface="Arial Black"/>
              </a:rPr>
              <a:t>AWS</a:t>
            </a:r>
          </a:p>
          <a:p>
            <a:endParaRPr lang="en-US" dirty="0"/>
          </a:p>
        </p:txBody>
      </p:sp>
    </p:spTree>
    <p:extLst>
      <p:ext uri="{BB962C8B-B14F-4D97-AF65-F5344CB8AC3E}">
        <p14:creationId xmlns:p14="http://schemas.microsoft.com/office/powerpoint/2010/main" val="183927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Q&amp;A</a:t>
            </a:r>
            <a:endParaRPr lang="en-US" dirty="0"/>
          </a:p>
        </p:txBody>
      </p:sp>
      <p:sp>
        <p:nvSpPr>
          <p:cNvPr id="4" name="Text Placeholder 3"/>
          <p:cNvSpPr>
            <a:spLocks noGrp="1"/>
          </p:cNvSpPr>
          <p:nvPr>
            <p:ph type="body" sz="quarter" idx="12"/>
          </p:nvPr>
        </p:nvSpPr>
        <p:spPr>
          <a:xfrm>
            <a:off x="418148" y="990997"/>
            <a:ext cx="1489831" cy="377026"/>
          </a:xfrm>
        </p:spPr>
        <p:txBody>
          <a:bodyPr/>
          <a:lstStyle/>
          <a:p>
            <a:r>
              <a:rPr lang="en-US" sz="2000" dirty="0" smtClean="0"/>
              <a:t>Q&amp;A time</a:t>
            </a:r>
            <a:endParaRPr lang="en-US" sz="2000" dirty="0"/>
          </a:p>
        </p:txBody>
      </p:sp>
    </p:spTree>
    <p:extLst>
      <p:ext uri="{BB962C8B-B14F-4D97-AF65-F5344CB8AC3E}">
        <p14:creationId xmlns:p14="http://schemas.microsoft.com/office/powerpoint/2010/main" val="1009393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DATA SCIENTISTS ACCESS ENVIRONMENT</a:t>
            </a:r>
            <a:endParaRPr lang="en-US" dirty="0"/>
          </a:p>
        </p:txBody>
      </p:sp>
      <p:sp>
        <p:nvSpPr>
          <p:cNvPr id="8" name="TextBox 7"/>
          <p:cNvSpPr txBox="1"/>
          <p:nvPr/>
        </p:nvSpPr>
        <p:spPr>
          <a:xfrm>
            <a:off x="314324" y="952500"/>
            <a:ext cx="8601075" cy="2862322"/>
          </a:xfrm>
          <a:prstGeom prst="rect">
            <a:avLst/>
          </a:prstGeom>
          <a:noFill/>
        </p:spPr>
        <p:txBody>
          <a:bodyPr wrap="square" rtlCol="0">
            <a:spAutoFit/>
          </a:bodyPr>
          <a:lstStyle/>
          <a:p>
            <a:pPr marL="342900" indent="-342900">
              <a:buFont typeface="+mj-lt"/>
              <a:buAutoNum type="arabicPeriod"/>
            </a:pPr>
            <a:r>
              <a:rPr lang="en-US" sz="1800" dirty="0" smtClean="0"/>
              <a:t>Data Scientist is asked to provide his public SSH key during personal environment initialization.</a:t>
            </a:r>
          </a:p>
          <a:p>
            <a:pPr marL="342900" indent="-342900">
              <a:buFont typeface="+mj-lt"/>
              <a:buAutoNum type="arabicPeriod"/>
            </a:pPr>
            <a:r>
              <a:rPr lang="en-US" sz="1800" dirty="0" smtClean="0"/>
              <a:t>Each personal environment has one and only one individual entry point – Edge note. During initialization the public key is placed on this node.</a:t>
            </a:r>
          </a:p>
          <a:p>
            <a:pPr marL="342900" indent="-342900">
              <a:buFont typeface="+mj-lt"/>
              <a:buAutoNum type="arabicPeriod"/>
            </a:pPr>
            <a:r>
              <a:rPr lang="en-US" sz="1800" dirty="0" smtClean="0"/>
              <a:t>When environment is ready data scientist gets IP address/domain name for Edge node.</a:t>
            </a:r>
          </a:p>
          <a:p>
            <a:pPr marL="342900" indent="-342900">
              <a:buFont typeface="+mj-lt"/>
              <a:buAutoNum type="arabicPeriod"/>
            </a:pPr>
            <a:r>
              <a:rPr lang="en-US" sz="1800" dirty="0" smtClean="0"/>
              <a:t>From local environment, Data Scientist built SSH tunnel to Edge node (for example, using Putty client) and optionally use browser plugin to access resource by internal IP.</a:t>
            </a:r>
          </a:p>
          <a:p>
            <a:pPr marL="342900" indent="-342900">
              <a:buFont typeface="+mj-lt"/>
              <a:buAutoNum type="arabicPeriod"/>
            </a:pPr>
            <a:r>
              <a:rPr lang="en-US" sz="1800" dirty="0" smtClean="0"/>
              <a:t>Each time Data Scientist creates analytical tool or computational resources he gets a list of IP addresses associated with this resource which can be reached only via tunnel. For example, ip-192-2-2-1:8080 to access </a:t>
            </a:r>
            <a:r>
              <a:rPr lang="en-US" sz="1800" dirty="0" err="1" smtClean="0"/>
              <a:t>Jupyter</a:t>
            </a:r>
            <a:r>
              <a:rPr lang="en-US" sz="1800" dirty="0" smtClean="0"/>
              <a:t> notebook.</a:t>
            </a:r>
            <a:endParaRPr lang="en-US" sz="1800" dirty="0"/>
          </a:p>
        </p:txBody>
      </p:sp>
    </p:spTree>
    <p:extLst>
      <p:ext uri="{BB962C8B-B14F-4D97-AF65-F5344CB8AC3E}">
        <p14:creationId xmlns:p14="http://schemas.microsoft.com/office/powerpoint/2010/main" val="1524458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Login page</a:t>
            </a:r>
            <a:endParaRPr lang="en-US" dirty="0"/>
          </a:p>
        </p:txBody>
      </p:sp>
      <p:sp>
        <p:nvSpPr>
          <p:cNvPr id="7" name="TextBox 6"/>
          <p:cNvSpPr txBox="1"/>
          <p:nvPr/>
        </p:nvSpPr>
        <p:spPr>
          <a:xfrm>
            <a:off x="2352675" y="2021629"/>
            <a:ext cx="1162050" cy="307777"/>
          </a:xfrm>
          <a:prstGeom prst="rect">
            <a:avLst/>
          </a:prstGeom>
          <a:noFill/>
        </p:spPr>
        <p:txBody>
          <a:bodyPr wrap="square" rtlCol="0">
            <a:spAutoFit/>
          </a:bodyPr>
          <a:lstStyle/>
          <a:p>
            <a:r>
              <a:rPr lang="en-US" dirty="0" smtClean="0"/>
              <a:t>Login</a:t>
            </a:r>
            <a:endParaRPr lang="en-US" dirty="0"/>
          </a:p>
        </p:txBody>
      </p:sp>
      <p:sp>
        <p:nvSpPr>
          <p:cNvPr id="8" name="Rectangle 7"/>
          <p:cNvSpPr/>
          <p:nvPr/>
        </p:nvSpPr>
        <p:spPr>
          <a:xfrm>
            <a:off x="3514725" y="2034752"/>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52675" y="2678854"/>
            <a:ext cx="1162050" cy="307777"/>
          </a:xfrm>
          <a:prstGeom prst="rect">
            <a:avLst/>
          </a:prstGeom>
          <a:noFill/>
        </p:spPr>
        <p:txBody>
          <a:bodyPr wrap="square" rtlCol="0">
            <a:spAutoFit/>
          </a:bodyPr>
          <a:lstStyle/>
          <a:p>
            <a:r>
              <a:rPr lang="en-US" dirty="0" smtClean="0"/>
              <a:t>Password</a:t>
            </a:r>
            <a:endParaRPr lang="en-US" dirty="0"/>
          </a:p>
        </p:txBody>
      </p:sp>
      <p:sp>
        <p:nvSpPr>
          <p:cNvPr id="10" name="Rectangle 9"/>
          <p:cNvSpPr/>
          <p:nvPr/>
        </p:nvSpPr>
        <p:spPr>
          <a:xfrm>
            <a:off x="3514725" y="2691977"/>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3886200" y="3349202"/>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Login</a:t>
            </a:r>
            <a:endParaRPr lang="en-US" dirty="0">
              <a:solidFill>
                <a:schemeClr val="tx1"/>
              </a:solidFill>
            </a:endParaRPr>
          </a:p>
        </p:txBody>
      </p:sp>
      <p:sp>
        <p:nvSpPr>
          <p:cNvPr id="13" name="8-Point Star 12"/>
          <p:cNvSpPr/>
          <p:nvPr/>
        </p:nvSpPr>
        <p:spPr>
          <a:xfrm>
            <a:off x="4019550" y="885825"/>
            <a:ext cx="1400175" cy="933450"/>
          </a:xfrm>
          <a:prstGeom prst="star8">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Logo</a:t>
            </a:r>
            <a:endParaRPr lang="en-US" dirty="0"/>
          </a:p>
        </p:txBody>
      </p:sp>
    </p:spTree>
    <p:extLst>
      <p:ext uri="{BB962C8B-B14F-4D97-AF65-F5344CB8AC3E}">
        <p14:creationId xmlns:p14="http://schemas.microsoft.com/office/powerpoint/2010/main" val="1390206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First login</a:t>
            </a:r>
            <a:endParaRPr lang="en-US" dirty="0"/>
          </a:p>
        </p:txBody>
      </p:sp>
      <p:sp>
        <p:nvSpPr>
          <p:cNvPr id="7" name="TextBox 6"/>
          <p:cNvSpPr txBox="1"/>
          <p:nvPr/>
        </p:nvSpPr>
        <p:spPr>
          <a:xfrm>
            <a:off x="161925" y="895350"/>
            <a:ext cx="8839200" cy="461665"/>
          </a:xfrm>
          <a:prstGeom prst="rect">
            <a:avLst/>
          </a:prstGeom>
          <a:noFill/>
        </p:spPr>
        <p:txBody>
          <a:bodyPr wrap="square" rtlCol="0">
            <a:spAutoFit/>
          </a:bodyPr>
          <a:lstStyle/>
          <a:p>
            <a:r>
              <a:rPr lang="en-US" sz="2400" b="1" dirty="0" smtClean="0"/>
              <a:t>Upload public key to start environment creation</a:t>
            </a:r>
          </a:p>
        </p:txBody>
      </p:sp>
      <p:sp>
        <p:nvSpPr>
          <p:cNvPr id="8" name="Rectangle 7"/>
          <p:cNvSpPr/>
          <p:nvPr/>
        </p:nvSpPr>
        <p:spPr>
          <a:xfrm>
            <a:off x="6534150" y="1743075"/>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Upload</a:t>
            </a:r>
            <a:endParaRPr lang="en-US" dirty="0">
              <a:solidFill>
                <a:schemeClr val="tx1"/>
              </a:solidFill>
            </a:endParaRPr>
          </a:p>
        </p:txBody>
      </p:sp>
      <p:sp>
        <p:nvSpPr>
          <p:cNvPr id="9" name="TextBox 8"/>
          <p:cNvSpPr txBox="1"/>
          <p:nvPr/>
        </p:nvSpPr>
        <p:spPr>
          <a:xfrm>
            <a:off x="3848100" y="1837937"/>
            <a:ext cx="2543175" cy="276999"/>
          </a:xfrm>
          <a:prstGeom prst="rect">
            <a:avLst/>
          </a:prstGeom>
          <a:noFill/>
        </p:spPr>
        <p:txBody>
          <a:bodyPr wrap="square" rtlCol="0">
            <a:spAutoFit/>
          </a:bodyPr>
          <a:lstStyle/>
          <a:p>
            <a:r>
              <a:rPr lang="en-US" sz="1200" dirty="0" smtClean="0">
                <a:solidFill>
                  <a:schemeClr val="bg1">
                    <a:lumMod val="50000"/>
                  </a:schemeClr>
                </a:solidFill>
              </a:rPr>
              <a:t>File name appears after upload</a:t>
            </a:r>
          </a:p>
        </p:txBody>
      </p:sp>
      <p:sp>
        <p:nvSpPr>
          <p:cNvPr id="10" name="TextBox 9"/>
          <p:cNvSpPr txBox="1"/>
          <p:nvPr/>
        </p:nvSpPr>
        <p:spPr>
          <a:xfrm>
            <a:off x="3019426" y="2441969"/>
            <a:ext cx="2838450" cy="307777"/>
          </a:xfrm>
          <a:prstGeom prst="rect">
            <a:avLst/>
          </a:prstGeom>
          <a:noFill/>
        </p:spPr>
        <p:txBody>
          <a:bodyPr wrap="square" rtlCol="0">
            <a:spAutoFit/>
          </a:bodyPr>
          <a:lstStyle/>
          <a:p>
            <a:r>
              <a:rPr lang="en-US" u="sng" dirty="0" smtClean="0">
                <a:solidFill>
                  <a:srgbClr val="2FC2D9"/>
                </a:solidFill>
              </a:rPr>
              <a:t>Where I can get public key?</a:t>
            </a:r>
            <a:endParaRPr lang="en-US" u="sng" dirty="0">
              <a:solidFill>
                <a:srgbClr val="2FC2D9"/>
              </a:solidFill>
            </a:endParaRPr>
          </a:p>
        </p:txBody>
      </p:sp>
      <p:sp>
        <p:nvSpPr>
          <p:cNvPr id="11" name="Rounded Rectangular Callout 10"/>
          <p:cNvSpPr/>
          <p:nvPr/>
        </p:nvSpPr>
        <p:spPr>
          <a:xfrm>
            <a:off x="1023937" y="3206946"/>
            <a:ext cx="2447925" cy="1079304"/>
          </a:xfrm>
          <a:prstGeom prst="wedgeRoundRectCallout">
            <a:avLst>
              <a:gd name="adj1" fmla="val 49206"/>
              <a:gd name="adj2" fmla="val -88410"/>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New pop up window is opened on click with an instruction for mac and windows</a:t>
            </a:r>
            <a:endParaRPr lang="en-US" dirty="0">
              <a:solidFill>
                <a:schemeClr val="tx1"/>
              </a:solidFill>
            </a:endParaRPr>
          </a:p>
        </p:txBody>
      </p:sp>
      <p:sp>
        <p:nvSpPr>
          <p:cNvPr id="12" name="Rectangle 11"/>
          <p:cNvSpPr/>
          <p:nvPr/>
        </p:nvSpPr>
        <p:spPr>
          <a:xfrm>
            <a:off x="6534150" y="3513236"/>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Create</a:t>
            </a:r>
            <a:endParaRPr lang="en-US" dirty="0">
              <a:solidFill>
                <a:schemeClr val="tx1"/>
              </a:solidFill>
            </a:endParaRPr>
          </a:p>
        </p:txBody>
      </p:sp>
      <p:sp>
        <p:nvSpPr>
          <p:cNvPr id="13" name="Rounded Rectangular Callout 12"/>
          <p:cNvSpPr/>
          <p:nvPr/>
        </p:nvSpPr>
        <p:spPr>
          <a:xfrm>
            <a:off x="4014787" y="4286250"/>
            <a:ext cx="2447925" cy="1079304"/>
          </a:xfrm>
          <a:prstGeom prst="wedgeRoundRectCallout">
            <a:avLst>
              <a:gd name="adj1" fmla="val 49206"/>
              <a:gd name="adj2" fmla="val -88410"/>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Disabled unless key is uploaded</a:t>
            </a:r>
            <a:endParaRPr lang="en-US" dirty="0">
              <a:solidFill>
                <a:schemeClr val="tx1"/>
              </a:solidFill>
            </a:endParaRPr>
          </a:p>
        </p:txBody>
      </p:sp>
      <p:sp>
        <p:nvSpPr>
          <p:cNvPr id="14" name="Rectangle 13"/>
          <p:cNvSpPr/>
          <p:nvPr/>
        </p:nvSpPr>
        <p:spPr>
          <a:xfrm>
            <a:off x="7772400" y="715752"/>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Logout</a:t>
            </a:r>
            <a:endParaRPr lang="en-US" dirty="0">
              <a:solidFill>
                <a:schemeClr val="tx1"/>
              </a:solidFill>
            </a:endParaRPr>
          </a:p>
        </p:txBody>
      </p:sp>
    </p:spTree>
    <p:extLst>
      <p:ext uri="{BB962C8B-B14F-4D97-AF65-F5344CB8AC3E}">
        <p14:creationId xmlns:p14="http://schemas.microsoft.com/office/powerpoint/2010/main" val="3880567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7772400" y="2245530"/>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Deploy EMR</a:t>
            </a:r>
            <a:endParaRPr lang="en-US" dirty="0">
              <a:solidFill>
                <a:schemeClr val="tx1"/>
              </a:solidFill>
            </a:endParaRPr>
          </a:p>
        </p:txBody>
      </p:sp>
      <p:sp>
        <p:nvSpPr>
          <p:cNvPr id="2" name="Text Placeholder 1"/>
          <p:cNvSpPr>
            <a:spLocks noGrp="1"/>
          </p:cNvSpPr>
          <p:nvPr>
            <p:ph type="body" sz="quarter" idx="10"/>
          </p:nvPr>
        </p:nvSpPr>
        <p:spPr/>
        <p:txBody>
          <a:bodyPr/>
          <a:lstStyle/>
          <a:p>
            <a:r>
              <a:rPr lang="en-US" dirty="0" smtClean="0"/>
              <a:t>List of resources</a:t>
            </a:r>
            <a:endParaRPr lang="en-US" dirty="0"/>
          </a:p>
        </p:txBody>
      </p:sp>
      <p:sp>
        <p:nvSpPr>
          <p:cNvPr id="7" name="TextBox 6"/>
          <p:cNvSpPr txBox="1"/>
          <p:nvPr/>
        </p:nvSpPr>
        <p:spPr>
          <a:xfrm>
            <a:off x="276225" y="904875"/>
            <a:ext cx="8124825" cy="400110"/>
          </a:xfrm>
          <a:prstGeom prst="rect">
            <a:avLst/>
          </a:prstGeom>
          <a:noFill/>
        </p:spPr>
        <p:txBody>
          <a:bodyPr wrap="square" rtlCol="0">
            <a:spAutoFit/>
          </a:bodyPr>
          <a:lstStyle/>
          <a:p>
            <a:r>
              <a:rPr lang="en-US" sz="2000" b="1" dirty="0" smtClean="0"/>
              <a:t>Your resources</a:t>
            </a:r>
            <a:endParaRPr lang="en-US" sz="2000" b="1" dirty="0"/>
          </a:p>
        </p:txBody>
      </p:sp>
      <p:sp>
        <p:nvSpPr>
          <p:cNvPr id="8" name="TextBox 7"/>
          <p:cNvSpPr txBox="1"/>
          <p:nvPr/>
        </p:nvSpPr>
        <p:spPr>
          <a:xfrm>
            <a:off x="371476" y="1504950"/>
            <a:ext cx="3543300" cy="523220"/>
          </a:xfrm>
          <a:prstGeom prst="rect">
            <a:avLst/>
          </a:prstGeom>
          <a:noFill/>
        </p:spPr>
        <p:txBody>
          <a:bodyPr wrap="square" rtlCol="0">
            <a:spAutoFit/>
          </a:bodyPr>
          <a:lstStyle/>
          <a:p>
            <a:r>
              <a:rPr lang="en-US" u="sng" dirty="0" smtClean="0">
                <a:solidFill>
                  <a:srgbClr val="2FC2D9"/>
                </a:solidFill>
              </a:rPr>
              <a:t>Jupiter box</a:t>
            </a:r>
          </a:p>
          <a:p>
            <a:r>
              <a:rPr lang="en-US" dirty="0" smtClean="0"/>
              <a:t>M4.xlarge | </a:t>
            </a:r>
            <a:r>
              <a:rPr lang="en-US" dirty="0" smtClean="0">
                <a:solidFill>
                  <a:srgbClr val="92D050"/>
                </a:solidFill>
              </a:rPr>
              <a:t>running</a:t>
            </a:r>
            <a:endParaRPr lang="en-US" dirty="0">
              <a:solidFill>
                <a:srgbClr val="92D050"/>
              </a:solidFill>
            </a:endParaRPr>
          </a:p>
        </p:txBody>
      </p:sp>
      <p:sp>
        <p:nvSpPr>
          <p:cNvPr id="9" name="Rectangle 8"/>
          <p:cNvSpPr/>
          <p:nvPr/>
        </p:nvSpPr>
        <p:spPr>
          <a:xfrm>
            <a:off x="6015037" y="1561446"/>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Terminate</a:t>
            </a:r>
            <a:endParaRPr lang="en-US" dirty="0">
              <a:solidFill>
                <a:schemeClr val="tx1"/>
              </a:solidFill>
            </a:endParaRPr>
          </a:p>
        </p:txBody>
      </p:sp>
      <p:sp>
        <p:nvSpPr>
          <p:cNvPr id="10" name="Rectangle 9"/>
          <p:cNvSpPr/>
          <p:nvPr/>
        </p:nvSpPr>
        <p:spPr>
          <a:xfrm>
            <a:off x="4014787" y="1561446"/>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11" name="TextBox 10"/>
          <p:cNvSpPr txBox="1"/>
          <p:nvPr/>
        </p:nvSpPr>
        <p:spPr>
          <a:xfrm>
            <a:off x="371475" y="2210332"/>
            <a:ext cx="3543300" cy="1169551"/>
          </a:xfrm>
          <a:prstGeom prst="rect">
            <a:avLst/>
          </a:prstGeom>
          <a:noFill/>
        </p:spPr>
        <p:txBody>
          <a:bodyPr wrap="square" rtlCol="0">
            <a:spAutoFit/>
          </a:bodyPr>
          <a:lstStyle/>
          <a:p>
            <a:r>
              <a:rPr lang="en-US" u="sng" dirty="0" err="1" smtClean="0">
                <a:solidFill>
                  <a:srgbClr val="2FC2D9"/>
                </a:solidFill>
              </a:rPr>
              <a:t>Jupiter+Spark</a:t>
            </a:r>
            <a:r>
              <a:rPr lang="en-US" u="sng" dirty="0" smtClean="0">
                <a:solidFill>
                  <a:srgbClr val="2FC2D9"/>
                </a:solidFill>
              </a:rPr>
              <a:t> lib box</a:t>
            </a:r>
          </a:p>
          <a:p>
            <a:r>
              <a:rPr lang="en-US" dirty="0" smtClean="0"/>
              <a:t>R3.xlarge | </a:t>
            </a:r>
            <a:r>
              <a:rPr lang="en-US" dirty="0" smtClean="0">
                <a:solidFill>
                  <a:schemeClr val="accent6">
                    <a:lumMod val="60000"/>
                    <a:lumOff val="40000"/>
                  </a:schemeClr>
                </a:solidFill>
              </a:rPr>
              <a:t>stopped </a:t>
            </a:r>
          </a:p>
          <a:p>
            <a:r>
              <a:rPr lang="en-US" dirty="0" smtClean="0"/>
              <a:t>EMR cluster 5 nodes</a:t>
            </a:r>
          </a:p>
          <a:p>
            <a:r>
              <a:rPr lang="en-US" dirty="0"/>
              <a:t>EMR cluster </a:t>
            </a:r>
            <a:r>
              <a:rPr lang="en-US" dirty="0" smtClean="0"/>
              <a:t>20 </a:t>
            </a:r>
            <a:r>
              <a:rPr lang="en-US" dirty="0"/>
              <a:t>nodes</a:t>
            </a:r>
          </a:p>
          <a:p>
            <a:endParaRPr lang="en-US" dirty="0"/>
          </a:p>
        </p:txBody>
      </p:sp>
      <p:sp>
        <p:nvSpPr>
          <p:cNvPr id="12" name="Rectangle 11"/>
          <p:cNvSpPr/>
          <p:nvPr/>
        </p:nvSpPr>
        <p:spPr>
          <a:xfrm>
            <a:off x="6015037" y="2231063"/>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Terminate</a:t>
            </a:r>
            <a:endParaRPr lang="en-US" dirty="0">
              <a:solidFill>
                <a:schemeClr val="tx1"/>
              </a:solidFill>
            </a:endParaRPr>
          </a:p>
        </p:txBody>
      </p:sp>
      <p:sp>
        <p:nvSpPr>
          <p:cNvPr id="13" name="Rectangle 12"/>
          <p:cNvSpPr/>
          <p:nvPr/>
        </p:nvSpPr>
        <p:spPr>
          <a:xfrm>
            <a:off x="4014787" y="2238580"/>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Run</a:t>
            </a:r>
            <a:endParaRPr lang="en-US" dirty="0">
              <a:solidFill>
                <a:schemeClr val="tx1"/>
              </a:solidFill>
            </a:endParaRPr>
          </a:p>
        </p:txBody>
      </p:sp>
      <p:sp>
        <p:nvSpPr>
          <p:cNvPr id="14" name="Rounded Rectangular Callout 13"/>
          <p:cNvSpPr/>
          <p:nvPr/>
        </p:nvSpPr>
        <p:spPr>
          <a:xfrm>
            <a:off x="7579228" y="2840231"/>
            <a:ext cx="2447925" cy="1079304"/>
          </a:xfrm>
          <a:prstGeom prst="wedgeRoundRectCallout">
            <a:avLst>
              <a:gd name="adj1" fmla="val -65485"/>
              <a:gd name="adj2" fmla="val -133698"/>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Both actions (stop/terminate) must ask for confirmation</a:t>
            </a:r>
            <a:endParaRPr lang="en-US" dirty="0">
              <a:solidFill>
                <a:schemeClr val="tx1"/>
              </a:solidFill>
            </a:endParaRPr>
          </a:p>
        </p:txBody>
      </p:sp>
      <p:sp>
        <p:nvSpPr>
          <p:cNvPr id="15" name="Rectangle 14"/>
          <p:cNvSpPr/>
          <p:nvPr/>
        </p:nvSpPr>
        <p:spPr>
          <a:xfrm>
            <a:off x="6015037" y="4364542"/>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Create new</a:t>
            </a:r>
            <a:endParaRPr lang="en-US" dirty="0">
              <a:solidFill>
                <a:schemeClr val="tx1"/>
              </a:solidFill>
            </a:endParaRPr>
          </a:p>
        </p:txBody>
      </p:sp>
      <p:sp>
        <p:nvSpPr>
          <p:cNvPr id="18" name="Rectangle 17"/>
          <p:cNvSpPr/>
          <p:nvPr/>
        </p:nvSpPr>
        <p:spPr>
          <a:xfrm>
            <a:off x="7772400" y="1561446"/>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Deploy EMR</a:t>
            </a:r>
            <a:endParaRPr lang="en-US" dirty="0">
              <a:solidFill>
                <a:schemeClr val="tx1"/>
              </a:solidFill>
            </a:endParaRPr>
          </a:p>
        </p:txBody>
      </p:sp>
      <p:sp>
        <p:nvSpPr>
          <p:cNvPr id="19" name="Rounded Rectangular Callout 18"/>
          <p:cNvSpPr/>
          <p:nvPr/>
        </p:nvSpPr>
        <p:spPr>
          <a:xfrm flipH="1">
            <a:off x="4305531" y="210028"/>
            <a:ext cx="2024759" cy="1011448"/>
          </a:xfrm>
          <a:prstGeom prst="wedgeRoundRectCallout">
            <a:avLst>
              <a:gd name="adj1" fmla="val -128193"/>
              <a:gd name="adj2" fmla="val 96055"/>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Opens pop up with a list of eligible resources (Jupiter notebooks)</a:t>
            </a:r>
            <a:endParaRPr lang="en-US" dirty="0">
              <a:solidFill>
                <a:schemeClr val="tx1"/>
              </a:solidFill>
            </a:endParaRPr>
          </a:p>
        </p:txBody>
      </p:sp>
      <p:sp>
        <p:nvSpPr>
          <p:cNvPr id="23" name="Rounded Rectangular Callout 22"/>
          <p:cNvSpPr/>
          <p:nvPr/>
        </p:nvSpPr>
        <p:spPr>
          <a:xfrm flipH="1">
            <a:off x="-1858536" y="2753714"/>
            <a:ext cx="1471612" cy="595940"/>
          </a:xfrm>
          <a:prstGeom prst="wedgeRoundRectCallout">
            <a:avLst>
              <a:gd name="adj1" fmla="val -140677"/>
              <a:gd name="adj2" fmla="val -123710"/>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Click on name opens details window</a:t>
            </a:r>
            <a:endParaRPr lang="en-US" dirty="0">
              <a:solidFill>
                <a:schemeClr val="tx1"/>
              </a:solidFill>
            </a:endParaRPr>
          </a:p>
        </p:txBody>
      </p:sp>
      <p:sp>
        <p:nvSpPr>
          <p:cNvPr id="24" name="Rectangle 23"/>
          <p:cNvSpPr/>
          <p:nvPr/>
        </p:nvSpPr>
        <p:spPr>
          <a:xfrm>
            <a:off x="7772400" y="715752"/>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Logout</a:t>
            </a:r>
            <a:endParaRPr lang="en-US" dirty="0">
              <a:solidFill>
                <a:schemeClr val="tx1"/>
              </a:solidFill>
            </a:endParaRPr>
          </a:p>
        </p:txBody>
      </p:sp>
      <p:sp>
        <p:nvSpPr>
          <p:cNvPr id="3" name="Oval 2"/>
          <p:cNvSpPr/>
          <p:nvPr/>
        </p:nvSpPr>
        <p:spPr>
          <a:xfrm>
            <a:off x="2143125" y="2711012"/>
            <a:ext cx="193287" cy="18657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X</a:t>
            </a:r>
            <a:endParaRPr lang="en-US" dirty="0"/>
          </a:p>
        </p:txBody>
      </p:sp>
      <p:sp>
        <p:nvSpPr>
          <p:cNvPr id="26" name="Oval 25"/>
          <p:cNvSpPr/>
          <p:nvPr/>
        </p:nvSpPr>
        <p:spPr>
          <a:xfrm>
            <a:off x="2143125" y="2896254"/>
            <a:ext cx="193287" cy="18657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X</a:t>
            </a:r>
            <a:endParaRPr lang="en-US" dirty="0"/>
          </a:p>
        </p:txBody>
      </p:sp>
      <p:sp>
        <p:nvSpPr>
          <p:cNvPr id="27" name="Rounded Rectangular Callout 26"/>
          <p:cNvSpPr/>
          <p:nvPr/>
        </p:nvSpPr>
        <p:spPr>
          <a:xfrm>
            <a:off x="2494271" y="3217591"/>
            <a:ext cx="1811260" cy="340834"/>
          </a:xfrm>
          <a:prstGeom prst="wedgeRoundRectCallout">
            <a:avLst>
              <a:gd name="adj1" fmla="val -55463"/>
              <a:gd name="adj2" fmla="val -109590"/>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Decommission EMR</a:t>
            </a:r>
            <a:endParaRPr lang="en-US" dirty="0">
              <a:solidFill>
                <a:schemeClr val="tx1"/>
              </a:solidFill>
            </a:endParaRPr>
          </a:p>
        </p:txBody>
      </p:sp>
    </p:spTree>
    <p:extLst>
      <p:ext uri="{BB962C8B-B14F-4D97-AF65-F5344CB8AC3E}">
        <p14:creationId xmlns:p14="http://schemas.microsoft.com/office/powerpoint/2010/main" val="322741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Problem we are solving ?</a:t>
            </a:r>
            <a:endParaRPr lang="en-US" dirty="0"/>
          </a:p>
        </p:txBody>
      </p:sp>
      <p:sp>
        <p:nvSpPr>
          <p:cNvPr id="3" name="TextBox 2"/>
          <p:cNvSpPr txBox="1"/>
          <p:nvPr/>
        </p:nvSpPr>
        <p:spPr>
          <a:xfrm>
            <a:off x="564326" y="822251"/>
            <a:ext cx="7680021" cy="4185761"/>
          </a:xfrm>
          <a:prstGeom prst="rect">
            <a:avLst/>
          </a:prstGeom>
          <a:noFill/>
        </p:spPr>
        <p:txBody>
          <a:bodyPr wrap="square" rtlCol="0">
            <a:spAutoFit/>
          </a:bodyPr>
          <a:lstStyle/>
          <a:p>
            <a:r>
              <a:rPr lang="en-US" b="1" dirty="0"/>
              <a:t>The “Joel Test” for Data </a:t>
            </a:r>
            <a:r>
              <a:rPr lang="en-US" b="1" dirty="0" smtClean="0"/>
              <a:t>Science</a:t>
            </a:r>
          </a:p>
          <a:p>
            <a:endParaRPr lang="en-US" dirty="0" smtClean="0"/>
          </a:p>
          <a:p>
            <a:pPr marL="342900" indent="-342900">
              <a:lnSpc>
                <a:spcPct val="150000"/>
              </a:lnSpc>
              <a:buFont typeface="+mj-lt"/>
              <a:buAutoNum type="arabicPeriod"/>
            </a:pPr>
            <a:r>
              <a:rPr lang="en-US" dirty="0" smtClean="0"/>
              <a:t>Can </a:t>
            </a:r>
            <a:r>
              <a:rPr lang="en-US" dirty="0"/>
              <a:t>new hires get set up in the environment to run analyses on their first day?</a:t>
            </a:r>
          </a:p>
          <a:p>
            <a:pPr marL="342900" indent="-342900">
              <a:lnSpc>
                <a:spcPct val="150000"/>
              </a:lnSpc>
              <a:buFont typeface="+mj-lt"/>
              <a:buAutoNum type="arabicPeriod"/>
            </a:pPr>
            <a:r>
              <a:rPr lang="en-US" dirty="0"/>
              <a:t>Can data scientists utilize the latest tools/packages without help from IT?</a:t>
            </a:r>
          </a:p>
          <a:p>
            <a:pPr marL="342900" indent="-342900">
              <a:lnSpc>
                <a:spcPct val="150000"/>
              </a:lnSpc>
              <a:buFont typeface="+mj-lt"/>
              <a:buAutoNum type="arabicPeriod"/>
            </a:pPr>
            <a:r>
              <a:rPr lang="en-US" dirty="0"/>
              <a:t>Can data scientists use on-demand and scalable compute resources without help from IT/</a:t>
            </a:r>
            <a:r>
              <a:rPr lang="en-US" dirty="0" err="1"/>
              <a:t>dev</a:t>
            </a:r>
            <a:r>
              <a:rPr lang="en-US" dirty="0"/>
              <a:t> ops?</a:t>
            </a:r>
          </a:p>
          <a:p>
            <a:pPr marL="342900" indent="-342900">
              <a:lnSpc>
                <a:spcPct val="150000"/>
              </a:lnSpc>
              <a:buFont typeface="+mj-lt"/>
              <a:buAutoNum type="arabicPeriod"/>
            </a:pPr>
            <a:r>
              <a:rPr lang="en-US" dirty="0"/>
              <a:t>Can data scientists find and reproduce past experiments and results, using the original code, data, parameters, and software versions?</a:t>
            </a:r>
          </a:p>
          <a:p>
            <a:pPr marL="342900" indent="-342900">
              <a:lnSpc>
                <a:spcPct val="150000"/>
              </a:lnSpc>
              <a:buFont typeface="+mj-lt"/>
              <a:buAutoNum type="arabicPeriod"/>
            </a:pPr>
            <a:r>
              <a:rPr lang="en-US" dirty="0"/>
              <a:t>Does collaboration happen through a system other than email?</a:t>
            </a:r>
          </a:p>
          <a:p>
            <a:pPr marL="342900" indent="-342900">
              <a:lnSpc>
                <a:spcPct val="150000"/>
              </a:lnSpc>
              <a:buFont typeface="+mj-lt"/>
              <a:buAutoNum type="arabicPeriod"/>
            </a:pPr>
            <a:r>
              <a:rPr lang="en-US" dirty="0"/>
              <a:t>Can predictive models be deployed to production without custom engineering or infrastructure work?</a:t>
            </a:r>
          </a:p>
          <a:p>
            <a:pPr marL="342900" indent="-342900">
              <a:lnSpc>
                <a:spcPct val="150000"/>
              </a:lnSpc>
              <a:buFont typeface="+mj-lt"/>
              <a:buAutoNum type="arabicPeriod"/>
            </a:pPr>
            <a:r>
              <a:rPr lang="en-US" dirty="0"/>
              <a:t>Is there a single place to search for past research and reusable data sets, code, </a:t>
            </a:r>
            <a:r>
              <a:rPr lang="en-US" dirty="0" err="1"/>
              <a:t>etc</a:t>
            </a:r>
            <a:r>
              <a:rPr lang="en-US" dirty="0"/>
              <a:t>?</a:t>
            </a:r>
          </a:p>
          <a:p>
            <a:pPr marL="342900" indent="-342900">
              <a:lnSpc>
                <a:spcPct val="150000"/>
              </a:lnSpc>
              <a:buFont typeface="+mj-lt"/>
              <a:buAutoNum type="arabicPeriod"/>
            </a:pPr>
            <a:r>
              <a:rPr lang="en-US" dirty="0"/>
              <a:t>Do your data scientists use the best tools money can buy</a:t>
            </a:r>
            <a:r>
              <a:rPr lang="en-US" dirty="0" smtClean="0"/>
              <a:t>?</a:t>
            </a:r>
            <a:endParaRPr lang="en-US" dirty="0"/>
          </a:p>
          <a:p>
            <a:endParaRPr lang="en-US" dirty="0" smtClean="0"/>
          </a:p>
          <a:p>
            <a:r>
              <a:rPr lang="en-US" i="1" dirty="0" smtClean="0"/>
              <a:t>The </a:t>
            </a:r>
            <a:r>
              <a:rPr lang="en-US" i="1" dirty="0"/>
              <a:t>“Joel Test” for Data Science https://</a:t>
            </a:r>
            <a:r>
              <a:rPr lang="en-US" i="1" dirty="0" err="1"/>
              <a:t>blog.dominodatalab.com</a:t>
            </a:r>
            <a:r>
              <a:rPr lang="en-US" i="1" dirty="0"/>
              <a:t>/</a:t>
            </a:r>
            <a:r>
              <a:rPr lang="en-US" i="1" dirty="0" err="1"/>
              <a:t>joel</a:t>
            </a:r>
            <a:r>
              <a:rPr lang="en-US" i="1" dirty="0"/>
              <a:t>-test-data-science/</a:t>
            </a:r>
          </a:p>
        </p:txBody>
      </p:sp>
    </p:spTree>
    <p:extLst>
      <p:ext uri="{BB962C8B-B14F-4D97-AF65-F5344CB8AC3E}">
        <p14:creationId xmlns:p14="http://schemas.microsoft.com/office/powerpoint/2010/main" val="9920596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CREATE new RESOURCE (</a:t>
            </a:r>
            <a:r>
              <a:rPr lang="en-US" dirty="0" err="1" smtClean="0"/>
              <a:t>jupyter</a:t>
            </a:r>
            <a:r>
              <a:rPr lang="en-US" dirty="0" smtClean="0"/>
              <a:t> instance) – potentially pop up</a:t>
            </a:r>
            <a:endParaRPr lang="en-US" dirty="0"/>
          </a:p>
        </p:txBody>
      </p:sp>
      <p:sp>
        <p:nvSpPr>
          <p:cNvPr id="7" name="TextBox 6"/>
          <p:cNvSpPr txBox="1"/>
          <p:nvPr/>
        </p:nvSpPr>
        <p:spPr>
          <a:xfrm>
            <a:off x="238125" y="2206202"/>
            <a:ext cx="2667000" cy="307777"/>
          </a:xfrm>
          <a:prstGeom prst="rect">
            <a:avLst/>
          </a:prstGeom>
          <a:noFill/>
        </p:spPr>
        <p:txBody>
          <a:bodyPr wrap="square" rtlCol="0">
            <a:spAutoFit/>
          </a:bodyPr>
          <a:lstStyle/>
          <a:p>
            <a:r>
              <a:rPr lang="en-US" dirty="0" smtClean="0"/>
              <a:t>Name</a:t>
            </a:r>
            <a:endParaRPr lang="en-US" dirty="0"/>
          </a:p>
        </p:txBody>
      </p:sp>
      <p:sp>
        <p:nvSpPr>
          <p:cNvPr id="8" name="Rectangle 7"/>
          <p:cNvSpPr/>
          <p:nvPr/>
        </p:nvSpPr>
        <p:spPr>
          <a:xfrm>
            <a:off x="2400300" y="2206202"/>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8125" y="2717849"/>
            <a:ext cx="2667000" cy="307777"/>
          </a:xfrm>
          <a:prstGeom prst="rect">
            <a:avLst/>
          </a:prstGeom>
          <a:noFill/>
        </p:spPr>
        <p:txBody>
          <a:bodyPr wrap="square" rtlCol="0">
            <a:spAutoFit/>
          </a:bodyPr>
          <a:lstStyle/>
          <a:p>
            <a:r>
              <a:rPr lang="en-US" dirty="0" smtClean="0"/>
              <a:t>Instance shape</a:t>
            </a:r>
            <a:endParaRPr lang="en-US" dirty="0"/>
          </a:p>
        </p:txBody>
      </p:sp>
      <p:sp>
        <p:nvSpPr>
          <p:cNvPr id="10" name="Rectangle 9"/>
          <p:cNvSpPr/>
          <p:nvPr/>
        </p:nvSpPr>
        <p:spPr>
          <a:xfrm>
            <a:off x="2400300" y="2717849"/>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314325" y="899230"/>
            <a:ext cx="2667000" cy="307777"/>
          </a:xfrm>
          <a:prstGeom prst="rect">
            <a:avLst/>
          </a:prstGeom>
          <a:noFill/>
        </p:spPr>
        <p:txBody>
          <a:bodyPr wrap="square" rtlCol="0">
            <a:spAutoFit/>
          </a:bodyPr>
          <a:lstStyle/>
          <a:p>
            <a:r>
              <a:rPr lang="en-US" dirty="0" smtClean="0"/>
              <a:t>Select template</a:t>
            </a:r>
            <a:endParaRPr lang="en-US" dirty="0"/>
          </a:p>
        </p:txBody>
      </p:sp>
      <p:sp>
        <p:nvSpPr>
          <p:cNvPr id="12" name="Rectangle 11"/>
          <p:cNvSpPr/>
          <p:nvPr/>
        </p:nvSpPr>
        <p:spPr>
          <a:xfrm>
            <a:off x="2476500" y="899230"/>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Down Arrow 12"/>
          <p:cNvSpPr/>
          <p:nvPr/>
        </p:nvSpPr>
        <p:spPr>
          <a:xfrm>
            <a:off x="5143500" y="944914"/>
            <a:ext cx="266700" cy="216407"/>
          </a:xfrm>
          <a:prstGeom prst="downArrow">
            <a:avLst>
              <a:gd name="adj1" fmla="val 10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2647950" y="944914"/>
            <a:ext cx="1924050" cy="307777"/>
          </a:xfrm>
          <a:prstGeom prst="rect">
            <a:avLst/>
          </a:prstGeom>
          <a:noFill/>
        </p:spPr>
        <p:txBody>
          <a:bodyPr wrap="square" rtlCol="0">
            <a:spAutoFit/>
          </a:bodyPr>
          <a:lstStyle/>
          <a:p>
            <a:r>
              <a:rPr lang="en-US" dirty="0" err="1" smtClean="0"/>
              <a:t>Jupyter</a:t>
            </a:r>
            <a:endParaRPr lang="en-US" dirty="0"/>
          </a:p>
        </p:txBody>
      </p:sp>
      <p:sp>
        <p:nvSpPr>
          <p:cNvPr id="15" name="TextBox 14"/>
          <p:cNvSpPr txBox="1"/>
          <p:nvPr/>
        </p:nvSpPr>
        <p:spPr>
          <a:xfrm>
            <a:off x="2647950" y="1188232"/>
            <a:ext cx="1924050" cy="307777"/>
          </a:xfrm>
          <a:prstGeom prst="rect">
            <a:avLst/>
          </a:prstGeom>
          <a:noFill/>
        </p:spPr>
        <p:txBody>
          <a:bodyPr wrap="square" rtlCol="0">
            <a:spAutoFit/>
          </a:bodyPr>
          <a:lstStyle/>
          <a:p>
            <a:r>
              <a:rPr lang="en-US" dirty="0" err="1" smtClean="0">
                <a:solidFill>
                  <a:schemeClr val="bg1">
                    <a:lumMod val="85000"/>
                  </a:schemeClr>
                </a:solidFill>
              </a:rPr>
              <a:t>RStudio</a:t>
            </a:r>
            <a:endParaRPr lang="en-US" dirty="0">
              <a:solidFill>
                <a:schemeClr val="bg1">
                  <a:lumMod val="85000"/>
                </a:schemeClr>
              </a:solidFill>
            </a:endParaRPr>
          </a:p>
        </p:txBody>
      </p:sp>
      <p:sp>
        <p:nvSpPr>
          <p:cNvPr id="16" name="Down Arrow 15"/>
          <p:cNvSpPr/>
          <p:nvPr/>
        </p:nvSpPr>
        <p:spPr>
          <a:xfrm>
            <a:off x="5067300" y="2759381"/>
            <a:ext cx="266700" cy="216407"/>
          </a:xfrm>
          <a:prstGeom prst="downArrow">
            <a:avLst>
              <a:gd name="adj1" fmla="val 10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TextBox 16"/>
          <p:cNvSpPr txBox="1"/>
          <p:nvPr/>
        </p:nvSpPr>
        <p:spPr>
          <a:xfrm>
            <a:off x="2571750" y="2759381"/>
            <a:ext cx="1790700" cy="307777"/>
          </a:xfrm>
          <a:prstGeom prst="rect">
            <a:avLst/>
          </a:prstGeom>
          <a:noFill/>
        </p:spPr>
        <p:txBody>
          <a:bodyPr wrap="square" rtlCol="0">
            <a:spAutoFit/>
          </a:bodyPr>
          <a:lstStyle/>
          <a:p>
            <a:r>
              <a:rPr lang="en-US" dirty="0" smtClean="0"/>
              <a:t>M4.large</a:t>
            </a:r>
            <a:endParaRPr lang="en-US" dirty="0"/>
          </a:p>
        </p:txBody>
      </p:sp>
      <p:sp>
        <p:nvSpPr>
          <p:cNvPr id="18" name="TextBox 17"/>
          <p:cNvSpPr txBox="1"/>
          <p:nvPr/>
        </p:nvSpPr>
        <p:spPr>
          <a:xfrm>
            <a:off x="2571750" y="3078696"/>
            <a:ext cx="3524250" cy="307777"/>
          </a:xfrm>
          <a:prstGeom prst="rect">
            <a:avLst/>
          </a:prstGeom>
          <a:noFill/>
        </p:spPr>
        <p:txBody>
          <a:bodyPr wrap="square" rtlCol="0">
            <a:spAutoFit/>
          </a:bodyPr>
          <a:lstStyle/>
          <a:p>
            <a:r>
              <a:rPr lang="en-US" dirty="0" smtClean="0">
                <a:solidFill>
                  <a:schemeClr val="bg1">
                    <a:lumMod val="85000"/>
                  </a:schemeClr>
                </a:solidFill>
              </a:rPr>
              <a:t>Depends on user permissions</a:t>
            </a:r>
            <a:endParaRPr lang="en-US" dirty="0">
              <a:solidFill>
                <a:schemeClr val="bg1">
                  <a:lumMod val="85000"/>
                </a:schemeClr>
              </a:solidFill>
            </a:endParaRPr>
          </a:p>
        </p:txBody>
      </p:sp>
      <p:sp>
        <p:nvSpPr>
          <p:cNvPr id="19" name="Rectangle 18"/>
          <p:cNvSpPr/>
          <p:nvPr/>
        </p:nvSpPr>
        <p:spPr>
          <a:xfrm>
            <a:off x="4114800" y="4482176"/>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Create</a:t>
            </a:r>
            <a:endParaRPr lang="en-US" dirty="0">
              <a:solidFill>
                <a:schemeClr val="tx1"/>
              </a:solidFill>
            </a:endParaRPr>
          </a:p>
        </p:txBody>
      </p:sp>
      <p:sp>
        <p:nvSpPr>
          <p:cNvPr id="20" name="Rounded Rectangular Callout 19"/>
          <p:cNvSpPr/>
          <p:nvPr/>
        </p:nvSpPr>
        <p:spPr>
          <a:xfrm>
            <a:off x="5881687" y="1626835"/>
            <a:ext cx="2447925" cy="1079304"/>
          </a:xfrm>
          <a:prstGeom prst="wedgeRoundRectCallout">
            <a:avLst>
              <a:gd name="adj1" fmla="val -55463"/>
              <a:gd name="adj2" fmla="val -109590"/>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Content of the page depends on the type of template</a:t>
            </a:r>
            <a:endParaRPr lang="en-US" dirty="0">
              <a:solidFill>
                <a:schemeClr val="tx1"/>
              </a:solidFill>
            </a:endParaRPr>
          </a:p>
        </p:txBody>
      </p:sp>
      <p:sp>
        <p:nvSpPr>
          <p:cNvPr id="21" name="TextBox 20"/>
          <p:cNvSpPr txBox="1"/>
          <p:nvPr/>
        </p:nvSpPr>
        <p:spPr>
          <a:xfrm>
            <a:off x="314325" y="1626835"/>
            <a:ext cx="5286375" cy="307777"/>
          </a:xfrm>
          <a:prstGeom prst="rect">
            <a:avLst/>
          </a:prstGeom>
          <a:noFill/>
        </p:spPr>
        <p:txBody>
          <a:bodyPr wrap="square" rtlCol="0">
            <a:spAutoFit/>
          </a:bodyPr>
          <a:lstStyle/>
          <a:p>
            <a:r>
              <a:rPr lang="en-US" i="1" dirty="0" smtClean="0"/>
              <a:t>Template description … </a:t>
            </a:r>
            <a:endParaRPr lang="en-US" i="1" dirty="0"/>
          </a:p>
        </p:txBody>
      </p:sp>
      <p:sp>
        <p:nvSpPr>
          <p:cNvPr id="23" name="TextBox 22"/>
          <p:cNvSpPr txBox="1"/>
          <p:nvPr/>
        </p:nvSpPr>
        <p:spPr>
          <a:xfrm>
            <a:off x="2647950" y="1419876"/>
            <a:ext cx="1924050" cy="307777"/>
          </a:xfrm>
          <a:prstGeom prst="rect">
            <a:avLst/>
          </a:prstGeom>
          <a:noFill/>
        </p:spPr>
        <p:txBody>
          <a:bodyPr wrap="square" rtlCol="0">
            <a:spAutoFit/>
          </a:bodyPr>
          <a:lstStyle/>
          <a:p>
            <a:r>
              <a:rPr lang="en-US" dirty="0" smtClean="0">
                <a:solidFill>
                  <a:schemeClr val="bg1">
                    <a:lumMod val="85000"/>
                  </a:schemeClr>
                </a:solidFill>
              </a:rPr>
              <a:t>Recommender box</a:t>
            </a:r>
            <a:endParaRPr lang="en-US" dirty="0">
              <a:solidFill>
                <a:schemeClr val="bg1">
                  <a:lumMod val="85000"/>
                </a:schemeClr>
              </a:solidFill>
            </a:endParaRPr>
          </a:p>
        </p:txBody>
      </p:sp>
    </p:spTree>
    <p:extLst>
      <p:ext uri="{BB962C8B-B14F-4D97-AF65-F5344CB8AC3E}">
        <p14:creationId xmlns:p14="http://schemas.microsoft.com/office/powerpoint/2010/main" val="1072028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DEPLOY EMR cluster (potentially just pop up)</a:t>
            </a:r>
            <a:endParaRPr lang="en-US" dirty="0"/>
          </a:p>
        </p:txBody>
      </p:sp>
      <p:sp>
        <p:nvSpPr>
          <p:cNvPr id="7" name="TextBox 6"/>
          <p:cNvSpPr txBox="1"/>
          <p:nvPr/>
        </p:nvSpPr>
        <p:spPr>
          <a:xfrm>
            <a:off x="238125" y="2206202"/>
            <a:ext cx="2667000" cy="307777"/>
          </a:xfrm>
          <a:prstGeom prst="rect">
            <a:avLst/>
          </a:prstGeom>
          <a:noFill/>
        </p:spPr>
        <p:txBody>
          <a:bodyPr wrap="square" rtlCol="0">
            <a:spAutoFit/>
          </a:bodyPr>
          <a:lstStyle/>
          <a:p>
            <a:r>
              <a:rPr lang="en-US" dirty="0" smtClean="0"/>
              <a:t>Cluster Alias</a:t>
            </a:r>
            <a:endParaRPr lang="en-US" dirty="0"/>
          </a:p>
        </p:txBody>
      </p:sp>
      <p:sp>
        <p:nvSpPr>
          <p:cNvPr id="8" name="Rectangle 7"/>
          <p:cNvSpPr/>
          <p:nvPr/>
        </p:nvSpPr>
        <p:spPr>
          <a:xfrm>
            <a:off x="2400300" y="2206202"/>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8125" y="2717849"/>
            <a:ext cx="2667000" cy="307777"/>
          </a:xfrm>
          <a:prstGeom prst="rect">
            <a:avLst/>
          </a:prstGeom>
          <a:noFill/>
        </p:spPr>
        <p:txBody>
          <a:bodyPr wrap="square" rtlCol="0">
            <a:spAutoFit/>
          </a:bodyPr>
          <a:lstStyle/>
          <a:p>
            <a:r>
              <a:rPr lang="en-US" dirty="0" smtClean="0"/>
              <a:t>Master Instance shape</a:t>
            </a:r>
            <a:endParaRPr lang="en-US" dirty="0"/>
          </a:p>
        </p:txBody>
      </p:sp>
      <p:sp>
        <p:nvSpPr>
          <p:cNvPr id="10" name="Rectangle 9"/>
          <p:cNvSpPr/>
          <p:nvPr/>
        </p:nvSpPr>
        <p:spPr>
          <a:xfrm>
            <a:off x="2400300" y="2717849"/>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314325" y="899230"/>
            <a:ext cx="2667000" cy="307777"/>
          </a:xfrm>
          <a:prstGeom prst="rect">
            <a:avLst/>
          </a:prstGeom>
          <a:noFill/>
        </p:spPr>
        <p:txBody>
          <a:bodyPr wrap="square" rtlCol="0">
            <a:spAutoFit/>
          </a:bodyPr>
          <a:lstStyle/>
          <a:p>
            <a:r>
              <a:rPr lang="en-US" dirty="0" smtClean="0"/>
              <a:t>Select template</a:t>
            </a:r>
            <a:endParaRPr lang="en-US" dirty="0"/>
          </a:p>
        </p:txBody>
      </p:sp>
      <p:sp>
        <p:nvSpPr>
          <p:cNvPr id="12" name="Rectangle 11"/>
          <p:cNvSpPr/>
          <p:nvPr/>
        </p:nvSpPr>
        <p:spPr>
          <a:xfrm>
            <a:off x="2476500" y="899230"/>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Down Arrow 12"/>
          <p:cNvSpPr/>
          <p:nvPr/>
        </p:nvSpPr>
        <p:spPr>
          <a:xfrm>
            <a:off x="5143500" y="944914"/>
            <a:ext cx="266700" cy="216407"/>
          </a:xfrm>
          <a:prstGeom prst="downArrow">
            <a:avLst>
              <a:gd name="adj1" fmla="val 10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2647950" y="944914"/>
            <a:ext cx="1924050" cy="307777"/>
          </a:xfrm>
          <a:prstGeom prst="rect">
            <a:avLst/>
          </a:prstGeom>
          <a:noFill/>
        </p:spPr>
        <p:txBody>
          <a:bodyPr wrap="square" rtlCol="0">
            <a:spAutoFit/>
          </a:bodyPr>
          <a:lstStyle/>
          <a:p>
            <a:r>
              <a:rPr lang="en-US" dirty="0" smtClean="0"/>
              <a:t>EMR + Spark</a:t>
            </a:r>
            <a:endParaRPr lang="en-US" dirty="0"/>
          </a:p>
        </p:txBody>
      </p:sp>
      <p:sp>
        <p:nvSpPr>
          <p:cNvPr id="16" name="Down Arrow 15"/>
          <p:cNvSpPr/>
          <p:nvPr/>
        </p:nvSpPr>
        <p:spPr>
          <a:xfrm>
            <a:off x="5067300" y="2759381"/>
            <a:ext cx="266700" cy="216407"/>
          </a:xfrm>
          <a:prstGeom prst="downArrow">
            <a:avLst>
              <a:gd name="adj1" fmla="val 10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TextBox 16"/>
          <p:cNvSpPr txBox="1"/>
          <p:nvPr/>
        </p:nvSpPr>
        <p:spPr>
          <a:xfrm>
            <a:off x="2571750" y="2759381"/>
            <a:ext cx="1790700" cy="307777"/>
          </a:xfrm>
          <a:prstGeom prst="rect">
            <a:avLst/>
          </a:prstGeom>
          <a:noFill/>
        </p:spPr>
        <p:txBody>
          <a:bodyPr wrap="square" rtlCol="0">
            <a:spAutoFit/>
          </a:bodyPr>
          <a:lstStyle/>
          <a:p>
            <a:r>
              <a:rPr lang="en-US" dirty="0" smtClean="0"/>
              <a:t>M4.large</a:t>
            </a:r>
            <a:endParaRPr lang="en-US" dirty="0"/>
          </a:p>
        </p:txBody>
      </p:sp>
      <p:sp>
        <p:nvSpPr>
          <p:cNvPr id="18" name="TextBox 17"/>
          <p:cNvSpPr txBox="1"/>
          <p:nvPr/>
        </p:nvSpPr>
        <p:spPr>
          <a:xfrm>
            <a:off x="2571750" y="2992265"/>
            <a:ext cx="3524250" cy="307777"/>
          </a:xfrm>
          <a:prstGeom prst="rect">
            <a:avLst/>
          </a:prstGeom>
          <a:noFill/>
        </p:spPr>
        <p:txBody>
          <a:bodyPr wrap="square" rtlCol="0">
            <a:spAutoFit/>
          </a:bodyPr>
          <a:lstStyle/>
          <a:p>
            <a:r>
              <a:rPr lang="en-US" dirty="0" smtClean="0">
                <a:solidFill>
                  <a:schemeClr val="bg1">
                    <a:lumMod val="85000"/>
                  </a:schemeClr>
                </a:solidFill>
              </a:rPr>
              <a:t>Depends on user permissions</a:t>
            </a:r>
            <a:endParaRPr lang="en-US" dirty="0">
              <a:solidFill>
                <a:schemeClr val="bg1">
                  <a:lumMod val="85000"/>
                </a:schemeClr>
              </a:solidFill>
            </a:endParaRPr>
          </a:p>
        </p:txBody>
      </p:sp>
      <p:sp>
        <p:nvSpPr>
          <p:cNvPr id="19" name="Rectangle 18"/>
          <p:cNvSpPr/>
          <p:nvPr/>
        </p:nvSpPr>
        <p:spPr>
          <a:xfrm>
            <a:off x="4114800" y="4645010"/>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Create</a:t>
            </a:r>
            <a:endParaRPr lang="en-US" dirty="0">
              <a:solidFill>
                <a:schemeClr val="tx1"/>
              </a:solidFill>
            </a:endParaRPr>
          </a:p>
        </p:txBody>
      </p:sp>
      <p:sp>
        <p:nvSpPr>
          <p:cNvPr id="20" name="Rounded Rectangular Callout 19"/>
          <p:cNvSpPr/>
          <p:nvPr/>
        </p:nvSpPr>
        <p:spPr>
          <a:xfrm>
            <a:off x="5881687" y="1626835"/>
            <a:ext cx="2447925" cy="1079304"/>
          </a:xfrm>
          <a:prstGeom prst="wedgeRoundRectCallout">
            <a:avLst>
              <a:gd name="adj1" fmla="val -55463"/>
              <a:gd name="adj2" fmla="val -109590"/>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Content of the page depends on the type of template</a:t>
            </a:r>
            <a:endParaRPr lang="en-US" dirty="0">
              <a:solidFill>
                <a:schemeClr val="tx1"/>
              </a:solidFill>
            </a:endParaRPr>
          </a:p>
        </p:txBody>
      </p:sp>
      <p:sp>
        <p:nvSpPr>
          <p:cNvPr id="21" name="TextBox 20"/>
          <p:cNvSpPr txBox="1"/>
          <p:nvPr/>
        </p:nvSpPr>
        <p:spPr>
          <a:xfrm>
            <a:off x="314325" y="1626835"/>
            <a:ext cx="5286375" cy="307777"/>
          </a:xfrm>
          <a:prstGeom prst="rect">
            <a:avLst/>
          </a:prstGeom>
          <a:noFill/>
        </p:spPr>
        <p:txBody>
          <a:bodyPr wrap="square" rtlCol="0">
            <a:spAutoFit/>
          </a:bodyPr>
          <a:lstStyle/>
          <a:p>
            <a:r>
              <a:rPr lang="en-US" i="1" dirty="0" smtClean="0"/>
              <a:t>Template description … EMR 5.0 Spark 2.0 </a:t>
            </a:r>
            <a:endParaRPr lang="en-US" i="1" dirty="0"/>
          </a:p>
        </p:txBody>
      </p:sp>
      <p:sp>
        <p:nvSpPr>
          <p:cNvPr id="22" name="TextBox 21"/>
          <p:cNvSpPr txBox="1"/>
          <p:nvPr/>
        </p:nvSpPr>
        <p:spPr>
          <a:xfrm>
            <a:off x="238125" y="3359285"/>
            <a:ext cx="2667000" cy="307777"/>
          </a:xfrm>
          <a:prstGeom prst="rect">
            <a:avLst/>
          </a:prstGeom>
          <a:noFill/>
        </p:spPr>
        <p:txBody>
          <a:bodyPr wrap="square" rtlCol="0">
            <a:spAutoFit/>
          </a:bodyPr>
          <a:lstStyle/>
          <a:p>
            <a:r>
              <a:rPr lang="en-US" dirty="0" smtClean="0"/>
              <a:t>Slave Instances number</a:t>
            </a:r>
            <a:endParaRPr lang="en-US" dirty="0"/>
          </a:p>
        </p:txBody>
      </p:sp>
      <p:sp>
        <p:nvSpPr>
          <p:cNvPr id="23" name="Rectangle 22"/>
          <p:cNvSpPr/>
          <p:nvPr/>
        </p:nvSpPr>
        <p:spPr>
          <a:xfrm>
            <a:off x="2400300" y="3359285"/>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Down Arrow 23"/>
          <p:cNvSpPr/>
          <p:nvPr/>
        </p:nvSpPr>
        <p:spPr>
          <a:xfrm>
            <a:off x="5067300" y="3400817"/>
            <a:ext cx="266700" cy="216407"/>
          </a:xfrm>
          <a:prstGeom prst="downArrow">
            <a:avLst>
              <a:gd name="adj1" fmla="val 10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TextBox 24"/>
          <p:cNvSpPr txBox="1"/>
          <p:nvPr/>
        </p:nvSpPr>
        <p:spPr>
          <a:xfrm>
            <a:off x="2571750" y="3400817"/>
            <a:ext cx="1790700" cy="307777"/>
          </a:xfrm>
          <a:prstGeom prst="rect">
            <a:avLst/>
          </a:prstGeom>
          <a:noFill/>
        </p:spPr>
        <p:txBody>
          <a:bodyPr wrap="square" rtlCol="0">
            <a:spAutoFit/>
          </a:bodyPr>
          <a:lstStyle/>
          <a:p>
            <a:r>
              <a:rPr lang="en-US" dirty="0" smtClean="0"/>
              <a:t>2</a:t>
            </a:r>
            <a:endParaRPr lang="en-US" dirty="0"/>
          </a:p>
        </p:txBody>
      </p:sp>
      <p:sp>
        <p:nvSpPr>
          <p:cNvPr id="26" name="TextBox 25"/>
          <p:cNvSpPr txBox="1"/>
          <p:nvPr/>
        </p:nvSpPr>
        <p:spPr>
          <a:xfrm>
            <a:off x="2571750" y="3624439"/>
            <a:ext cx="3524250" cy="307777"/>
          </a:xfrm>
          <a:prstGeom prst="rect">
            <a:avLst/>
          </a:prstGeom>
          <a:noFill/>
        </p:spPr>
        <p:txBody>
          <a:bodyPr wrap="square" rtlCol="0">
            <a:spAutoFit/>
          </a:bodyPr>
          <a:lstStyle/>
          <a:p>
            <a:r>
              <a:rPr lang="en-US" dirty="0" smtClean="0">
                <a:solidFill>
                  <a:schemeClr val="bg1">
                    <a:lumMod val="85000"/>
                  </a:schemeClr>
                </a:solidFill>
              </a:rPr>
              <a:t>Depends on user permissions</a:t>
            </a:r>
            <a:endParaRPr lang="en-US" dirty="0">
              <a:solidFill>
                <a:schemeClr val="bg1">
                  <a:lumMod val="85000"/>
                </a:schemeClr>
              </a:solidFill>
            </a:endParaRPr>
          </a:p>
        </p:txBody>
      </p:sp>
      <p:sp>
        <p:nvSpPr>
          <p:cNvPr id="27" name="TextBox 26"/>
          <p:cNvSpPr txBox="1"/>
          <p:nvPr/>
        </p:nvSpPr>
        <p:spPr>
          <a:xfrm>
            <a:off x="238125" y="4017625"/>
            <a:ext cx="2667000" cy="307777"/>
          </a:xfrm>
          <a:prstGeom prst="rect">
            <a:avLst/>
          </a:prstGeom>
          <a:noFill/>
        </p:spPr>
        <p:txBody>
          <a:bodyPr wrap="square" rtlCol="0">
            <a:spAutoFit/>
          </a:bodyPr>
          <a:lstStyle/>
          <a:p>
            <a:r>
              <a:rPr lang="en-US" dirty="0" smtClean="0"/>
              <a:t>Slave Instance shape</a:t>
            </a:r>
            <a:endParaRPr lang="en-US" dirty="0"/>
          </a:p>
        </p:txBody>
      </p:sp>
      <p:sp>
        <p:nvSpPr>
          <p:cNvPr id="28" name="Rectangle 27"/>
          <p:cNvSpPr/>
          <p:nvPr/>
        </p:nvSpPr>
        <p:spPr>
          <a:xfrm>
            <a:off x="2400300" y="4017625"/>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Down Arrow 28"/>
          <p:cNvSpPr/>
          <p:nvPr/>
        </p:nvSpPr>
        <p:spPr>
          <a:xfrm>
            <a:off x="5067300" y="4059157"/>
            <a:ext cx="266700" cy="216407"/>
          </a:xfrm>
          <a:prstGeom prst="downArrow">
            <a:avLst>
              <a:gd name="adj1" fmla="val 10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TextBox 29"/>
          <p:cNvSpPr txBox="1"/>
          <p:nvPr/>
        </p:nvSpPr>
        <p:spPr>
          <a:xfrm>
            <a:off x="2571750" y="4059157"/>
            <a:ext cx="1790700" cy="307777"/>
          </a:xfrm>
          <a:prstGeom prst="rect">
            <a:avLst/>
          </a:prstGeom>
          <a:noFill/>
        </p:spPr>
        <p:txBody>
          <a:bodyPr wrap="square" rtlCol="0">
            <a:spAutoFit/>
          </a:bodyPr>
          <a:lstStyle/>
          <a:p>
            <a:r>
              <a:rPr lang="en-US" dirty="0" smtClean="0"/>
              <a:t>M4.large</a:t>
            </a:r>
            <a:endParaRPr lang="en-US" dirty="0"/>
          </a:p>
        </p:txBody>
      </p:sp>
      <p:sp>
        <p:nvSpPr>
          <p:cNvPr id="31" name="TextBox 30"/>
          <p:cNvSpPr txBox="1"/>
          <p:nvPr/>
        </p:nvSpPr>
        <p:spPr>
          <a:xfrm>
            <a:off x="2476500" y="4282779"/>
            <a:ext cx="3524250" cy="307777"/>
          </a:xfrm>
          <a:prstGeom prst="rect">
            <a:avLst/>
          </a:prstGeom>
          <a:noFill/>
        </p:spPr>
        <p:txBody>
          <a:bodyPr wrap="square" rtlCol="0">
            <a:spAutoFit/>
          </a:bodyPr>
          <a:lstStyle/>
          <a:p>
            <a:r>
              <a:rPr lang="en-US" dirty="0" smtClean="0">
                <a:solidFill>
                  <a:schemeClr val="bg1">
                    <a:lumMod val="85000"/>
                  </a:schemeClr>
                </a:solidFill>
              </a:rPr>
              <a:t>Depends on user permissions</a:t>
            </a:r>
            <a:endParaRPr lang="en-US" dirty="0">
              <a:solidFill>
                <a:schemeClr val="bg1">
                  <a:lumMod val="85000"/>
                </a:schemeClr>
              </a:solidFill>
            </a:endParaRPr>
          </a:p>
        </p:txBody>
      </p:sp>
    </p:spTree>
    <p:extLst>
      <p:ext uri="{BB962C8B-B14F-4D97-AF65-F5344CB8AC3E}">
        <p14:creationId xmlns:p14="http://schemas.microsoft.com/office/powerpoint/2010/main" val="4272823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Details window</a:t>
            </a:r>
            <a:endParaRPr lang="en-US" dirty="0"/>
          </a:p>
        </p:txBody>
      </p:sp>
      <p:sp>
        <p:nvSpPr>
          <p:cNvPr id="7" name="TextBox 6"/>
          <p:cNvSpPr txBox="1"/>
          <p:nvPr/>
        </p:nvSpPr>
        <p:spPr>
          <a:xfrm>
            <a:off x="304801" y="942975"/>
            <a:ext cx="3543300" cy="523220"/>
          </a:xfrm>
          <a:prstGeom prst="rect">
            <a:avLst/>
          </a:prstGeom>
          <a:noFill/>
        </p:spPr>
        <p:txBody>
          <a:bodyPr wrap="square" rtlCol="0">
            <a:spAutoFit/>
          </a:bodyPr>
          <a:lstStyle/>
          <a:p>
            <a:r>
              <a:rPr lang="en-US" u="sng" dirty="0" smtClean="0">
                <a:solidFill>
                  <a:srgbClr val="2FC2D9"/>
                </a:solidFill>
              </a:rPr>
              <a:t>Jupiter box</a:t>
            </a:r>
          </a:p>
          <a:p>
            <a:r>
              <a:rPr lang="en-US" dirty="0" smtClean="0"/>
              <a:t>M4.xlarge | </a:t>
            </a:r>
            <a:r>
              <a:rPr lang="en-US" dirty="0" smtClean="0">
                <a:solidFill>
                  <a:srgbClr val="92D050"/>
                </a:solidFill>
              </a:rPr>
              <a:t>running</a:t>
            </a:r>
            <a:endParaRPr lang="en-US" dirty="0">
              <a:solidFill>
                <a:srgbClr val="92D050"/>
              </a:solidFill>
            </a:endParaRPr>
          </a:p>
        </p:txBody>
      </p:sp>
      <p:sp>
        <p:nvSpPr>
          <p:cNvPr id="8" name="TextBox 7"/>
          <p:cNvSpPr txBox="1"/>
          <p:nvPr/>
        </p:nvSpPr>
        <p:spPr>
          <a:xfrm>
            <a:off x="304801" y="1709654"/>
            <a:ext cx="4648200" cy="307777"/>
          </a:xfrm>
          <a:prstGeom prst="rect">
            <a:avLst/>
          </a:prstGeom>
          <a:noFill/>
        </p:spPr>
        <p:txBody>
          <a:bodyPr wrap="square" rtlCol="0">
            <a:spAutoFit/>
          </a:bodyPr>
          <a:lstStyle/>
          <a:p>
            <a:r>
              <a:rPr lang="en-US" dirty="0" smtClean="0"/>
              <a:t>Up time 18 hours since Mon 12:00 EST, Sept 5, 2016 </a:t>
            </a:r>
            <a:endParaRPr lang="en-US" dirty="0"/>
          </a:p>
        </p:txBody>
      </p:sp>
      <p:sp>
        <p:nvSpPr>
          <p:cNvPr id="9" name="TextBox 8"/>
          <p:cNvSpPr txBox="1"/>
          <p:nvPr/>
        </p:nvSpPr>
        <p:spPr>
          <a:xfrm>
            <a:off x="304801" y="2260890"/>
            <a:ext cx="4981575" cy="523220"/>
          </a:xfrm>
          <a:prstGeom prst="rect">
            <a:avLst/>
          </a:prstGeom>
          <a:noFill/>
        </p:spPr>
        <p:txBody>
          <a:bodyPr wrap="square" rtlCol="0">
            <a:spAutoFit/>
          </a:bodyPr>
          <a:lstStyle/>
          <a:p>
            <a:r>
              <a:rPr lang="en-US" dirty="0" smtClean="0"/>
              <a:t>Open in your browser </a:t>
            </a:r>
            <a:r>
              <a:rPr lang="en-US" dirty="0" smtClean="0">
                <a:solidFill>
                  <a:srgbClr val="00B0F0"/>
                </a:solidFill>
              </a:rPr>
              <a:t>http://10.0.15.1:8080 </a:t>
            </a:r>
            <a:r>
              <a:rPr lang="en-US" dirty="0" smtClean="0"/>
              <a:t>to access this box after creating a tunnel. </a:t>
            </a:r>
            <a:r>
              <a:rPr lang="en-US" u="sng" dirty="0" smtClean="0">
                <a:solidFill>
                  <a:srgbClr val="00B0F0"/>
                </a:solidFill>
              </a:rPr>
              <a:t>Read instruction how to create the tunnel</a:t>
            </a:r>
            <a:endParaRPr lang="en-US" u="sng" dirty="0">
              <a:solidFill>
                <a:srgbClr val="00B0F0"/>
              </a:solidFill>
            </a:endParaRPr>
          </a:p>
        </p:txBody>
      </p:sp>
      <p:sp>
        <p:nvSpPr>
          <p:cNvPr id="10" name="Rounded Rectangular Callout 9"/>
          <p:cNvSpPr/>
          <p:nvPr/>
        </p:nvSpPr>
        <p:spPr>
          <a:xfrm>
            <a:off x="5286376" y="3266180"/>
            <a:ext cx="2447925" cy="1079304"/>
          </a:xfrm>
          <a:prstGeom prst="wedgeRoundRectCallout">
            <a:avLst>
              <a:gd name="adj1" fmla="val -55463"/>
              <a:gd name="adj2" fmla="val -109590"/>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It’s open pop up with detailed instruction for Mac and Win users</a:t>
            </a:r>
            <a:endParaRPr lang="en-US" dirty="0">
              <a:solidFill>
                <a:schemeClr val="tx1"/>
              </a:solidFill>
            </a:endParaRPr>
          </a:p>
        </p:txBody>
      </p:sp>
    </p:spTree>
    <p:extLst>
      <p:ext uri="{BB962C8B-B14F-4D97-AF65-F5344CB8AC3E}">
        <p14:creationId xmlns:p14="http://schemas.microsoft.com/office/powerpoint/2010/main" val="2981204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 DISCUSS</a:t>
            </a:r>
            <a:endParaRPr lang="en-US" dirty="0"/>
          </a:p>
        </p:txBody>
      </p:sp>
      <p:sp>
        <p:nvSpPr>
          <p:cNvPr id="3" name="Content Placeholder 2"/>
          <p:cNvSpPr>
            <a:spLocks noGrp="1"/>
          </p:cNvSpPr>
          <p:nvPr>
            <p:ph sz="quarter" idx="11"/>
          </p:nvPr>
        </p:nvSpPr>
        <p:spPr>
          <a:xfrm>
            <a:off x="334963" y="1559260"/>
            <a:ext cx="3921125" cy="2730165"/>
          </a:xfrm>
        </p:spPr>
        <p:txBody>
          <a:bodyPr/>
          <a:lstStyle/>
          <a:p>
            <a:pPr marL="285750" indent="-285750">
              <a:buClr>
                <a:schemeClr val="accent2"/>
              </a:buClr>
              <a:buFont typeface="Arial" panose="020B0604020202020204" pitchFamily="34" charset="0"/>
              <a:buChar char="•"/>
            </a:pPr>
            <a:r>
              <a:rPr lang="en-US" sz="2400" b="1" dirty="0" smtClean="0"/>
              <a:t>Licensing</a:t>
            </a:r>
            <a:r>
              <a:rPr lang="en-US" sz="2400" dirty="0" smtClean="0"/>
              <a:t>: Apache</a:t>
            </a:r>
          </a:p>
          <a:p>
            <a:pPr marL="842963" lvl="1" indent="-285750">
              <a:buClr>
                <a:schemeClr val="accent2"/>
              </a:buClr>
              <a:buFont typeface="Arial" panose="020B0604020202020204" pitchFamily="34" charset="0"/>
              <a:buChar char="•"/>
            </a:pPr>
            <a:r>
              <a:rPr lang="en-US" sz="2000" dirty="0" smtClean="0"/>
              <a:t>Installation wizard is not open-sourced? </a:t>
            </a:r>
            <a:endParaRPr lang="en-US" sz="2000" dirty="0"/>
          </a:p>
        </p:txBody>
      </p:sp>
      <p:sp>
        <p:nvSpPr>
          <p:cNvPr id="4" name="Text Placeholder 3"/>
          <p:cNvSpPr>
            <a:spLocks noGrp="1"/>
          </p:cNvSpPr>
          <p:nvPr>
            <p:ph type="body" sz="quarter" idx="12"/>
          </p:nvPr>
        </p:nvSpPr>
        <p:spPr>
          <a:xfrm>
            <a:off x="418148" y="990997"/>
            <a:ext cx="2307363" cy="438582"/>
          </a:xfrm>
        </p:spPr>
        <p:txBody>
          <a:bodyPr/>
          <a:lstStyle/>
          <a:p>
            <a:r>
              <a:rPr lang="en-US" sz="2400" dirty="0" smtClean="0"/>
              <a:t>Assumptions</a:t>
            </a:r>
            <a:endParaRPr lang="en-US" sz="2400" dirty="0"/>
          </a:p>
        </p:txBody>
      </p:sp>
      <p:sp>
        <p:nvSpPr>
          <p:cNvPr id="5" name="Content Placeholder 4"/>
          <p:cNvSpPr>
            <a:spLocks noGrp="1"/>
          </p:cNvSpPr>
          <p:nvPr>
            <p:ph sz="quarter" idx="13"/>
          </p:nvPr>
        </p:nvSpPr>
        <p:spPr>
          <a:xfrm>
            <a:off x="4921396" y="1559260"/>
            <a:ext cx="3921125" cy="2730165"/>
          </a:xfrm>
        </p:spPr>
        <p:txBody>
          <a:bodyPr/>
          <a:lstStyle/>
          <a:p>
            <a:pPr marL="285750" indent="-285750">
              <a:buClr>
                <a:schemeClr val="accent2"/>
              </a:buClr>
              <a:buFont typeface="Arial" panose="020B0604020202020204" pitchFamily="34" charset="0"/>
              <a:buChar char="•"/>
            </a:pPr>
            <a:r>
              <a:rPr lang="en-US" sz="2400" b="1" dirty="0" smtClean="0"/>
              <a:t>Metadata</a:t>
            </a:r>
            <a:r>
              <a:rPr lang="en-US" sz="2400" dirty="0" smtClean="0"/>
              <a:t>:</a:t>
            </a:r>
          </a:p>
          <a:p>
            <a:pPr marL="842963" lvl="1" indent="-285750">
              <a:buClr>
                <a:schemeClr val="accent2"/>
              </a:buClr>
              <a:buFont typeface="Arial" panose="020B0604020202020204" pitchFamily="34" charset="0"/>
              <a:buChar char="•"/>
            </a:pPr>
            <a:r>
              <a:rPr lang="en-US" sz="2000" dirty="0" smtClean="0"/>
              <a:t>Special application</a:t>
            </a:r>
          </a:p>
          <a:p>
            <a:pPr marL="842963" lvl="1" indent="-285750">
              <a:buClr>
                <a:schemeClr val="accent2"/>
              </a:buClr>
              <a:buFont typeface="Arial" panose="020B0604020202020204" pitchFamily="34" charset="0"/>
              <a:buChar char="•"/>
            </a:pPr>
            <a:r>
              <a:rPr lang="en-US" sz="2000" dirty="0" smtClean="0"/>
              <a:t>Wiki or similar</a:t>
            </a:r>
          </a:p>
          <a:p>
            <a:pPr marL="285750" indent="-285750">
              <a:buClr>
                <a:schemeClr val="accent2"/>
              </a:buClr>
              <a:buFont typeface="Arial" panose="020B0604020202020204" pitchFamily="34" charset="0"/>
              <a:buChar char="•"/>
            </a:pPr>
            <a:endParaRPr lang="en-US" sz="2400" dirty="0"/>
          </a:p>
        </p:txBody>
      </p:sp>
      <p:sp>
        <p:nvSpPr>
          <p:cNvPr id="6" name="Text Placeholder 5"/>
          <p:cNvSpPr>
            <a:spLocks noGrp="1"/>
          </p:cNvSpPr>
          <p:nvPr>
            <p:ph type="body" sz="quarter" idx="14"/>
          </p:nvPr>
        </p:nvSpPr>
        <p:spPr>
          <a:xfrm>
            <a:off x="4921396" y="990997"/>
            <a:ext cx="2752998" cy="438582"/>
          </a:xfrm>
        </p:spPr>
        <p:txBody>
          <a:bodyPr/>
          <a:lstStyle/>
          <a:p>
            <a:r>
              <a:rPr lang="en-US" sz="2400" dirty="0" smtClean="0"/>
              <a:t>Open questions</a:t>
            </a:r>
            <a:endParaRPr lang="en-US" sz="2400" dirty="0"/>
          </a:p>
        </p:txBody>
      </p:sp>
    </p:spTree>
    <p:extLst>
      <p:ext uri="{BB962C8B-B14F-4D97-AF65-F5344CB8AC3E}">
        <p14:creationId xmlns:p14="http://schemas.microsoft.com/office/powerpoint/2010/main" val="1100075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Self-service</a:t>
            </a:r>
            <a:endParaRPr lang="en-US" b="1" dirty="0"/>
          </a:p>
        </p:txBody>
      </p:sp>
      <p:sp>
        <p:nvSpPr>
          <p:cNvPr id="4" name="TextBox 3"/>
          <p:cNvSpPr txBox="1"/>
          <p:nvPr/>
        </p:nvSpPr>
        <p:spPr>
          <a:xfrm>
            <a:off x="595927" y="787961"/>
            <a:ext cx="6858449" cy="3990836"/>
          </a:xfrm>
          <a:prstGeom prst="rect">
            <a:avLst/>
          </a:prstGeom>
          <a:noFill/>
        </p:spPr>
        <p:txBody>
          <a:bodyPr wrap="square" rtlCol="0">
            <a:spAutoFit/>
          </a:bodyPr>
          <a:lstStyle>
            <a:defPPr>
              <a:defRPr lang="en-US"/>
            </a:defPPr>
            <a:lvl1pPr marL="285750" indent="-285750">
              <a:spcBef>
                <a:spcPts val="200"/>
              </a:spcBef>
              <a:spcAft>
                <a:spcPts val="200"/>
              </a:spcAft>
              <a:buFont typeface="Arial" charset="0"/>
              <a:buChar char="•"/>
            </a:lvl1pPr>
            <a:lvl2pPr marL="628650" lvl="1" indent="-285750">
              <a:spcBef>
                <a:spcPts val="200"/>
              </a:spcBef>
              <a:spcAft>
                <a:spcPts val="200"/>
              </a:spcAft>
              <a:buFont typeface="Arial" charset="0"/>
              <a:buChar char="•"/>
            </a:lvl2pPr>
            <a:lvl3pPr marL="971550" lvl="2" indent="-285750">
              <a:spcBef>
                <a:spcPts val="200"/>
              </a:spcBef>
              <a:spcAft>
                <a:spcPts val="200"/>
              </a:spcAft>
              <a:buFont typeface="Arial" charset="0"/>
              <a:buChar char="•"/>
            </a:lvl3pPr>
          </a:lstStyle>
          <a:p>
            <a:r>
              <a:rPr lang="en-US" dirty="0" smtClean="0"/>
              <a:t>Automated deployment - infrastructure as a code</a:t>
            </a:r>
          </a:p>
          <a:p>
            <a:pPr lvl="1"/>
            <a:r>
              <a:rPr lang="en-US" dirty="0" smtClean="0"/>
              <a:t>User deploys analytical tools with access to data and metadata (code)</a:t>
            </a:r>
          </a:p>
          <a:p>
            <a:pPr lvl="1"/>
            <a:r>
              <a:rPr lang="en-US" dirty="0" smtClean="0"/>
              <a:t>User deploys compute resources integrated with analytical tools and with data and metadata access</a:t>
            </a:r>
          </a:p>
          <a:p>
            <a:r>
              <a:rPr lang="en-US" dirty="0" smtClean="0"/>
              <a:t>No </a:t>
            </a:r>
            <a:r>
              <a:rPr lang="en-US" dirty="0"/>
              <a:t>DevOps assistance required</a:t>
            </a:r>
          </a:p>
          <a:p>
            <a:pPr lvl="1"/>
            <a:r>
              <a:rPr lang="en-US" dirty="0"/>
              <a:t>provisioning and configuration steps fully automated</a:t>
            </a:r>
          </a:p>
          <a:p>
            <a:pPr lvl="1"/>
            <a:r>
              <a:rPr lang="en-US" dirty="0"/>
              <a:t>“one click deployment” functionality</a:t>
            </a:r>
          </a:p>
          <a:p>
            <a:r>
              <a:rPr lang="en-US" dirty="0" smtClean="0"/>
              <a:t>On public cloud, private cloud or on premises*</a:t>
            </a:r>
          </a:p>
          <a:p>
            <a:pPr lvl="1"/>
            <a:r>
              <a:rPr lang="en-US" dirty="0" smtClean="0"/>
              <a:t>AWS</a:t>
            </a:r>
          </a:p>
          <a:p>
            <a:pPr lvl="1"/>
            <a:r>
              <a:rPr lang="en-US" dirty="0" smtClean="0"/>
              <a:t>MS Azure</a:t>
            </a:r>
          </a:p>
          <a:p>
            <a:pPr lvl="1"/>
            <a:r>
              <a:rPr lang="en-US" dirty="0" smtClean="0"/>
              <a:t>Google*</a:t>
            </a:r>
          </a:p>
          <a:p>
            <a:pPr marL="342900" lvl="1" indent="0">
              <a:buNone/>
            </a:pPr>
            <a:endParaRPr lang="en-US" dirty="0" smtClean="0"/>
          </a:p>
          <a:p>
            <a:pPr marL="0" indent="0">
              <a:buNone/>
            </a:pPr>
            <a:endParaRPr lang="en-US" dirty="0" smtClean="0"/>
          </a:p>
          <a:p>
            <a:pPr marL="0" indent="0">
              <a:buNone/>
            </a:pPr>
            <a:endParaRPr lang="en-US" dirty="0"/>
          </a:p>
          <a:p>
            <a:pPr marL="0" indent="0">
              <a:buNone/>
            </a:pPr>
            <a:r>
              <a:rPr lang="en-US" sz="1000" dirty="0" smtClean="0"/>
              <a:t>* under </a:t>
            </a:r>
            <a:r>
              <a:rPr lang="en-US" sz="1000" dirty="0"/>
              <a:t>evaluation</a:t>
            </a:r>
          </a:p>
        </p:txBody>
      </p:sp>
      <p:sp>
        <p:nvSpPr>
          <p:cNvPr id="5" name="TextBox 4"/>
          <p:cNvSpPr txBox="1"/>
          <p:nvPr/>
        </p:nvSpPr>
        <p:spPr>
          <a:xfrm>
            <a:off x="7454377" y="1363323"/>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8" name="TextBox 7"/>
          <p:cNvSpPr txBox="1"/>
          <p:nvPr/>
        </p:nvSpPr>
        <p:spPr>
          <a:xfrm>
            <a:off x="7454377" y="2200295"/>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9" name="TextBox 8"/>
          <p:cNvSpPr txBox="1"/>
          <p:nvPr/>
        </p:nvSpPr>
        <p:spPr>
          <a:xfrm>
            <a:off x="7454377" y="3037267"/>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10" name="TextBox 9"/>
          <p:cNvSpPr txBox="1"/>
          <p:nvPr/>
        </p:nvSpPr>
        <p:spPr>
          <a:xfrm>
            <a:off x="7454376" y="3874239"/>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Tree>
    <p:extLst>
      <p:ext uri="{BB962C8B-B14F-4D97-AF65-F5344CB8AC3E}">
        <p14:creationId xmlns:p14="http://schemas.microsoft.com/office/powerpoint/2010/main" val="2101244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Fail-safe</a:t>
            </a:r>
          </a:p>
        </p:txBody>
      </p:sp>
      <p:sp>
        <p:nvSpPr>
          <p:cNvPr id="4" name="TextBox 3"/>
          <p:cNvSpPr txBox="1"/>
          <p:nvPr/>
        </p:nvSpPr>
        <p:spPr>
          <a:xfrm>
            <a:off x="595927" y="787961"/>
            <a:ext cx="6858449" cy="3241913"/>
          </a:xfrm>
          <a:prstGeom prst="rect">
            <a:avLst/>
          </a:prstGeom>
          <a:noFill/>
        </p:spPr>
        <p:txBody>
          <a:bodyPr wrap="square" rtlCol="0">
            <a:spAutoFit/>
          </a:bodyPr>
          <a:lstStyle/>
          <a:p>
            <a:pPr marL="285750" indent="-285750">
              <a:spcBef>
                <a:spcPts val="200"/>
              </a:spcBef>
              <a:spcAft>
                <a:spcPts val="200"/>
              </a:spcAft>
              <a:buFont typeface="Arial" charset="0"/>
              <a:buChar char="•"/>
            </a:pPr>
            <a:r>
              <a:rPr lang="en-US" dirty="0" smtClean="0"/>
              <a:t>Sandbox - you can brake it</a:t>
            </a:r>
          </a:p>
          <a:p>
            <a:pPr marL="628650" lvl="1" indent="-285750">
              <a:spcBef>
                <a:spcPts val="200"/>
              </a:spcBef>
              <a:spcAft>
                <a:spcPts val="200"/>
              </a:spcAft>
              <a:buFont typeface="Arial" charset="0"/>
              <a:buChar char="•"/>
            </a:pPr>
            <a:r>
              <a:rPr lang="en-US" dirty="0" smtClean="0"/>
              <a:t>Self-contained Exploratory  environment</a:t>
            </a:r>
          </a:p>
          <a:p>
            <a:pPr marL="971550" lvl="2" indent="-285750">
              <a:spcBef>
                <a:spcPts val="200"/>
              </a:spcBef>
              <a:spcAft>
                <a:spcPts val="200"/>
              </a:spcAft>
              <a:buFont typeface="Arial" charset="0"/>
              <a:buChar char="•"/>
            </a:pPr>
            <a:r>
              <a:rPr lang="en-US" dirty="0" smtClean="0"/>
              <a:t>Contains all necessary scripts to provision all components</a:t>
            </a:r>
          </a:p>
          <a:p>
            <a:pPr marL="971550" lvl="2" indent="-285750">
              <a:spcBef>
                <a:spcPts val="200"/>
              </a:spcBef>
              <a:spcAft>
                <a:spcPts val="200"/>
              </a:spcAft>
              <a:buFont typeface="Arial" charset="0"/>
              <a:buChar char="•"/>
            </a:pPr>
            <a:r>
              <a:rPr lang="en-US" dirty="0" smtClean="0"/>
              <a:t>User actions can be contain within the environment </a:t>
            </a:r>
          </a:p>
          <a:p>
            <a:pPr marL="628650" lvl="1" indent="-285750">
              <a:spcBef>
                <a:spcPts val="200"/>
              </a:spcBef>
              <a:spcAft>
                <a:spcPts val="200"/>
              </a:spcAft>
              <a:buFont typeface="Arial" charset="0"/>
              <a:buChar char="•"/>
            </a:pPr>
            <a:r>
              <a:rPr lang="en-US" dirty="0" smtClean="0"/>
              <a:t>Fault-resilient</a:t>
            </a:r>
          </a:p>
          <a:p>
            <a:pPr marL="971550" lvl="2" indent="-285750">
              <a:spcBef>
                <a:spcPts val="200"/>
              </a:spcBef>
              <a:spcAft>
                <a:spcPts val="200"/>
              </a:spcAft>
              <a:buFont typeface="Arial" charset="0"/>
              <a:buChar char="•"/>
            </a:pPr>
            <a:r>
              <a:rPr lang="en-US" dirty="0" smtClean="0"/>
              <a:t>Data and metadata persisted outside application servers and compute clusters </a:t>
            </a:r>
          </a:p>
          <a:p>
            <a:pPr marL="971550" lvl="2" indent="-285750">
              <a:spcBef>
                <a:spcPts val="200"/>
              </a:spcBef>
              <a:spcAft>
                <a:spcPts val="200"/>
              </a:spcAft>
              <a:buFont typeface="Arial" charset="0"/>
              <a:buChar char="•"/>
            </a:pPr>
            <a:r>
              <a:rPr lang="en-US" dirty="0" smtClean="0"/>
              <a:t>It’s faster to provision new cluster/server than fix failing one.</a:t>
            </a:r>
          </a:p>
          <a:p>
            <a:pPr marL="285750" indent="-285750">
              <a:spcBef>
                <a:spcPts val="200"/>
              </a:spcBef>
              <a:spcAft>
                <a:spcPts val="200"/>
              </a:spcAft>
              <a:buFont typeface="Arial" charset="0"/>
              <a:buChar char="•"/>
            </a:pPr>
            <a:r>
              <a:rPr lang="en-US" dirty="0" smtClean="0"/>
              <a:t>Built within client’s security perimeter</a:t>
            </a:r>
          </a:p>
          <a:p>
            <a:pPr marL="628650" lvl="1" indent="-285750">
              <a:spcBef>
                <a:spcPts val="200"/>
              </a:spcBef>
              <a:spcAft>
                <a:spcPts val="200"/>
              </a:spcAft>
              <a:buFont typeface="Arial" charset="0"/>
              <a:buChar char="•"/>
            </a:pPr>
            <a:r>
              <a:rPr lang="en-US" dirty="0" smtClean="0"/>
              <a:t>Environment is deployed within client's VPC, subnet, domain</a:t>
            </a:r>
          </a:p>
          <a:p>
            <a:pPr marL="285750" indent="-285750">
              <a:spcBef>
                <a:spcPts val="200"/>
              </a:spcBef>
              <a:spcAft>
                <a:spcPts val="200"/>
              </a:spcAft>
              <a:buFont typeface="Arial" charset="0"/>
              <a:buChar char="•"/>
            </a:pPr>
            <a:r>
              <a:rPr lang="en-US" dirty="0" smtClean="0"/>
              <a:t>Built with client’s security policies and access controls</a:t>
            </a:r>
          </a:p>
          <a:p>
            <a:pPr marL="628650" lvl="1" indent="-285750">
              <a:spcBef>
                <a:spcPts val="200"/>
              </a:spcBef>
              <a:spcAft>
                <a:spcPts val="200"/>
              </a:spcAft>
              <a:buFont typeface="Arial" charset="0"/>
              <a:buChar char="•"/>
            </a:pPr>
            <a:r>
              <a:rPr lang="en-US" dirty="0" smtClean="0"/>
              <a:t>Environment is deployed according to client’s security requirements</a:t>
            </a:r>
          </a:p>
          <a:p>
            <a:pPr marL="628650" lvl="1" indent="-285750">
              <a:spcBef>
                <a:spcPts val="200"/>
              </a:spcBef>
              <a:spcAft>
                <a:spcPts val="200"/>
              </a:spcAft>
              <a:buFont typeface="Arial" charset="0"/>
              <a:buChar char="•"/>
            </a:pPr>
            <a:r>
              <a:rPr lang="en-US" dirty="0" smtClean="0"/>
              <a:t>User actions can be restricted to exploratory environment</a:t>
            </a:r>
          </a:p>
        </p:txBody>
      </p:sp>
      <p:sp>
        <p:nvSpPr>
          <p:cNvPr id="5" name="TextBox 4"/>
          <p:cNvSpPr txBox="1"/>
          <p:nvPr/>
        </p:nvSpPr>
        <p:spPr>
          <a:xfrm>
            <a:off x="7454377" y="1363323"/>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8" name="TextBox 7"/>
          <p:cNvSpPr txBox="1"/>
          <p:nvPr/>
        </p:nvSpPr>
        <p:spPr>
          <a:xfrm>
            <a:off x="7454377" y="2200295"/>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9" name="TextBox 8"/>
          <p:cNvSpPr txBox="1"/>
          <p:nvPr/>
        </p:nvSpPr>
        <p:spPr>
          <a:xfrm>
            <a:off x="7454377" y="3037267"/>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10" name="TextBox 9"/>
          <p:cNvSpPr txBox="1"/>
          <p:nvPr/>
        </p:nvSpPr>
        <p:spPr>
          <a:xfrm>
            <a:off x="7454376" y="3874239"/>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Tree>
    <p:extLst>
      <p:ext uri="{BB962C8B-B14F-4D97-AF65-F5344CB8AC3E}">
        <p14:creationId xmlns:p14="http://schemas.microsoft.com/office/powerpoint/2010/main" val="945576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Exploratory Environment</a:t>
            </a:r>
          </a:p>
        </p:txBody>
      </p:sp>
      <p:sp>
        <p:nvSpPr>
          <p:cNvPr id="4" name="TextBox 3"/>
          <p:cNvSpPr txBox="1"/>
          <p:nvPr/>
        </p:nvSpPr>
        <p:spPr>
          <a:xfrm>
            <a:off x="595927" y="787961"/>
            <a:ext cx="6616723" cy="4196020"/>
          </a:xfrm>
          <a:prstGeom prst="rect">
            <a:avLst/>
          </a:prstGeom>
          <a:noFill/>
        </p:spPr>
        <p:txBody>
          <a:bodyPr wrap="square" rtlCol="0">
            <a:spAutoFit/>
          </a:bodyPr>
          <a:lstStyle>
            <a:defPPr>
              <a:defRPr lang="en-US"/>
            </a:defPPr>
            <a:lvl1pPr marL="285750" indent="-285750">
              <a:spcBef>
                <a:spcPts val="200"/>
              </a:spcBef>
              <a:spcAft>
                <a:spcPts val="200"/>
              </a:spcAft>
              <a:buFont typeface="Arial" charset="0"/>
              <a:buChar char="•"/>
            </a:lvl1pPr>
            <a:lvl2pPr marL="628650" lvl="1" indent="-285750">
              <a:spcBef>
                <a:spcPts val="200"/>
              </a:spcBef>
              <a:spcAft>
                <a:spcPts val="200"/>
              </a:spcAft>
              <a:buFont typeface="Arial" charset="0"/>
              <a:buChar char="•"/>
            </a:lvl2pPr>
            <a:lvl3pPr marL="971550" lvl="2" indent="-285750">
              <a:spcBef>
                <a:spcPts val="200"/>
              </a:spcBef>
              <a:spcAft>
                <a:spcPts val="200"/>
              </a:spcAft>
              <a:buFont typeface="Arial" charset="0"/>
              <a:buChar char="•"/>
            </a:lvl3pPr>
          </a:lstStyle>
          <a:p>
            <a:r>
              <a:rPr lang="en-US" dirty="0" smtClean="0"/>
              <a:t>Best Open Source Analytical Tools</a:t>
            </a:r>
          </a:p>
          <a:p>
            <a:pPr lvl="1"/>
            <a:r>
              <a:rPr lang="en-US" dirty="0" smtClean="0"/>
              <a:t>R, Python Scientific Stack, Scala, And More</a:t>
            </a:r>
          </a:p>
          <a:p>
            <a:pPr lvl="1"/>
            <a:r>
              <a:rPr lang="en-US" dirty="0" smtClean="0"/>
              <a:t>Spark, </a:t>
            </a:r>
            <a:r>
              <a:rPr lang="en-US" dirty="0" err="1" smtClean="0"/>
              <a:t>Pyspark</a:t>
            </a:r>
            <a:r>
              <a:rPr lang="en-US" dirty="0" smtClean="0"/>
              <a:t>, </a:t>
            </a:r>
            <a:r>
              <a:rPr lang="en-US" dirty="0" err="1" smtClean="0"/>
              <a:t>Sparkr</a:t>
            </a:r>
            <a:endParaRPr lang="en-US" dirty="0" smtClean="0"/>
          </a:p>
          <a:p>
            <a:pPr lvl="1"/>
            <a:r>
              <a:rPr lang="en-US" dirty="0" err="1" smtClean="0"/>
              <a:t>Jupyter</a:t>
            </a:r>
            <a:r>
              <a:rPr lang="en-US" dirty="0" smtClean="0"/>
              <a:t>, </a:t>
            </a:r>
            <a:r>
              <a:rPr lang="en-US" dirty="0" err="1" smtClean="0"/>
              <a:t>Rstudio</a:t>
            </a:r>
            <a:r>
              <a:rPr lang="en-US" dirty="0" smtClean="0"/>
              <a:t>, Zeppelin*</a:t>
            </a:r>
          </a:p>
          <a:p>
            <a:r>
              <a:rPr lang="en-US" dirty="0" smtClean="0"/>
              <a:t>Scalable Compute Resources</a:t>
            </a:r>
          </a:p>
          <a:p>
            <a:pPr lvl="1"/>
            <a:r>
              <a:rPr lang="en-US" dirty="0" smtClean="0"/>
              <a:t>Clusters Automatically Integrated With User’s Interactive Analytical Applications</a:t>
            </a:r>
          </a:p>
          <a:p>
            <a:pPr lvl="2"/>
            <a:r>
              <a:rPr lang="en-US" dirty="0" smtClean="0"/>
              <a:t>New EMR Cluster Appears As A New </a:t>
            </a:r>
            <a:r>
              <a:rPr lang="en-US" dirty="0" err="1" smtClean="0"/>
              <a:t>Jupyter</a:t>
            </a:r>
            <a:r>
              <a:rPr lang="en-US" dirty="0" smtClean="0"/>
              <a:t> Kernel. </a:t>
            </a:r>
          </a:p>
          <a:p>
            <a:pPr lvl="2"/>
            <a:r>
              <a:rPr lang="en-US" dirty="0" smtClean="0"/>
              <a:t>Takes One Click To Switch Interactive </a:t>
            </a:r>
            <a:r>
              <a:rPr lang="en-US" dirty="0" err="1" smtClean="0"/>
              <a:t>Jupyter</a:t>
            </a:r>
            <a:r>
              <a:rPr lang="en-US" dirty="0" smtClean="0"/>
              <a:t> Notebook Session Between Clusters.</a:t>
            </a:r>
          </a:p>
          <a:p>
            <a:r>
              <a:rPr lang="en-US" dirty="0" smtClean="0"/>
              <a:t>Data And Metadata Store</a:t>
            </a:r>
          </a:p>
          <a:p>
            <a:pPr lvl="1"/>
            <a:r>
              <a:rPr lang="en-US" dirty="0" smtClean="0"/>
              <a:t>User Have Always Assess To Data</a:t>
            </a:r>
          </a:p>
          <a:p>
            <a:pPr lvl="2"/>
            <a:r>
              <a:rPr lang="en-US" dirty="0" smtClean="0"/>
              <a:t>S3 For Static Data (Instead Of HDFS)</a:t>
            </a:r>
          </a:p>
          <a:p>
            <a:pPr lvl="2"/>
            <a:r>
              <a:rPr lang="en-US" dirty="0" smtClean="0"/>
              <a:t>Data Access Via Hadoop, Spark, API On Cluster Or On Application Server</a:t>
            </a:r>
          </a:p>
          <a:p>
            <a:pPr lvl="1"/>
            <a:r>
              <a:rPr lang="en-US" dirty="0" smtClean="0"/>
              <a:t>User Has Always Access To </a:t>
            </a:r>
            <a:r>
              <a:rPr lang="en-US" dirty="0" err="1" smtClean="0"/>
              <a:t>His/Her</a:t>
            </a:r>
            <a:r>
              <a:rPr lang="en-US" dirty="0" smtClean="0"/>
              <a:t> Up-to-date Home Directory.</a:t>
            </a:r>
          </a:p>
          <a:p>
            <a:pPr lvl="2"/>
            <a:r>
              <a:rPr lang="en-US" dirty="0" smtClean="0"/>
              <a:t>Network File Storage Attached To Each</a:t>
            </a:r>
          </a:p>
          <a:p>
            <a:pPr marL="0" indent="0">
              <a:buNone/>
            </a:pPr>
            <a:r>
              <a:rPr lang="en-US" sz="1000" dirty="0" smtClean="0"/>
              <a:t>* </a:t>
            </a:r>
            <a:r>
              <a:rPr lang="en-US" sz="1000" dirty="0"/>
              <a:t>under </a:t>
            </a:r>
            <a:r>
              <a:rPr lang="en-US" sz="1000" dirty="0" smtClean="0"/>
              <a:t>evaluation</a:t>
            </a:r>
            <a:endParaRPr lang="en-US" sz="1000" dirty="0"/>
          </a:p>
        </p:txBody>
      </p:sp>
      <p:sp>
        <p:nvSpPr>
          <p:cNvPr id="5" name="TextBox 4"/>
          <p:cNvSpPr txBox="1"/>
          <p:nvPr/>
        </p:nvSpPr>
        <p:spPr>
          <a:xfrm>
            <a:off x="7454377" y="1363323"/>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8" name="TextBox 7"/>
          <p:cNvSpPr txBox="1"/>
          <p:nvPr/>
        </p:nvSpPr>
        <p:spPr>
          <a:xfrm>
            <a:off x="7454377" y="2200295"/>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9" name="TextBox 8"/>
          <p:cNvSpPr txBox="1"/>
          <p:nvPr/>
        </p:nvSpPr>
        <p:spPr>
          <a:xfrm>
            <a:off x="7454377" y="3037267"/>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10" name="TextBox 9"/>
          <p:cNvSpPr txBox="1"/>
          <p:nvPr/>
        </p:nvSpPr>
        <p:spPr>
          <a:xfrm>
            <a:off x="7454376" y="3874239"/>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Tree>
    <p:extLst>
      <p:ext uri="{BB962C8B-B14F-4D97-AF65-F5344CB8AC3E}">
        <p14:creationId xmlns:p14="http://schemas.microsoft.com/office/powerpoint/2010/main" val="796277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Collaborative Data Science Workflow </a:t>
            </a:r>
            <a:endParaRPr lang="en-US" dirty="0"/>
          </a:p>
        </p:txBody>
      </p:sp>
      <p:sp>
        <p:nvSpPr>
          <p:cNvPr id="4" name="TextBox 3"/>
          <p:cNvSpPr txBox="1"/>
          <p:nvPr/>
        </p:nvSpPr>
        <p:spPr>
          <a:xfrm>
            <a:off x="595927" y="787961"/>
            <a:ext cx="6736365" cy="3354765"/>
          </a:xfrm>
          <a:prstGeom prst="rect">
            <a:avLst/>
          </a:prstGeom>
          <a:noFill/>
        </p:spPr>
        <p:txBody>
          <a:bodyPr wrap="square" rtlCol="0">
            <a:spAutoFit/>
          </a:bodyPr>
          <a:lstStyle>
            <a:defPPr>
              <a:defRPr lang="en-US"/>
            </a:defPPr>
            <a:lvl1pPr marL="285750" indent="-285750">
              <a:spcBef>
                <a:spcPts val="200"/>
              </a:spcBef>
              <a:spcAft>
                <a:spcPts val="200"/>
              </a:spcAft>
              <a:buFont typeface="Arial" charset="0"/>
              <a:buChar char="•"/>
            </a:lvl1pPr>
            <a:lvl2pPr marL="628650" lvl="1" indent="-285750">
              <a:spcBef>
                <a:spcPts val="200"/>
              </a:spcBef>
              <a:spcAft>
                <a:spcPts val="200"/>
              </a:spcAft>
              <a:buFont typeface="Arial" charset="0"/>
              <a:buChar char="•"/>
            </a:lvl2pPr>
            <a:lvl3pPr marL="971550" lvl="2" indent="-285750">
              <a:spcBef>
                <a:spcPts val="200"/>
              </a:spcBef>
              <a:spcAft>
                <a:spcPts val="200"/>
              </a:spcAft>
              <a:buFont typeface="Arial" charset="0"/>
              <a:buChar char="•"/>
            </a:lvl3pPr>
          </a:lstStyle>
          <a:p>
            <a:r>
              <a:rPr lang="en-US" dirty="0" smtClean="0"/>
              <a:t>collaboration </a:t>
            </a:r>
            <a:r>
              <a:rPr lang="en-US" dirty="0"/>
              <a:t>within data science team</a:t>
            </a:r>
          </a:p>
          <a:p>
            <a:pPr lvl="1"/>
            <a:r>
              <a:rPr lang="en-US" dirty="0" smtClean="0"/>
              <a:t>Code, Visualization and text content integrated in single interactive document (notebook)</a:t>
            </a:r>
          </a:p>
          <a:p>
            <a:pPr lvl="1"/>
            <a:r>
              <a:rPr lang="en-US" dirty="0" smtClean="0"/>
              <a:t>Notebooks easy to share:</a:t>
            </a:r>
          </a:p>
          <a:p>
            <a:pPr lvl="2"/>
            <a:r>
              <a:rPr lang="en-US" dirty="0" smtClean="0"/>
              <a:t>as interactive documents within Exploratory environment</a:t>
            </a:r>
          </a:p>
          <a:p>
            <a:pPr lvl="2"/>
            <a:r>
              <a:rPr lang="en-US" dirty="0" smtClean="0"/>
              <a:t>as static presentations (html, pdf) outside of  </a:t>
            </a:r>
            <a:r>
              <a:rPr lang="en-US" dirty="0"/>
              <a:t>Exploratory </a:t>
            </a:r>
            <a:r>
              <a:rPr lang="en-US" dirty="0" smtClean="0"/>
              <a:t>environment</a:t>
            </a:r>
            <a:endParaRPr lang="en-US" dirty="0"/>
          </a:p>
          <a:p>
            <a:r>
              <a:rPr lang="en-US" dirty="0"/>
              <a:t>collaboration between data science and engineering </a:t>
            </a:r>
            <a:r>
              <a:rPr lang="en-US" dirty="0" smtClean="0"/>
              <a:t>team</a:t>
            </a:r>
          </a:p>
          <a:p>
            <a:pPr lvl="1"/>
            <a:r>
              <a:rPr lang="en-US" dirty="0" smtClean="0"/>
              <a:t>Spark as common framework and languages used by Data Science and Engineering Team</a:t>
            </a:r>
          </a:p>
          <a:p>
            <a:pPr lvl="1"/>
            <a:r>
              <a:rPr lang="en-US" dirty="0" smtClean="0"/>
              <a:t>ETLs and models </a:t>
            </a:r>
            <a:r>
              <a:rPr lang="en-US" dirty="0" err="1" smtClean="0"/>
              <a:t>develped</a:t>
            </a:r>
            <a:r>
              <a:rPr lang="en-US" dirty="0" smtClean="0"/>
              <a:t> in Python or Scala easy to implement by </a:t>
            </a:r>
            <a:r>
              <a:rPr lang="en-US" dirty="0" err="1" smtClean="0"/>
              <a:t>enginering</a:t>
            </a:r>
            <a:r>
              <a:rPr lang="en-US" dirty="0" smtClean="0"/>
              <a:t> team</a:t>
            </a:r>
            <a:endParaRPr lang="en-US" dirty="0"/>
          </a:p>
          <a:p>
            <a:r>
              <a:rPr lang="en-US" dirty="0"/>
              <a:t>fast track from RND to Production</a:t>
            </a:r>
          </a:p>
          <a:p>
            <a:pPr lvl="1"/>
            <a:r>
              <a:rPr lang="en-US" dirty="0" smtClean="0"/>
              <a:t>Common frameworks (Spark) and languages (Python, Scala) speed</a:t>
            </a:r>
            <a:endParaRPr lang="en-US" dirty="0"/>
          </a:p>
        </p:txBody>
      </p:sp>
      <p:sp>
        <p:nvSpPr>
          <p:cNvPr id="5" name="TextBox 4"/>
          <p:cNvSpPr txBox="1"/>
          <p:nvPr/>
        </p:nvSpPr>
        <p:spPr>
          <a:xfrm>
            <a:off x="7454377" y="1363323"/>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8" name="TextBox 7"/>
          <p:cNvSpPr txBox="1"/>
          <p:nvPr/>
        </p:nvSpPr>
        <p:spPr>
          <a:xfrm>
            <a:off x="7454377" y="2200295"/>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9" name="TextBox 8"/>
          <p:cNvSpPr txBox="1"/>
          <p:nvPr/>
        </p:nvSpPr>
        <p:spPr>
          <a:xfrm>
            <a:off x="7454377" y="3037267"/>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10" name="TextBox 9"/>
          <p:cNvSpPr txBox="1"/>
          <p:nvPr/>
        </p:nvSpPr>
        <p:spPr>
          <a:xfrm>
            <a:off x="7454376" y="3874239"/>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Tree>
    <p:extLst>
      <p:ext uri="{BB962C8B-B14F-4D97-AF65-F5344CB8AC3E}">
        <p14:creationId xmlns:p14="http://schemas.microsoft.com/office/powerpoint/2010/main" val="1170432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training / Workshops</a:t>
            </a:r>
            <a:endParaRPr lang="en-US" dirty="0"/>
          </a:p>
        </p:txBody>
      </p:sp>
      <p:sp>
        <p:nvSpPr>
          <p:cNvPr id="3" name="TextBox 2"/>
          <p:cNvSpPr txBox="1"/>
          <p:nvPr/>
        </p:nvSpPr>
        <p:spPr>
          <a:xfrm>
            <a:off x="564326" y="822251"/>
            <a:ext cx="7952145" cy="307777"/>
          </a:xfrm>
          <a:prstGeom prst="rect">
            <a:avLst/>
          </a:prstGeom>
          <a:noFill/>
        </p:spPr>
        <p:txBody>
          <a:bodyPr wrap="square" rtlCol="0">
            <a:spAutoFit/>
          </a:bodyPr>
          <a:lstStyle/>
          <a:p>
            <a:pPr marL="285750" indent="-285750">
              <a:buFont typeface="Arial" charset="0"/>
              <a:buChar char="•"/>
            </a:pPr>
            <a:r>
              <a:rPr lang="is-IS" dirty="0"/>
              <a:t>T</a:t>
            </a:r>
            <a:r>
              <a:rPr lang="is-IS" dirty="0" smtClean="0"/>
              <a:t>raining Details</a:t>
            </a:r>
            <a:endParaRPr lang="en-US" dirty="0"/>
          </a:p>
        </p:txBody>
      </p:sp>
    </p:spTree>
    <p:extLst>
      <p:ext uri="{BB962C8B-B14F-4D97-AF65-F5344CB8AC3E}">
        <p14:creationId xmlns:p14="http://schemas.microsoft.com/office/powerpoint/2010/main" val="1441321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TimeLine</a:t>
            </a:r>
            <a:endParaRPr lang="en-US" dirty="0"/>
          </a:p>
        </p:txBody>
      </p:sp>
      <p:sp>
        <p:nvSpPr>
          <p:cNvPr id="3" name="TextBox 2"/>
          <p:cNvSpPr txBox="1"/>
          <p:nvPr/>
        </p:nvSpPr>
        <p:spPr>
          <a:xfrm>
            <a:off x="564326" y="822251"/>
            <a:ext cx="7952145" cy="2246769"/>
          </a:xfrm>
          <a:prstGeom prst="rect">
            <a:avLst/>
          </a:prstGeom>
          <a:noFill/>
        </p:spPr>
        <p:txBody>
          <a:bodyPr wrap="square" rtlCol="0">
            <a:spAutoFit/>
          </a:bodyPr>
          <a:lstStyle/>
          <a:p>
            <a:pPr marL="285750" indent="-285750">
              <a:buFont typeface="Arial" charset="0"/>
              <a:buChar char="•"/>
            </a:pPr>
            <a:r>
              <a:rPr lang="is-IS" dirty="0" smtClean="0"/>
              <a:t>Stage I – product</a:t>
            </a:r>
          </a:p>
          <a:p>
            <a:pPr marL="628650" lvl="1" indent="-285750">
              <a:buFont typeface="Arial" charset="0"/>
              <a:buChar char="•"/>
            </a:pPr>
            <a:r>
              <a:rPr lang="is-IS" dirty="0" smtClean="0"/>
              <a:t>Deploymeant fo core functionality</a:t>
            </a:r>
          </a:p>
          <a:p>
            <a:pPr marL="628650" lvl="1" indent="-285750">
              <a:buFont typeface="Arial" charset="0"/>
              <a:buChar char="•"/>
            </a:pPr>
            <a:r>
              <a:rPr lang="is-IS" dirty="0" smtClean="0"/>
              <a:t>2 weeks + evaluation (4 weeks)</a:t>
            </a:r>
          </a:p>
          <a:p>
            <a:pPr marL="628650" lvl="1" indent="-285750">
              <a:buFont typeface="Arial" charset="0"/>
              <a:buChar char="•"/>
            </a:pPr>
            <a:endParaRPr lang="is-IS" dirty="0" smtClean="0"/>
          </a:p>
          <a:p>
            <a:pPr marL="285750" indent="-285750">
              <a:buFont typeface="Arial" charset="0"/>
              <a:buChar char="•"/>
            </a:pPr>
            <a:r>
              <a:rPr lang="is-IS" dirty="0" smtClean="0"/>
              <a:t>Training</a:t>
            </a:r>
          </a:p>
          <a:p>
            <a:pPr marL="628650" lvl="1" indent="-285750">
              <a:buFont typeface="Arial" charset="0"/>
              <a:buChar char="•"/>
            </a:pPr>
            <a:r>
              <a:rPr lang="is-IS" dirty="0" smtClean="0"/>
              <a:t>Workshop</a:t>
            </a:r>
          </a:p>
          <a:p>
            <a:pPr marL="628650" lvl="1" indent="-285750">
              <a:buFont typeface="Arial" charset="0"/>
              <a:buChar char="•"/>
            </a:pPr>
            <a:endParaRPr lang="is-IS" dirty="0" smtClean="0"/>
          </a:p>
          <a:p>
            <a:pPr marL="285750" indent="-285750">
              <a:buFont typeface="Arial" charset="0"/>
              <a:buChar char="•"/>
            </a:pPr>
            <a:r>
              <a:rPr lang="is-IS" dirty="0" smtClean="0"/>
              <a:t>Stage II - service</a:t>
            </a:r>
          </a:p>
          <a:p>
            <a:pPr marL="628650" lvl="1" indent="-285750">
              <a:buFont typeface="Arial" charset="0"/>
              <a:buChar char="•"/>
            </a:pPr>
            <a:r>
              <a:rPr lang="is-IS" dirty="0" smtClean="0"/>
              <a:t>3-6 months </a:t>
            </a:r>
          </a:p>
          <a:p>
            <a:pPr marL="628650" lvl="1" indent="-285750">
              <a:buFont typeface="Arial" charset="0"/>
              <a:buChar char="•"/>
            </a:pPr>
            <a:r>
              <a:rPr lang="is-IS" dirty="0" smtClean="0"/>
              <a:t>2-4 engineers </a:t>
            </a:r>
          </a:p>
        </p:txBody>
      </p:sp>
    </p:spTree>
    <p:extLst>
      <p:ext uri="{BB962C8B-B14F-4D97-AF65-F5344CB8AC3E}">
        <p14:creationId xmlns:p14="http://schemas.microsoft.com/office/powerpoint/2010/main" val="606878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Problem we are solving ?</a:t>
            </a:r>
            <a:endParaRPr lang="en-US" dirty="0"/>
          </a:p>
        </p:txBody>
      </p:sp>
      <p:sp>
        <p:nvSpPr>
          <p:cNvPr id="3" name="TextBox 2"/>
          <p:cNvSpPr txBox="1"/>
          <p:nvPr/>
        </p:nvSpPr>
        <p:spPr>
          <a:xfrm>
            <a:off x="564327" y="822251"/>
            <a:ext cx="6957062" cy="3685624"/>
          </a:xfrm>
          <a:prstGeom prst="rect">
            <a:avLst/>
          </a:prstGeom>
          <a:noFill/>
        </p:spPr>
        <p:txBody>
          <a:bodyPr wrap="square" rtlCol="0">
            <a:spAutoFit/>
          </a:bodyPr>
          <a:lstStyle/>
          <a:p>
            <a:pPr marL="285750" indent="-285750">
              <a:spcAft>
                <a:spcPts val="300"/>
              </a:spcAft>
              <a:buClr>
                <a:schemeClr val="accent2"/>
              </a:buClr>
              <a:buFont typeface="Arial" charset="0"/>
              <a:buChar char="•"/>
            </a:pPr>
            <a:r>
              <a:rPr lang="is-IS" dirty="0" smtClean="0"/>
              <a:t>Problem with </a:t>
            </a:r>
            <a:r>
              <a:rPr lang="is-IS" b="1" dirty="0" smtClean="0"/>
              <a:t>DATA ACCESS</a:t>
            </a:r>
          </a:p>
          <a:p>
            <a:pPr marL="628650" lvl="1" indent="-285750">
              <a:spcAft>
                <a:spcPts val="300"/>
              </a:spcAft>
              <a:buClr>
                <a:schemeClr val="accent2"/>
              </a:buClr>
              <a:buFont typeface="Arial" charset="0"/>
              <a:buChar char="•"/>
            </a:pPr>
            <a:r>
              <a:rPr lang="is-IS" sz="1200" dirty="0" smtClean="0"/>
              <a:t>No access to production data</a:t>
            </a:r>
          </a:p>
          <a:p>
            <a:pPr marL="628650" lvl="1" indent="-285750">
              <a:spcAft>
                <a:spcPts val="300"/>
              </a:spcAft>
              <a:buClr>
                <a:schemeClr val="accent2"/>
              </a:buClr>
              <a:buFont typeface="Arial" charset="0"/>
              <a:buChar char="•"/>
            </a:pPr>
            <a:r>
              <a:rPr lang="is-IS" sz="1200" dirty="0" smtClean="0"/>
              <a:t>Restricted access to production and raw data</a:t>
            </a:r>
          </a:p>
          <a:p>
            <a:pPr marL="628650" lvl="1" indent="-285750">
              <a:spcAft>
                <a:spcPts val="300"/>
              </a:spcAft>
              <a:buClr>
                <a:schemeClr val="accent2"/>
              </a:buClr>
              <a:buFont typeface="Arial" charset="0"/>
              <a:buChar char="•"/>
            </a:pPr>
            <a:r>
              <a:rPr lang="is-IS" sz="1200" dirty="0" smtClean="0"/>
              <a:t>Data access requires IT assistence </a:t>
            </a:r>
          </a:p>
          <a:p>
            <a:pPr lvl="1">
              <a:spcAft>
                <a:spcPts val="300"/>
              </a:spcAft>
              <a:buClr>
                <a:schemeClr val="accent2"/>
              </a:buClr>
            </a:pPr>
            <a:endParaRPr lang="is-IS" sz="1200" dirty="0" smtClean="0"/>
          </a:p>
          <a:p>
            <a:pPr marL="285750" indent="-285750">
              <a:spcAft>
                <a:spcPts val="300"/>
              </a:spcAft>
              <a:buClr>
                <a:schemeClr val="accent2"/>
              </a:buClr>
              <a:buFont typeface="Arial" charset="0"/>
              <a:buChar char="•"/>
            </a:pPr>
            <a:r>
              <a:rPr lang="is-IS" dirty="0" smtClean="0"/>
              <a:t>Problem with </a:t>
            </a:r>
            <a:r>
              <a:rPr lang="is-IS" b="1" dirty="0" smtClean="0"/>
              <a:t>TOOLS</a:t>
            </a:r>
          </a:p>
          <a:p>
            <a:pPr marL="628650" lvl="1" indent="-285750">
              <a:spcAft>
                <a:spcPts val="300"/>
              </a:spcAft>
              <a:buClr>
                <a:schemeClr val="accent2"/>
              </a:buClr>
              <a:buFont typeface="Arial" charset="0"/>
              <a:buChar char="•"/>
            </a:pPr>
            <a:r>
              <a:rPr lang="is-IS" sz="1200" dirty="0" smtClean="0"/>
              <a:t>Only sql-based tools avaliable on the cluster (</a:t>
            </a:r>
            <a:r>
              <a:rPr lang="en-US" sz="1200" dirty="0" smtClean="0"/>
              <a:t>RDBMS, hive, impala, </a:t>
            </a:r>
            <a:r>
              <a:rPr lang="en-US" sz="1200" dirty="0" err="1" smtClean="0"/>
              <a:t>etc</a:t>
            </a:r>
            <a:r>
              <a:rPr lang="is-IS" sz="1200" dirty="0" smtClean="0"/>
              <a:t>…)</a:t>
            </a:r>
          </a:p>
          <a:p>
            <a:pPr marL="628650" lvl="1" indent="-285750">
              <a:spcAft>
                <a:spcPts val="300"/>
              </a:spcAft>
              <a:buClr>
                <a:schemeClr val="accent2"/>
              </a:buClr>
              <a:buFont typeface="Arial" charset="0"/>
              <a:buChar char="•"/>
            </a:pPr>
            <a:r>
              <a:rPr lang="is-IS" sz="1200" dirty="0" smtClean="0"/>
              <a:t>Latest tools avaliable only on local machines – difficult cooperation within a team</a:t>
            </a:r>
          </a:p>
          <a:p>
            <a:pPr marL="628650" lvl="1" indent="-285750">
              <a:spcAft>
                <a:spcPts val="300"/>
              </a:spcAft>
              <a:buClr>
                <a:schemeClr val="accent2"/>
              </a:buClr>
              <a:buFont typeface="Arial" charset="0"/>
              <a:buChar char="•"/>
            </a:pPr>
            <a:r>
              <a:rPr lang="is-IS" sz="1200" dirty="0" smtClean="0"/>
              <a:t>Different tools used by data science and engineering teams – difficult cooperation between teams</a:t>
            </a:r>
          </a:p>
          <a:p>
            <a:pPr marL="628650" lvl="1" indent="-285750">
              <a:spcAft>
                <a:spcPts val="300"/>
              </a:spcAft>
              <a:buClr>
                <a:schemeClr val="accent2"/>
              </a:buClr>
              <a:buFont typeface="Arial" charset="0"/>
              <a:buChar char="•"/>
            </a:pPr>
            <a:r>
              <a:rPr lang="is-IS" sz="1200" dirty="0" smtClean="0"/>
              <a:t>Instalation of tools difficult and time consuming (compex security policies, no experience)</a:t>
            </a:r>
          </a:p>
          <a:p>
            <a:pPr marL="628650" lvl="1" indent="-285750">
              <a:spcAft>
                <a:spcPts val="300"/>
              </a:spcAft>
              <a:buClr>
                <a:schemeClr val="accent2"/>
              </a:buClr>
              <a:buFont typeface="Arial" charset="0"/>
              <a:buChar char="•"/>
            </a:pPr>
            <a:r>
              <a:rPr lang="is-IS" sz="1200" dirty="0" smtClean="0"/>
              <a:t>Tools present, but unstable (misconfiguration, insuficient permission, etc...)</a:t>
            </a:r>
          </a:p>
          <a:p>
            <a:pPr marL="285750" indent="-285750">
              <a:spcAft>
                <a:spcPts val="300"/>
              </a:spcAft>
              <a:buClr>
                <a:schemeClr val="accent2"/>
              </a:buClr>
              <a:buFont typeface="Arial" charset="0"/>
              <a:buChar char="•"/>
            </a:pPr>
            <a:endParaRPr lang="is-IS" sz="1200" dirty="0" smtClean="0"/>
          </a:p>
          <a:p>
            <a:pPr marL="285750" indent="-285750">
              <a:spcAft>
                <a:spcPts val="300"/>
              </a:spcAft>
              <a:buClr>
                <a:schemeClr val="accent2"/>
              </a:buClr>
              <a:buFont typeface="Arial" charset="0"/>
              <a:buChar char="•"/>
            </a:pPr>
            <a:r>
              <a:rPr lang="is-IS" dirty="0" smtClean="0"/>
              <a:t>Problem with </a:t>
            </a:r>
            <a:r>
              <a:rPr lang="is-IS" b="1" dirty="0" smtClean="0"/>
              <a:t>SUPPORT</a:t>
            </a:r>
          </a:p>
          <a:p>
            <a:pPr marL="628650" lvl="1" indent="-285750">
              <a:spcAft>
                <a:spcPts val="300"/>
              </a:spcAft>
              <a:buClr>
                <a:schemeClr val="accent2"/>
              </a:buClr>
              <a:buFont typeface="Arial" charset="0"/>
              <a:buChar char="•"/>
            </a:pPr>
            <a:r>
              <a:rPr lang="is-IS" sz="1200" dirty="0" smtClean="0"/>
              <a:t>1 full time operation engineer required for each 2-3 data scientist (for efficient workflow)</a:t>
            </a:r>
          </a:p>
          <a:p>
            <a:pPr marL="628650" lvl="1" indent="-285750">
              <a:spcAft>
                <a:spcPts val="300"/>
              </a:spcAft>
              <a:buClr>
                <a:schemeClr val="accent2"/>
              </a:buClr>
              <a:buFont typeface="Arial" charset="0"/>
              <a:buChar char="•"/>
            </a:pPr>
            <a:r>
              <a:rPr lang="is-IS" sz="1200" dirty="0" smtClean="0"/>
              <a:t>Data science team restricted to local machines, due to lack of IT support time</a:t>
            </a:r>
          </a:p>
          <a:p>
            <a:pPr marL="628650" lvl="1" indent="-285750">
              <a:spcAft>
                <a:spcPts val="300"/>
              </a:spcAft>
              <a:buClr>
                <a:schemeClr val="accent2"/>
              </a:buClr>
              <a:buFont typeface="Arial" charset="0"/>
              <a:buChar char="•"/>
            </a:pPr>
            <a:r>
              <a:rPr lang="is-IS" sz="1200" dirty="0" smtClean="0"/>
              <a:t>Data science team </a:t>
            </a:r>
            <a:r>
              <a:rPr lang="en-US" sz="1200" dirty="0" smtClean="0"/>
              <a:t>relies on continuous support of IT ops team in most of daily activities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4788" y="1000353"/>
            <a:ext cx="650296" cy="65029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4788" y="2339915"/>
            <a:ext cx="650296" cy="65029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4788" y="3755028"/>
            <a:ext cx="650296" cy="650296"/>
          </a:xfrm>
          <a:prstGeom prst="rect">
            <a:avLst/>
          </a:prstGeom>
        </p:spPr>
      </p:pic>
    </p:spTree>
    <p:extLst>
      <p:ext uri="{BB962C8B-B14F-4D97-AF65-F5344CB8AC3E}">
        <p14:creationId xmlns:p14="http://schemas.microsoft.com/office/powerpoint/2010/main" val="14875574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sz="quarter" idx="11"/>
          </p:nvPr>
        </p:nvSpPr>
        <p:spPr>
          <a:xfrm>
            <a:off x="363538" y="1321135"/>
            <a:ext cx="8780462" cy="2730165"/>
          </a:xfrm>
        </p:spPr>
        <p:txBody>
          <a:bodyPr/>
          <a:lstStyle/>
          <a:p>
            <a:r>
              <a:rPr lang="en-US" dirty="0" smtClean="0"/>
              <a:t>Can </a:t>
            </a:r>
            <a:r>
              <a:rPr lang="en-US" dirty="0"/>
              <a:t>new hires get set up in the environment to run analyses on their first day?</a:t>
            </a:r>
          </a:p>
          <a:p>
            <a:r>
              <a:rPr lang="en-US" dirty="0"/>
              <a:t>Can data scientists utilize the latest tools/packages without help from IT?</a:t>
            </a:r>
          </a:p>
          <a:p>
            <a:r>
              <a:rPr lang="en-US" dirty="0"/>
              <a:t>Can data scientists use on-demand and scalable compute resources without help from IT/</a:t>
            </a:r>
            <a:r>
              <a:rPr lang="en-US" dirty="0" err="1"/>
              <a:t>dev</a:t>
            </a:r>
            <a:r>
              <a:rPr lang="en-US" dirty="0"/>
              <a:t> ops?</a:t>
            </a:r>
          </a:p>
          <a:p>
            <a:r>
              <a:rPr lang="en-US" dirty="0"/>
              <a:t>Can data scientists find and reproduce past experiments and results, using the original code, data, parameters, and software versions?</a:t>
            </a:r>
          </a:p>
          <a:p>
            <a:r>
              <a:rPr lang="en-US" dirty="0"/>
              <a:t>Does collaboration happen through a system other than email?</a:t>
            </a:r>
          </a:p>
          <a:p>
            <a:r>
              <a:rPr lang="en-US" dirty="0"/>
              <a:t>Can predictive models be deployed to production without custom engineering or infrastructure work?</a:t>
            </a:r>
          </a:p>
          <a:p>
            <a:r>
              <a:rPr lang="en-US" dirty="0"/>
              <a:t>Is there a single place to search for past research and reusable data sets, code, </a:t>
            </a:r>
            <a:r>
              <a:rPr lang="en-US" dirty="0" err="1"/>
              <a:t>etc</a:t>
            </a:r>
            <a:r>
              <a:rPr lang="en-US" dirty="0"/>
              <a:t>?</a:t>
            </a:r>
          </a:p>
          <a:p>
            <a:r>
              <a:rPr lang="en-US" dirty="0"/>
              <a:t>Do your data scientists use the best tools money can buy?</a:t>
            </a:r>
          </a:p>
          <a:p>
            <a:endParaRPr lang="en-US" dirty="0"/>
          </a:p>
        </p:txBody>
      </p:sp>
      <p:sp>
        <p:nvSpPr>
          <p:cNvPr id="4" name="Text Placeholder 3"/>
          <p:cNvSpPr>
            <a:spLocks noGrp="1"/>
          </p:cNvSpPr>
          <p:nvPr>
            <p:ph type="body" sz="quarter" idx="12"/>
          </p:nvPr>
        </p:nvSpPr>
        <p:spPr>
          <a:xfrm>
            <a:off x="418148" y="990997"/>
            <a:ext cx="2438809" cy="223138"/>
          </a:xfrm>
        </p:spPr>
        <p:txBody>
          <a:bodyPr/>
          <a:lstStyle/>
          <a:p>
            <a:r>
              <a:rPr lang="en-US" dirty="0"/>
              <a:t>The “Joel Test” for Data </a:t>
            </a:r>
            <a:r>
              <a:rPr lang="en-US" dirty="0" smtClean="0"/>
              <a:t>Science</a:t>
            </a:r>
            <a:endParaRPr lang="en-US" dirty="0"/>
          </a:p>
        </p:txBody>
      </p:sp>
    </p:spTree>
    <p:extLst>
      <p:ext uri="{BB962C8B-B14F-4D97-AF65-F5344CB8AC3E}">
        <p14:creationId xmlns:p14="http://schemas.microsoft.com/office/powerpoint/2010/main" val="39972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Our solution </a:t>
            </a:r>
            <a:endParaRPr lang="en-US" dirty="0"/>
          </a:p>
        </p:txBody>
      </p:sp>
      <p:sp>
        <p:nvSpPr>
          <p:cNvPr id="11" name="TextBox 10"/>
          <p:cNvSpPr txBox="1"/>
          <p:nvPr/>
        </p:nvSpPr>
        <p:spPr>
          <a:xfrm>
            <a:off x="230390" y="855717"/>
            <a:ext cx="8547850" cy="954107"/>
          </a:xfrm>
          <a:prstGeom prst="rect">
            <a:avLst/>
          </a:prstGeom>
          <a:noFill/>
        </p:spPr>
        <p:txBody>
          <a:bodyPr wrap="square" rtlCol="0">
            <a:spAutoFit/>
          </a:bodyPr>
          <a:lstStyle/>
          <a:p>
            <a:pPr algn="ctr"/>
            <a:r>
              <a:rPr lang="en-US" sz="1600" b="1" dirty="0" smtClean="0"/>
              <a:t>Self-service, Fail-safe Exploratory Environment </a:t>
            </a:r>
          </a:p>
          <a:p>
            <a:pPr algn="ctr"/>
            <a:r>
              <a:rPr lang="en-US" sz="1600" b="1" dirty="0" smtClean="0"/>
              <a:t>for </a:t>
            </a:r>
          </a:p>
          <a:p>
            <a:pPr algn="ctr"/>
            <a:r>
              <a:rPr lang="en-US" sz="1600" b="1" dirty="0" smtClean="0"/>
              <a:t>Collaborative Data Science Workflow </a:t>
            </a:r>
          </a:p>
          <a:p>
            <a:pPr marL="285750" indent="-285750" algn="ctr">
              <a:buFont typeface="Arial" charset="0"/>
              <a:buChar char="•"/>
            </a:pPr>
            <a:endParaRPr lang="en-US" sz="800" dirty="0" smtClean="0"/>
          </a:p>
        </p:txBody>
      </p:sp>
      <p:sp>
        <p:nvSpPr>
          <p:cNvPr id="3" name="TextBox 2"/>
          <p:cNvSpPr txBox="1"/>
          <p:nvPr/>
        </p:nvSpPr>
        <p:spPr>
          <a:xfrm>
            <a:off x="230390" y="1966025"/>
            <a:ext cx="4433049" cy="2462213"/>
          </a:xfrm>
          <a:prstGeom prst="rect">
            <a:avLst/>
          </a:prstGeom>
          <a:noFill/>
        </p:spPr>
        <p:txBody>
          <a:bodyPr wrap="square" rtlCol="0">
            <a:spAutoFit/>
          </a:bodyPr>
          <a:lstStyle/>
          <a:p>
            <a:pPr marL="285750" indent="-285750">
              <a:buClr>
                <a:schemeClr val="accent2"/>
              </a:buClr>
              <a:buFont typeface="Arial" charset="0"/>
              <a:buChar char="•"/>
            </a:pPr>
            <a:r>
              <a:rPr lang="en-US" b="1" dirty="0"/>
              <a:t>Self-service</a:t>
            </a:r>
          </a:p>
          <a:p>
            <a:pPr marL="628650" lvl="1" indent="-285750">
              <a:buClr>
                <a:schemeClr val="accent2"/>
              </a:buClr>
              <a:buFont typeface="Arial" charset="0"/>
              <a:buChar char="•"/>
            </a:pPr>
            <a:r>
              <a:rPr lang="en-US" dirty="0" smtClean="0"/>
              <a:t>Users in charge of provisioning their own environment.</a:t>
            </a:r>
            <a:endParaRPr lang="en-US" dirty="0"/>
          </a:p>
          <a:p>
            <a:pPr marL="628650" lvl="1" indent="-285750">
              <a:buClr>
                <a:schemeClr val="accent2"/>
              </a:buClr>
              <a:buFont typeface="Arial" charset="0"/>
              <a:buChar char="•"/>
            </a:pPr>
            <a:r>
              <a:rPr lang="en-US" dirty="0"/>
              <a:t>No dedicated IT Support time required</a:t>
            </a:r>
          </a:p>
          <a:p>
            <a:pPr lvl="1">
              <a:buClr>
                <a:schemeClr val="accent2"/>
              </a:buClr>
            </a:pPr>
            <a:endParaRPr lang="en-US" dirty="0" smtClean="0"/>
          </a:p>
          <a:p>
            <a:pPr lvl="1">
              <a:buClr>
                <a:schemeClr val="accent2"/>
              </a:buClr>
            </a:pPr>
            <a:endParaRPr lang="en-US" dirty="0"/>
          </a:p>
          <a:p>
            <a:pPr marL="285750" indent="-285750">
              <a:buClr>
                <a:schemeClr val="accent2"/>
              </a:buClr>
              <a:buFont typeface="Arial" charset="0"/>
              <a:buChar char="•"/>
            </a:pPr>
            <a:r>
              <a:rPr lang="en-US" b="1" dirty="0"/>
              <a:t>Fail-safe</a:t>
            </a:r>
          </a:p>
          <a:p>
            <a:pPr marL="628650" lvl="1" indent="-285750">
              <a:buClr>
                <a:schemeClr val="accent2"/>
              </a:buClr>
              <a:buFont typeface="Arial" charset="0"/>
              <a:buChar char="•"/>
            </a:pPr>
            <a:r>
              <a:rPr lang="en-US" dirty="0"/>
              <a:t>sandbox - you can </a:t>
            </a:r>
            <a:r>
              <a:rPr lang="en-US" dirty="0" smtClean="0"/>
              <a:t>break </a:t>
            </a:r>
            <a:r>
              <a:rPr lang="en-US" dirty="0"/>
              <a:t>it</a:t>
            </a:r>
          </a:p>
          <a:p>
            <a:pPr marL="628650" lvl="1" indent="-285750">
              <a:buClr>
                <a:schemeClr val="accent2"/>
              </a:buClr>
              <a:buFont typeface="Arial" charset="0"/>
              <a:buChar char="•"/>
            </a:pPr>
            <a:r>
              <a:rPr lang="en-US" dirty="0"/>
              <a:t>built within client’s security perimeter</a:t>
            </a:r>
          </a:p>
          <a:p>
            <a:pPr marL="628650" lvl="1" indent="-285750">
              <a:buClr>
                <a:schemeClr val="accent2"/>
              </a:buClr>
              <a:buFont typeface="Arial" charset="0"/>
              <a:buChar char="•"/>
            </a:pPr>
            <a:r>
              <a:rPr lang="en-US" dirty="0"/>
              <a:t>client’s security policies and access controls </a:t>
            </a:r>
            <a:r>
              <a:rPr lang="en-US" dirty="0" smtClean="0"/>
              <a:t>applied</a:t>
            </a:r>
            <a:endParaRPr lang="en-US" dirty="0"/>
          </a:p>
        </p:txBody>
      </p:sp>
      <p:sp>
        <p:nvSpPr>
          <p:cNvPr id="12" name="TextBox 11"/>
          <p:cNvSpPr txBox="1"/>
          <p:nvPr/>
        </p:nvSpPr>
        <p:spPr>
          <a:xfrm>
            <a:off x="4663439" y="1966025"/>
            <a:ext cx="4114800" cy="2677656"/>
          </a:xfrm>
          <a:prstGeom prst="rect">
            <a:avLst/>
          </a:prstGeom>
          <a:noFill/>
        </p:spPr>
        <p:txBody>
          <a:bodyPr wrap="square" rtlCol="0">
            <a:spAutoFit/>
          </a:bodyPr>
          <a:lstStyle/>
          <a:p>
            <a:pPr marL="171450" indent="-171450">
              <a:buClr>
                <a:schemeClr val="accent2"/>
              </a:buClr>
              <a:buFont typeface="Arial" charset="0"/>
              <a:buChar char="•"/>
            </a:pPr>
            <a:r>
              <a:rPr lang="en-US" b="1" dirty="0" smtClean="0"/>
              <a:t>Exploratory </a:t>
            </a:r>
            <a:r>
              <a:rPr lang="en-US" b="1" dirty="0"/>
              <a:t>Environment</a:t>
            </a:r>
          </a:p>
          <a:p>
            <a:pPr marL="628650" lvl="1" indent="-285750">
              <a:buClr>
                <a:schemeClr val="accent2"/>
              </a:buClr>
              <a:buFont typeface="Arial" charset="0"/>
              <a:buChar char="•"/>
            </a:pPr>
            <a:r>
              <a:rPr lang="en-US" dirty="0"/>
              <a:t>best open source data tools</a:t>
            </a:r>
          </a:p>
          <a:p>
            <a:pPr marL="628650" lvl="1" indent="-285750">
              <a:buClr>
                <a:schemeClr val="accent2"/>
              </a:buClr>
              <a:buFont typeface="Arial" charset="0"/>
              <a:buChar char="•"/>
            </a:pPr>
            <a:r>
              <a:rPr lang="en-US" dirty="0"/>
              <a:t>scalable compute </a:t>
            </a:r>
          </a:p>
          <a:p>
            <a:pPr marL="628650" lvl="1" indent="-285750">
              <a:buClr>
                <a:schemeClr val="accent2"/>
              </a:buClr>
              <a:buFont typeface="Arial" charset="0"/>
              <a:buChar char="•"/>
            </a:pPr>
            <a:r>
              <a:rPr lang="en-US" dirty="0"/>
              <a:t>data and metadata </a:t>
            </a:r>
            <a:r>
              <a:rPr lang="en-US" dirty="0" smtClean="0"/>
              <a:t>store</a:t>
            </a:r>
          </a:p>
          <a:p>
            <a:pPr marL="628650" lvl="1" indent="-285750">
              <a:buClr>
                <a:schemeClr val="accent2"/>
              </a:buClr>
              <a:buFont typeface="Arial" charset="0"/>
              <a:buChar char="•"/>
            </a:pPr>
            <a:r>
              <a:rPr lang="en-US" dirty="0" smtClean="0"/>
              <a:t>training / workshops</a:t>
            </a:r>
          </a:p>
          <a:p>
            <a:pPr lvl="1">
              <a:buClr>
                <a:schemeClr val="accent2"/>
              </a:buClr>
            </a:pPr>
            <a:endParaRPr lang="en-US" dirty="0"/>
          </a:p>
          <a:p>
            <a:pPr marL="285750" indent="-285750">
              <a:buClr>
                <a:schemeClr val="accent2"/>
              </a:buClr>
              <a:buFont typeface="Arial" charset="0"/>
              <a:buChar char="•"/>
            </a:pPr>
            <a:r>
              <a:rPr lang="en-US" b="1" dirty="0"/>
              <a:t>Collaborative Data Science Workflow </a:t>
            </a:r>
            <a:endParaRPr lang="en-US" dirty="0"/>
          </a:p>
          <a:p>
            <a:pPr marL="628650" lvl="1" indent="-285750">
              <a:buClr>
                <a:schemeClr val="accent2"/>
              </a:buClr>
              <a:buFont typeface="Arial" charset="0"/>
              <a:buChar char="•"/>
            </a:pPr>
            <a:r>
              <a:rPr lang="en-US" dirty="0"/>
              <a:t>collaboration within data science team</a:t>
            </a:r>
          </a:p>
          <a:p>
            <a:pPr marL="628650" lvl="1" indent="-285750">
              <a:buClr>
                <a:schemeClr val="accent2"/>
              </a:buClr>
              <a:buFont typeface="Arial" charset="0"/>
              <a:buChar char="•"/>
            </a:pPr>
            <a:r>
              <a:rPr lang="en-US" dirty="0"/>
              <a:t>collaboration between data science and engineering team</a:t>
            </a:r>
          </a:p>
          <a:p>
            <a:pPr marL="628650" lvl="1" indent="-285750">
              <a:buClr>
                <a:schemeClr val="accent2"/>
              </a:buClr>
              <a:buFont typeface="Arial" charset="0"/>
              <a:buChar char="•"/>
            </a:pPr>
            <a:r>
              <a:rPr lang="en-US" dirty="0"/>
              <a:t>fast track from RND to Production</a:t>
            </a:r>
          </a:p>
          <a:p>
            <a:pPr>
              <a:buClr>
                <a:schemeClr val="accent2"/>
              </a:buClr>
            </a:pPr>
            <a:endParaRPr lang="en-US" dirty="0"/>
          </a:p>
        </p:txBody>
      </p:sp>
      <p:sp>
        <p:nvSpPr>
          <p:cNvPr id="4" name="TextBox 3"/>
          <p:cNvSpPr txBox="1"/>
          <p:nvPr/>
        </p:nvSpPr>
        <p:spPr>
          <a:xfrm>
            <a:off x="2657475" y="4488302"/>
            <a:ext cx="3457575" cy="52322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b="1" dirty="0" smtClean="0"/>
              <a:t>Customizable</a:t>
            </a:r>
          </a:p>
          <a:p>
            <a:pPr marL="628650" lvl="1" indent="-285750">
              <a:buClr>
                <a:schemeClr val="accent2"/>
              </a:buClr>
              <a:buFont typeface="Arial" panose="020B0604020202020204" pitchFamily="34" charset="0"/>
              <a:buChar char="•"/>
            </a:pPr>
            <a:r>
              <a:rPr lang="en-US" dirty="0" smtClean="0"/>
              <a:t>Plug-in proprietary components  </a:t>
            </a:r>
            <a:endParaRPr lang="en-US" dirty="0"/>
          </a:p>
        </p:txBody>
      </p:sp>
    </p:spTree>
    <p:extLst>
      <p:ext uri="{BB962C8B-B14F-4D97-AF65-F5344CB8AC3E}">
        <p14:creationId xmlns:p14="http://schemas.microsoft.com/office/powerpoint/2010/main" val="87071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 science accelerator</a:t>
            </a:r>
            <a:endParaRPr lang="en-US" dirty="0"/>
          </a:p>
        </p:txBody>
      </p:sp>
      <p:sp>
        <p:nvSpPr>
          <p:cNvPr id="3" name="TextBox 2"/>
          <p:cNvSpPr txBox="1"/>
          <p:nvPr/>
        </p:nvSpPr>
        <p:spPr>
          <a:xfrm>
            <a:off x="554052" y="924675"/>
            <a:ext cx="2939162" cy="3518912"/>
          </a:xfrm>
          <a:prstGeom prst="rect">
            <a:avLst/>
          </a:prstGeom>
          <a:noFill/>
        </p:spPr>
        <p:txBody>
          <a:bodyPr wrap="square" rtlCol="0">
            <a:spAutoFit/>
          </a:bodyPr>
          <a:lstStyle>
            <a:defPPr>
              <a:defRPr lang="en-US"/>
            </a:defPPr>
            <a:lvl1pPr marL="285750" indent="-285750">
              <a:spcBef>
                <a:spcPts val="200"/>
              </a:spcBef>
              <a:spcAft>
                <a:spcPts val="200"/>
              </a:spcAft>
              <a:buFont typeface="Arial" charset="0"/>
              <a:buChar char="•"/>
            </a:lvl1pPr>
            <a:lvl2pPr marL="628650" lvl="1" indent="-285750">
              <a:spcBef>
                <a:spcPts val="200"/>
              </a:spcBef>
              <a:spcAft>
                <a:spcPts val="200"/>
              </a:spcAft>
              <a:buFont typeface="Arial" charset="0"/>
              <a:buChar char="•"/>
            </a:lvl2pPr>
            <a:lvl3pPr marL="971550" lvl="2" indent="-285750">
              <a:spcBef>
                <a:spcPts val="200"/>
              </a:spcBef>
              <a:spcAft>
                <a:spcPts val="200"/>
              </a:spcAft>
              <a:buFont typeface="Arial" charset="0"/>
              <a:buChar char="•"/>
            </a:lvl3pPr>
          </a:lstStyle>
          <a:p>
            <a:pPr>
              <a:buClr>
                <a:schemeClr val="accent2"/>
              </a:buClr>
            </a:pPr>
            <a:r>
              <a:rPr lang="en-US" dirty="0" smtClean="0"/>
              <a:t>Accelerator consist of two overlapping segments</a:t>
            </a:r>
          </a:p>
          <a:p>
            <a:pPr>
              <a:buClr>
                <a:schemeClr val="accent2"/>
              </a:buClr>
            </a:pPr>
            <a:r>
              <a:rPr lang="en-US" dirty="0" smtClean="0"/>
              <a:t>Exploratory Space</a:t>
            </a:r>
          </a:p>
          <a:p>
            <a:pPr lvl="1">
              <a:buClr>
                <a:schemeClr val="accent2"/>
              </a:buClr>
            </a:pPr>
            <a:r>
              <a:rPr lang="en-US" dirty="0" smtClean="0"/>
              <a:t>For Data Science and Analytics Teams</a:t>
            </a:r>
          </a:p>
          <a:p>
            <a:pPr lvl="1">
              <a:buClr>
                <a:schemeClr val="accent2"/>
              </a:buClr>
            </a:pPr>
            <a:r>
              <a:rPr lang="en-US" dirty="0" smtClean="0"/>
              <a:t>Self-service R&amp;D environment</a:t>
            </a:r>
          </a:p>
          <a:p>
            <a:pPr>
              <a:buClr>
                <a:schemeClr val="accent2"/>
              </a:buClr>
            </a:pPr>
            <a:r>
              <a:rPr lang="en-US" dirty="0" smtClean="0"/>
              <a:t>Modules</a:t>
            </a:r>
          </a:p>
          <a:p>
            <a:pPr lvl="1">
              <a:buClr>
                <a:schemeClr val="accent2"/>
              </a:buClr>
            </a:pPr>
            <a:r>
              <a:rPr lang="en-US" dirty="0" smtClean="0"/>
              <a:t>Templates</a:t>
            </a:r>
          </a:p>
          <a:p>
            <a:pPr lvl="1">
              <a:buClr>
                <a:schemeClr val="accent2"/>
              </a:buClr>
            </a:pPr>
            <a:r>
              <a:rPr lang="en-US" dirty="0" smtClean="0"/>
              <a:t>Ready to deploy on client’s data</a:t>
            </a:r>
          </a:p>
          <a:p>
            <a:pPr lvl="1">
              <a:buClr>
                <a:schemeClr val="accent2"/>
              </a:buClr>
            </a:pPr>
            <a:r>
              <a:rPr lang="en-US" dirty="0" smtClean="0"/>
              <a:t>Easy to customize for specific business need</a:t>
            </a:r>
          </a:p>
          <a:p>
            <a:pPr lvl="1">
              <a:buClr>
                <a:schemeClr val="accent2"/>
              </a:buClr>
            </a:pPr>
            <a:endParaRPr lang="is-IS" dirty="0"/>
          </a:p>
        </p:txBody>
      </p:sp>
      <p:graphicFrame>
        <p:nvGraphicFramePr>
          <p:cNvPr id="4" name="Diagram 3"/>
          <p:cNvGraphicFramePr/>
          <p:nvPr>
            <p:extLst>
              <p:ext uri="{D42A27DB-BD31-4B8C-83A1-F6EECF244321}">
                <p14:modId xmlns:p14="http://schemas.microsoft.com/office/powerpoint/2010/main" val="171219649"/>
              </p:ext>
            </p:extLst>
          </p:nvPr>
        </p:nvGraphicFramePr>
        <p:xfrm>
          <a:off x="3595955" y="924675"/>
          <a:ext cx="4961613" cy="3852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794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Exploratory Space</a:t>
            </a:r>
            <a:endParaRPr lang="en-US" dirty="0"/>
          </a:p>
        </p:txBody>
      </p:sp>
      <p:sp>
        <p:nvSpPr>
          <p:cNvPr id="3" name="TextBox 2"/>
          <p:cNvSpPr txBox="1"/>
          <p:nvPr/>
        </p:nvSpPr>
        <p:spPr>
          <a:xfrm>
            <a:off x="554052" y="924675"/>
            <a:ext cx="2939162" cy="3734356"/>
          </a:xfrm>
          <a:prstGeom prst="rect">
            <a:avLst/>
          </a:prstGeom>
          <a:noFill/>
        </p:spPr>
        <p:txBody>
          <a:bodyPr wrap="square" rtlCol="0">
            <a:spAutoFit/>
          </a:bodyPr>
          <a:lstStyle>
            <a:defPPr>
              <a:defRPr lang="en-US"/>
            </a:defPPr>
            <a:lvl1pPr marL="285750" indent="-285750">
              <a:spcBef>
                <a:spcPts val="200"/>
              </a:spcBef>
              <a:spcAft>
                <a:spcPts val="200"/>
              </a:spcAft>
              <a:buFont typeface="Arial" charset="0"/>
              <a:buChar char="•"/>
            </a:lvl1pPr>
            <a:lvl2pPr marL="628650" lvl="1" indent="-285750">
              <a:spcBef>
                <a:spcPts val="200"/>
              </a:spcBef>
              <a:spcAft>
                <a:spcPts val="200"/>
              </a:spcAft>
              <a:buFont typeface="Arial" charset="0"/>
              <a:buChar char="•"/>
            </a:lvl2pPr>
            <a:lvl3pPr marL="971550" lvl="2" indent="-285750">
              <a:spcBef>
                <a:spcPts val="200"/>
              </a:spcBef>
              <a:spcAft>
                <a:spcPts val="200"/>
              </a:spcAft>
              <a:buFont typeface="Arial" charset="0"/>
              <a:buChar char="•"/>
            </a:lvl3pPr>
          </a:lstStyle>
          <a:p>
            <a:pPr>
              <a:buClr>
                <a:schemeClr val="accent2"/>
              </a:buClr>
            </a:pPr>
            <a:r>
              <a:rPr lang="is-IS" dirty="0" smtClean="0"/>
              <a:t>Exploratory Space is the envinronment for:</a:t>
            </a:r>
          </a:p>
          <a:p>
            <a:pPr lvl="1">
              <a:buClr>
                <a:schemeClr val="accent2"/>
              </a:buClr>
            </a:pPr>
            <a:r>
              <a:rPr lang="is-IS" dirty="0" smtClean="0"/>
              <a:t>Data Anatytics</a:t>
            </a:r>
          </a:p>
          <a:p>
            <a:pPr lvl="1">
              <a:buClr>
                <a:schemeClr val="accent2"/>
              </a:buClr>
            </a:pPr>
            <a:r>
              <a:rPr lang="is-IS" dirty="0" smtClean="0"/>
              <a:t>Model Development</a:t>
            </a:r>
          </a:p>
          <a:p>
            <a:pPr lvl="1">
              <a:buClr>
                <a:schemeClr val="accent2"/>
              </a:buClr>
            </a:pPr>
            <a:r>
              <a:rPr lang="is-IS" dirty="0" smtClean="0"/>
              <a:t>Other R&amp;D work</a:t>
            </a:r>
            <a:endParaRPr lang="is-IS" dirty="0"/>
          </a:p>
          <a:p>
            <a:pPr>
              <a:buClr>
                <a:schemeClr val="accent2"/>
              </a:buClr>
            </a:pPr>
            <a:r>
              <a:rPr lang="is-IS" dirty="0" smtClean="0"/>
              <a:t>It is devided into:</a:t>
            </a:r>
          </a:p>
          <a:p>
            <a:pPr lvl="1">
              <a:buClr>
                <a:schemeClr val="accent2"/>
              </a:buClr>
            </a:pPr>
            <a:r>
              <a:rPr lang="is-IS" dirty="0" smtClean="0"/>
              <a:t>Private Space</a:t>
            </a:r>
          </a:p>
          <a:p>
            <a:pPr lvl="1">
              <a:buClr>
                <a:schemeClr val="accent2"/>
              </a:buClr>
            </a:pPr>
            <a:r>
              <a:rPr lang="is-IS" dirty="0" smtClean="0"/>
              <a:t>Collaborative space</a:t>
            </a:r>
          </a:p>
          <a:p>
            <a:pPr>
              <a:buClr>
                <a:schemeClr val="accent2"/>
              </a:buClr>
            </a:pPr>
            <a:r>
              <a:rPr lang="is-IS" dirty="0" smtClean="0"/>
              <a:t>Users Space is a contains private user resources, accessible only for user and admin. </a:t>
            </a:r>
          </a:p>
          <a:p>
            <a:pPr>
              <a:buClr>
                <a:schemeClr val="accent2"/>
              </a:buClr>
            </a:pPr>
            <a:r>
              <a:rPr lang="is-IS" dirty="0" smtClean="0"/>
              <a:t>User has access from his/her private envinronment to all C</a:t>
            </a:r>
            <a:r>
              <a:rPr lang="en-US" dirty="0" smtClean="0"/>
              <a:t>o</a:t>
            </a:r>
            <a:r>
              <a:rPr lang="is-IS" dirty="0" smtClean="0"/>
              <a:t>llaborative Envinronment resources.</a:t>
            </a:r>
            <a:endParaRPr lang="is-IS" dirty="0"/>
          </a:p>
        </p:txBody>
      </p:sp>
      <p:graphicFrame>
        <p:nvGraphicFramePr>
          <p:cNvPr id="4" name="Diagram 3"/>
          <p:cNvGraphicFramePr/>
          <p:nvPr>
            <p:extLst>
              <p:ext uri="{D42A27DB-BD31-4B8C-83A1-F6EECF244321}">
                <p14:modId xmlns:p14="http://schemas.microsoft.com/office/powerpoint/2010/main" val="894583217"/>
              </p:ext>
            </p:extLst>
          </p:nvPr>
        </p:nvGraphicFramePr>
        <p:xfrm>
          <a:off x="3595955" y="924675"/>
          <a:ext cx="4961613" cy="3852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Modules</a:t>
            </a:r>
            <a:endParaRPr lang="en-US" dirty="0"/>
          </a:p>
        </p:txBody>
      </p:sp>
      <p:sp>
        <p:nvSpPr>
          <p:cNvPr id="3" name="TextBox 2"/>
          <p:cNvSpPr txBox="1"/>
          <p:nvPr/>
        </p:nvSpPr>
        <p:spPr>
          <a:xfrm>
            <a:off x="554052" y="924675"/>
            <a:ext cx="2939162" cy="3785652"/>
          </a:xfrm>
          <a:prstGeom prst="rect">
            <a:avLst/>
          </a:prstGeom>
          <a:noFill/>
        </p:spPr>
        <p:txBody>
          <a:bodyPr wrap="square" rtlCol="0">
            <a:spAutoFit/>
          </a:bodyPr>
          <a:lstStyle>
            <a:defPPr>
              <a:defRPr lang="en-US"/>
            </a:defPPr>
            <a:lvl1pPr marL="285750" indent="-285750">
              <a:spcBef>
                <a:spcPts val="200"/>
              </a:spcBef>
              <a:spcAft>
                <a:spcPts val="200"/>
              </a:spcAft>
              <a:buFont typeface="Arial" charset="0"/>
              <a:buChar char="•"/>
            </a:lvl1pPr>
            <a:lvl2pPr marL="628650" lvl="1" indent="-285750">
              <a:spcBef>
                <a:spcPts val="200"/>
              </a:spcBef>
              <a:spcAft>
                <a:spcPts val="200"/>
              </a:spcAft>
              <a:buFont typeface="Arial" charset="0"/>
              <a:buChar char="•"/>
            </a:lvl2pPr>
            <a:lvl3pPr marL="971550" lvl="2" indent="-285750">
              <a:spcBef>
                <a:spcPts val="200"/>
              </a:spcBef>
              <a:spcAft>
                <a:spcPts val="200"/>
              </a:spcAft>
              <a:buFont typeface="Arial" charset="0"/>
              <a:buChar char="•"/>
            </a:lvl3pPr>
          </a:lstStyle>
          <a:p>
            <a:pPr>
              <a:buClr>
                <a:schemeClr val="accent2"/>
              </a:buClr>
            </a:pPr>
            <a:r>
              <a:rPr lang="is-IS" dirty="0" smtClean="0"/>
              <a:t>EPAM </a:t>
            </a:r>
            <a:r>
              <a:rPr lang="is-IS" dirty="0"/>
              <a:t>Data Science Team has developed several Modules to Address specific Business Problems</a:t>
            </a:r>
          </a:p>
          <a:p>
            <a:pPr>
              <a:buClr>
                <a:schemeClr val="accent2"/>
              </a:buClr>
            </a:pPr>
            <a:r>
              <a:rPr lang="is-IS" dirty="0" smtClean="0"/>
              <a:t>These components are avaliable along Exlpratory Epace. </a:t>
            </a:r>
          </a:p>
          <a:p>
            <a:pPr>
              <a:buClr>
                <a:schemeClr val="accent2"/>
              </a:buClr>
            </a:pPr>
            <a:r>
              <a:rPr lang="is-IS" dirty="0" smtClean="0"/>
              <a:t>Modules are templates, ready to be deployed on client’s data</a:t>
            </a:r>
          </a:p>
          <a:p>
            <a:pPr>
              <a:buClr>
                <a:schemeClr val="accent2"/>
              </a:buClr>
            </a:pPr>
            <a:r>
              <a:rPr lang="is-IS" dirty="0" smtClean="0"/>
              <a:t>Modules</a:t>
            </a:r>
            <a:endParaRPr lang="is-IS" dirty="0"/>
          </a:p>
          <a:p>
            <a:pPr lvl="1">
              <a:buClr>
                <a:schemeClr val="accent2"/>
              </a:buClr>
            </a:pPr>
            <a:r>
              <a:rPr lang="is-IS" dirty="0"/>
              <a:t>Recomender System</a:t>
            </a:r>
          </a:p>
          <a:p>
            <a:pPr lvl="1">
              <a:buClr>
                <a:schemeClr val="accent2"/>
              </a:buClr>
            </a:pPr>
            <a:r>
              <a:rPr lang="is-IS" dirty="0"/>
              <a:t>Prprensity Model</a:t>
            </a:r>
          </a:p>
          <a:p>
            <a:pPr lvl="1">
              <a:buClr>
                <a:schemeClr val="accent2"/>
              </a:buClr>
            </a:pPr>
            <a:r>
              <a:rPr lang="is-IS" dirty="0"/>
              <a:t>Churn Model</a:t>
            </a:r>
          </a:p>
          <a:p>
            <a:pPr lvl="1">
              <a:buClr>
                <a:schemeClr val="accent2"/>
              </a:buClr>
            </a:pPr>
            <a:r>
              <a:rPr lang="is-IS" dirty="0"/>
              <a:t>PDF Data </a:t>
            </a:r>
            <a:r>
              <a:rPr lang="is-IS" dirty="0" smtClean="0"/>
              <a:t>Extraction</a:t>
            </a:r>
          </a:p>
          <a:p>
            <a:pPr lvl="1">
              <a:buClr>
                <a:schemeClr val="accent2"/>
              </a:buClr>
            </a:pPr>
            <a:r>
              <a:rPr lang="is-IS" dirty="0" smtClean="0"/>
              <a:t>more ...</a:t>
            </a:r>
            <a:endParaRPr lang="is-IS" dirty="0"/>
          </a:p>
          <a:p>
            <a:pPr>
              <a:buClr>
                <a:schemeClr val="accent2"/>
              </a:buClr>
            </a:pPr>
            <a:endParaRPr lang="is-IS" dirty="0"/>
          </a:p>
        </p:txBody>
      </p:sp>
      <p:graphicFrame>
        <p:nvGraphicFramePr>
          <p:cNvPr id="4" name="Diagram 3"/>
          <p:cNvGraphicFramePr/>
          <p:nvPr>
            <p:extLst>
              <p:ext uri="{D42A27DB-BD31-4B8C-83A1-F6EECF244321}">
                <p14:modId xmlns:p14="http://schemas.microsoft.com/office/powerpoint/2010/main" val="64523267"/>
              </p:ext>
            </p:extLst>
          </p:nvPr>
        </p:nvGraphicFramePr>
        <p:xfrm>
          <a:off x="3595955" y="924675"/>
          <a:ext cx="4961613" cy="3852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8508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Our solution: recall </a:t>
            </a:r>
            <a:endParaRPr lang="en-US" dirty="0"/>
          </a:p>
        </p:txBody>
      </p:sp>
      <p:sp>
        <p:nvSpPr>
          <p:cNvPr id="11" name="TextBox 10"/>
          <p:cNvSpPr txBox="1"/>
          <p:nvPr/>
        </p:nvSpPr>
        <p:spPr>
          <a:xfrm>
            <a:off x="230390" y="855717"/>
            <a:ext cx="8547850" cy="954107"/>
          </a:xfrm>
          <a:prstGeom prst="rect">
            <a:avLst/>
          </a:prstGeom>
          <a:noFill/>
        </p:spPr>
        <p:txBody>
          <a:bodyPr wrap="square" rtlCol="0">
            <a:spAutoFit/>
          </a:bodyPr>
          <a:lstStyle/>
          <a:p>
            <a:pPr algn="ctr"/>
            <a:r>
              <a:rPr lang="en-US" sz="1600" b="1" dirty="0" smtClean="0"/>
              <a:t>Self-service, Fail-safe Exploratory Environment </a:t>
            </a:r>
          </a:p>
          <a:p>
            <a:pPr algn="ctr"/>
            <a:r>
              <a:rPr lang="en-US" sz="1600" b="1" dirty="0" smtClean="0"/>
              <a:t>for </a:t>
            </a:r>
          </a:p>
          <a:p>
            <a:pPr algn="ctr"/>
            <a:r>
              <a:rPr lang="en-US" sz="1600" b="1" dirty="0" smtClean="0"/>
              <a:t>Collaborative Data Science Workflow </a:t>
            </a:r>
          </a:p>
          <a:p>
            <a:pPr marL="285750" indent="-285750" algn="ctr">
              <a:buFont typeface="Arial" charset="0"/>
              <a:buChar char="•"/>
            </a:pPr>
            <a:endParaRPr lang="en-US" sz="800" dirty="0" smtClean="0"/>
          </a:p>
        </p:txBody>
      </p:sp>
      <p:sp>
        <p:nvSpPr>
          <p:cNvPr id="3" name="TextBox 2"/>
          <p:cNvSpPr txBox="1"/>
          <p:nvPr/>
        </p:nvSpPr>
        <p:spPr>
          <a:xfrm>
            <a:off x="230390" y="1966025"/>
            <a:ext cx="4433049" cy="2462213"/>
          </a:xfrm>
          <a:prstGeom prst="rect">
            <a:avLst/>
          </a:prstGeom>
          <a:noFill/>
        </p:spPr>
        <p:txBody>
          <a:bodyPr wrap="square" rtlCol="0">
            <a:spAutoFit/>
          </a:bodyPr>
          <a:lstStyle/>
          <a:p>
            <a:pPr marL="285750" indent="-285750">
              <a:buClr>
                <a:schemeClr val="accent2"/>
              </a:buClr>
              <a:buFont typeface="Arial" charset="0"/>
              <a:buChar char="•"/>
            </a:pPr>
            <a:r>
              <a:rPr lang="en-US" b="1" dirty="0"/>
              <a:t>Self-service</a:t>
            </a:r>
          </a:p>
          <a:p>
            <a:pPr marL="628650" lvl="1" indent="-285750">
              <a:buClr>
                <a:schemeClr val="accent2"/>
              </a:buClr>
              <a:buFont typeface="Arial" charset="0"/>
              <a:buChar char="•"/>
            </a:pPr>
            <a:r>
              <a:rPr lang="en-US" dirty="0" smtClean="0"/>
              <a:t>Users in charge of provisioning their own environment.</a:t>
            </a:r>
            <a:endParaRPr lang="en-US" dirty="0"/>
          </a:p>
          <a:p>
            <a:pPr marL="628650" lvl="1" indent="-285750">
              <a:buClr>
                <a:schemeClr val="accent2"/>
              </a:buClr>
              <a:buFont typeface="Arial" charset="0"/>
              <a:buChar char="•"/>
            </a:pPr>
            <a:r>
              <a:rPr lang="en-US" dirty="0"/>
              <a:t>No dedicated IT Support time required</a:t>
            </a:r>
          </a:p>
          <a:p>
            <a:pPr lvl="1">
              <a:buClr>
                <a:schemeClr val="accent2"/>
              </a:buClr>
            </a:pPr>
            <a:endParaRPr lang="en-US" dirty="0" smtClean="0"/>
          </a:p>
          <a:p>
            <a:pPr lvl="1">
              <a:buClr>
                <a:schemeClr val="accent2"/>
              </a:buClr>
            </a:pPr>
            <a:endParaRPr lang="en-US" dirty="0"/>
          </a:p>
          <a:p>
            <a:pPr marL="285750" indent="-285750">
              <a:buClr>
                <a:schemeClr val="accent2"/>
              </a:buClr>
              <a:buFont typeface="Arial" charset="0"/>
              <a:buChar char="•"/>
            </a:pPr>
            <a:r>
              <a:rPr lang="en-US" b="1" dirty="0"/>
              <a:t>Fail-safe</a:t>
            </a:r>
          </a:p>
          <a:p>
            <a:pPr marL="628650" lvl="1" indent="-285750">
              <a:buClr>
                <a:schemeClr val="accent2"/>
              </a:buClr>
              <a:buFont typeface="Arial" charset="0"/>
              <a:buChar char="•"/>
            </a:pPr>
            <a:r>
              <a:rPr lang="en-US" dirty="0"/>
              <a:t>sandbox - you can </a:t>
            </a:r>
            <a:r>
              <a:rPr lang="en-US" dirty="0" smtClean="0"/>
              <a:t>break </a:t>
            </a:r>
            <a:r>
              <a:rPr lang="en-US" dirty="0"/>
              <a:t>it</a:t>
            </a:r>
          </a:p>
          <a:p>
            <a:pPr marL="628650" lvl="1" indent="-285750">
              <a:buClr>
                <a:schemeClr val="accent2"/>
              </a:buClr>
              <a:buFont typeface="Arial" charset="0"/>
              <a:buChar char="•"/>
            </a:pPr>
            <a:r>
              <a:rPr lang="en-US" dirty="0"/>
              <a:t>built within client’s security perimeter</a:t>
            </a:r>
          </a:p>
          <a:p>
            <a:pPr marL="628650" lvl="1" indent="-285750">
              <a:buClr>
                <a:schemeClr val="accent2"/>
              </a:buClr>
              <a:buFont typeface="Arial" charset="0"/>
              <a:buChar char="•"/>
            </a:pPr>
            <a:r>
              <a:rPr lang="en-US" dirty="0"/>
              <a:t>client’s security policies and access controls </a:t>
            </a:r>
            <a:r>
              <a:rPr lang="en-US" dirty="0" smtClean="0"/>
              <a:t>applied</a:t>
            </a:r>
            <a:endParaRPr lang="en-US" dirty="0"/>
          </a:p>
        </p:txBody>
      </p:sp>
      <p:sp>
        <p:nvSpPr>
          <p:cNvPr id="12" name="TextBox 11"/>
          <p:cNvSpPr txBox="1"/>
          <p:nvPr/>
        </p:nvSpPr>
        <p:spPr>
          <a:xfrm>
            <a:off x="4663439" y="1966025"/>
            <a:ext cx="4114800" cy="2677656"/>
          </a:xfrm>
          <a:prstGeom prst="rect">
            <a:avLst/>
          </a:prstGeom>
          <a:noFill/>
        </p:spPr>
        <p:txBody>
          <a:bodyPr wrap="square" rtlCol="0">
            <a:spAutoFit/>
          </a:bodyPr>
          <a:lstStyle/>
          <a:p>
            <a:pPr marL="171450" indent="-171450">
              <a:buClr>
                <a:schemeClr val="accent2"/>
              </a:buClr>
              <a:buFont typeface="Arial" charset="0"/>
              <a:buChar char="•"/>
            </a:pPr>
            <a:r>
              <a:rPr lang="en-US" b="1" dirty="0" smtClean="0"/>
              <a:t>Exploratory </a:t>
            </a:r>
            <a:r>
              <a:rPr lang="en-US" b="1" dirty="0"/>
              <a:t>Environment</a:t>
            </a:r>
          </a:p>
          <a:p>
            <a:pPr marL="628650" lvl="1" indent="-285750">
              <a:buClr>
                <a:schemeClr val="accent2"/>
              </a:buClr>
              <a:buFont typeface="Arial" charset="0"/>
              <a:buChar char="•"/>
            </a:pPr>
            <a:r>
              <a:rPr lang="en-US" dirty="0"/>
              <a:t>best open source data tools</a:t>
            </a:r>
          </a:p>
          <a:p>
            <a:pPr marL="628650" lvl="1" indent="-285750">
              <a:buClr>
                <a:schemeClr val="accent2"/>
              </a:buClr>
              <a:buFont typeface="Arial" charset="0"/>
              <a:buChar char="•"/>
            </a:pPr>
            <a:r>
              <a:rPr lang="en-US" dirty="0"/>
              <a:t>scalable compute </a:t>
            </a:r>
          </a:p>
          <a:p>
            <a:pPr marL="628650" lvl="1" indent="-285750">
              <a:buClr>
                <a:schemeClr val="accent2"/>
              </a:buClr>
              <a:buFont typeface="Arial" charset="0"/>
              <a:buChar char="•"/>
            </a:pPr>
            <a:r>
              <a:rPr lang="en-US" dirty="0"/>
              <a:t>data and metadata </a:t>
            </a:r>
            <a:r>
              <a:rPr lang="en-US" dirty="0" smtClean="0"/>
              <a:t>store</a:t>
            </a:r>
          </a:p>
          <a:p>
            <a:pPr marL="628650" lvl="1" indent="-285750">
              <a:buClr>
                <a:schemeClr val="accent2"/>
              </a:buClr>
              <a:buFont typeface="Arial" charset="0"/>
              <a:buChar char="•"/>
            </a:pPr>
            <a:r>
              <a:rPr lang="en-US" dirty="0" smtClean="0"/>
              <a:t>training / workshops</a:t>
            </a:r>
          </a:p>
          <a:p>
            <a:pPr lvl="1">
              <a:buClr>
                <a:schemeClr val="accent2"/>
              </a:buClr>
            </a:pPr>
            <a:endParaRPr lang="en-US" dirty="0"/>
          </a:p>
          <a:p>
            <a:pPr marL="285750" indent="-285750">
              <a:buClr>
                <a:schemeClr val="accent2"/>
              </a:buClr>
              <a:buFont typeface="Arial" charset="0"/>
              <a:buChar char="•"/>
            </a:pPr>
            <a:r>
              <a:rPr lang="en-US" b="1" dirty="0"/>
              <a:t>Collaborative Data Science Workflow </a:t>
            </a:r>
            <a:endParaRPr lang="en-US" dirty="0"/>
          </a:p>
          <a:p>
            <a:pPr marL="628650" lvl="1" indent="-285750">
              <a:buClr>
                <a:schemeClr val="accent2"/>
              </a:buClr>
              <a:buFont typeface="Arial" charset="0"/>
              <a:buChar char="•"/>
            </a:pPr>
            <a:r>
              <a:rPr lang="en-US" dirty="0"/>
              <a:t>collaboration within data science team</a:t>
            </a:r>
          </a:p>
          <a:p>
            <a:pPr marL="628650" lvl="1" indent="-285750">
              <a:buClr>
                <a:schemeClr val="accent2"/>
              </a:buClr>
              <a:buFont typeface="Arial" charset="0"/>
              <a:buChar char="•"/>
            </a:pPr>
            <a:r>
              <a:rPr lang="en-US" dirty="0"/>
              <a:t>collaboration between data science and engineering team</a:t>
            </a:r>
          </a:p>
          <a:p>
            <a:pPr marL="628650" lvl="1" indent="-285750">
              <a:buClr>
                <a:schemeClr val="accent2"/>
              </a:buClr>
              <a:buFont typeface="Arial" charset="0"/>
              <a:buChar char="•"/>
            </a:pPr>
            <a:r>
              <a:rPr lang="en-US" dirty="0"/>
              <a:t>fast track from RND to Production</a:t>
            </a:r>
          </a:p>
          <a:p>
            <a:pPr>
              <a:buClr>
                <a:schemeClr val="accent2"/>
              </a:buClr>
            </a:pPr>
            <a:endParaRPr lang="en-US" dirty="0"/>
          </a:p>
        </p:txBody>
      </p:sp>
      <p:sp>
        <p:nvSpPr>
          <p:cNvPr id="4" name="TextBox 3"/>
          <p:cNvSpPr txBox="1"/>
          <p:nvPr/>
        </p:nvSpPr>
        <p:spPr>
          <a:xfrm>
            <a:off x="2657475" y="4488302"/>
            <a:ext cx="3457575" cy="52322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b="1" dirty="0" smtClean="0"/>
              <a:t>Customizable</a:t>
            </a:r>
          </a:p>
          <a:p>
            <a:pPr marL="628650" lvl="1" indent="-285750">
              <a:buClr>
                <a:schemeClr val="accent2"/>
              </a:buClr>
              <a:buFont typeface="Arial" panose="020B0604020202020204" pitchFamily="34" charset="0"/>
              <a:buChar char="•"/>
            </a:pPr>
            <a:r>
              <a:rPr lang="en-US" dirty="0" smtClean="0"/>
              <a:t>Plug-in proprietary components  </a:t>
            </a:r>
            <a:endParaRPr lang="en-US" dirty="0"/>
          </a:p>
        </p:txBody>
      </p:sp>
    </p:spTree>
    <p:extLst>
      <p:ext uri="{BB962C8B-B14F-4D97-AF65-F5344CB8AC3E}">
        <p14:creationId xmlns:p14="http://schemas.microsoft.com/office/powerpoint/2010/main" val="3155744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3821" y="218208"/>
            <a:ext cx="2169102" cy="49252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100" dirty="0"/>
              <a:t>Self service</a:t>
            </a:r>
          </a:p>
        </p:txBody>
      </p:sp>
      <p:sp>
        <p:nvSpPr>
          <p:cNvPr id="6" name="Rectangle 5"/>
          <p:cNvSpPr/>
          <p:nvPr/>
        </p:nvSpPr>
        <p:spPr>
          <a:xfrm>
            <a:off x="918311" y="614483"/>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smtClean="0"/>
              <a:t>Web UI</a:t>
            </a:r>
            <a:endParaRPr lang="en-US" sz="1050" dirty="0"/>
          </a:p>
        </p:txBody>
      </p:sp>
      <p:sp>
        <p:nvSpPr>
          <p:cNvPr id="9" name="Rectangle 8"/>
          <p:cNvSpPr/>
          <p:nvPr/>
        </p:nvSpPr>
        <p:spPr>
          <a:xfrm>
            <a:off x="918312" y="3452887"/>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Environment templates</a:t>
            </a:r>
          </a:p>
        </p:txBody>
      </p:sp>
      <p:sp>
        <p:nvSpPr>
          <p:cNvPr id="10" name="Rectangle 9"/>
          <p:cNvSpPr/>
          <p:nvPr/>
        </p:nvSpPr>
        <p:spPr>
          <a:xfrm>
            <a:off x="3364923" y="218208"/>
            <a:ext cx="5501987" cy="16550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100" dirty="0"/>
              <a:t>Personal Exploratory environment</a:t>
            </a:r>
          </a:p>
        </p:txBody>
      </p:sp>
      <p:sp>
        <p:nvSpPr>
          <p:cNvPr id="11" name="Rectangle 10"/>
          <p:cNvSpPr/>
          <p:nvPr/>
        </p:nvSpPr>
        <p:spPr>
          <a:xfrm>
            <a:off x="3746788" y="779319"/>
            <a:ext cx="92738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Analytical tools</a:t>
            </a:r>
          </a:p>
        </p:txBody>
      </p:sp>
      <p:sp>
        <p:nvSpPr>
          <p:cNvPr id="12" name="Rectangle 11"/>
          <p:cNvSpPr/>
          <p:nvPr/>
        </p:nvSpPr>
        <p:spPr>
          <a:xfrm>
            <a:off x="4993697" y="779319"/>
            <a:ext cx="1192358"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Computational resources</a:t>
            </a:r>
          </a:p>
        </p:txBody>
      </p:sp>
      <p:sp>
        <p:nvSpPr>
          <p:cNvPr id="13" name="Rectangle 12"/>
          <p:cNvSpPr/>
          <p:nvPr/>
        </p:nvSpPr>
        <p:spPr>
          <a:xfrm>
            <a:off x="6505575" y="779319"/>
            <a:ext cx="927389" cy="1519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Metadata</a:t>
            </a:r>
          </a:p>
        </p:txBody>
      </p:sp>
      <p:sp>
        <p:nvSpPr>
          <p:cNvPr id="14" name="Rectangle 13"/>
          <p:cNvSpPr/>
          <p:nvPr/>
        </p:nvSpPr>
        <p:spPr>
          <a:xfrm>
            <a:off x="7830415" y="779319"/>
            <a:ext cx="927389" cy="1519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Data</a:t>
            </a:r>
          </a:p>
        </p:txBody>
      </p:sp>
      <p:sp>
        <p:nvSpPr>
          <p:cNvPr id="15" name="Rectangle 14"/>
          <p:cNvSpPr/>
          <p:nvPr/>
        </p:nvSpPr>
        <p:spPr>
          <a:xfrm>
            <a:off x="3364922" y="2860099"/>
            <a:ext cx="5501987" cy="16550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100" dirty="0"/>
              <a:t>Collaboration space [optional]</a:t>
            </a:r>
          </a:p>
        </p:txBody>
      </p:sp>
      <p:sp>
        <p:nvSpPr>
          <p:cNvPr id="16" name="Rectangle 15"/>
          <p:cNvSpPr/>
          <p:nvPr/>
        </p:nvSpPr>
        <p:spPr>
          <a:xfrm>
            <a:off x="3774064" y="3384174"/>
            <a:ext cx="927389" cy="1603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Shared Data</a:t>
            </a:r>
          </a:p>
        </p:txBody>
      </p:sp>
      <p:sp>
        <p:nvSpPr>
          <p:cNvPr id="17" name="Rectangle 16"/>
          <p:cNvSpPr/>
          <p:nvPr/>
        </p:nvSpPr>
        <p:spPr>
          <a:xfrm>
            <a:off x="5819125" y="3384174"/>
            <a:ext cx="927389" cy="16034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Shared Metadata</a:t>
            </a:r>
          </a:p>
        </p:txBody>
      </p:sp>
      <p:sp>
        <p:nvSpPr>
          <p:cNvPr id="19" name="Rectangle 18"/>
          <p:cNvSpPr/>
          <p:nvPr/>
        </p:nvSpPr>
        <p:spPr>
          <a:xfrm>
            <a:off x="7830415" y="3384174"/>
            <a:ext cx="927389" cy="16034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smtClean="0"/>
              <a:t>Work Items Store</a:t>
            </a:r>
            <a:endParaRPr lang="en-US" sz="825" i="1" dirty="0"/>
          </a:p>
        </p:txBody>
      </p:sp>
      <p:sp>
        <p:nvSpPr>
          <p:cNvPr id="7" name="Rectangle 6"/>
          <p:cNvSpPr/>
          <p:nvPr/>
        </p:nvSpPr>
        <p:spPr>
          <a:xfrm>
            <a:off x="918313" y="1531121"/>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Entitlement management</a:t>
            </a:r>
          </a:p>
        </p:txBody>
      </p:sp>
      <p:sp>
        <p:nvSpPr>
          <p:cNvPr id="20" name="Rectangle 19"/>
          <p:cNvSpPr/>
          <p:nvPr/>
        </p:nvSpPr>
        <p:spPr>
          <a:xfrm>
            <a:off x="7363" y="1539154"/>
            <a:ext cx="653767"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smtClean="0"/>
              <a:t>Identity provider</a:t>
            </a:r>
          </a:p>
          <a:p>
            <a:pPr algn="ctr"/>
            <a:r>
              <a:rPr lang="en-US" sz="1050" dirty="0" smtClean="0"/>
              <a:t>API</a:t>
            </a:r>
            <a:endParaRPr lang="en-US" sz="1050" dirty="0"/>
          </a:p>
        </p:txBody>
      </p:sp>
      <p:cxnSp>
        <p:nvCxnSpPr>
          <p:cNvPr id="23" name="Straight Arrow Connector 22"/>
          <p:cNvCxnSpPr>
            <a:endCxn id="7" idx="1"/>
          </p:cNvCxnSpPr>
          <p:nvPr/>
        </p:nvCxnSpPr>
        <p:spPr>
          <a:xfrm>
            <a:off x="653767" y="1873294"/>
            <a:ext cx="264546" cy="72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8" name="Rectangle 7"/>
          <p:cNvSpPr/>
          <p:nvPr/>
        </p:nvSpPr>
        <p:spPr>
          <a:xfrm>
            <a:off x="910286" y="2453531"/>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Provisioning</a:t>
            </a:r>
          </a:p>
        </p:txBody>
      </p:sp>
      <p:sp>
        <p:nvSpPr>
          <p:cNvPr id="21" name="Rectangle 20"/>
          <p:cNvSpPr/>
          <p:nvPr/>
        </p:nvSpPr>
        <p:spPr>
          <a:xfrm>
            <a:off x="0" y="2453531"/>
            <a:ext cx="653767"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err="1" smtClean="0"/>
              <a:t>Infrastr</a:t>
            </a:r>
            <a:r>
              <a:rPr lang="en-US" sz="1050" dirty="0" smtClean="0"/>
              <a:t>. provider</a:t>
            </a:r>
          </a:p>
          <a:p>
            <a:pPr algn="ctr"/>
            <a:r>
              <a:rPr lang="en-US" sz="1050" dirty="0" smtClean="0"/>
              <a:t>API</a:t>
            </a:r>
            <a:endParaRPr lang="en-US" sz="1050" dirty="0"/>
          </a:p>
        </p:txBody>
      </p:sp>
      <p:cxnSp>
        <p:nvCxnSpPr>
          <p:cNvPr id="25" name="Straight Arrow Connector 24"/>
          <p:cNvCxnSpPr>
            <a:stCxn id="8" idx="1"/>
            <a:endCxn id="21" idx="3"/>
          </p:cNvCxnSpPr>
          <p:nvPr/>
        </p:nvCxnSpPr>
        <p:spPr>
          <a:xfrm flipH="1">
            <a:off x="653767" y="2796431"/>
            <a:ext cx="256519"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2" name="Rectangle 21"/>
          <p:cNvSpPr/>
          <p:nvPr/>
        </p:nvSpPr>
        <p:spPr>
          <a:xfrm>
            <a:off x="3746788" y="1465119"/>
            <a:ext cx="92738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Mounted </a:t>
            </a:r>
            <a:r>
              <a:rPr lang="en-US" sz="1050" dirty="0" smtClean="0"/>
              <a:t>local </a:t>
            </a:r>
            <a:r>
              <a:rPr lang="en-US" sz="1050" dirty="0" err="1" smtClean="0"/>
              <a:t>dir</a:t>
            </a:r>
            <a:endParaRPr lang="en-US" sz="1050" dirty="0"/>
          </a:p>
        </p:txBody>
      </p:sp>
      <p:sp>
        <p:nvSpPr>
          <p:cNvPr id="24" name="Rectangle 23"/>
          <p:cNvSpPr/>
          <p:nvPr/>
        </p:nvSpPr>
        <p:spPr>
          <a:xfrm>
            <a:off x="3825586" y="702851"/>
            <a:ext cx="92738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Analytical tools</a:t>
            </a:r>
          </a:p>
        </p:txBody>
      </p:sp>
      <p:sp>
        <p:nvSpPr>
          <p:cNvPr id="27" name="Rectangle 26"/>
          <p:cNvSpPr/>
          <p:nvPr/>
        </p:nvSpPr>
        <p:spPr>
          <a:xfrm>
            <a:off x="3906549" y="614483"/>
            <a:ext cx="92738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Analytical tools</a:t>
            </a:r>
          </a:p>
        </p:txBody>
      </p:sp>
      <p:sp>
        <p:nvSpPr>
          <p:cNvPr id="28" name="Rectangle 27"/>
          <p:cNvSpPr/>
          <p:nvPr/>
        </p:nvSpPr>
        <p:spPr>
          <a:xfrm>
            <a:off x="5071629" y="672644"/>
            <a:ext cx="1192358"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Computational resources</a:t>
            </a:r>
          </a:p>
        </p:txBody>
      </p:sp>
      <p:sp>
        <p:nvSpPr>
          <p:cNvPr id="29" name="Rectangle 28"/>
          <p:cNvSpPr/>
          <p:nvPr/>
        </p:nvSpPr>
        <p:spPr>
          <a:xfrm>
            <a:off x="5153458" y="593249"/>
            <a:ext cx="1192358"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Computational resources</a:t>
            </a:r>
          </a:p>
        </p:txBody>
      </p:sp>
      <p:sp>
        <p:nvSpPr>
          <p:cNvPr id="30" name="Rectangle 29"/>
          <p:cNvSpPr/>
          <p:nvPr/>
        </p:nvSpPr>
        <p:spPr>
          <a:xfrm>
            <a:off x="918311" y="4375296"/>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Resources audit</a:t>
            </a:r>
          </a:p>
        </p:txBody>
      </p:sp>
    </p:spTree>
    <p:extLst>
      <p:ext uri="{BB962C8B-B14F-4D97-AF65-F5344CB8AC3E}">
        <p14:creationId xmlns:p14="http://schemas.microsoft.com/office/powerpoint/2010/main" val="3852038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E3C081-4081-47AD-A9A6-9F18F525DA1D}">
  <ds:schemaRefs>
    <ds:schemaRef ds:uri="http://purl.org/dc/elements/1.1/"/>
    <ds:schemaRef ds:uri="http://schemas.openxmlformats.org/package/2006/metadata/core-properties"/>
    <ds:schemaRef ds:uri="http://www.w3.org/XML/1998/namespace"/>
    <ds:schemaRef ds:uri="http://purl.org/dc/terms/"/>
    <ds:schemaRef ds:uri="http://purl.org/dc/dcmitype/"/>
    <ds:schemaRef ds:uri="http://schemas.microsoft.com/office/2006/documentManagement/types"/>
    <ds:schemaRef ds:uri="http://schemas.microsoft.com/office/infopath/2007/PartnerControl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81715</TotalTime>
  <Words>2605</Words>
  <Application>Microsoft Office PowerPoint</Application>
  <PresentationFormat>On-screen Show (16:9)</PresentationFormat>
  <Paragraphs>436</Paragraphs>
  <Slides>30</Slides>
  <Notes>22</Notes>
  <HiddenSlides>9</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Arial Black</vt:lpstr>
      <vt:lpstr>Calibri</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Oleh Hrynyk</cp:lastModifiedBy>
  <cp:revision>4601</cp:revision>
  <cp:lastPrinted>2014-07-09T13:30:36Z</cp:lastPrinted>
  <dcterms:created xsi:type="dcterms:W3CDTF">2014-07-08T13:27:24Z</dcterms:created>
  <dcterms:modified xsi:type="dcterms:W3CDTF">2016-09-14T10:11:52Z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