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94660"/>
  </p:normalViewPr>
  <p:slideViewPr>
    <p:cSldViewPr snapToGrid="0">
      <p:cViewPr varScale="1">
        <p:scale>
          <a:sx n="113" d="100"/>
          <a:sy n="113" d="100"/>
        </p:scale>
        <p:origin x="138" y="10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E22ADD-12A3-4706-A53F-80C59E7D584E}"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6C2A2-00B4-47DF-B6D8-753AFFABEFA9}" type="slidenum">
              <a:rPr lang="en-US" smtClean="0"/>
              <a:t>‹#›</a:t>
            </a:fld>
            <a:endParaRPr lang="en-US"/>
          </a:p>
        </p:txBody>
      </p:sp>
    </p:spTree>
    <p:extLst>
      <p:ext uri="{BB962C8B-B14F-4D97-AF65-F5344CB8AC3E}">
        <p14:creationId xmlns:p14="http://schemas.microsoft.com/office/powerpoint/2010/main" val="3772391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E22ADD-12A3-4706-A53F-80C59E7D584E}"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6C2A2-00B4-47DF-B6D8-753AFFABEFA9}" type="slidenum">
              <a:rPr lang="en-US" smtClean="0"/>
              <a:t>‹#›</a:t>
            </a:fld>
            <a:endParaRPr lang="en-US"/>
          </a:p>
        </p:txBody>
      </p:sp>
    </p:spTree>
    <p:extLst>
      <p:ext uri="{BB962C8B-B14F-4D97-AF65-F5344CB8AC3E}">
        <p14:creationId xmlns:p14="http://schemas.microsoft.com/office/powerpoint/2010/main" val="640369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E22ADD-12A3-4706-A53F-80C59E7D584E}"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6C2A2-00B4-47DF-B6D8-753AFFABEFA9}" type="slidenum">
              <a:rPr lang="en-US" smtClean="0"/>
              <a:t>‹#›</a:t>
            </a:fld>
            <a:endParaRPr lang="en-US"/>
          </a:p>
        </p:txBody>
      </p:sp>
    </p:spTree>
    <p:extLst>
      <p:ext uri="{BB962C8B-B14F-4D97-AF65-F5344CB8AC3E}">
        <p14:creationId xmlns:p14="http://schemas.microsoft.com/office/powerpoint/2010/main" val="1834351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E22ADD-12A3-4706-A53F-80C59E7D584E}"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6C2A2-00B4-47DF-B6D8-753AFFABEFA9}" type="slidenum">
              <a:rPr lang="en-US" smtClean="0"/>
              <a:t>‹#›</a:t>
            </a:fld>
            <a:endParaRPr lang="en-US"/>
          </a:p>
        </p:txBody>
      </p:sp>
    </p:spTree>
    <p:extLst>
      <p:ext uri="{BB962C8B-B14F-4D97-AF65-F5344CB8AC3E}">
        <p14:creationId xmlns:p14="http://schemas.microsoft.com/office/powerpoint/2010/main" val="1100349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E22ADD-12A3-4706-A53F-80C59E7D584E}"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6C2A2-00B4-47DF-B6D8-753AFFABEFA9}" type="slidenum">
              <a:rPr lang="en-US" smtClean="0"/>
              <a:t>‹#›</a:t>
            </a:fld>
            <a:endParaRPr lang="en-US"/>
          </a:p>
        </p:txBody>
      </p:sp>
    </p:spTree>
    <p:extLst>
      <p:ext uri="{BB962C8B-B14F-4D97-AF65-F5344CB8AC3E}">
        <p14:creationId xmlns:p14="http://schemas.microsoft.com/office/powerpoint/2010/main" val="46997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E22ADD-12A3-4706-A53F-80C59E7D584E}"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6C2A2-00B4-47DF-B6D8-753AFFABEFA9}" type="slidenum">
              <a:rPr lang="en-US" smtClean="0"/>
              <a:t>‹#›</a:t>
            </a:fld>
            <a:endParaRPr lang="en-US"/>
          </a:p>
        </p:txBody>
      </p:sp>
    </p:spTree>
    <p:extLst>
      <p:ext uri="{BB962C8B-B14F-4D97-AF65-F5344CB8AC3E}">
        <p14:creationId xmlns:p14="http://schemas.microsoft.com/office/powerpoint/2010/main" val="1784680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E22ADD-12A3-4706-A53F-80C59E7D584E}" type="datetimeFigureOut">
              <a:rPr lang="en-US" smtClean="0"/>
              <a:t>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66C2A2-00B4-47DF-B6D8-753AFFABEFA9}" type="slidenum">
              <a:rPr lang="en-US" smtClean="0"/>
              <a:t>‹#›</a:t>
            </a:fld>
            <a:endParaRPr lang="en-US"/>
          </a:p>
        </p:txBody>
      </p:sp>
    </p:spTree>
    <p:extLst>
      <p:ext uri="{BB962C8B-B14F-4D97-AF65-F5344CB8AC3E}">
        <p14:creationId xmlns:p14="http://schemas.microsoft.com/office/powerpoint/2010/main" val="220889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E22ADD-12A3-4706-A53F-80C59E7D584E}" type="datetimeFigureOut">
              <a:rPr lang="en-US" smtClean="0"/>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66C2A2-00B4-47DF-B6D8-753AFFABEFA9}" type="slidenum">
              <a:rPr lang="en-US" smtClean="0"/>
              <a:t>‹#›</a:t>
            </a:fld>
            <a:endParaRPr lang="en-US"/>
          </a:p>
        </p:txBody>
      </p:sp>
    </p:spTree>
    <p:extLst>
      <p:ext uri="{BB962C8B-B14F-4D97-AF65-F5344CB8AC3E}">
        <p14:creationId xmlns:p14="http://schemas.microsoft.com/office/powerpoint/2010/main" val="2109102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E22ADD-12A3-4706-A53F-80C59E7D584E}" type="datetimeFigureOut">
              <a:rPr lang="en-US" smtClean="0"/>
              <a:t>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66C2A2-00B4-47DF-B6D8-753AFFABEFA9}" type="slidenum">
              <a:rPr lang="en-US" smtClean="0"/>
              <a:t>‹#›</a:t>
            </a:fld>
            <a:endParaRPr lang="en-US"/>
          </a:p>
        </p:txBody>
      </p:sp>
    </p:spTree>
    <p:extLst>
      <p:ext uri="{BB962C8B-B14F-4D97-AF65-F5344CB8AC3E}">
        <p14:creationId xmlns:p14="http://schemas.microsoft.com/office/powerpoint/2010/main" val="3894710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E22ADD-12A3-4706-A53F-80C59E7D584E}"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6C2A2-00B4-47DF-B6D8-753AFFABEFA9}" type="slidenum">
              <a:rPr lang="en-US" smtClean="0"/>
              <a:t>‹#›</a:t>
            </a:fld>
            <a:endParaRPr lang="en-US"/>
          </a:p>
        </p:txBody>
      </p:sp>
    </p:spTree>
    <p:extLst>
      <p:ext uri="{BB962C8B-B14F-4D97-AF65-F5344CB8AC3E}">
        <p14:creationId xmlns:p14="http://schemas.microsoft.com/office/powerpoint/2010/main" val="2805099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E22ADD-12A3-4706-A53F-80C59E7D584E}"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6C2A2-00B4-47DF-B6D8-753AFFABEFA9}" type="slidenum">
              <a:rPr lang="en-US" smtClean="0"/>
              <a:t>‹#›</a:t>
            </a:fld>
            <a:endParaRPr lang="en-US"/>
          </a:p>
        </p:txBody>
      </p:sp>
    </p:spTree>
    <p:extLst>
      <p:ext uri="{BB962C8B-B14F-4D97-AF65-F5344CB8AC3E}">
        <p14:creationId xmlns:p14="http://schemas.microsoft.com/office/powerpoint/2010/main" val="1517724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E22ADD-12A3-4706-A53F-80C59E7D584E}" type="datetimeFigureOut">
              <a:rPr lang="en-US" smtClean="0"/>
              <a:t>1/15/2020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66C2A2-00B4-47DF-B6D8-753AFFABEFA9}" type="slidenum">
              <a:rPr lang="en-US" smtClean="0"/>
              <a:t>‹#›</a:t>
            </a:fld>
            <a:endParaRPr lang="en-US"/>
          </a:p>
        </p:txBody>
      </p:sp>
    </p:spTree>
    <p:extLst>
      <p:ext uri="{BB962C8B-B14F-4D97-AF65-F5344CB8AC3E}">
        <p14:creationId xmlns:p14="http://schemas.microsoft.com/office/powerpoint/2010/main" val="1818242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Forecasting</a:t>
            </a:r>
            <a:endParaRPr lang="en-US"/>
          </a:p>
        </p:txBody>
      </p:sp>
      <p:sp>
        <p:nvSpPr>
          <p:cNvPr id="3" name="Subtitle 2"/>
          <p:cNvSpPr>
            <a:spLocks noGrp="1"/>
          </p:cNvSpPr>
          <p:nvPr>
            <p:ph type="subTitle" idx="1"/>
          </p:nvPr>
        </p:nvSpPr>
        <p:spPr/>
        <p:txBody>
          <a:bodyPr/>
          <a:lstStyle/>
          <a:p>
            <a:r>
              <a:rPr lang="en-US" smtClean="0"/>
              <a:t>Principles and Practice</a:t>
            </a:r>
            <a:endParaRPr lang="en-US"/>
          </a:p>
        </p:txBody>
      </p:sp>
    </p:spTree>
    <p:extLst>
      <p:ext uri="{BB962C8B-B14F-4D97-AF65-F5344CB8AC3E}">
        <p14:creationId xmlns:p14="http://schemas.microsoft.com/office/powerpoint/2010/main" val="1024481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3075"/>
          </a:xfrm>
        </p:spPr>
        <p:txBody>
          <a:bodyPr>
            <a:noAutofit/>
          </a:bodyPr>
          <a:lstStyle/>
          <a:p>
            <a:r>
              <a:rPr lang="en-US" sz="2800" smtClean="0">
                <a:latin typeface="Arial Rounded MT Bold" panose="020F0704030504030204" pitchFamily="34" charset="0"/>
              </a:rPr>
              <a:t>Motivation for forecasting</a:t>
            </a:r>
            <a:endParaRPr lang="en-US" sz="2800">
              <a:latin typeface="Arial Rounded MT Bold" panose="020F0704030504030204" pitchFamily="34" charset="0"/>
            </a:endParaRPr>
          </a:p>
        </p:txBody>
      </p:sp>
      <p:sp>
        <p:nvSpPr>
          <p:cNvPr id="3" name="Content Placeholder 2"/>
          <p:cNvSpPr>
            <a:spLocks noGrp="1"/>
          </p:cNvSpPr>
          <p:nvPr>
            <p:ph idx="1"/>
          </p:nvPr>
        </p:nvSpPr>
        <p:spPr>
          <a:xfrm>
            <a:off x="838200" y="1024467"/>
            <a:ext cx="10515600" cy="5152496"/>
          </a:xfrm>
        </p:spPr>
        <p:txBody>
          <a:bodyPr>
            <a:normAutofit/>
          </a:bodyPr>
          <a:lstStyle/>
          <a:p>
            <a:r>
              <a:rPr lang="en-US" sz="2000" smtClean="0"/>
              <a:t>Forecasting is obviously a difficult activity, and businesses that do it well have a big advantage over those whose forecasts fail.</a:t>
            </a:r>
          </a:p>
          <a:p>
            <a:r>
              <a:rPr lang="en-US" sz="2000" smtClean="0"/>
              <a:t>Reliable forecasting methods are replicable and testable.</a:t>
            </a:r>
          </a:p>
          <a:p>
            <a:r>
              <a:rPr lang="en-US" sz="2000" smtClean="0"/>
              <a:t>Forecasting is an important aid to effective and efficient planning.</a:t>
            </a:r>
          </a:p>
          <a:p>
            <a:r>
              <a:rPr lang="en-US" sz="2000" smtClean="0"/>
              <a:t>Forecasting and forecasting systems should be an integral part of the decision-making activities of management, as it can play an important role in many areas of a company. Some key aspects of forecasting systems include:</a:t>
            </a:r>
          </a:p>
          <a:p>
            <a:pPr lvl="1"/>
            <a:r>
              <a:rPr lang="en-US" sz="1600" smtClean="0"/>
              <a:t>development of expertise in indentifying forecasting problems;</a:t>
            </a:r>
          </a:p>
          <a:p>
            <a:pPr lvl="1"/>
            <a:r>
              <a:rPr lang="en-US" sz="1600" smtClean="0"/>
              <a:t>applying a range of forecasting methods;</a:t>
            </a:r>
          </a:p>
          <a:p>
            <a:pPr lvl="1"/>
            <a:r>
              <a:rPr lang="en-US" sz="1600" smtClean="0"/>
              <a:t>selecting appropriate methods for each problem;</a:t>
            </a:r>
          </a:p>
          <a:p>
            <a:pPr lvl="1"/>
            <a:r>
              <a:rPr lang="en-US" sz="1600" smtClean="0"/>
              <a:t>evaluating and refining forecasting methods over time;</a:t>
            </a:r>
          </a:p>
          <a:p>
            <a:pPr lvl="1"/>
            <a:r>
              <a:rPr lang="en-US" sz="1600" smtClean="0"/>
              <a:t>strong organizational support for the use of formal forecasting methods if they are to be used successfully.</a:t>
            </a:r>
          </a:p>
        </p:txBody>
      </p:sp>
    </p:spTree>
    <p:extLst>
      <p:ext uri="{BB962C8B-B14F-4D97-AF65-F5344CB8AC3E}">
        <p14:creationId xmlns:p14="http://schemas.microsoft.com/office/powerpoint/2010/main" val="340545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3075"/>
          </a:xfrm>
        </p:spPr>
        <p:txBody>
          <a:bodyPr>
            <a:noAutofit/>
          </a:bodyPr>
          <a:lstStyle/>
          <a:p>
            <a:r>
              <a:rPr lang="en-US" sz="2800" smtClean="0">
                <a:latin typeface="Arial Rounded MT Bold" panose="020F0704030504030204" pitchFamily="34" charset="0"/>
              </a:rPr>
              <a:t>What can be forecast?</a:t>
            </a:r>
            <a:endParaRPr lang="en-US" sz="2800">
              <a:latin typeface="Arial Rounded MT Bold" panose="020F0704030504030204" pitchFamily="34" charset="0"/>
            </a:endParaRPr>
          </a:p>
        </p:txBody>
      </p:sp>
      <p:sp>
        <p:nvSpPr>
          <p:cNvPr id="3" name="Content Placeholder 2"/>
          <p:cNvSpPr>
            <a:spLocks noGrp="1"/>
          </p:cNvSpPr>
          <p:nvPr>
            <p:ph idx="1"/>
          </p:nvPr>
        </p:nvSpPr>
        <p:spPr>
          <a:xfrm>
            <a:off x="838200" y="1024467"/>
            <a:ext cx="10515600" cy="5152496"/>
          </a:xfrm>
        </p:spPr>
        <p:txBody>
          <a:bodyPr>
            <a:normAutofit/>
          </a:bodyPr>
          <a:lstStyle/>
          <a:p>
            <a:r>
              <a:rPr lang="en-US" sz="2000" smtClean="0"/>
              <a:t>The predictability of an event or a quantity depends on several factors including:</a:t>
            </a:r>
          </a:p>
          <a:p>
            <a:pPr lvl="1"/>
            <a:r>
              <a:rPr lang="en-US" sz="1600" smtClean="0"/>
              <a:t>how well we understand the factors that contribute to it;</a:t>
            </a:r>
          </a:p>
          <a:p>
            <a:pPr lvl="1"/>
            <a:r>
              <a:rPr lang="en-US" sz="1600" smtClean="0"/>
              <a:t>how much data is available;</a:t>
            </a:r>
          </a:p>
          <a:p>
            <a:pPr lvl="1"/>
            <a:r>
              <a:rPr lang="en-US" sz="1600" smtClean="0"/>
              <a:t>whether the forecasts can affect the thing we are trying to forecast.</a:t>
            </a:r>
          </a:p>
          <a:p>
            <a:r>
              <a:rPr lang="en-US" sz="2000" smtClean="0"/>
              <a:t>The last condition results in “self-fulfilling” forecasts and this is the basis for the “efficient market hypothesis”.</a:t>
            </a:r>
          </a:p>
          <a:p>
            <a:r>
              <a:rPr lang="en-US" sz="2000" smtClean="0"/>
              <a:t>When a phenomenon is intrinsically not forecastable because any or all of the conditions for forecasting are not met, forecasters need to be aware of their own limitations, and not claim more than is possible.</a:t>
            </a:r>
          </a:p>
          <a:p>
            <a:pPr lvl="1"/>
            <a:r>
              <a:rPr lang="en-US" sz="1600" smtClean="0"/>
              <a:t>A key step is knowing when something can be forecast accurately and likewise understanding when forecasts will be no better than tossing a coin. Good forecasts capture the genuine patterns and relationships which exist in the historical data, but do not replicate past events that will not occur again.</a:t>
            </a:r>
          </a:p>
          <a:p>
            <a:pPr lvl="1"/>
            <a:r>
              <a:rPr lang="en-US" sz="1600" smtClean="0"/>
              <a:t>Thus we need to learn how to tell the difference between a random fluctuation in the past data that should be ignored, and a genuine pattern that should be modelled and extrapolated.</a:t>
            </a:r>
          </a:p>
          <a:p>
            <a:pPr lvl="1"/>
            <a:r>
              <a:rPr lang="en-US" sz="1600" smtClean="0"/>
              <a:t>Many people wrongly assume that forecasts are not possible in a changing environment. Every environment is changing and a good forecasting model captures the way in which things are changing. Forecasts rarely assume that the environment is unchanging. Rather what is normally assumed is that the way in which the environment is changing will continue into the future.</a:t>
            </a:r>
          </a:p>
          <a:p>
            <a:endParaRPr lang="en-US" sz="2000" smtClean="0"/>
          </a:p>
        </p:txBody>
      </p:sp>
    </p:spTree>
    <p:extLst>
      <p:ext uri="{BB962C8B-B14F-4D97-AF65-F5344CB8AC3E}">
        <p14:creationId xmlns:p14="http://schemas.microsoft.com/office/powerpoint/2010/main" val="640058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3075"/>
          </a:xfrm>
        </p:spPr>
        <p:txBody>
          <a:bodyPr>
            <a:noAutofit/>
          </a:bodyPr>
          <a:lstStyle/>
          <a:p>
            <a:r>
              <a:rPr lang="en-US" sz="2800" smtClean="0">
                <a:latin typeface="Arial Rounded MT Bold" panose="020F0704030504030204" pitchFamily="34" charset="0"/>
              </a:rPr>
              <a:t>Determining what to forecast</a:t>
            </a:r>
            <a:endParaRPr lang="en-US" sz="2800">
              <a:latin typeface="Arial Rounded MT Bold" panose="020F0704030504030204" pitchFamily="34" charset="0"/>
            </a:endParaRPr>
          </a:p>
        </p:txBody>
      </p:sp>
      <p:sp>
        <p:nvSpPr>
          <p:cNvPr id="3" name="Content Placeholder 2"/>
          <p:cNvSpPr>
            <a:spLocks noGrp="1"/>
          </p:cNvSpPr>
          <p:nvPr>
            <p:ph idx="1"/>
          </p:nvPr>
        </p:nvSpPr>
        <p:spPr>
          <a:xfrm>
            <a:off x="838200" y="1024467"/>
            <a:ext cx="10515600" cy="5152496"/>
          </a:xfrm>
        </p:spPr>
        <p:txBody>
          <a:bodyPr>
            <a:normAutofit/>
          </a:bodyPr>
          <a:lstStyle/>
          <a:p>
            <a:r>
              <a:rPr lang="en-US" sz="2000" smtClean="0"/>
              <a:t>Determining what should be forecast is the first step in the pipeline.</a:t>
            </a:r>
          </a:p>
          <a:p>
            <a:r>
              <a:rPr lang="en-US" sz="2000" smtClean="0"/>
              <a:t>How far into the future do you need to forecast – i.e. what is the forecasting horizon?</a:t>
            </a:r>
          </a:p>
          <a:p>
            <a:r>
              <a:rPr lang="en-US" sz="2000" smtClean="0"/>
              <a:t>How frequently are forecasts required?</a:t>
            </a:r>
          </a:p>
          <a:p>
            <a:r>
              <a:rPr lang="en-US" sz="2000" smtClean="0"/>
              <a:t>Understanding the needs of the people consuming the forecast is critical.</a:t>
            </a:r>
          </a:p>
          <a:p>
            <a:r>
              <a:rPr lang="en-US" sz="2000" smtClean="0"/>
              <a:t>Significant effort can be required for locating and collating data prior to developing suitable forecasting methods.</a:t>
            </a:r>
          </a:p>
        </p:txBody>
      </p:sp>
    </p:spTree>
    <p:extLst>
      <p:ext uri="{BB962C8B-B14F-4D97-AF65-F5344CB8AC3E}">
        <p14:creationId xmlns:p14="http://schemas.microsoft.com/office/powerpoint/2010/main" val="2610354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3075"/>
          </a:xfrm>
        </p:spPr>
        <p:txBody>
          <a:bodyPr>
            <a:noAutofit/>
          </a:bodyPr>
          <a:lstStyle/>
          <a:p>
            <a:r>
              <a:rPr lang="en-US" sz="2800" smtClean="0">
                <a:latin typeface="Arial Rounded MT Bold" panose="020F0704030504030204" pitchFamily="34" charset="0"/>
              </a:rPr>
              <a:t>Forecasting data and methods</a:t>
            </a:r>
            <a:endParaRPr lang="en-US" sz="2800">
              <a:latin typeface="Arial Rounded MT Bold" panose="020F0704030504030204" pitchFamily="34" charset="0"/>
            </a:endParaRPr>
          </a:p>
        </p:txBody>
      </p:sp>
      <p:sp>
        <p:nvSpPr>
          <p:cNvPr id="3" name="Content Placeholder 2"/>
          <p:cNvSpPr>
            <a:spLocks noGrp="1"/>
          </p:cNvSpPr>
          <p:nvPr>
            <p:ph idx="1"/>
          </p:nvPr>
        </p:nvSpPr>
        <p:spPr>
          <a:xfrm>
            <a:off x="838200" y="1024467"/>
            <a:ext cx="10515600" cy="5152496"/>
          </a:xfrm>
        </p:spPr>
        <p:txBody>
          <a:bodyPr>
            <a:normAutofit fontScale="92500" lnSpcReduction="10000"/>
          </a:bodyPr>
          <a:lstStyle/>
          <a:p>
            <a:r>
              <a:rPr lang="en-US" sz="2000" smtClean="0"/>
              <a:t>Quantitative forecasting can be applied when two conditions are satisfied:</a:t>
            </a:r>
          </a:p>
          <a:p>
            <a:pPr lvl="1"/>
            <a:r>
              <a:rPr lang="en-US" sz="1600" smtClean="0"/>
              <a:t>numerical information about the past is available;</a:t>
            </a:r>
          </a:p>
          <a:p>
            <a:pPr lvl="1"/>
            <a:r>
              <a:rPr lang="en-US" sz="1600" smtClean="0"/>
              <a:t>it is reasonable to assume that some aspects of the past patterns will continue into the future.</a:t>
            </a:r>
          </a:p>
          <a:p>
            <a:r>
              <a:rPr lang="en-US" sz="2000" smtClean="0"/>
              <a:t>There is a wide range of quantative forecasting methods, each with its own properties, accuracies, and costs.</a:t>
            </a:r>
          </a:p>
          <a:p>
            <a:r>
              <a:rPr lang="en-US" sz="2000" smtClean="0"/>
              <a:t>Anything that is observed sequentially over time at regular time intervals is within the scope of this analysis. Irregular times series forecasting methods is out of scope.</a:t>
            </a:r>
          </a:p>
          <a:p>
            <a:r>
              <a:rPr lang="en-US" sz="2000" smtClean="0"/>
              <a:t>The simplest forecasting methods use only information on the variable to be forecast and make no attempt to discover factors that affect its behavior. These methods yield </a:t>
            </a:r>
            <a:r>
              <a:rPr lang="en-US" sz="2000" b="1" i="1" u="sng" smtClean="0"/>
              <a:t>time series models</a:t>
            </a:r>
            <a:r>
              <a:rPr lang="en-US" sz="2000" smtClean="0"/>
              <a:t> and are designed to extrapolate trend and seasonal patterns. These models are often used when:</a:t>
            </a:r>
          </a:p>
          <a:p>
            <a:pPr lvl="1"/>
            <a:r>
              <a:rPr lang="en-US" sz="1600" smtClean="0"/>
              <a:t>the forecast variable and the system many not be understood or situations when it may be extremely difficult to measure the relationships that are assumed to govern its behavior;</a:t>
            </a:r>
          </a:p>
          <a:p>
            <a:pPr lvl="1"/>
            <a:r>
              <a:rPr lang="en-US" sz="1600" smtClean="0"/>
              <a:t>it may be necessary to know or forecast the future values of the predictor variables which may itself be too difficult;</a:t>
            </a:r>
          </a:p>
          <a:p>
            <a:pPr lvl="1"/>
            <a:r>
              <a:rPr lang="en-US" sz="1600" smtClean="0"/>
              <a:t>the main concern may be only to predict what will happen, not why it happens;</a:t>
            </a:r>
          </a:p>
          <a:p>
            <a:pPr lvl="1"/>
            <a:r>
              <a:rPr lang="en-US" sz="1600" smtClean="0"/>
              <a:t>time series model may give more accurate forecasts than explanatory or mixed models.</a:t>
            </a:r>
          </a:p>
          <a:p>
            <a:r>
              <a:rPr lang="en-US" sz="2000" smtClean="0"/>
              <a:t>Predictor variables are often useful in time series forecasting and methods that utilize them produce </a:t>
            </a:r>
            <a:r>
              <a:rPr lang="en-US" sz="2000" b="1" i="1" u="sng" smtClean="0"/>
              <a:t>explanatory models</a:t>
            </a:r>
            <a:r>
              <a:rPr lang="en-US" sz="2000" smtClean="0"/>
              <a:t>.</a:t>
            </a:r>
          </a:p>
          <a:p>
            <a:r>
              <a:rPr lang="en-US" sz="2000" b="1" i="1" u="sng" smtClean="0"/>
              <a:t>Mixed models</a:t>
            </a:r>
            <a:r>
              <a:rPr lang="en-US" sz="2000" smtClean="0"/>
              <a:t> use elements both of explanatory models and time series models.</a:t>
            </a:r>
          </a:p>
        </p:txBody>
      </p:sp>
    </p:spTree>
    <p:extLst>
      <p:ext uri="{BB962C8B-B14F-4D97-AF65-F5344CB8AC3E}">
        <p14:creationId xmlns:p14="http://schemas.microsoft.com/office/powerpoint/2010/main" val="1284553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TotalTime>
  <Words>715</Words>
  <Application>Microsoft Office PowerPoint</Application>
  <PresentationFormat>Widescreen</PresentationFormat>
  <Paragraphs>41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Rounded MT Bold</vt:lpstr>
      <vt:lpstr>Calibri</vt:lpstr>
      <vt:lpstr>Calibri Light</vt:lpstr>
      <vt:lpstr>Office Theme</vt:lpstr>
      <vt:lpstr>Forecasting</vt:lpstr>
      <vt:lpstr>Motivation for forecasting</vt:lpstr>
      <vt:lpstr>What can be forecast?</vt:lpstr>
      <vt:lpstr>Determining what to forecast</vt:lpstr>
      <vt:lpstr>Forecasting data and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dc:title>
  <dc:creator>Nick Jathar</dc:creator>
  <cp:lastModifiedBy>Nick Jathar</cp:lastModifiedBy>
  <cp:revision>10</cp:revision>
  <dcterms:created xsi:type="dcterms:W3CDTF">2020-01-15T12:11:14Z</dcterms:created>
  <dcterms:modified xsi:type="dcterms:W3CDTF">2020-01-15T19:33:34Z</dcterms:modified>
</cp:coreProperties>
</file>