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3F22E-B243-4869-99D3-FDE97050BBE0}" v="10" dt="2020-03-13T17:57:49.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5" autoAdjust="0"/>
    <p:restoredTop sz="94660"/>
  </p:normalViewPr>
  <p:slideViewPr>
    <p:cSldViewPr snapToGrid="0">
      <p:cViewPr varScale="1">
        <p:scale>
          <a:sx n="110" d="100"/>
          <a:sy n="110" d="100"/>
        </p:scale>
        <p:origin x="525"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Jathar" userId="7874bdcc0642262c" providerId="LiveId" clId="{0F53F22E-B243-4869-99D3-FDE97050BBE0}"/>
    <pc:docChg chg="custSel addSld modSld">
      <pc:chgData name="Nikhil Jathar" userId="7874bdcc0642262c" providerId="LiveId" clId="{0F53F22E-B243-4869-99D3-FDE97050BBE0}" dt="2020-03-13T17:58:02.644" v="591" actId="14100"/>
      <pc:docMkLst>
        <pc:docMk/>
      </pc:docMkLst>
      <pc:sldChg chg="addSp modSp mod">
        <pc:chgData name="Nikhil Jathar" userId="7874bdcc0642262c" providerId="LiveId" clId="{0F53F22E-B243-4869-99D3-FDE97050BBE0}" dt="2020-03-13T17:47:58.675" v="550" actId="14100"/>
        <pc:sldMkLst>
          <pc:docMk/>
          <pc:sldMk cId="1783248332" sldId="256"/>
        </pc:sldMkLst>
        <pc:spChg chg="add mod">
          <ac:chgData name="Nikhil Jathar" userId="7874bdcc0642262c" providerId="LiveId" clId="{0F53F22E-B243-4869-99D3-FDE97050BBE0}" dt="2020-03-13T17:47:50.393" v="548" actId="1076"/>
          <ac:spMkLst>
            <pc:docMk/>
            <pc:sldMk cId="1783248332" sldId="256"/>
            <ac:spMk id="2" creationId="{D95435A0-01E8-476A-AB16-1402982D8A27}"/>
          </ac:spMkLst>
        </pc:spChg>
        <pc:spChg chg="mod">
          <ac:chgData name="Nikhil Jathar" userId="7874bdcc0642262c" providerId="LiveId" clId="{0F53F22E-B243-4869-99D3-FDE97050BBE0}" dt="2020-03-13T17:47:36.157" v="546" actId="1076"/>
          <ac:spMkLst>
            <pc:docMk/>
            <pc:sldMk cId="1783248332" sldId="256"/>
            <ac:spMk id="6" creationId="{00000000-0000-0000-0000-000000000000}"/>
          </ac:spMkLst>
        </pc:spChg>
        <pc:spChg chg="mod">
          <ac:chgData name="Nikhil Jathar" userId="7874bdcc0642262c" providerId="LiveId" clId="{0F53F22E-B243-4869-99D3-FDE97050BBE0}" dt="2020-03-13T17:47:41.199" v="547" actId="1076"/>
          <ac:spMkLst>
            <pc:docMk/>
            <pc:sldMk cId="1783248332" sldId="256"/>
            <ac:spMk id="7" creationId="{00000000-0000-0000-0000-000000000000}"/>
          </ac:spMkLst>
        </pc:spChg>
        <pc:spChg chg="add mod">
          <ac:chgData name="Nikhil Jathar" userId="7874bdcc0642262c" providerId="LiveId" clId="{0F53F22E-B243-4869-99D3-FDE97050BBE0}" dt="2020-03-13T17:46:33.437" v="542" actId="255"/>
          <ac:spMkLst>
            <pc:docMk/>
            <pc:sldMk cId="1783248332" sldId="256"/>
            <ac:spMk id="8" creationId="{C514BD69-A47F-45EC-A6F1-9064E6A35C92}"/>
          </ac:spMkLst>
        </pc:spChg>
        <pc:picChg chg="add mod">
          <ac:chgData name="Nikhil Jathar" userId="7874bdcc0642262c" providerId="LiveId" clId="{0F53F22E-B243-4869-99D3-FDE97050BBE0}" dt="2020-03-13T17:47:58.675" v="550" actId="14100"/>
          <ac:picMkLst>
            <pc:docMk/>
            <pc:sldMk cId="1783248332" sldId="256"/>
            <ac:picMk id="3" creationId="{28D85B02-228A-4B47-AE91-30BB413A7D3B}"/>
          </ac:picMkLst>
        </pc:picChg>
      </pc:sldChg>
      <pc:sldChg chg="addSp modSp add mod">
        <pc:chgData name="Nikhil Jathar" userId="7874bdcc0642262c" providerId="LiveId" clId="{0F53F22E-B243-4869-99D3-FDE97050BBE0}" dt="2020-03-13T17:58:02.644" v="591" actId="14100"/>
        <pc:sldMkLst>
          <pc:docMk/>
          <pc:sldMk cId="258594250" sldId="257"/>
        </pc:sldMkLst>
        <pc:spChg chg="add mod">
          <ac:chgData name="Nikhil Jathar" userId="7874bdcc0642262c" providerId="LiveId" clId="{0F53F22E-B243-4869-99D3-FDE97050BBE0}" dt="2020-03-13T17:54:50.075" v="587" actId="114"/>
          <ac:spMkLst>
            <pc:docMk/>
            <pc:sldMk cId="258594250" sldId="257"/>
            <ac:spMk id="2" creationId="{10B9A273-DCD8-4C0A-A94B-2F64AD1C4A4C}"/>
          </ac:spMkLst>
        </pc:spChg>
        <pc:picChg chg="add mod">
          <ac:chgData name="Nikhil Jathar" userId="7874bdcc0642262c" providerId="LiveId" clId="{0F53F22E-B243-4869-99D3-FDE97050BBE0}" dt="2020-03-13T17:58:02.644" v="591" actId="14100"/>
          <ac:picMkLst>
            <pc:docMk/>
            <pc:sldMk cId="258594250" sldId="257"/>
            <ac:picMk id="3" creationId="{38698F69-96B3-436A-9A9A-2311F81FE1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B89B0-3D0C-4E34-8595-DA945716A5DF}"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83127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B89B0-3D0C-4E34-8595-DA945716A5DF}"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333199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B89B0-3D0C-4E34-8595-DA945716A5DF}"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110931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B89B0-3D0C-4E34-8595-DA945716A5DF}"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10611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BB89B0-3D0C-4E34-8595-DA945716A5DF}"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242849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B89B0-3D0C-4E34-8595-DA945716A5DF}"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400477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B89B0-3D0C-4E34-8595-DA945716A5DF}"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363990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B89B0-3D0C-4E34-8595-DA945716A5DF}"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325698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B89B0-3D0C-4E34-8595-DA945716A5DF}"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41324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BB89B0-3D0C-4E34-8595-DA945716A5DF}"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276446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BB89B0-3D0C-4E34-8595-DA945716A5DF}"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92901-6768-4BED-9E60-E1EC4007F29B}" type="slidenum">
              <a:rPr lang="en-US" smtClean="0"/>
              <a:t>‹#›</a:t>
            </a:fld>
            <a:endParaRPr lang="en-US"/>
          </a:p>
        </p:txBody>
      </p:sp>
    </p:spTree>
    <p:extLst>
      <p:ext uri="{BB962C8B-B14F-4D97-AF65-F5344CB8AC3E}">
        <p14:creationId xmlns:p14="http://schemas.microsoft.com/office/powerpoint/2010/main" val="297690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B89B0-3D0C-4E34-8595-DA945716A5DF}" type="datetimeFigureOut">
              <a:rPr lang="en-US" smtClean="0"/>
              <a:t>3/13/2020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92901-6768-4BED-9E60-E1EC4007F29B}" type="slidenum">
              <a:rPr lang="en-US" smtClean="0"/>
              <a:t>‹#›</a:t>
            </a:fld>
            <a:endParaRPr lang="en-US"/>
          </a:p>
        </p:txBody>
      </p:sp>
    </p:spTree>
    <p:extLst>
      <p:ext uri="{BB962C8B-B14F-4D97-AF65-F5344CB8AC3E}">
        <p14:creationId xmlns:p14="http://schemas.microsoft.com/office/powerpoint/2010/main" val="1054997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223" y="195786"/>
            <a:ext cx="3558942" cy="172043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80976" y="1992568"/>
                <a:ext cx="3696525"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1" i="0" smtClean="0">
                          <a:latin typeface="Cambria Math" panose="02040503050406030204" pitchFamily="18" charset="0"/>
                        </a:rPr>
                        <m:t>𝐖𝐨𝐫𝐤𝐢𝐧𝐠</m:t>
                      </m:r>
                      <m:r>
                        <a:rPr lang="en-US" sz="1100" b="1" i="0" smtClean="0">
                          <a:latin typeface="Cambria Math" panose="02040503050406030204" pitchFamily="18" charset="0"/>
                        </a:rPr>
                        <m:t> </m:t>
                      </m:r>
                      <m:r>
                        <a:rPr lang="en-US" sz="1100" b="1" i="0" smtClean="0">
                          <a:latin typeface="Cambria Math" panose="02040503050406030204" pitchFamily="18" charset="0"/>
                        </a:rPr>
                        <m:t>𝐜𝐚𝐩𝐢𝐭𝐚𝐥</m:t>
                      </m:r>
                      <m:r>
                        <a:rPr lang="en-US" sz="1100" b="1" i="0" smtClean="0">
                          <a:latin typeface="Cambria Math" panose="02040503050406030204" pitchFamily="18" charset="0"/>
                        </a:rPr>
                        <m:t>=</m:t>
                      </m:r>
                      <m:r>
                        <a:rPr lang="en-US" sz="1100" b="1" i="0" smtClean="0">
                          <a:latin typeface="Cambria Math" panose="02040503050406030204" pitchFamily="18" charset="0"/>
                        </a:rPr>
                        <m:t>𝐂𝐮𝐫𝐫𝐞𝐧𝐭</m:t>
                      </m:r>
                      <m:r>
                        <a:rPr lang="en-US" sz="1100" b="1" i="0" smtClean="0">
                          <a:latin typeface="Cambria Math" panose="02040503050406030204" pitchFamily="18" charset="0"/>
                        </a:rPr>
                        <m:t> </m:t>
                      </m:r>
                      <m:r>
                        <a:rPr lang="en-US" sz="1100" b="1" i="0" smtClean="0">
                          <a:latin typeface="Cambria Math" panose="02040503050406030204" pitchFamily="18" charset="0"/>
                        </a:rPr>
                        <m:t>𝐚𝐬𝐬𝐞𝐭𝐬</m:t>
                      </m:r>
                      <m:r>
                        <a:rPr lang="en-US" sz="1100" b="1" i="0" smtClean="0">
                          <a:latin typeface="Cambria Math" panose="02040503050406030204" pitchFamily="18" charset="0"/>
                        </a:rPr>
                        <m:t> −</m:t>
                      </m:r>
                      <m:r>
                        <a:rPr lang="en-US" sz="1100" b="1" i="0" smtClean="0">
                          <a:latin typeface="Cambria Math" panose="02040503050406030204" pitchFamily="18" charset="0"/>
                        </a:rPr>
                        <m:t>𝐂𝐮𝐫𝐫𝐞𝐧𝐭</m:t>
                      </m:r>
                      <m:r>
                        <a:rPr lang="en-US" sz="1100" b="1" i="0" smtClean="0">
                          <a:latin typeface="Cambria Math" panose="02040503050406030204" pitchFamily="18" charset="0"/>
                        </a:rPr>
                        <m:t> </m:t>
                      </m:r>
                      <m:r>
                        <a:rPr lang="en-US" sz="1100" b="1" i="0" smtClean="0">
                          <a:latin typeface="Cambria Math" panose="02040503050406030204" pitchFamily="18" charset="0"/>
                        </a:rPr>
                        <m:t>𝐥𝐢𝐚𝐛𝐢𝐥𝐢𝐭𝐢𝐞𝐬</m:t>
                      </m:r>
                    </m:oMath>
                  </m:oMathPara>
                </a14:m>
                <a:endParaRPr lang="en-US" sz="1100" b="1"/>
              </a:p>
            </p:txBody>
          </p:sp>
        </mc:Choice>
        <mc:Fallback xmlns="">
          <p:sp>
            <p:nvSpPr>
              <p:cNvPr id="5" name="TextBox 4"/>
              <p:cNvSpPr txBox="1">
                <a:spLocks noRot="1" noChangeAspect="1" noMove="1" noResize="1" noEditPoints="1" noAdjustHandles="1" noChangeArrowheads="1" noChangeShapeType="1" noTextEdit="1"/>
              </p:cNvSpPr>
              <p:nvPr/>
            </p:nvSpPr>
            <p:spPr>
              <a:xfrm>
                <a:off x="380976" y="1992568"/>
                <a:ext cx="3696525" cy="169277"/>
              </a:xfrm>
              <a:prstGeom prst="rect">
                <a:avLst/>
              </a:prstGeom>
              <a:blipFill>
                <a:blip r:embed="rId3"/>
                <a:stretch>
                  <a:fillRect t="-3571" b="-35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35684" y="2343895"/>
                <a:ext cx="2309735" cy="318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1" i="0" smtClean="0">
                          <a:latin typeface="Cambria Math" panose="02040503050406030204" pitchFamily="18" charset="0"/>
                        </a:rPr>
                        <m:t>𝐂𝐮𝐫𝐫𝐞𝐧𝐭</m:t>
                      </m:r>
                      <m:r>
                        <a:rPr lang="en-US" sz="1100" b="1" i="0" smtClean="0">
                          <a:latin typeface="Cambria Math" panose="02040503050406030204" pitchFamily="18" charset="0"/>
                        </a:rPr>
                        <m:t> </m:t>
                      </m:r>
                      <m:r>
                        <a:rPr lang="en-US" sz="1100" b="1" i="0" smtClean="0">
                          <a:latin typeface="Cambria Math" panose="02040503050406030204" pitchFamily="18" charset="0"/>
                        </a:rPr>
                        <m:t>𝐫𝐚𝐭𝐢𝐨</m:t>
                      </m:r>
                      <m:r>
                        <a:rPr lang="en-US" sz="1100" b="1" i="0" smtClean="0">
                          <a:latin typeface="Cambria Math" panose="02040503050406030204" pitchFamily="18" charset="0"/>
                        </a:rPr>
                        <m:t>= </m:t>
                      </m:r>
                      <m:f>
                        <m:fPr>
                          <m:ctrlPr>
                            <a:rPr lang="en-US" sz="1100" b="1" i="1" smtClean="0">
                              <a:latin typeface="Cambria Math" panose="02040503050406030204" pitchFamily="18" charset="0"/>
                            </a:rPr>
                          </m:ctrlPr>
                        </m:fPr>
                        <m:num>
                          <m:r>
                            <a:rPr lang="en-US" sz="1100" b="1" i="0" smtClean="0">
                              <a:latin typeface="Cambria Math" panose="02040503050406030204" pitchFamily="18" charset="0"/>
                            </a:rPr>
                            <m:t>𝐂𝐮𝐫𝐫𝐞𝐧𝐭</m:t>
                          </m:r>
                          <m:r>
                            <a:rPr lang="en-US" sz="1100" b="1" i="0" smtClean="0">
                              <a:latin typeface="Cambria Math" panose="02040503050406030204" pitchFamily="18" charset="0"/>
                            </a:rPr>
                            <m:t> </m:t>
                          </m:r>
                          <m:r>
                            <a:rPr lang="en-US" sz="1100" b="1" i="0" smtClean="0">
                              <a:latin typeface="Cambria Math" panose="02040503050406030204" pitchFamily="18" charset="0"/>
                            </a:rPr>
                            <m:t>𝐚𝐬𝐬𝐞𝐭</m:t>
                          </m:r>
                        </m:num>
                        <m:den>
                          <m:r>
                            <a:rPr lang="en-US" sz="1100" b="1" i="0" smtClean="0">
                              <a:latin typeface="Cambria Math" panose="02040503050406030204" pitchFamily="18" charset="0"/>
                            </a:rPr>
                            <m:t>𝐂𝐮𝐫𝐫𝐞𝐧𝐭</m:t>
                          </m:r>
                          <m:r>
                            <a:rPr lang="en-US" sz="1100" b="1" i="0" smtClean="0">
                              <a:latin typeface="Cambria Math" panose="02040503050406030204" pitchFamily="18" charset="0"/>
                            </a:rPr>
                            <m:t> </m:t>
                          </m:r>
                          <m:r>
                            <a:rPr lang="en-US" sz="1100" b="1" i="0" smtClean="0">
                              <a:latin typeface="Cambria Math" panose="02040503050406030204" pitchFamily="18" charset="0"/>
                            </a:rPr>
                            <m:t>𝐥𝐢𝐚𝐛𝐢𝐥𝐢𝐭𝐢𝐞𝐬</m:t>
                          </m:r>
                        </m:den>
                      </m:f>
                    </m:oMath>
                  </m:oMathPara>
                </a14:m>
                <a:endParaRPr lang="en-US" sz="1100" b="1" dirty="0"/>
              </a:p>
            </p:txBody>
          </p:sp>
        </mc:Choice>
        <mc:Fallback>
          <p:sp>
            <p:nvSpPr>
              <p:cNvPr id="6" name="TextBox 5"/>
              <p:cNvSpPr txBox="1">
                <a:spLocks noRot="1" noChangeAspect="1" noMove="1" noResize="1" noEditPoints="1" noAdjustHandles="1" noChangeArrowheads="1" noChangeShapeType="1" noTextEdit="1"/>
              </p:cNvSpPr>
              <p:nvPr/>
            </p:nvSpPr>
            <p:spPr>
              <a:xfrm>
                <a:off x="435684" y="2343895"/>
                <a:ext cx="2309735" cy="318036"/>
              </a:xfrm>
              <a:prstGeom prst="rect">
                <a:avLst/>
              </a:prstGeom>
              <a:blipFill>
                <a:blip r:embed="rId4"/>
                <a:stretch>
                  <a:fillRect l="-1055" r="-1319" b="-132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70362" y="2843981"/>
                <a:ext cx="4704621" cy="321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1" i="0" smtClean="0">
                          <a:latin typeface="Cambria Math" panose="02040503050406030204" pitchFamily="18" charset="0"/>
                        </a:rPr>
                        <m:t>𝐐𝐮𝐢𝐜𝐤</m:t>
                      </m:r>
                      <m:r>
                        <a:rPr lang="en-US" sz="1100" b="1" i="0" smtClean="0">
                          <a:latin typeface="Cambria Math" panose="02040503050406030204" pitchFamily="18" charset="0"/>
                        </a:rPr>
                        <m:t> </m:t>
                      </m:r>
                      <m:r>
                        <a:rPr lang="en-US" sz="1100" b="1" i="0" smtClean="0">
                          <a:latin typeface="Cambria Math" panose="02040503050406030204" pitchFamily="18" charset="0"/>
                        </a:rPr>
                        <m:t>𝐫𝐚𝐭𝐢𝐨</m:t>
                      </m:r>
                      <m:r>
                        <a:rPr lang="en-US" sz="1100" b="1" i="0" smtClean="0">
                          <a:latin typeface="Cambria Math" panose="02040503050406030204" pitchFamily="18" charset="0"/>
                        </a:rPr>
                        <m:t>= </m:t>
                      </m:r>
                      <m:f>
                        <m:fPr>
                          <m:ctrlPr>
                            <a:rPr lang="en-US" sz="1100" b="1" i="1" smtClean="0">
                              <a:latin typeface="Cambria Math" panose="02040503050406030204" pitchFamily="18" charset="0"/>
                            </a:rPr>
                          </m:ctrlPr>
                        </m:fPr>
                        <m:num>
                          <m:r>
                            <a:rPr lang="en-US" sz="1100" b="1" i="0" smtClean="0">
                              <a:latin typeface="Cambria Math" panose="02040503050406030204" pitchFamily="18" charset="0"/>
                            </a:rPr>
                            <m:t>𝐂𝐚𝐬𝐡</m:t>
                          </m:r>
                          <m:r>
                            <a:rPr lang="en-US" sz="1100" b="1" i="0" smtClean="0">
                              <a:latin typeface="Cambria Math" panose="02040503050406030204" pitchFamily="18" charset="0"/>
                            </a:rPr>
                            <m:t> </m:t>
                          </m:r>
                          <m:r>
                            <a:rPr lang="en-US" sz="1100" b="1" i="0" smtClean="0">
                              <a:latin typeface="Cambria Math" panose="02040503050406030204" pitchFamily="18" charset="0"/>
                            </a:rPr>
                            <m:t>𝐚𝐧𝐝</m:t>
                          </m:r>
                          <m:r>
                            <a:rPr lang="en-US" sz="1100" b="1" i="0" smtClean="0">
                              <a:latin typeface="Cambria Math" panose="02040503050406030204" pitchFamily="18" charset="0"/>
                            </a:rPr>
                            <m:t> </m:t>
                          </m:r>
                          <m:r>
                            <a:rPr lang="en-US" sz="1100" b="1" i="0" smtClean="0">
                              <a:latin typeface="Cambria Math" panose="02040503050406030204" pitchFamily="18" charset="0"/>
                            </a:rPr>
                            <m:t>𝐦𝐚𝐫𝐤𝐞𝐭𝐚𝐛𝐥𝐞</m:t>
                          </m:r>
                          <m:r>
                            <a:rPr lang="en-US" sz="1100" b="1" i="0" smtClean="0">
                              <a:latin typeface="Cambria Math" panose="02040503050406030204" pitchFamily="18" charset="0"/>
                            </a:rPr>
                            <m:t> </m:t>
                          </m:r>
                          <m:r>
                            <a:rPr lang="en-US" sz="1100" b="1" i="0" smtClean="0">
                              <a:latin typeface="Cambria Math" panose="02040503050406030204" pitchFamily="18" charset="0"/>
                            </a:rPr>
                            <m:t>𝐬𝐞𝐜𝐮𝐫𝐢𝐭𝐢𝐞𝐬</m:t>
                          </m:r>
                          <m:r>
                            <a:rPr lang="en-US" sz="1100" b="1" i="0" smtClean="0">
                              <a:latin typeface="Cambria Math" panose="02040503050406030204" pitchFamily="18" charset="0"/>
                            </a:rPr>
                            <m:t> </m:t>
                          </m:r>
                          <m:r>
                            <a:rPr lang="en-US" sz="1100" b="1" i="0" smtClean="0">
                              <a:latin typeface="Cambria Math" panose="02040503050406030204" pitchFamily="18" charset="0"/>
                            </a:rPr>
                            <m:t>𝐚𝐧𝐝</m:t>
                          </m:r>
                          <m:r>
                            <a:rPr lang="en-US" sz="1100" b="1" i="0" smtClean="0">
                              <a:latin typeface="Cambria Math" panose="02040503050406030204" pitchFamily="18" charset="0"/>
                            </a:rPr>
                            <m:t> </m:t>
                          </m:r>
                          <m:r>
                            <a:rPr lang="en-US" sz="1100" b="1" i="0" smtClean="0">
                              <a:latin typeface="Cambria Math" panose="02040503050406030204" pitchFamily="18" charset="0"/>
                            </a:rPr>
                            <m:t>𝐚𝐜𝐜𝐨𝐮𝐧𝐭𝐬</m:t>
                          </m:r>
                          <m:r>
                            <a:rPr lang="en-US" sz="1100" b="1" i="0" smtClean="0">
                              <a:latin typeface="Cambria Math" panose="02040503050406030204" pitchFamily="18" charset="0"/>
                            </a:rPr>
                            <m:t> </m:t>
                          </m:r>
                          <m:r>
                            <a:rPr lang="en-US" sz="1100" b="1" i="0" smtClean="0">
                              <a:latin typeface="Cambria Math" panose="02040503050406030204" pitchFamily="18" charset="0"/>
                            </a:rPr>
                            <m:t>𝐫𝐞𝐜𝐞𝐢𝐯𝐚𝐛𝐥𝐞</m:t>
                          </m:r>
                        </m:num>
                        <m:den>
                          <m:r>
                            <a:rPr lang="en-US" sz="1100" b="1" i="0" smtClean="0">
                              <a:latin typeface="Cambria Math" panose="02040503050406030204" pitchFamily="18" charset="0"/>
                            </a:rPr>
                            <m:t>𝐂𝐮𝐫𝐫𝐞𝐧𝐭</m:t>
                          </m:r>
                          <m:r>
                            <a:rPr lang="en-US" sz="1100" b="1" i="0" smtClean="0">
                              <a:latin typeface="Cambria Math" panose="02040503050406030204" pitchFamily="18" charset="0"/>
                            </a:rPr>
                            <m:t> </m:t>
                          </m:r>
                          <m:r>
                            <a:rPr lang="en-US" sz="1100" b="1" i="0" smtClean="0">
                              <a:latin typeface="Cambria Math" panose="02040503050406030204" pitchFamily="18" charset="0"/>
                            </a:rPr>
                            <m:t>𝐥𝐢𝐚𝐛𝐢𝐥𝐢𝐭𝐢𝐞𝐬</m:t>
                          </m:r>
                        </m:den>
                      </m:f>
                    </m:oMath>
                  </m:oMathPara>
                </a14:m>
                <a:endParaRPr lang="en-US" sz="1100" b="1" dirty="0"/>
              </a:p>
            </p:txBody>
          </p:sp>
        </mc:Choice>
        <mc:Fallback>
          <p:sp>
            <p:nvSpPr>
              <p:cNvPr id="7" name="TextBox 6"/>
              <p:cNvSpPr txBox="1">
                <a:spLocks noRot="1" noChangeAspect="1" noMove="1" noResize="1" noEditPoints="1" noAdjustHandles="1" noChangeArrowheads="1" noChangeShapeType="1" noTextEdit="1"/>
              </p:cNvSpPr>
              <p:nvPr/>
            </p:nvSpPr>
            <p:spPr>
              <a:xfrm>
                <a:off x="470362" y="2843981"/>
                <a:ext cx="4704621" cy="321563"/>
              </a:xfrm>
              <a:prstGeom prst="rect">
                <a:avLst/>
              </a:prstGeom>
              <a:blipFill>
                <a:blip r:embed="rId5"/>
                <a:stretch>
                  <a:fillRect l="-648" t="-3846" r="-389" b="-17308"/>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D95435A0-01E8-476A-AB16-1402982D8A27}"/>
              </a:ext>
            </a:extLst>
          </p:cNvPr>
          <p:cNvSpPr txBox="1"/>
          <p:nvPr/>
        </p:nvSpPr>
        <p:spPr>
          <a:xfrm>
            <a:off x="380976" y="3344067"/>
            <a:ext cx="8152435" cy="553998"/>
          </a:xfrm>
          <a:prstGeom prst="rect">
            <a:avLst/>
          </a:prstGeom>
          <a:noFill/>
        </p:spPr>
        <p:txBody>
          <a:bodyPr wrap="square" rtlCol="0">
            <a:spAutoFit/>
          </a:bodyPr>
          <a:lstStyle/>
          <a:p>
            <a:r>
              <a:rPr lang="en-US" sz="1000" dirty="0"/>
              <a:t>The balance sheet organizes assets and liabilities in order of liquidity and this makes assessing working capital straightforward.</a:t>
            </a:r>
          </a:p>
          <a:p>
            <a:r>
              <a:rPr lang="en-US" sz="1000" dirty="0"/>
              <a:t>The cash flow statement organizes items categorically – operating, investing, and financing.</a:t>
            </a:r>
          </a:p>
          <a:p>
            <a:r>
              <a:rPr lang="en-US" sz="1000" dirty="0"/>
              <a:t>Current assets on the balance sheet are commonly tied to operating cash flow impacts (embedded within changes in operating assets and liabilities). </a:t>
            </a:r>
          </a:p>
        </p:txBody>
      </p:sp>
      <p:sp>
        <p:nvSpPr>
          <p:cNvPr id="8" name="TextBox 7">
            <a:extLst>
              <a:ext uri="{FF2B5EF4-FFF2-40B4-BE49-F238E27FC236}">
                <a16:creationId xmlns:a16="http://schemas.microsoft.com/office/drawing/2014/main" id="{C514BD69-A47F-45EC-A6F1-9064E6A35C92}"/>
              </a:ext>
            </a:extLst>
          </p:cNvPr>
          <p:cNvSpPr txBox="1"/>
          <p:nvPr/>
        </p:nvSpPr>
        <p:spPr>
          <a:xfrm>
            <a:off x="4572000" y="415162"/>
            <a:ext cx="4173583" cy="2246769"/>
          </a:xfrm>
          <a:prstGeom prst="rect">
            <a:avLst/>
          </a:prstGeom>
          <a:noFill/>
        </p:spPr>
        <p:txBody>
          <a:bodyPr wrap="square" rtlCol="0">
            <a:spAutoFit/>
          </a:bodyPr>
          <a:lstStyle/>
          <a:p>
            <a:r>
              <a:rPr lang="en-US" sz="1000" dirty="0"/>
              <a:t>Cash, accounts receivable, inventories and accounts payable are often discussed together because they represent the moving parts involved in a company’s </a:t>
            </a:r>
            <a:r>
              <a:rPr lang="en-US" sz="1000" b="1" dirty="0"/>
              <a:t>operating cycle</a:t>
            </a:r>
            <a:r>
              <a:rPr lang="en-US" sz="1000" dirty="0"/>
              <a:t> (a fancy term that describes the time it takes, from start to finish, of buying or producing inventory, selling it, and collecting cash for it). </a:t>
            </a:r>
            <a:r>
              <a:rPr lang="en-US" sz="1000" i="1" dirty="0"/>
              <a:t>Conceptually, </a:t>
            </a:r>
            <a:r>
              <a:rPr lang="en-US" sz="1000" dirty="0"/>
              <a:t>the operating cycle is the amount of days that it takes between when a company initially puts up cash to get (or make) stuff and getting the cash back out after you sold the stuff.</a:t>
            </a:r>
          </a:p>
          <a:p>
            <a:endParaRPr lang="en-US" sz="1000" dirty="0"/>
          </a:p>
          <a:p>
            <a:r>
              <a:rPr lang="en-US" sz="1000" dirty="0"/>
              <a:t>Since companies often purchase inventory on credit, a related concept is </a:t>
            </a:r>
            <a:r>
              <a:rPr lang="en-US" sz="1000" b="1" dirty="0"/>
              <a:t>net operating cycle</a:t>
            </a:r>
            <a:r>
              <a:rPr lang="en-US" sz="1000" dirty="0"/>
              <a:t> (or </a:t>
            </a:r>
            <a:r>
              <a:rPr lang="en-US" sz="1000" b="1" dirty="0"/>
              <a:t>cash conversion cycle</a:t>
            </a:r>
            <a:r>
              <a:rPr lang="en-US" sz="1000" dirty="0"/>
              <a:t>), which factors in credit purchases. In our example, if the retailer purchased the inventory on credit with 30-day terms, it had to put up the cash 33 days before it collected. Here, the cash conversion cycle is 35 days + 28 days – 30 days = 33 days. Pretty straightforward.</a:t>
            </a:r>
          </a:p>
        </p:txBody>
      </p:sp>
      <p:pic>
        <p:nvPicPr>
          <p:cNvPr id="3" name="Picture 2">
            <a:extLst>
              <a:ext uri="{FF2B5EF4-FFF2-40B4-BE49-F238E27FC236}">
                <a16:creationId xmlns:a16="http://schemas.microsoft.com/office/drawing/2014/main" id="{28D85B02-228A-4B47-AE91-30BB413A7D3B}"/>
              </a:ext>
            </a:extLst>
          </p:cNvPr>
          <p:cNvPicPr>
            <a:picLocks noChangeAspect="1"/>
          </p:cNvPicPr>
          <p:nvPr/>
        </p:nvPicPr>
        <p:blipFill>
          <a:blip r:embed="rId6"/>
          <a:stretch>
            <a:fillRect/>
          </a:stretch>
        </p:blipFill>
        <p:spPr>
          <a:xfrm>
            <a:off x="435684" y="3998774"/>
            <a:ext cx="3856974" cy="2584906"/>
          </a:xfrm>
          <a:prstGeom prst="rect">
            <a:avLst/>
          </a:prstGeom>
        </p:spPr>
      </p:pic>
    </p:spTree>
    <p:extLst>
      <p:ext uri="{BB962C8B-B14F-4D97-AF65-F5344CB8AC3E}">
        <p14:creationId xmlns:p14="http://schemas.microsoft.com/office/powerpoint/2010/main" val="178324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B9A273-DCD8-4C0A-A94B-2F64AD1C4A4C}"/>
              </a:ext>
            </a:extLst>
          </p:cNvPr>
          <p:cNvSpPr/>
          <p:nvPr/>
        </p:nvSpPr>
        <p:spPr>
          <a:xfrm>
            <a:off x="380419" y="295124"/>
            <a:ext cx="8554176" cy="4093428"/>
          </a:xfrm>
          <a:prstGeom prst="rect">
            <a:avLst/>
          </a:prstGeom>
        </p:spPr>
        <p:txBody>
          <a:bodyPr wrap="square">
            <a:spAutoFit/>
          </a:bodyPr>
          <a:lstStyle/>
          <a:p>
            <a:pPr fontAlgn="base"/>
            <a:r>
              <a:rPr lang="en-US" sz="1000" b="1" dirty="0">
                <a:solidFill>
                  <a:srgbClr val="0B8ECC"/>
                </a:solidFill>
              </a:rPr>
              <a:t>Working capital management</a:t>
            </a:r>
          </a:p>
          <a:p>
            <a:pPr fontAlgn="base"/>
            <a:br>
              <a:rPr lang="en-US" sz="1000" dirty="0">
                <a:solidFill>
                  <a:srgbClr val="303030"/>
                </a:solidFill>
              </a:rPr>
            </a:br>
            <a:r>
              <a:rPr lang="en-US" sz="1000" dirty="0">
                <a:solidFill>
                  <a:srgbClr val="303030"/>
                </a:solidFill>
              </a:rPr>
              <a:t>For many firms, the analysis and management of the operating cycle is the key to healthy operations.</a:t>
            </a:r>
          </a:p>
          <a:p>
            <a:pPr fontAlgn="base"/>
            <a:endParaRPr lang="en-US" sz="1000" dirty="0">
              <a:solidFill>
                <a:srgbClr val="303030"/>
              </a:solidFill>
            </a:endParaRPr>
          </a:p>
          <a:p>
            <a:pPr fontAlgn="base"/>
            <a:r>
              <a:rPr lang="en-US" sz="1000" dirty="0">
                <a:solidFill>
                  <a:srgbClr val="303030"/>
                </a:solidFill>
              </a:rPr>
              <a:t>For example, imagine the appliance retailer ordered too much inventory – its cash will be tied up and unavailable for spending on other things (such as fixed assets and salaries). Moreover, it will need larger warehouses, will have to pay for unnecessary storage, and will have no space to house other inventory.</a:t>
            </a:r>
          </a:p>
          <a:p>
            <a:pPr fontAlgn="base"/>
            <a:r>
              <a:rPr lang="en-US" sz="1000" dirty="0">
                <a:solidFill>
                  <a:srgbClr val="303030"/>
                </a:solidFill>
              </a:rPr>
              <a:t>Imagine that in addition to buying too much inventory, the retailer is lenient with payment terms to its own customers (perhaps to stand out from the competition). This extends the amount of time cash is tied up and adds a layer of uncertainty and risk around collection.</a:t>
            </a:r>
          </a:p>
          <a:p>
            <a:pPr fontAlgn="base"/>
            <a:endParaRPr lang="en-US" sz="1000" dirty="0">
              <a:solidFill>
                <a:srgbClr val="303030"/>
              </a:solidFill>
            </a:endParaRPr>
          </a:p>
          <a:p>
            <a:pPr fontAlgn="base"/>
            <a:r>
              <a:rPr lang="en-US" sz="1000" dirty="0">
                <a:solidFill>
                  <a:srgbClr val="303030"/>
                </a:solidFill>
              </a:rPr>
              <a:t>Now imagine our appliance retailer mitigates these issues by paying for the inventory on credit (often necessary as the retailer only gets cash once it sells the inventory). Cash is no longer tied up, but effective working capital management is even more important since the retailer may be forced to discount more aggressively (lowering margins or even taking a loss) to move inventory in order to meet vendor payments and escape facing penalties.</a:t>
            </a:r>
          </a:p>
          <a:p>
            <a:pPr fontAlgn="base"/>
            <a:endParaRPr lang="en-US" sz="1000" dirty="0">
              <a:solidFill>
                <a:srgbClr val="303030"/>
              </a:solidFill>
            </a:endParaRPr>
          </a:p>
          <a:p>
            <a:pPr fontAlgn="base"/>
            <a:r>
              <a:rPr lang="en-US" sz="1000" dirty="0">
                <a:solidFill>
                  <a:srgbClr val="303030"/>
                </a:solidFill>
              </a:rPr>
              <a:t>Taken together, this process represents the operating cycle (also called the cash conversion cycle). Companies with significant working capital considerations must carefully and actively manage working capital to avoid inefficiencies and possible liquidity problems. In our example, a perfect storm could look like this:</a:t>
            </a:r>
          </a:p>
          <a:p>
            <a:pPr fontAlgn="base"/>
            <a:endParaRPr lang="en-US" sz="1000" dirty="0">
              <a:solidFill>
                <a:srgbClr val="303030"/>
              </a:solidFill>
            </a:endParaRPr>
          </a:p>
          <a:p>
            <a:pPr marL="458788" indent="-228600" fontAlgn="base">
              <a:buFont typeface="+mj-lt"/>
              <a:buAutoNum type="arabicPeriod"/>
            </a:pPr>
            <a:r>
              <a:rPr lang="en-US" sz="1000" dirty="0">
                <a:solidFill>
                  <a:srgbClr val="303030"/>
                </a:solidFill>
              </a:rPr>
              <a:t>Retailer bought a lot of inventory on credit with short repayment terms</a:t>
            </a:r>
          </a:p>
          <a:p>
            <a:pPr marL="458788" indent="-228600" fontAlgn="base">
              <a:buFont typeface="+mj-lt"/>
              <a:buAutoNum type="arabicPeriod"/>
            </a:pPr>
            <a:r>
              <a:rPr lang="en-US" sz="1000" dirty="0">
                <a:solidFill>
                  <a:srgbClr val="303030"/>
                </a:solidFill>
              </a:rPr>
              <a:t>Economy is slow, customers aren’t paying as fast as was expected</a:t>
            </a:r>
          </a:p>
          <a:p>
            <a:pPr marL="458788" indent="-228600" fontAlgn="base">
              <a:buFont typeface="+mj-lt"/>
              <a:buAutoNum type="arabicPeriod"/>
            </a:pPr>
            <a:r>
              <a:rPr lang="en-US" sz="1000" dirty="0">
                <a:solidFill>
                  <a:srgbClr val="303030"/>
                </a:solidFill>
              </a:rPr>
              <a:t>Demand for the retailer's product offerings change and some inventory flies off the shelves while other inventory isn't selling</a:t>
            </a:r>
          </a:p>
          <a:p>
            <a:pPr marL="230188" fontAlgn="base"/>
            <a:endParaRPr lang="en-US" sz="1000" dirty="0">
              <a:solidFill>
                <a:srgbClr val="303030"/>
              </a:solidFill>
            </a:endParaRPr>
          </a:p>
          <a:p>
            <a:pPr fontAlgn="base"/>
            <a:r>
              <a:rPr lang="en-US" sz="1000" dirty="0">
                <a:solidFill>
                  <a:srgbClr val="303030"/>
                </a:solidFill>
              </a:rPr>
              <a:t>In this perfect storm, the retailer doesn’t have the funds to replenish the inventory that’s flying off the shelves because it hasn’t collected enough cash from customers. The suppliers, who haven’t yet been paid, are unwilling to provide additional credit, or demand even less favorable terms. In this case, the retailer may draw on their revolver, tap other debt, or even be forced to liquidate assets.</a:t>
            </a:r>
          </a:p>
          <a:p>
            <a:pPr fontAlgn="base"/>
            <a:endParaRPr lang="en-US" sz="1000" dirty="0">
              <a:solidFill>
                <a:srgbClr val="303030"/>
              </a:solidFill>
            </a:endParaRPr>
          </a:p>
          <a:p>
            <a:pPr fontAlgn="base"/>
            <a:r>
              <a:rPr lang="en-US" sz="1000" b="1" i="1" dirty="0">
                <a:solidFill>
                  <a:srgbClr val="303030"/>
                </a:solidFill>
              </a:rPr>
              <a:t>The risk is that when working capital is sufficiently mismanaged, seeking last-minute sources of liquidity may be costly, deleterious to the business, or in the worst-case scenario, undoable.</a:t>
            </a:r>
            <a:endParaRPr lang="en-US" sz="1000" b="1" i="1" dirty="0">
              <a:solidFill>
                <a:srgbClr val="303030"/>
              </a:solidFill>
              <a:effectLst/>
            </a:endParaRPr>
          </a:p>
        </p:txBody>
      </p:sp>
      <p:pic>
        <p:nvPicPr>
          <p:cNvPr id="3" name="Picture 2">
            <a:extLst>
              <a:ext uri="{FF2B5EF4-FFF2-40B4-BE49-F238E27FC236}">
                <a16:creationId xmlns:a16="http://schemas.microsoft.com/office/drawing/2014/main" id="{38698F69-96B3-436A-9A9A-2311F81FE1F8}"/>
              </a:ext>
            </a:extLst>
          </p:cNvPr>
          <p:cNvPicPr>
            <a:picLocks noChangeAspect="1"/>
          </p:cNvPicPr>
          <p:nvPr/>
        </p:nvPicPr>
        <p:blipFill>
          <a:blip r:embed="rId2"/>
          <a:stretch>
            <a:fillRect/>
          </a:stretch>
        </p:blipFill>
        <p:spPr>
          <a:xfrm>
            <a:off x="451413" y="4388552"/>
            <a:ext cx="5837498" cy="2142733"/>
          </a:xfrm>
          <a:prstGeom prst="rect">
            <a:avLst/>
          </a:prstGeom>
        </p:spPr>
      </p:pic>
    </p:spTree>
    <p:extLst>
      <p:ext uri="{BB962C8B-B14F-4D97-AF65-F5344CB8AC3E}">
        <p14:creationId xmlns:p14="http://schemas.microsoft.com/office/powerpoint/2010/main" val="258594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662</Words>
  <Application>Microsoft Office PowerPoint</Application>
  <PresentationFormat>On-screen Show (4:3)</PresentationFormat>
  <Paragraphs>26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 Math</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Jathar</dc:creator>
  <cp:lastModifiedBy>Nick Jathar</cp:lastModifiedBy>
  <cp:revision>2</cp:revision>
  <dcterms:created xsi:type="dcterms:W3CDTF">2020-03-12T18:11:37Z</dcterms:created>
  <dcterms:modified xsi:type="dcterms:W3CDTF">2020-03-13T17:58:13Z</dcterms:modified>
</cp:coreProperties>
</file>