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9"/>
  </p:notes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6A007F-FB51-4C66-98DA-C0BD89D0547E}" v="1" dt="2020-02-15T21:32:47.7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0" d="100"/>
          <a:sy n="90" d="100"/>
        </p:scale>
        <p:origin x="61" y="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l Jathar" userId="7874bdcc0642262c" providerId="LiveId" clId="{8F6A007F-FB51-4C66-98DA-C0BD89D0547E}"/>
    <pc:docChg chg="modSld">
      <pc:chgData name="Nikhil Jathar" userId="7874bdcc0642262c" providerId="LiveId" clId="{8F6A007F-FB51-4C66-98DA-C0BD89D0547E}" dt="2020-02-15T21:41:08.358" v="293" actId="20577"/>
      <pc:docMkLst>
        <pc:docMk/>
      </pc:docMkLst>
      <pc:sldChg chg="modSp">
        <pc:chgData name="Nikhil Jathar" userId="7874bdcc0642262c" providerId="LiveId" clId="{8F6A007F-FB51-4C66-98DA-C0BD89D0547E}" dt="2020-02-15T21:37:15.234" v="169" actId="20577"/>
        <pc:sldMkLst>
          <pc:docMk/>
          <pc:sldMk cId="2152427644" sldId="257"/>
        </pc:sldMkLst>
        <pc:spChg chg="mod">
          <ac:chgData name="Nikhil Jathar" userId="7874bdcc0642262c" providerId="LiveId" clId="{8F6A007F-FB51-4C66-98DA-C0BD89D0547E}" dt="2020-02-15T21:37:15.234" v="169" actId="20577"/>
          <ac:spMkLst>
            <pc:docMk/>
            <pc:sldMk cId="2152427644" sldId="257"/>
            <ac:spMk id="3" creationId="{00000000-0000-0000-0000-000000000000}"/>
          </ac:spMkLst>
        </pc:spChg>
      </pc:sldChg>
      <pc:sldChg chg="modSp">
        <pc:chgData name="Nikhil Jathar" userId="7874bdcc0642262c" providerId="LiveId" clId="{8F6A007F-FB51-4C66-98DA-C0BD89D0547E}" dt="2020-02-15T21:41:08.358" v="293" actId="20577"/>
        <pc:sldMkLst>
          <pc:docMk/>
          <pc:sldMk cId="3075804512" sldId="262"/>
        </pc:sldMkLst>
        <pc:spChg chg="mod">
          <ac:chgData name="Nikhil Jathar" userId="7874bdcc0642262c" providerId="LiveId" clId="{8F6A007F-FB51-4C66-98DA-C0BD89D0547E}" dt="2020-02-15T21:41:08.358" v="293" actId="20577"/>
          <ac:spMkLst>
            <pc:docMk/>
            <pc:sldMk cId="3075804512" sldId="262"/>
            <ac:spMk id="5" creationId="{00000000-0000-0000-0000-000000000000}"/>
          </ac:spMkLst>
        </pc:spChg>
      </pc:sldChg>
    </pc:docChg>
  </pc:docChgLst>
  <pc:docChgLst>
    <pc:chgData name="Nikhil Jathar" userId="7874bdcc0642262c" providerId="LiveId" clId="{0EF09540-A0AF-45DE-A556-1044C5E2FA34}"/>
    <pc:docChg chg="modSld">
      <pc:chgData name="Nikhil Jathar" userId="7874bdcc0642262c" providerId="LiveId" clId="{0EF09540-A0AF-45DE-A556-1044C5E2FA34}" dt="2020-02-15T21:43:41.723" v="9" actId="20577"/>
      <pc:docMkLst>
        <pc:docMk/>
      </pc:docMkLst>
      <pc:sldChg chg="modSp">
        <pc:chgData name="Nikhil Jathar" userId="7874bdcc0642262c" providerId="LiveId" clId="{0EF09540-A0AF-45DE-A556-1044C5E2FA34}" dt="2020-02-15T21:43:41.723" v="9" actId="20577"/>
        <pc:sldMkLst>
          <pc:docMk/>
          <pc:sldMk cId="641347676" sldId="256"/>
        </pc:sldMkLst>
        <pc:spChg chg="mod">
          <ac:chgData name="Nikhil Jathar" userId="7874bdcc0642262c" providerId="LiveId" clId="{0EF09540-A0AF-45DE-A556-1044C5E2FA34}" dt="2020-02-15T21:43:41.723" v="9" actId="20577"/>
          <ac:spMkLst>
            <pc:docMk/>
            <pc:sldMk cId="641347676" sldId="256"/>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CE39AC-D954-44CC-9B70-04CEBA87256E}" type="datetimeFigureOut">
              <a:rPr lang="en-US" smtClean="0"/>
              <a:t>2/15/2020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173D61-E856-46B4-A8F6-C0B56346F087}" type="slidenum">
              <a:rPr lang="en-US" smtClean="0"/>
              <a:t>‹#›</a:t>
            </a:fld>
            <a:endParaRPr lang="en-US"/>
          </a:p>
        </p:txBody>
      </p:sp>
    </p:spTree>
    <p:extLst>
      <p:ext uri="{BB962C8B-B14F-4D97-AF65-F5344CB8AC3E}">
        <p14:creationId xmlns:p14="http://schemas.microsoft.com/office/powerpoint/2010/main" val="1388493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969D5A93-4455-43A9-9962-EB39B2E3F8BF}" type="datetime1">
              <a:rPr lang="en-US" smtClean="0"/>
              <a:t>2/15/2020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16BA30-B7EA-4ADA-AF7B-3EEF6F51CD36}" type="datetime1">
              <a:rPr lang="en-US" smtClean="0"/>
              <a:t>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AB37E283-4116-424B-BA8F-6C2044E4AB54}" type="datetime1">
              <a:rPr lang="en-US" smtClean="0"/>
              <a:t>2/15/2020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B32A19-D7AB-4174-8696-E249B1996F7F}" type="datetime1">
              <a:rPr lang="en-US" smtClean="0"/>
              <a:t>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CF4DC65-5945-4510-B33A-6B70F601A18C}" type="datetime1">
              <a:rPr lang="en-US" smtClean="0"/>
              <a:t>2/15/2020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766965-0996-49FD-9EEF-E02BCD313054}" type="datetime1">
              <a:rPr lang="en-US" smtClean="0"/>
              <a:t>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BA0326-5B36-4006-AA70-095E7E16B1AB}" type="datetime1">
              <a:rPr lang="en-US" smtClean="0"/>
              <a:t>2/15/2020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B848A8-648C-426A-A87E-7C09158F8E30}" type="datetime1">
              <a:rPr lang="en-US" smtClean="0"/>
              <a:t>2/15/2020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9E74F6-45B0-483C-BC5C-18B270CB82E0}" type="datetime1">
              <a:rPr lang="en-US" smtClean="0"/>
              <a:t>2/15/2020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F9CF3748-3F34-49FF-893F-0D7F25538099}" type="datetime1">
              <a:rPr lang="en-US" smtClean="0"/>
              <a:t>2/15/2020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CF225D2-B049-4C93-ACBC-4DB495086FBD}" type="datetime1">
              <a:rPr lang="en-US" smtClean="0"/>
              <a:t>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16864F2-6073-4A4B-914B-D0957A2B425F}" type="datetime1">
              <a:rPr lang="en-US" smtClean="0"/>
              <a:t>2/15/2020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ETF Regression project</a:t>
            </a:r>
          </a:p>
        </p:txBody>
      </p:sp>
      <p:sp>
        <p:nvSpPr>
          <p:cNvPr id="3" name="Subtitle 2"/>
          <p:cNvSpPr>
            <a:spLocks noGrp="1"/>
          </p:cNvSpPr>
          <p:nvPr>
            <p:ph type="subTitle" idx="1"/>
          </p:nvPr>
        </p:nvSpPr>
        <p:spPr/>
        <p:txBody>
          <a:bodyPr/>
          <a:lstStyle/>
          <a:p>
            <a:r>
              <a:rPr lang="en-US" dirty="0"/>
              <a:t>Preliminary findings and next steps </a:t>
            </a:r>
          </a:p>
        </p:txBody>
      </p:sp>
    </p:spTree>
    <p:extLst>
      <p:ext uri="{BB962C8B-B14F-4D97-AF65-F5344CB8AC3E}">
        <p14:creationId xmlns:p14="http://schemas.microsoft.com/office/powerpoint/2010/main" val="641347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status at Checkpoint 1</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Checkpoint 1 includes a system designed to perform a regression analysis between an initial group of ETFs and individual managers or the overall fund. The system ingests a consolidated vertically stacked data set of daily ETF, manager, and fund “levels”, pushes this data through a Python based stats engine, and outputs a regression that includes visualizations, summary statistics, and a correlation matrix.</a:t>
            </a:r>
          </a:p>
          <a:p>
            <a:pPr marL="0" indent="0">
              <a:buNone/>
            </a:pPr>
            <a:endParaRPr lang="en-US" dirty="0"/>
          </a:p>
          <a:p>
            <a:pPr marL="0" indent="0">
              <a:buNone/>
            </a:pPr>
            <a:r>
              <a:rPr lang="en-US" dirty="0"/>
              <a:t>The system is designed with scalability in mind. This means that we are free to add as many ETFs and other returns of interest to our source data without loss in computational performance and this translates directly to conducting data exploration and generating insights in a free-form and rapid manner.</a:t>
            </a:r>
          </a:p>
          <a:p>
            <a:pPr marL="0" indent="0">
              <a:buNone/>
            </a:pPr>
            <a:endParaRPr lang="en-US" dirty="0"/>
          </a:p>
          <a:p>
            <a:pPr marL="0" indent="0">
              <a:buNone/>
            </a:pPr>
            <a:r>
              <a:rPr lang="en-US" dirty="0"/>
              <a:t>The four slides that follow capture the initial findings when </a:t>
            </a:r>
            <a:r>
              <a:rPr lang="en-US" dirty="0" err="1"/>
              <a:t>PAR’s</a:t>
            </a:r>
            <a:r>
              <a:rPr lang="en-US" dirty="0"/>
              <a:t> </a:t>
            </a:r>
            <a:r>
              <a:rPr lang="en-US" dirty="0" err="1"/>
              <a:t>ROEs</a:t>
            </a:r>
            <a:r>
              <a:rPr lang="en-US" dirty="0"/>
              <a:t> were regressed against ETF returns.  Although this is a narrow cross section, the system’s scalability allows us to instantly re-run these visualizations and summary stats for any ETF (explanatory variable) and ROE (dependent variable) pair.</a:t>
            </a:r>
          </a:p>
          <a:p>
            <a:endParaRPr lang="en-US" dirty="0"/>
          </a:p>
        </p:txBody>
      </p:sp>
      <p:sp>
        <p:nvSpPr>
          <p:cNvPr id="4" name="Slide Number Placeholder 3">
            <a:extLst>
              <a:ext uri="{FF2B5EF4-FFF2-40B4-BE49-F238E27FC236}">
                <a16:creationId xmlns:a16="http://schemas.microsoft.com/office/drawing/2014/main" id="{D4265F83-D5DD-4108-B1C9-C83EA5A760F4}"/>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152427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Strongest regression – par vs </a:t>
            </a:r>
            <a:r>
              <a:rPr lang="en-US" dirty="0" err="1"/>
              <a:t>iwr</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3" y="2372885"/>
            <a:ext cx="4564385" cy="311768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3987" y="2372885"/>
            <a:ext cx="4297680" cy="2977919"/>
          </a:xfrm>
          <a:prstGeom prst="rect">
            <a:avLst/>
          </a:prstGeom>
        </p:spPr>
      </p:pic>
      <p:pic>
        <p:nvPicPr>
          <p:cNvPr id="7" name="Picture 6"/>
          <p:cNvPicPr>
            <a:picLocks noChangeAspect="1"/>
          </p:cNvPicPr>
          <p:nvPr/>
        </p:nvPicPr>
        <p:blipFill>
          <a:blip r:embed="rId4"/>
          <a:stretch>
            <a:fillRect/>
          </a:stretch>
        </p:blipFill>
        <p:spPr>
          <a:xfrm>
            <a:off x="2833684" y="5621897"/>
            <a:ext cx="6524634" cy="767604"/>
          </a:xfrm>
          <a:prstGeom prst="rect">
            <a:avLst/>
          </a:prstGeom>
        </p:spPr>
      </p:pic>
      <p:sp>
        <p:nvSpPr>
          <p:cNvPr id="3" name="TextBox 2">
            <a:extLst>
              <a:ext uri="{FF2B5EF4-FFF2-40B4-BE49-F238E27FC236}">
                <a16:creationId xmlns:a16="http://schemas.microsoft.com/office/drawing/2014/main" id="{4460F520-A4E3-4C7D-B14B-A2FABBBDC873}"/>
              </a:ext>
            </a:extLst>
          </p:cNvPr>
          <p:cNvSpPr txBox="1"/>
          <p:nvPr/>
        </p:nvSpPr>
        <p:spPr>
          <a:xfrm>
            <a:off x="2554664" y="5621897"/>
            <a:ext cx="6803652" cy="767604"/>
          </a:xfrm>
          <a:prstGeom prst="rect">
            <a:avLst/>
          </a:prstGeom>
          <a:noFill/>
          <a:ln w="38100">
            <a:solidFill>
              <a:srgbClr val="C00000"/>
            </a:solidFill>
            <a:prstDash val="dash"/>
          </a:ln>
        </p:spPr>
        <p:txBody>
          <a:bodyPr wrap="square" rtlCol="0">
            <a:spAutoFit/>
          </a:bodyPr>
          <a:lstStyle/>
          <a:p>
            <a:endParaRPr lang="en-US" dirty="0"/>
          </a:p>
        </p:txBody>
      </p:sp>
      <p:sp>
        <p:nvSpPr>
          <p:cNvPr id="4" name="Slide Number Placeholder 3">
            <a:extLst>
              <a:ext uri="{FF2B5EF4-FFF2-40B4-BE49-F238E27FC236}">
                <a16:creationId xmlns:a16="http://schemas.microsoft.com/office/drawing/2014/main" id="{0F6EBC4C-9304-41EF-A0E0-C52958E0D895}"/>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307500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strongest regression – par vs </a:t>
            </a:r>
            <a:r>
              <a:rPr lang="en-US" dirty="0" err="1"/>
              <a:t>iwm</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216" y="2377440"/>
            <a:ext cx="4562856" cy="313978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7104" y="2377440"/>
            <a:ext cx="4297680" cy="2977919"/>
          </a:xfrm>
          <a:prstGeom prst="rect">
            <a:avLst/>
          </a:prstGeom>
        </p:spPr>
      </p:pic>
      <p:pic>
        <p:nvPicPr>
          <p:cNvPr id="7" name="Picture 6"/>
          <p:cNvPicPr>
            <a:picLocks noChangeAspect="1"/>
          </p:cNvPicPr>
          <p:nvPr/>
        </p:nvPicPr>
        <p:blipFill>
          <a:blip r:embed="rId4"/>
          <a:stretch>
            <a:fillRect/>
          </a:stretch>
        </p:blipFill>
        <p:spPr>
          <a:xfrm>
            <a:off x="2831593" y="5623560"/>
            <a:ext cx="6528816" cy="622891"/>
          </a:xfrm>
          <a:prstGeom prst="rect">
            <a:avLst/>
          </a:prstGeom>
        </p:spPr>
      </p:pic>
      <p:sp>
        <p:nvSpPr>
          <p:cNvPr id="3" name="Slide Number Placeholder 2">
            <a:extLst>
              <a:ext uri="{FF2B5EF4-FFF2-40B4-BE49-F238E27FC236}">
                <a16:creationId xmlns:a16="http://schemas.microsoft.com/office/drawing/2014/main" id="{24AC6A75-EDEE-4524-8B5F-0E8AA23DA3A3}"/>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674748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weakest regression – par vs </a:t>
            </a:r>
            <a:r>
              <a:rPr lang="en-US" dirty="0" err="1"/>
              <a:t>qqq</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2" y="2377440"/>
            <a:ext cx="4675575" cy="324952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7104" y="2377440"/>
            <a:ext cx="4485712" cy="3108209"/>
          </a:xfrm>
          <a:prstGeom prst="rect">
            <a:avLst/>
          </a:prstGeom>
        </p:spPr>
      </p:pic>
      <p:pic>
        <p:nvPicPr>
          <p:cNvPr id="7" name="Picture 6"/>
          <p:cNvPicPr>
            <a:picLocks noChangeAspect="1"/>
          </p:cNvPicPr>
          <p:nvPr/>
        </p:nvPicPr>
        <p:blipFill>
          <a:blip r:embed="rId4"/>
          <a:stretch>
            <a:fillRect/>
          </a:stretch>
        </p:blipFill>
        <p:spPr>
          <a:xfrm>
            <a:off x="2834640" y="5623560"/>
            <a:ext cx="6528816" cy="728033"/>
          </a:xfrm>
          <a:prstGeom prst="rect">
            <a:avLst/>
          </a:prstGeom>
        </p:spPr>
      </p:pic>
      <p:sp>
        <p:nvSpPr>
          <p:cNvPr id="3" name="Slide Number Placeholder 2">
            <a:extLst>
              <a:ext uri="{FF2B5EF4-FFF2-40B4-BE49-F238E27FC236}">
                <a16:creationId xmlns:a16="http://schemas.microsoft.com/office/drawing/2014/main" id="{13505E7B-704C-4253-A80F-E6534ED798D7}"/>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475952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Weakest regression – par vs </a:t>
            </a:r>
            <a:r>
              <a:rPr lang="en-US" dirty="0" err="1"/>
              <a:t>uso</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3" y="2377440"/>
            <a:ext cx="4562856" cy="317118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7104" y="2377440"/>
            <a:ext cx="4531460" cy="3083262"/>
          </a:xfrm>
          <a:prstGeom prst="rect">
            <a:avLst/>
          </a:prstGeom>
        </p:spPr>
      </p:pic>
      <p:pic>
        <p:nvPicPr>
          <p:cNvPr id="7" name="Picture 6"/>
          <p:cNvPicPr>
            <a:picLocks noChangeAspect="1"/>
          </p:cNvPicPr>
          <p:nvPr/>
        </p:nvPicPr>
        <p:blipFill>
          <a:blip r:embed="rId4"/>
          <a:stretch>
            <a:fillRect/>
          </a:stretch>
        </p:blipFill>
        <p:spPr>
          <a:xfrm>
            <a:off x="2834640" y="5623560"/>
            <a:ext cx="6528816" cy="770844"/>
          </a:xfrm>
          <a:prstGeom prst="rect">
            <a:avLst/>
          </a:prstGeom>
        </p:spPr>
      </p:pic>
      <p:sp>
        <p:nvSpPr>
          <p:cNvPr id="3" name="Slide Number Placeholder 2">
            <a:extLst>
              <a:ext uri="{FF2B5EF4-FFF2-40B4-BE49-F238E27FC236}">
                <a16:creationId xmlns:a16="http://schemas.microsoft.com/office/drawing/2014/main" id="{FB4D6D58-3D04-461E-BE6D-32AEF02DF2B7}"/>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211227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5" name="Content Placeholder 4"/>
          <p:cNvSpPr>
            <a:spLocks noGrp="1"/>
          </p:cNvSpPr>
          <p:nvPr>
            <p:ph idx="1"/>
          </p:nvPr>
        </p:nvSpPr>
        <p:spPr>
          <a:xfrm>
            <a:off x="581192" y="1923068"/>
            <a:ext cx="11108045" cy="4487159"/>
          </a:xfrm>
        </p:spPr>
        <p:txBody>
          <a:bodyPr>
            <a:normAutofit lnSpcReduction="10000"/>
          </a:bodyPr>
          <a:lstStyle/>
          <a:p>
            <a:r>
              <a:rPr lang="en-US" b="1" dirty="0"/>
              <a:t>Refactor the initial system design</a:t>
            </a:r>
          </a:p>
          <a:p>
            <a:pPr lvl="1"/>
            <a:r>
              <a:rPr lang="en-US" dirty="0"/>
              <a:t>Tweak correlation matrix function arguments so that the Python output matches Excel derived correlation values.</a:t>
            </a:r>
          </a:p>
          <a:p>
            <a:pPr lvl="1"/>
            <a:r>
              <a:rPr lang="en-US" dirty="0"/>
              <a:t>Lock down data cleansing and data conformity features in the ingestion process to improve overall system stability.</a:t>
            </a:r>
          </a:p>
          <a:p>
            <a:r>
              <a:rPr lang="en-US" b="1" dirty="0"/>
              <a:t>Expand analytical breadth</a:t>
            </a:r>
          </a:p>
          <a:p>
            <a:pPr lvl="1"/>
            <a:r>
              <a:rPr lang="en-US" dirty="0"/>
              <a:t>Evolve the current system design from a static cross-sectional analysis to a dynamic time varying analysis. This will improve our confidence level in regression parameter stability and utilization.</a:t>
            </a:r>
          </a:p>
          <a:p>
            <a:pPr lvl="1"/>
            <a:r>
              <a:rPr lang="en-US" dirty="0"/>
              <a:t>Generate linear combination – algorithmically and manually derived – of ETF returns (composite ETFs).</a:t>
            </a:r>
          </a:p>
          <a:p>
            <a:pPr lvl="1"/>
            <a:r>
              <a:rPr lang="en-US" dirty="0"/>
              <a:t>Automatically rank order and report regression parameters across all ETFs – both individual and composite ETFs – on a cross-sectional and time-variant basis.</a:t>
            </a:r>
          </a:p>
          <a:p>
            <a:pPr lvl="1"/>
            <a:r>
              <a:rPr lang="en-US" dirty="0"/>
              <a:t>Imbed forecasting features (explanatory models and time </a:t>
            </a:r>
            <a:r>
              <a:rPr lang="en-US"/>
              <a:t>series models) with </a:t>
            </a:r>
            <a:r>
              <a:rPr lang="en-US" dirty="0"/>
              <a:t>associated model performance diagnostics.</a:t>
            </a:r>
          </a:p>
          <a:p>
            <a:r>
              <a:rPr lang="en-US" dirty="0"/>
              <a:t>Enable transparency</a:t>
            </a:r>
          </a:p>
          <a:p>
            <a:pPr lvl="1"/>
            <a:r>
              <a:rPr lang="en-US" dirty="0"/>
              <a:t>Research various user interface platforms that will work with Python based code, visualizations, and table outputs.</a:t>
            </a:r>
          </a:p>
          <a:p>
            <a:pPr lvl="1"/>
            <a:r>
              <a:rPr lang="en-US" dirty="0"/>
              <a:t>Migrate beta code to selected UI platform and develop a UI-enable beta version. </a:t>
            </a:r>
          </a:p>
        </p:txBody>
      </p:sp>
      <p:sp>
        <p:nvSpPr>
          <p:cNvPr id="3" name="Slide Number Placeholder 2">
            <a:extLst>
              <a:ext uri="{FF2B5EF4-FFF2-40B4-BE49-F238E27FC236}">
                <a16:creationId xmlns:a16="http://schemas.microsoft.com/office/drawing/2014/main" id="{60E55E44-838B-4015-B91D-1E2518A2BBD9}"/>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07580451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289</TotalTime>
  <Words>388</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Gill Sans MT</vt:lpstr>
      <vt:lpstr>Wingdings 2</vt:lpstr>
      <vt:lpstr>Dividend</vt:lpstr>
      <vt:lpstr>ETF Regression project</vt:lpstr>
      <vt:lpstr>Project status at Checkpoint 1</vt:lpstr>
      <vt:lpstr>Strongest regression – par vs iwr</vt:lpstr>
      <vt:lpstr>Second strongest regression – par vs iwm</vt:lpstr>
      <vt:lpstr>Second weakest regression – par vs qqq</vt:lpstr>
      <vt:lpstr>Weakest regression – par vs uso</vt:lpstr>
      <vt:lpstr>Next steps</vt:lpstr>
    </vt:vector>
  </TitlesOfParts>
  <Company>PAR Captial Management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ETF Analysis</dc:title>
  <dc:creator>Natalie Pena</dc:creator>
  <cp:lastModifiedBy>Nick Jathar</cp:lastModifiedBy>
  <cp:revision>22</cp:revision>
  <dcterms:created xsi:type="dcterms:W3CDTF">2020-02-13T20:41:17Z</dcterms:created>
  <dcterms:modified xsi:type="dcterms:W3CDTF">2020-02-15T21:43:48Z</dcterms:modified>
</cp:coreProperties>
</file>