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1638" r:id="rId2"/>
    <p:sldId id="1611" r:id="rId3"/>
    <p:sldId id="1610" r:id="rId4"/>
    <p:sldId id="1550" r:id="rId5"/>
    <p:sldId id="1639" r:id="rId6"/>
    <p:sldId id="1640" r:id="rId7"/>
    <p:sldId id="1641" r:id="rId8"/>
    <p:sldId id="1642" r:id="rId9"/>
    <p:sldId id="1643" r:id="rId10"/>
    <p:sldId id="1644" r:id="rId11"/>
    <p:sldId id="1646" r:id="rId12"/>
    <p:sldId id="1645" r:id="rId13"/>
    <p:sldId id="1647" r:id="rId14"/>
    <p:sldId id="1614" r:id="rId15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512"/>
    <a:srgbClr val="D24536"/>
    <a:srgbClr val="9E6BB5"/>
    <a:srgbClr val="DDAF3D"/>
    <a:srgbClr val="404040"/>
    <a:srgbClr val="DADDE1"/>
    <a:srgbClr val="DCAC37"/>
    <a:srgbClr val="A35C55"/>
    <a:srgbClr val="EC614A"/>
    <a:srgbClr val="A1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8CB2F3-DDBC-473B-B15A-8DB792F87270}" v="5610" dt="2020-07-20T08:29:04.510"/>
  </p1510:revLst>
</p1510:revInfo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2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22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400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DAABF-6B89-410E-81F4-13A52FA46F91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8BE7A-A975-4685-9393-F61C7D1D7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65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06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26FA9-CFC7-4247-A4D6-81DEF367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58D746-534C-40C5-B791-BBB72CEB7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DE263-5D81-46EE-8192-331C3FB4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420E16-839A-4BEC-8E11-0DA228CD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D7066-64C4-4B5D-9566-DF32FB7D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86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6F1CD0-3D65-41B0-9E99-463CA7207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29CC42-341D-441C-A8D2-B2A452F54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646CF1-5BB5-454B-9873-8E215294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788BA-5C09-4DEF-A85A-0909CA1FB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357B6-5747-4324-B379-CA9C0137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82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1B1F95-4481-465E-97B9-4D966E2D3EE6}"/>
              </a:ext>
            </a:extLst>
          </p:cNvPr>
          <p:cNvSpPr/>
          <p:nvPr userDrawn="1"/>
        </p:nvSpPr>
        <p:spPr>
          <a:xfrm>
            <a:off x="3412620" y="-1"/>
            <a:ext cx="8779380" cy="5334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0" y="0"/>
            <a:ext cx="3412620" cy="533400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0603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F6A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4443413" y="1374606"/>
            <a:ext cx="3305175" cy="304800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40404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제안서 템플릿</a:t>
            </a:r>
            <a:endParaRPr lang="ko-KR" altLang="en-US" sz="1600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5141784" y="2849284"/>
            <a:ext cx="1880643" cy="1169551"/>
            <a:chOff x="5133598" y="3340358"/>
            <a:chExt cx="1880643" cy="116955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1A08FC-B24C-4412-B89C-BEBC730739D7}"/>
                </a:ext>
              </a:extLst>
            </p:cNvPr>
            <p:cNvSpPr txBox="1"/>
            <p:nvPr/>
          </p:nvSpPr>
          <p:spPr>
            <a:xfrm>
              <a:off x="5133598" y="3340358"/>
              <a:ext cx="18806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제목</a:t>
              </a:r>
              <a:endParaRPr lang="en-US" altLang="ko-KR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4BDAA13-D65C-49E4-9DC9-664CAA4B9D22}"/>
                </a:ext>
              </a:extLst>
            </p:cNvPr>
            <p:cNvSpPr txBox="1"/>
            <p:nvPr/>
          </p:nvSpPr>
          <p:spPr>
            <a:xfrm>
              <a:off x="5662059" y="4171355"/>
              <a:ext cx="8515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[</a:t>
              </a:r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소제목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]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03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EF8EF-6B8F-4CC1-B89D-C959224D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C6F251-217C-497C-96FE-4C5455959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418018-B70F-4F02-84EC-C2CEE58E1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EDFC73-7521-41AF-A7D2-EEFCA1C7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E37961-46C2-445D-9F62-4A2F5E08C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0D546A-5568-4D6F-A208-91A46CB1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6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E6E9A-2522-436F-A538-843D7529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07C64-35DD-4586-9EB9-B9F22F0D6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56F9FB-F80D-4769-86E0-A7E8B094D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7B086E-E9F7-4507-9981-509D4E4E5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AECB13-A400-4B86-BC97-447598825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9AA094-80F4-423A-A693-05DB7321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4783F4-241C-4971-B9C7-D024F175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CC04F3-9C93-431F-8E45-3304A6A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70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D091F-BFAD-438E-837B-BEB203AB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DD598B-B0EB-4A91-BE1A-324D7214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FE1AF9-E475-4668-AF4A-A32EE11E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850B79-2FBD-40BD-854E-2F9D4379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04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7535AA-3069-4866-A69F-B828073F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7C34EF-4580-407F-BD81-1694D4B0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75FA83-5730-4829-819C-F8004EA7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3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CFAF2-1423-47B6-A092-AC7379F1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981493-F2D9-479A-9390-2CAD04EC8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182212-6600-4A93-89D7-1E09DAF3A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8831BC-C939-4C7C-B5F9-6AD9607E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34A10E-379F-4F75-B575-B33A7595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6CE027-FE11-4C5A-AA79-C3B32346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95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42FDE-69C8-4F05-B8EB-B50DEFE3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5A818F-E2CF-4360-859F-C9A3DD967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8742AF-DF8D-4EB1-9152-A8FCCFCA5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445CC9-F436-4D6B-8AA0-F111034C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9B626E-5F38-4DD6-AE1B-B062C282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1A6E3B-833D-4D6F-A213-3C88D3EC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8073BF-670B-42A0-BBD5-9F6C12C1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652BC2-5E03-49D1-A74C-23809DAD8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8DDD6-E842-4BD1-B275-608BFE7B3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755-F5A3-475D-980C-EE8E6B2AEAA3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EDD23-A3AA-4CDD-BA64-7CEC088A7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AD2F1-40A6-4C39-A619-3E0C44D57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77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423062" y="4168833"/>
            <a:ext cx="3345877" cy="270164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404040"/>
                </a:solidFill>
                <a:ea typeface="KoPubWorld돋움체 Bold" panose="00000800000000000000" pitchFamily="2" charset="-127"/>
              </a:rPr>
              <a:t>FINAL PROJECT</a:t>
            </a:r>
            <a:endParaRPr lang="ko-KR" altLang="en-US" sz="1600" dirty="0"/>
          </a:p>
        </p:txBody>
      </p:sp>
      <p:sp>
        <p:nvSpPr>
          <p:cNvPr id="13" name="타원 12"/>
          <p:cNvSpPr/>
          <p:nvPr/>
        </p:nvSpPr>
        <p:spPr>
          <a:xfrm>
            <a:off x="4895850" y="1600200"/>
            <a:ext cx="2400300" cy="24003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스토리보드</a:t>
            </a:r>
          </a:p>
        </p:txBody>
      </p:sp>
    </p:spTree>
    <p:extLst>
      <p:ext uri="{BB962C8B-B14F-4D97-AF65-F5344CB8AC3E}">
        <p14:creationId xmlns:p14="http://schemas.microsoft.com/office/powerpoint/2010/main" val="348550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B8804FF4-329D-41AF-8B98-4373FF2D6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16" y="1502243"/>
            <a:ext cx="6119445" cy="5213391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281940" y="85117"/>
            <a:ext cx="11663365" cy="385353"/>
            <a:chOff x="281940" y="85117"/>
            <a:chExt cx="11663365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755079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ko-KR">
                  <a:latin typeface="KoPubWorld돋움체 Bold" panose="00000800000000000000" pitchFamily="2" charset="-127"/>
                  <a:ea typeface="KoPubWorld돋움체 Bold"/>
                  <a:cs typeface="KoPubWorld돋움체 Bold" panose="00000800000000000000" pitchFamily="2" charset="-127"/>
                </a:rPr>
                <a:t>CHAT</a:t>
              </a:r>
              <a:endParaRPr lang="en-US" altLang="ko-KR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9450648" y="85117"/>
              <a:ext cx="2494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깡삽이네조</a:t>
              </a:r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LIFE NOTE</a:t>
              </a:r>
              <a:endPara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34D3958B-966F-437C-9BD9-0422E5F7F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990014"/>
              </p:ext>
            </p:extLst>
          </p:nvPr>
        </p:nvGraphicFramePr>
        <p:xfrm>
          <a:off x="0" y="497441"/>
          <a:ext cx="12192000" cy="914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33482">
                  <a:extLst>
                    <a:ext uri="{9D8B030D-6E8A-4147-A177-3AD203B41FA5}">
                      <a16:colId xmlns:a16="http://schemas.microsoft.com/office/drawing/2014/main" val="595159024"/>
                    </a:ext>
                  </a:extLst>
                </a:gridCol>
                <a:gridCol w="8758518">
                  <a:extLst>
                    <a:ext uri="{9D8B030D-6E8A-4147-A177-3AD203B41FA5}">
                      <a16:colId xmlns:a16="http://schemas.microsoft.com/office/drawing/2014/main" val="901657378"/>
                    </a:ext>
                  </a:extLst>
                </a:gridCol>
              </a:tblGrid>
              <a:tr h="2890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   PROJECT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A51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LIFE NOTE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363909"/>
                  </a:ext>
                </a:extLst>
              </a:tr>
              <a:tr h="2890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    CHAT LIST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A51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CHAT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915484"/>
                  </a:ext>
                </a:extLst>
              </a:tr>
              <a:tr h="2890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    CHAT NAME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A51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OPENCHAT LIST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169514"/>
                  </a:ext>
                </a:extLst>
              </a:tr>
            </a:tbl>
          </a:graphicData>
        </a:graphic>
      </p:graphicFrame>
      <p:graphicFrame>
        <p:nvGraphicFramePr>
          <p:cNvPr id="17" name="표 5">
            <a:extLst>
              <a:ext uri="{FF2B5EF4-FFF2-40B4-BE49-F238E27FC236}">
                <a16:creationId xmlns:a16="http://schemas.microsoft.com/office/drawing/2014/main" id="{540B1D76-7AE4-4B1D-AAE4-2F16C8FAE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294030"/>
              </p:ext>
            </p:extLst>
          </p:nvPr>
        </p:nvGraphicFramePr>
        <p:xfrm>
          <a:off x="6927556" y="1558387"/>
          <a:ext cx="3985974" cy="451630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8580">
                  <a:extLst>
                    <a:ext uri="{9D8B030D-6E8A-4147-A177-3AD203B41FA5}">
                      <a16:colId xmlns:a16="http://schemas.microsoft.com/office/drawing/2014/main" val="2967633592"/>
                    </a:ext>
                  </a:extLst>
                </a:gridCol>
                <a:gridCol w="3587394">
                  <a:extLst>
                    <a:ext uri="{9D8B030D-6E8A-4147-A177-3AD203B41FA5}">
                      <a16:colId xmlns:a16="http://schemas.microsoft.com/office/drawing/2014/main" val="2689522611"/>
                    </a:ext>
                  </a:extLst>
                </a:gridCol>
              </a:tblGrid>
              <a:tr h="7364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Description</a:t>
                      </a:r>
                      <a:endParaRPr lang="ko-KR" altLang="en-US" sz="2000" dirty="0"/>
                    </a:p>
                  </a:txBody>
                  <a:tcPr>
                    <a:solidFill>
                      <a:srgbClr val="F6A51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365174"/>
                  </a:ext>
                </a:extLst>
              </a:tr>
              <a:tr h="747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1200"/>
                        <a:t>오픈 채팅방을 표시</a:t>
                      </a:r>
                    </a:p>
                    <a:p>
                      <a:pPr lvl="0" algn="l">
                        <a:buNone/>
                      </a:pPr>
                      <a:r>
                        <a:rPr lang="en-US" altLang="ko-KR" sz="1200"/>
                        <a:t>  :오픈채팅방을 표시와 그방의 인원을 표시해줌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7953252"/>
                  </a:ext>
                </a:extLst>
              </a:tr>
              <a:tr h="758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/>
                        <a:t>그룹방 채팅을 표시</a:t>
                      </a:r>
                      <a:endParaRPr lang="ko-KR" altLang="en-US" sz="1200" dirty="0"/>
                    </a:p>
                    <a:p>
                      <a:pPr lvl="0" algn="l">
                        <a:buNone/>
                      </a:pPr>
                      <a:r>
                        <a:rPr lang="en-US" sz="1200" b="0" i="0" u="none" strike="noStrike" noProof="0" dirty="0">
                          <a:latin typeface="맑은 고딕"/>
                        </a:rPr>
                        <a:t>   </a:t>
                      </a:r>
                      <a:r>
                        <a:rPr lang="en-US" altLang="ko-KR" sz="1200"/>
                        <a:t>: 들어간 그룹채팅방을 표시해줌</a:t>
                      </a:r>
                    </a:p>
                    <a:p>
                      <a:pPr lvl="0" algn="l">
                        <a:buNone/>
                      </a:pPr>
                      <a:r>
                        <a:rPr lang="en-US" altLang="ko-KR" sz="1200"/>
                        <a:t>     클릭시 채팅창으로 이동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606224"/>
                  </a:ext>
                </a:extLst>
              </a:tr>
              <a:tr h="7581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/>
                        <a:t>3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1200"/>
                        <a:t>검색창</a:t>
                      </a:r>
                      <a:endParaRPr lang="en-US" altLang="ko-KR" sz="1200" dirty="0"/>
                    </a:p>
                    <a:p>
                      <a:pPr lvl="0" algn="l">
                        <a:buNone/>
                      </a:pPr>
                      <a:r>
                        <a:rPr lang="en-US" altLang="ko-KR" sz="1200"/>
                        <a:t>   : 오픈채팅방을 검색해서 띄워줌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592294"/>
                  </a:ext>
                </a:extLst>
              </a:tr>
              <a:tr h="7581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/>
                        <a:t>4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1200"/>
                        <a:t>채팅방 개설</a:t>
                      </a:r>
                    </a:p>
                    <a:p>
                      <a:pPr lvl="0" algn="l">
                        <a:buNone/>
                      </a:pPr>
                      <a:r>
                        <a:rPr lang="en-US" altLang="ko-KR" sz="1200"/>
                        <a:t>  : 채팅방을 개설할수있는 창으로 이동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3582410"/>
                  </a:ext>
                </a:extLst>
              </a:tr>
              <a:tr h="7581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/>
                        <a:t>5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1200"/>
                        <a:t>채팅방 입장</a:t>
                      </a:r>
                    </a:p>
                    <a:p>
                      <a:pPr lvl="0" algn="l">
                        <a:buNone/>
                      </a:pPr>
                      <a:r>
                        <a:rPr lang="en-US" altLang="ko-KR" sz="1200"/>
                        <a:t>  :  버튼을 클릭하여 채팅방을 입장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8568909"/>
                  </a:ext>
                </a:extLst>
              </a:tr>
            </a:tbl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51835EF-D4ED-481A-B1FA-FF157A43706E}"/>
              </a:ext>
            </a:extLst>
          </p:cNvPr>
          <p:cNvSpPr/>
          <p:nvPr/>
        </p:nvSpPr>
        <p:spPr>
          <a:xfrm>
            <a:off x="3951704" y="2023078"/>
            <a:ext cx="216024" cy="2160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65135DB-5D7F-4B18-9078-DD3D06D59983}"/>
              </a:ext>
            </a:extLst>
          </p:cNvPr>
          <p:cNvSpPr/>
          <p:nvPr/>
        </p:nvSpPr>
        <p:spPr>
          <a:xfrm>
            <a:off x="972316" y="5911793"/>
            <a:ext cx="216024" cy="2160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맑은 고딕"/>
              </a:rPr>
              <a:t>3</a:t>
            </a:r>
            <a:endParaRPr lang="en-US" altLang="ko-KR" dirty="0">
              <a:ea typeface="맑은 고딕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74F1033-B664-43E0-AB54-197A4F08509F}"/>
              </a:ext>
            </a:extLst>
          </p:cNvPr>
          <p:cNvSpPr/>
          <p:nvPr/>
        </p:nvSpPr>
        <p:spPr>
          <a:xfrm>
            <a:off x="3516223" y="6240038"/>
            <a:ext cx="216024" cy="2160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맑은 고딕"/>
              </a:rPr>
              <a:t>4</a:t>
            </a:r>
            <a:endParaRPr lang="en-US" altLang="ko-KR" dirty="0">
              <a:ea typeface="맑은 고딕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E146F4C-59A5-4FD4-9B11-1C41E19BD2EB}"/>
              </a:ext>
            </a:extLst>
          </p:cNvPr>
          <p:cNvSpPr/>
          <p:nvPr/>
        </p:nvSpPr>
        <p:spPr>
          <a:xfrm>
            <a:off x="4512684" y="6240038"/>
            <a:ext cx="216024" cy="2160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맑은 고딕"/>
              </a:rPr>
              <a:t>5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393E3E9-A02B-447D-8A38-AE183B6E3AFB}"/>
              </a:ext>
            </a:extLst>
          </p:cNvPr>
          <p:cNvSpPr/>
          <p:nvPr/>
        </p:nvSpPr>
        <p:spPr>
          <a:xfrm>
            <a:off x="4723700" y="2019731"/>
            <a:ext cx="216024" cy="2160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1787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154264E-1B85-4C6A-AA46-9BCF1EF02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31" y="1664555"/>
            <a:ext cx="5216768" cy="5017722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281940" y="85117"/>
            <a:ext cx="11663365" cy="385353"/>
            <a:chOff x="281940" y="85117"/>
            <a:chExt cx="11663365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755079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ko-KR">
                  <a:latin typeface="KoPubWorld돋움체 Bold" panose="00000800000000000000" pitchFamily="2" charset="-127"/>
                  <a:ea typeface="KoPubWorld돋움체 Bold"/>
                  <a:cs typeface="KoPubWorld돋움체 Bold" panose="00000800000000000000" pitchFamily="2" charset="-127"/>
                </a:rPr>
                <a:t>CHAT</a:t>
              </a:r>
              <a:endParaRPr lang="en-US" altLang="ko-KR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9450648" y="85117"/>
              <a:ext cx="2494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깡삽이네조</a:t>
              </a:r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LIFE NOTE</a:t>
              </a:r>
              <a:endPara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34D3958B-966F-437C-9BD9-0422E5F7FF6B}"/>
              </a:ext>
            </a:extLst>
          </p:cNvPr>
          <p:cNvGraphicFramePr>
            <a:graphicFrameLocks noGrp="1"/>
          </p:cNvGraphicFramePr>
          <p:nvPr/>
        </p:nvGraphicFramePr>
        <p:xfrm>
          <a:off x="0" y="497441"/>
          <a:ext cx="12192000" cy="914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33482">
                  <a:extLst>
                    <a:ext uri="{9D8B030D-6E8A-4147-A177-3AD203B41FA5}">
                      <a16:colId xmlns:a16="http://schemas.microsoft.com/office/drawing/2014/main" val="595159024"/>
                    </a:ext>
                  </a:extLst>
                </a:gridCol>
                <a:gridCol w="8758518">
                  <a:extLst>
                    <a:ext uri="{9D8B030D-6E8A-4147-A177-3AD203B41FA5}">
                      <a16:colId xmlns:a16="http://schemas.microsoft.com/office/drawing/2014/main" val="901657378"/>
                    </a:ext>
                  </a:extLst>
                </a:gridCol>
              </a:tblGrid>
              <a:tr h="2890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   PROJECT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A51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LIFE NOTE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363909"/>
                  </a:ext>
                </a:extLst>
              </a:tr>
              <a:tr h="2890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    CHAT LIST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A51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CHAT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915484"/>
                  </a:ext>
                </a:extLst>
              </a:tr>
              <a:tr h="2890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    CHAT NAME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A51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OPENCHAT LIST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169514"/>
                  </a:ext>
                </a:extLst>
              </a:tr>
            </a:tbl>
          </a:graphicData>
        </a:graphic>
      </p:graphicFrame>
      <p:graphicFrame>
        <p:nvGraphicFramePr>
          <p:cNvPr id="17" name="표 5">
            <a:extLst>
              <a:ext uri="{FF2B5EF4-FFF2-40B4-BE49-F238E27FC236}">
                <a16:creationId xmlns:a16="http://schemas.microsoft.com/office/drawing/2014/main" id="{540B1D76-7AE4-4B1D-AAE4-2F16C8FAE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508597"/>
              </p:ext>
            </p:extLst>
          </p:nvPr>
        </p:nvGraphicFramePr>
        <p:xfrm>
          <a:off x="6927556" y="1874910"/>
          <a:ext cx="3985974" cy="224190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8580">
                  <a:extLst>
                    <a:ext uri="{9D8B030D-6E8A-4147-A177-3AD203B41FA5}">
                      <a16:colId xmlns:a16="http://schemas.microsoft.com/office/drawing/2014/main" val="2967633592"/>
                    </a:ext>
                  </a:extLst>
                </a:gridCol>
                <a:gridCol w="3587394">
                  <a:extLst>
                    <a:ext uri="{9D8B030D-6E8A-4147-A177-3AD203B41FA5}">
                      <a16:colId xmlns:a16="http://schemas.microsoft.com/office/drawing/2014/main" val="2689522611"/>
                    </a:ext>
                  </a:extLst>
                </a:gridCol>
              </a:tblGrid>
              <a:tr h="7364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Description</a:t>
                      </a:r>
                      <a:endParaRPr lang="ko-KR" altLang="en-US" sz="2000" dirty="0"/>
                    </a:p>
                  </a:txBody>
                  <a:tcPr>
                    <a:solidFill>
                      <a:srgbClr val="F6A51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365174"/>
                  </a:ext>
                </a:extLst>
              </a:tr>
              <a:tr h="747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1200"/>
                        <a:t>다시 쓰기 버튼</a:t>
                      </a:r>
                      <a:endParaRPr lang="en-US" altLang="ko-KR" sz="1200" dirty="0"/>
                    </a:p>
                    <a:p>
                      <a:pPr lvl="0" algn="l">
                        <a:buNone/>
                      </a:pPr>
                      <a:r>
                        <a:rPr lang="en-US" altLang="ko-KR" sz="1200"/>
                        <a:t>  : 입력된 대용을 리셋하고 다시작성하게해줌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7953252"/>
                  </a:ext>
                </a:extLst>
              </a:tr>
              <a:tr h="758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/>
                        <a:t>개설하기</a:t>
                      </a:r>
                    </a:p>
                    <a:p>
                      <a:pPr lvl="0" algn="l">
                        <a:buNone/>
                      </a:pPr>
                      <a:r>
                        <a:rPr lang="ko-KR" altLang="en-US" sz="1200"/>
                        <a:t>  : 입력된 폼으로 채팅방을 개설해줌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606224"/>
                  </a:ext>
                </a:extLst>
              </a:tr>
            </a:tbl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51835EF-D4ED-481A-B1FA-FF157A43706E}"/>
              </a:ext>
            </a:extLst>
          </p:cNvPr>
          <p:cNvSpPr/>
          <p:nvPr/>
        </p:nvSpPr>
        <p:spPr>
          <a:xfrm>
            <a:off x="2826289" y="5422770"/>
            <a:ext cx="216024" cy="2160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393E3E9-A02B-447D-8A38-AE183B6E3AFB}"/>
              </a:ext>
            </a:extLst>
          </p:cNvPr>
          <p:cNvSpPr/>
          <p:nvPr/>
        </p:nvSpPr>
        <p:spPr>
          <a:xfrm>
            <a:off x="3938254" y="5419423"/>
            <a:ext cx="216024" cy="2160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5877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0D72131-58F3-40A3-8623-4F231B924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4" y="1486683"/>
            <a:ext cx="6471137" cy="5068663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281940" y="85117"/>
            <a:ext cx="11663365" cy="385353"/>
            <a:chOff x="281940" y="85117"/>
            <a:chExt cx="11663365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755079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ko-KR">
                  <a:latin typeface="KoPubWorld돋움체 Bold" panose="00000800000000000000" pitchFamily="2" charset="-127"/>
                  <a:ea typeface="KoPubWorld돋움체 Bold"/>
                  <a:cs typeface="KoPubWorld돋움체 Bold" panose="00000800000000000000" pitchFamily="2" charset="-127"/>
                </a:rPr>
                <a:t>CHAT</a:t>
              </a:r>
              <a:endParaRPr lang="en-US" altLang="ko-KR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9450648" y="85117"/>
              <a:ext cx="2494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깡삽이네조</a:t>
              </a:r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LIFE NOTE</a:t>
              </a:r>
              <a:endPara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34D3958B-966F-437C-9BD9-0422E5F7F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733983"/>
              </p:ext>
            </p:extLst>
          </p:nvPr>
        </p:nvGraphicFramePr>
        <p:xfrm>
          <a:off x="0" y="497441"/>
          <a:ext cx="12192000" cy="914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33482">
                  <a:extLst>
                    <a:ext uri="{9D8B030D-6E8A-4147-A177-3AD203B41FA5}">
                      <a16:colId xmlns:a16="http://schemas.microsoft.com/office/drawing/2014/main" val="595159024"/>
                    </a:ext>
                  </a:extLst>
                </a:gridCol>
                <a:gridCol w="8758518">
                  <a:extLst>
                    <a:ext uri="{9D8B030D-6E8A-4147-A177-3AD203B41FA5}">
                      <a16:colId xmlns:a16="http://schemas.microsoft.com/office/drawing/2014/main" val="901657378"/>
                    </a:ext>
                  </a:extLst>
                </a:gridCol>
              </a:tblGrid>
              <a:tr h="2890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   PROJECT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A51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LIFE NOTE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363909"/>
                  </a:ext>
                </a:extLst>
              </a:tr>
              <a:tr h="2890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    CHAT LIST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A51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CHAT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915484"/>
                  </a:ext>
                </a:extLst>
              </a:tr>
              <a:tr h="2890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    CHAT NAME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A51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1400" b="0" i="0" u="none" strike="noStrike" noProof="0">
                          <a:latin typeface="Consolas"/>
                        </a:rPr>
                        <a:t>MANAGER CHAT</a:t>
                      </a:r>
                      <a:endParaRPr lang="en" sz="1400" b="0" i="0" u="none" strike="noStrike" noProof="0" dirty="0">
                        <a:latin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169514"/>
                  </a:ext>
                </a:extLst>
              </a:tr>
            </a:tbl>
          </a:graphicData>
        </a:graphic>
      </p:graphicFrame>
      <p:graphicFrame>
        <p:nvGraphicFramePr>
          <p:cNvPr id="17" name="표 5">
            <a:extLst>
              <a:ext uri="{FF2B5EF4-FFF2-40B4-BE49-F238E27FC236}">
                <a16:creationId xmlns:a16="http://schemas.microsoft.com/office/drawing/2014/main" id="{540B1D76-7AE4-4B1D-AAE4-2F16C8FAE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278055"/>
              </p:ext>
            </p:extLst>
          </p:nvPr>
        </p:nvGraphicFramePr>
        <p:xfrm>
          <a:off x="6927556" y="1558387"/>
          <a:ext cx="3985974" cy="300003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8580">
                  <a:extLst>
                    <a:ext uri="{9D8B030D-6E8A-4147-A177-3AD203B41FA5}">
                      <a16:colId xmlns:a16="http://schemas.microsoft.com/office/drawing/2014/main" val="2967633592"/>
                    </a:ext>
                  </a:extLst>
                </a:gridCol>
                <a:gridCol w="3587394">
                  <a:extLst>
                    <a:ext uri="{9D8B030D-6E8A-4147-A177-3AD203B41FA5}">
                      <a16:colId xmlns:a16="http://schemas.microsoft.com/office/drawing/2014/main" val="2689522611"/>
                    </a:ext>
                  </a:extLst>
                </a:gridCol>
              </a:tblGrid>
              <a:tr h="7364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Description</a:t>
                      </a:r>
                      <a:endParaRPr lang="ko-KR" altLang="en-US" sz="2000" dirty="0"/>
                    </a:p>
                  </a:txBody>
                  <a:tcPr>
                    <a:solidFill>
                      <a:srgbClr val="F6A51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365174"/>
                  </a:ext>
                </a:extLst>
              </a:tr>
              <a:tr h="747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1200"/>
                        <a:t>채팅내용표시</a:t>
                      </a:r>
                      <a:endParaRPr lang="en-US" altLang="ko-KR" sz="1200" dirty="0"/>
                    </a:p>
                    <a:p>
                      <a:pPr lvl="0" algn="l">
                        <a:buNone/>
                      </a:pPr>
                      <a:r>
                        <a:rPr lang="en-US" altLang="ko-KR" sz="1200"/>
                        <a:t>  :내가 보낸 채팅내용을 표시해줌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7953252"/>
                  </a:ext>
                </a:extLst>
              </a:tr>
              <a:tr h="758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/>
                        <a:t>채팅내용 입력</a:t>
                      </a:r>
                      <a:endParaRPr lang="ko-KR" altLang="en-US" sz="1200" dirty="0"/>
                    </a:p>
                    <a:p>
                      <a:pPr lvl="0" algn="l">
                        <a:buNone/>
                      </a:pPr>
                      <a:r>
                        <a:rPr lang="en-US" sz="1200" b="0" i="0" u="none" strike="noStrike" noProof="0" dirty="0">
                          <a:latin typeface="맑은 고딕"/>
                        </a:rPr>
                        <a:t>   </a:t>
                      </a:r>
                      <a:r>
                        <a:rPr lang="en-US" altLang="ko-KR" sz="1200"/>
                        <a:t>: 문의 채팅내용을 입력함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606224"/>
                  </a:ext>
                </a:extLst>
              </a:tr>
              <a:tr h="7581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/>
                        <a:t>3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1200"/>
                        <a:t>입력된 내용 전송</a:t>
                      </a:r>
                      <a:endParaRPr lang="en-US" altLang="ko-KR" sz="1200" dirty="0"/>
                    </a:p>
                    <a:p>
                      <a:pPr lvl="0" algn="l">
                        <a:buNone/>
                      </a:pPr>
                      <a:r>
                        <a:rPr lang="en-US" altLang="ko-KR" sz="1200"/>
                        <a:t>   : 입력된 내용을 전송함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592294"/>
                  </a:ext>
                </a:extLst>
              </a:tr>
            </a:tbl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51835EF-D4ED-481A-B1FA-FF157A43706E}"/>
              </a:ext>
            </a:extLst>
          </p:cNvPr>
          <p:cNvSpPr/>
          <p:nvPr/>
        </p:nvSpPr>
        <p:spPr>
          <a:xfrm>
            <a:off x="3049027" y="2409940"/>
            <a:ext cx="216024" cy="2160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65135DB-5D7F-4B18-9078-DD3D06D59983}"/>
              </a:ext>
            </a:extLst>
          </p:cNvPr>
          <p:cNvSpPr/>
          <p:nvPr/>
        </p:nvSpPr>
        <p:spPr>
          <a:xfrm>
            <a:off x="5579485" y="5806285"/>
            <a:ext cx="216024" cy="2160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맑은 고딕"/>
              </a:rPr>
              <a:t>3</a:t>
            </a:r>
            <a:endParaRPr lang="en-US" altLang="ko-KR" dirty="0">
              <a:ea typeface="맑은 고딕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393E3E9-A02B-447D-8A38-AE183B6E3AFB}"/>
              </a:ext>
            </a:extLst>
          </p:cNvPr>
          <p:cNvSpPr/>
          <p:nvPr/>
        </p:nvSpPr>
        <p:spPr>
          <a:xfrm>
            <a:off x="2367362" y="5806285"/>
            <a:ext cx="216024" cy="2160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413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748AAC1-F6C6-414B-8059-BAE428B06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4" y="1671615"/>
            <a:ext cx="6459415" cy="4745691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281940" y="85117"/>
            <a:ext cx="11663365" cy="385353"/>
            <a:chOff x="281940" y="85117"/>
            <a:chExt cx="11663365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755079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ko-KR">
                  <a:latin typeface="KoPubWorld돋움체 Bold" panose="00000800000000000000" pitchFamily="2" charset="-127"/>
                  <a:ea typeface="KoPubWorld돋움체 Bold"/>
                  <a:cs typeface="KoPubWorld돋움체 Bold" panose="00000800000000000000" pitchFamily="2" charset="-127"/>
                </a:rPr>
                <a:t>CHAT</a:t>
              </a:r>
              <a:endParaRPr lang="en-US" altLang="ko-KR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9450648" y="85117"/>
              <a:ext cx="2494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깡삽이네조</a:t>
              </a:r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LIFE NOTE</a:t>
              </a:r>
              <a:endPara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34D3958B-966F-437C-9BD9-0422E5F7FF6B}"/>
              </a:ext>
            </a:extLst>
          </p:cNvPr>
          <p:cNvGraphicFramePr>
            <a:graphicFrameLocks noGrp="1"/>
          </p:cNvGraphicFramePr>
          <p:nvPr/>
        </p:nvGraphicFramePr>
        <p:xfrm>
          <a:off x="0" y="497441"/>
          <a:ext cx="12192000" cy="914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33482">
                  <a:extLst>
                    <a:ext uri="{9D8B030D-6E8A-4147-A177-3AD203B41FA5}">
                      <a16:colId xmlns:a16="http://schemas.microsoft.com/office/drawing/2014/main" val="595159024"/>
                    </a:ext>
                  </a:extLst>
                </a:gridCol>
                <a:gridCol w="8758518">
                  <a:extLst>
                    <a:ext uri="{9D8B030D-6E8A-4147-A177-3AD203B41FA5}">
                      <a16:colId xmlns:a16="http://schemas.microsoft.com/office/drawing/2014/main" val="901657378"/>
                    </a:ext>
                  </a:extLst>
                </a:gridCol>
              </a:tblGrid>
              <a:tr h="2890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   PROJECT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A51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LIFE NOTE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363909"/>
                  </a:ext>
                </a:extLst>
              </a:tr>
              <a:tr h="2890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    CHAT LIST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A51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CHAT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915484"/>
                  </a:ext>
                </a:extLst>
              </a:tr>
              <a:tr h="2890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    CHAT NAME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A51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1400" b="0" i="0" u="none" strike="noStrike" noProof="0">
                          <a:latin typeface="Consolas"/>
                        </a:rPr>
                        <a:t>MANAGER CHAT</a:t>
                      </a:r>
                      <a:endParaRPr lang="en" sz="1400" b="0" i="0" u="none" strike="noStrike" noProof="0" dirty="0">
                        <a:latin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169514"/>
                  </a:ext>
                </a:extLst>
              </a:tr>
            </a:tbl>
          </a:graphicData>
        </a:graphic>
      </p:graphicFrame>
      <p:graphicFrame>
        <p:nvGraphicFramePr>
          <p:cNvPr id="17" name="표 5">
            <a:extLst>
              <a:ext uri="{FF2B5EF4-FFF2-40B4-BE49-F238E27FC236}">
                <a16:creationId xmlns:a16="http://schemas.microsoft.com/office/drawing/2014/main" id="{540B1D76-7AE4-4B1D-AAE4-2F16C8FAE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682817"/>
              </p:ext>
            </p:extLst>
          </p:nvPr>
        </p:nvGraphicFramePr>
        <p:xfrm>
          <a:off x="7044787" y="2214879"/>
          <a:ext cx="3985974" cy="224190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8580">
                  <a:extLst>
                    <a:ext uri="{9D8B030D-6E8A-4147-A177-3AD203B41FA5}">
                      <a16:colId xmlns:a16="http://schemas.microsoft.com/office/drawing/2014/main" val="2967633592"/>
                    </a:ext>
                  </a:extLst>
                </a:gridCol>
                <a:gridCol w="3587394">
                  <a:extLst>
                    <a:ext uri="{9D8B030D-6E8A-4147-A177-3AD203B41FA5}">
                      <a16:colId xmlns:a16="http://schemas.microsoft.com/office/drawing/2014/main" val="2689522611"/>
                    </a:ext>
                  </a:extLst>
                </a:gridCol>
              </a:tblGrid>
              <a:tr h="7364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Description</a:t>
                      </a:r>
                      <a:endParaRPr lang="ko-KR" altLang="en-US" sz="2000" dirty="0"/>
                    </a:p>
                  </a:txBody>
                  <a:tcPr>
                    <a:solidFill>
                      <a:srgbClr val="F6A51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365174"/>
                  </a:ext>
                </a:extLst>
              </a:tr>
              <a:tr h="747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1200"/>
                        <a:t>회원관리</a:t>
                      </a:r>
                      <a:endParaRPr lang="en-US" altLang="ko-KR" sz="1200" dirty="0"/>
                    </a:p>
                    <a:p>
                      <a:pPr lvl="0" algn="l">
                        <a:buNone/>
                      </a:pPr>
                      <a:r>
                        <a:rPr lang="en-US" altLang="ko-KR" sz="1200"/>
                        <a:t>  :모든 회원을 띄워준다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7953252"/>
                  </a:ext>
                </a:extLst>
              </a:tr>
              <a:tr h="758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/>
                        <a:t>문의 내역</a:t>
                      </a:r>
                    </a:p>
                    <a:p>
                      <a:pPr lvl="0" algn="l">
                        <a:buNone/>
                      </a:pPr>
                      <a:r>
                        <a:rPr lang="ko-KR" altLang="en-US" sz="1200"/>
                        <a:t>  : 문의한사람의 이름과 내용을 띄워준다.</a:t>
                      </a:r>
                    </a:p>
                    <a:p>
                      <a:pPr lvl="0" algn="l">
                        <a:buNone/>
                      </a:pPr>
                      <a:r>
                        <a:rPr lang="ko-KR" altLang="en-US" sz="1200"/>
                        <a:t>    클릭시 문의 채팅방으로 이동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606224"/>
                  </a:ext>
                </a:extLst>
              </a:tr>
            </a:tbl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51835EF-D4ED-481A-B1FA-FF157A43706E}"/>
              </a:ext>
            </a:extLst>
          </p:cNvPr>
          <p:cNvSpPr/>
          <p:nvPr/>
        </p:nvSpPr>
        <p:spPr>
          <a:xfrm>
            <a:off x="282381" y="1671386"/>
            <a:ext cx="216024" cy="2160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393E3E9-A02B-447D-8A38-AE183B6E3AFB}"/>
              </a:ext>
            </a:extLst>
          </p:cNvPr>
          <p:cNvSpPr/>
          <p:nvPr/>
        </p:nvSpPr>
        <p:spPr>
          <a:xfrm>
            <a:off x="4078931" y="1773547"/>
            <a:ext cx="216024" cy="2160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02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DCA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A08FC-B24C-4412-B89C-BEBC730739D7}"/>
              </a:ext>
            </a:extLst>
          </p:cNvPr>
          <p:cNvSpPr txBox="1"/>
          <p:nvPr/>
        </p:nvSpPr>
        <p:spPr>
          <a:xfrm>
            <a:off x="5334411" y="3198167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678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181152" y="0"/>
            <a:ext cx="801084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8089" y="2824133"/>
            <a:ext cx="607859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회사명</a:t>
            </a:r>
            <a:endParaRPr lang="en-US" altLang="ko-KR" sz="9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9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9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대표이사</a:t>
            </a:r>
            <a:endParaRPr lang="en-US" altLang="ko-KR" sz="9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9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9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주요업무</a:t>
            </a:r>
            <a:endParaRPr lang="en-US" altLang="ko-KR" sz="9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9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9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회사주소</a:t>
            </a:r>
            <a:endParaRPr lang="en-US" altLang="ko-KR" sz="9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9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9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사업번호</a:t>
            </a:r>
            <a:endParaRPr lang="en-US" altLang="ko-KR" sz="9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9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9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대표전화</a:t>
            </a:r>
            <a:endParaRPr lang="en-US" altLang="ko-KR" sz="9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9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9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웹사이트</a:t>
            </a:r>
            <a:endParaRPr lang="en-US" altLang="ko-KR" sz="9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1" y="2824132"/>
            <a:ext cx="1584088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화사이름</a:t>
            </a:r>
            <a:endParaRPr lang="en-US" altLang="ko-KR" sz="9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9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9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대표이사명</a:t>
            </a:r>
            <a:endParaRPr lang="en-US" altLang="ko-KR" sz="9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9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9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주요 업무</a:t>
            </a:r>
            <a:endParaRPr lang="en-US" altLang="ko-KR" sz="9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9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9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서울특별시 강남구</a:t>
            </a:r>
            <a:endParaRPr lang="en-US" altLang="ko-KR" sz="9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9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9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000-0000-00000</a:t>
            </a:r>
          </a:p>
          <a:p>
            <a:endParaRPr lang="en-US" altLang="ko-KR" sz="9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9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000-0000-00000</a:t>
            </a:r>
          </a:p>
          <a:p>
            <a:endParaRPr lang="en-US" altLang="ko-KR" sz="9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9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Blog.naver.com/sober_555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899592" y="2574751"/>
            <a:ext cx="0" cy="2271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5429" y="923122"/>
            <a:ext cx="353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회사 또는 발표자 명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186575" y="569179"/>
            <a:ext cx="16898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INDEX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373785" y="1485304"/>
            <a:ext cx="2238375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소개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제안 개요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환경 분석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4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타겟 분석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5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목표 설정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6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추진 전략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7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마케팅 전략</a:t>
            </a:r>
          </a:p>
        </p:txBody>
      </p:sp>
    </p:spTree>
    <p:extLst>
      <p:ext uri="{BB962C8B-B14F-4D97-AF65-F5344CB8AC3E}">
        <p14:creationId xmlns:p14="http://schemas.microsoft.com/office/powerpoint/2010/main" val="97071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F6A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43413" y="1374606"/>
            <a:ext cx="3305175" cy="304800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40404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제안서 템플릿</a:t>
            </a:r>
            <a:endParaRPr lang="ko-KR" altLang="en-US" sz="1600" dirty="0"/>
          </a:p>
        </p:txBody>
      </p:sp>
      <p:grpSp>
        <p:nvGrpSpPr>
          <p:cNvPr id="9" name="그룹 8"/>
          <p:cNvGrpSpPr/>
          <p:nvPr/>
        </p:nvGrpSpPr>
        <p:grpSpPr>
          <a:xfrm>
            <a:off x="5293830" y="2849284"/>
            <a:ext cx="1604350" cy="1169551"/>
            <a:chOff x="5285644" y="3340358"/>
            <a:chExt cx="1604350" cy="11695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D1A08FC-B24C-4412-B89C-BEBC730739D7}"/>
                </a:ext>
              </a:extLst>
            </p:cNvPr>
            <p:cNvSpPr txBox="1"/>
            <p:nvPr/>
          </p:nvSpPr>
          <p:spPr>
            <a:xfrm>
              <a:off x="5465484" y="3340358"/>
              <a:ext cx="12168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GROUP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BDAA13-D65C-49E4-9DC9-664CAA4B9D22}"/>
                </a:ext>
              </a:extLst>
            </p:cNvPr>
            <p:cNvSpPr txBox="1"/>
            <p:nvPr/>
          </p:nvSpPr>
          <p:spPr>
            <a:xfrm>
              <a:off x="5285644" y="4171355"/>
              <a:ext cx="16043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[GROUP</a:t>
              </a:r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MAIN]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2794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E73EAF9-07BB-4091-9602-DF030059F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" y="1525182"/>
            <a:ext cx="7559040" cy="4904915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281940" y="85117"/>
            <a:ext cx="11663365" cy="385353"/>
            <a:chOff x="281940" y="85117"/>
            <a:chExt cx="11663365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654795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ko-KR">
                  <a:latin typeface="KoPubWorld돋움체 Bold" panose="00000800000000000000" pitchFamily="2" charset="-127"/>
                  <a:ea typeface="KoPubWorld돋움체 Bold"/>
                  <a:cs typeface="KoPubWorld돋움체 Bold" panose="00000800000000000000" pitchFamily="2" charset="-127"/>
                </a:rPr>
                <a:t>DIET</a:t>
              </a:r>
              <a:endPara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9450648" y="85117"/>
              <a:ext cx="2494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깡삽이네조</a:t>
              </a:r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LIFE NOTE</a:t>
              </a:r>
              <a:endPara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34D3958B-966F-437C-9BD9-0422E5F7F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464525"/>
              </p:ext>
            </p:extLst>
          </p:nvPr>
        </p:nvGraphicFramePr>
        <p:xfrm>
          <a:off x="0" y="497441"/>
          <a:ext cx="12192000" cy="914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33482">
                  <a:extLst>
                    <a:ext uri="{9D8B030D-6E8A-4147-A177-3AD203B41FA5}">
                      <a16:colId xmlns:a16="http://schemas.microsoft.com/office/drawing/2014/main" val="595159024"/>
                    </a:ext>
                  </a:extLst>
                </a:gridCol>
                <a:gridCol w="8758518">
                  <a:extLst>
                    <a:ext uri="{9D8B030D-6E8A-4147-A177-3AD203B41FA5}">
                      <a16:colId xmlns:a16="http://schemas.microsoft.com/office/drawing/2014/main" val="901657378"/>
                    </a:ext>
                  </a:extLst>
                </a:gridCol>
              </a:tblGrid>
              <a:tr h="2890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   PROJECT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A51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LIFE NOTE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363909"/>
                  </a:ext>
                </a:extLst>
              </a:tr>
              <a:tr h="2890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    DIET LIST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A51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915484"/>
                  </a:ext>
                </a:extLst>
              </a:tr>
              <a:tr h="2890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   PAGE NAME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A51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Diet MAIN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169514"/>
                  </a:ext>
                </a:extLst>
              </a:tr>
            </a:tbl>
          </a:graphicData>
        </a:graphic>
      </p:graphicFrame>
      <p:graphicFrame>
        <p:nvGraphicFramePr>
          <p:cNvPr id="17" name="표 5">
            <a:extLst>
              <a:ext uri="{FF2B5EF4-FFF2-40B4-BE49-F238E27FC236}">
                <a16:creationId xmlns:a16="http://schemas.microsoft.com/office/drawing/2014/main" id="{540B1D76-7AE4-4B1D-AAE4-2F16C8FAE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572932"/>
              </p:ext>
            </p:extLst>
          </p:nvPr>
        </p:nvGraphicFramePr>
        <p:xfrm>
          <a:off x="8006080" y="1452880"/>
          <a:ext cx="4186517" cy="377278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8634">
                  <a:extLst>
                    <a:ext uri="{9D8B030D-6E8A-4147-A177-3AD203B41FA5}">
                      <a16:colId xmlns:a16="http://schemas.microsoft.com/office/drawing/2014/main" val="2967633592"/>
                    </a:ext>
                  </a:extLst>
                </a:gridCol>
                <a:gridCol w="3767883">
                  <a:extLst>
                    <a:ext uri="{9D8B030D-6E8A-4147-A177-3AD203B41FA5}">
                      <a16:colId xmlns:a16="http://schemas.microsoft.com/office/drawing/2014/main" val="2689522611"/>
                    </a:ext>
                  </a:extLst>
                </a:gridCol>
              </a:tblGrid>
              <a:tr h="7444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Description</a:t>
                      </a:r>
                      <a:endParaRPr lang="ko-KR" altLang="en-US" sz="2000" dirty="0"/>
                    </a:p>
                  </a:txBody>
                  <a:tcPr>
                    <a:solidFill>
                      <a:srgbClr val="F6A51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365174"/>
                  </a:ext>
                </a:extLst>
              </a:tr>
              <a:tr h="764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/>
                        <a:t>Diet켈린더를</a:t>
                      </a:r>
                      <a:r>
                        <a:rPr lang="ko-KR" altLang="en-US" sz="1200" dirty="0"/>
                        <a:t> 표시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   :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캘린더를 보여줌(초기화면)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7953252"/>
                  </a:ext>
                </a:extLst>
              </a:tr>
              <a:tr h="77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/>
                        <a:t>Diet</a:t>
                      </a:r>
                      <a:r>
                        <a:rPr lang="ko-KR" altLang="en-US" sz="1200" dirty="0"/>
                        <a:t> 그래프를 표시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200" b="0" i="0" u="none" strike="noStrike" noProof="0" dirty="0">
                          <a:latin typeface="맑은 고딕"/>
                        </a:rPr>
                        <a:t>   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클릭시</a:t>
                      </a:r>
                      <a:r>
                        <a:rPr lang="en-US" altLang="ko-KR" sz="1200" dirty="0"/>
                        <a:t> </a:t>
                      </a:r>
                      <a:r>
                        <a:rPr lang="en-US" altLang="ko-KR" sz="1200" dirty="0" err="1"/>
                        <a:t>일정기록을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그래프로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나타내줌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606224"/>
                  </a:ext>
                </a:extLst>
              </a:tr>
              <a:tr h="744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기록을 칼로리와 몸무게로 간편하게 표시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200" b="0" i="0" u="none" strike="noStrike" noProof="0" dirty="0">
                          <a:latin typeface="맑은 고딕"/>
                        </a:rPr>
                        <a:t>   </a:t>
                      </a:r>
                      <a:r>
                        <a:rPr lang="en-US" altLang="ko-KR" sz="1200" dirty="0"/>
                        <a:t>:  </a:t>
                      </a:r>
                      <a:r>
                        <a:rPr lang="en-US" altLang="ko-KR" sz="1200" dirty="0" err="1"/>
                        <a:t>매일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기록을</a:t>
                      </a:r>
                      <a:r>
                        <a:rPr lang="en-US" altLang="ko-KR" sz="1200" dirty="0"/>
                        <a:t> </a:t>
                      </a:r>
                      <a:r>
                        <a:rPr lang="en-US" altLang="ko-KR" sz="1200" dirty="0" err="1"/>
                        <a:t>간단하게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나타내줌</a:t>
                      </a:r>
                      <a:r>
                        <a:rPr lang="en-US" altLang="ko-KR" sz="1200" dirty="0"/>
                        <a:t> </a:t>
                      </a:r>
                    </a:p>
                    <a:p>
                      <a:pPr lvl="0" algn="l">
                        <a:buNone/>
                      </a:pPr>
                      <a:r>
                        <a:rPr lang="en-US" altLang="ko-KR" sz="1200" dirty="0"/>
                        <a:t>       </a:t>
                      </a:r>
                      <a:r>
                        <a:rPr lang="en-US" altLang="ko-KR" sz="1200" dirty="0" err="1"/>
                        <a:t>클릭시</a:t>
                      </a:r>
                      <a:r>
                        <a:rPr lang="en-US" altLang="ko-KR" sz="1200" dirty="0"/>
                        <a:t> 4번을 </a:t>
                      </a:r>
                      <a:r>
                        <a:rPr lang="en-US" altLang="ko-KR" sz="1200" dirty="0" err="1"/>
                        <a:t>모달로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화면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가운대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띄워줌</a:t>
                      </a:r>
                      <a:endParaRPr lang="en-US" altLang="ko-KR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509826"/>
                  </a:ext>
                </a:extLst>
              </a:tr>
              <a:tr h="7444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200" dirty="0"/>
                        <a:t>그날의 기록을 보여줌</a:t>
                      </a:r>
                    </a:p>
                    <a:p>
                      <a:pPr lvl="0" algn="l">
                        <a:buNone/>
                      </a:pPr>
                      <a:r>
                        <a:rPr lang="en-US" altLang="ko-KR" sz="1200" b="0" i="0" u="none" strike="noStrike" noProof="0" dirty="0">
                          <a:latin typeface="맑은 고딕"/>
                          <a:ea typeface="맑은 고딕"/>
                        </a:rPr>
                        <a:t>  :</a:t>
                      </a:r>
                      <a:r>
                        <a:rPr lang="en-US" altLang="ko-KR" sz="1200" b="0" i="0" u="none" strike="noStrike" noProof="0" dirty="0" err="1">
                          <a:latin typeface="맑은 고딕"/>
                          <a:ea typeface="맑은 고딕"/>
                        </a:rPr>
                        <a:t>기록의</a:t>
                      </a:r>
                      <a:r>
                        <a:rPr lang="en-US" altLang="ko-KR" sz="1200" b="0" i="0" u="none" strike="noStrike" noProof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latin typeface="맑은 고딕"/>
                          <a:ea typeface="맑은 고딕"/>
                        </a:rPr>
                        <a:t>kacl를</a:t>
                      </a:r>
                      <a:r>
                        <a:rPr lang="en-US" altLang="ko-KR" sz="1200" b="0" i="0" u="none" strike="noStrike" noProof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latin typeface="맑은 고딕"/>
                          <a:ea typeface="맑은 고딕"/>
                        </a:rPr>
                        <a:t>띄워줌</a:t>
                      </a:r>
                      <a:r>
                        <a:rPr lang="en-US" altLang="ko-KR" sz="1200" b="0" i="0" u="none" strike="noStrike" noProof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latin typeface="맑은 고딕"/>
                          <a:ea typeface="맑은 고딕"/>
                        </a:rPr>
                        <a:t>상세보기를</a:t>
                      </a:r>
                      <a:r>
                        <a:rPr lang="en-US" altLang="ko-KR" sz="1200" b="0" i="0" u="none" strike="noStrike" noProof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latin typeface="맑은 고딕"/>
                          <a:ea typeface="맑은 고딕"/>
                        </a:rPr>
                        <a:t>통해</a:t>
                      </a:r>
                      <a:r>
                        <a:rPr lang="en-US" altLang="ko-KR" sz="1200" b="0" i="0" u="none" strike="noStrike" noProof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latin typeface="맑은 고딕"/>
                          <a:ea typeface="맑은 고딕"/>
                        </a:rPr>
                        <a:t>상세페이지</a:t>
                      </a:r>
                    </a:p>
                    <a:p>
                      <a:pPr lvl="0" algn="l">
                        <a:buNone/>
                      </a:pPr>
                      <a:r>
                        <a:rPr lang="en-US" altLang="ko-KR" sz="1200" b="0" i="0" u="none" strike="noStrike" noProof="0" dirty="0">
                          <a:latin typeface="맑은 고딕"/>
                          <a:ea typeface="맑은 고딕"/>
                        </a:rPr>
                        <a:t>   </a:t>
                      </a:r>
                      <a:r>
                        <a:rPr lang="en-US" altLang="ko-KR" sz="1200" b="0" i="0" u="none" strike="noStrike" noProof="0" dirty="0" err="1">
                          <a:latin typeface="맑은 고딕"/>
                          <a:ea typeface="맑은 고딕"/>
                        </a:rPr>
                        <a:t>이동</a:t>
                      </a:r>
                      <a:endParaRPr lang="en-US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4141832"/>
                  </a:ext>
                </a:extLst>
              </a:tr>
            </a:tbl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51835EF-D4ED-481A-B1FA-FF157A43706E}"/>
              </a:ext>
            </a:extLst>
          </p:cNvPr>
          <p:cNvSpPr/>
          <p:nvPr/>
        </p:nvSpPr>
        <p:spPr>
          <a:xfrm>
            <a:off x="353501" y="2937478"/>
            <a:ext cx="216024" cy="2160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C8EF156-A8AA-4531-AB38-F79B92BB4357}"/>
              </a:ext>
            </a:extLst>
          </p:cNvPr>
          <p:cNvSpPr/>
          <p:nvPr/>
        </p:nvSpPr>
        <p:spPr>
          <a:xfrm>
            <a:off x="4967504" y="2938658"/>
            <a:ext cx="216024" cy="2160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65135DB-5D7F-4B18-9078-DD3D06D59983}"/>
              </a:ext>
            </a:extLst>
          </p:cNvPr>
          <p:cNvSpPr/>
          <p:nvPr/>
        </p:nvSpPr>
        <p:spPr>
          <a:xfrm>
            <a:off x="353338" y="3431971"/>
            <a:ext cx="216024" cy="2160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5" name="그림 6" descr="전자기기이(가) 표시된 사진&#10;&#10;자동 생성된 설명">
            <a:extLst>
              <a:ext uri="{FF2B5EF4-FFF2-40B4-BE49-F238E27FC236}">
                <a16:creationId xmlns:a16="http://schemas.microsoft.com/office/drawing/2014/main" id="{EE67E9C4-575E-46BA-87D8-6223AC7A7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160" y="3776454"/>
            <a:ext cx="1981200" cy="2038131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29F780A-106E-458E-8763-FB99E7F1F6E3}"/>
              </a:ext>
            </a:extLst>
          </p:cNvPr>
          <p:cNvSpPr/>
          <p:nvPr/>
        </p:nvSpPr>
        <p:spPr>
          <a:xfrm>
            <a:off x="4439184" y="3914017"/>
            <a:ext cx="216024" cy="2160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맑은 고딕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4165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D077CE38-0799-46DE-9B7E-185F253AC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" y="1602825"/>
            <a:ext cx="7752080" cy="5013789"/>
          </a:xfrm>
          <a:prstGeom prst="rect">
            <a:avLst/>
          </a:prstGeom>
        </p:spPr>
      </p:pic>
      <p:pic>
        <p:nvPicPr>
          <p:cNvPr id="8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67B1C5FE-EDE8-406D-8691-62226C2D5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" y="4698520"/>
            <a:ext cx="2428240" cy="183992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281940" y="85117"/>
            <a:ext cx="11663365" cy="385353"/>
            <a:chOff x="281940" y="85117"/>
            <a:chExt cx="11663365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654795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ko-KR">
                  <a:ea typeface="KoPubWorld돋움체 Bold"/>
                </a:rPr>
                <a:t>DIET</a:t>
              </a:r>
              <a:endParaRPr lang="ko-KR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9450648" y="85117"/>
              <a:ext cx="2494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깡삽이네조</a:t>
              </a:r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LIFE NOTE</a:t>
              </a:r>
              <a:endPara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34D3958B-966F-437C-9BD9-0422E5F7F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295681"/>
              </p:ext>
            </p:extLst>
          </p:nvPr>
        </p:nvGraphicFramePr>
        <p:xfrm>
          <a:off x="0" y="497441"/>
          <a:ext cx="12192000" cy="914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33482">
                  <a:extLst>
                    <a:ext uri="{9D8B030D-6E8A-4147-A177-3AD203B41FA5}">
                      <a16:colId xmlns:a16="http://schemas.microsoft.com/office/drawing/2014/main" val="595159024"/>
                    </a:ext>
                  </a:extLst>
                </a:gridCol>
                <a:gridCol w="8758518">
                  <a:extLst>
                    <a:ext uri="{9D8B030D-6E8A-4147-A177-3AD203B41FA5}">
                      <a16:colId xmlns:a16="http://schemas.microsoft.com/office/drawing/2014/main" val="901657378"/>
                    </a:ext>
                  </a:extLst>
                </a:gridCol>
              </a:tblGrid>
              <a:tr h="2890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   PROJECT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A51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LIFE NOTE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363909"/>
                  </a:ext>
                </a:extLst>
              </a:tr>
              <a:tr h="2890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    DIET LIST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A51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DIET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915484"/>
                  </a:ext>
                </a:extLst>
              </a:tr>
              <a:tr h="2890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    DIET NAME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A51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DIET DETAIL PAGE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169514"/>
                  </a:ext>
                </a:extLst>
              </a:tr>
            </a:tbl>
          </a:graphicData>
        </a:graphic>
      </p:graphicFrame>
      <p:graphicFrame>
        <p:nvGraphicFramePr>
          <p:cNvPr id="17" name="표 5">
            <a:extLst>
              <a:ext uri="{FF2B5EF4-FFF2-40B4-BE49-F238E27FC236}">
                <a16:creationId xmlns:a16="http://schemas.microsoft.com/office/drawing/2014/main" id="{540B1D76-7AE4-4B1D-AAE4-2F16C8FAE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071"/>
              </p:ext>
            </p:extLst>
          </p:nvPr>
        </p:nvGraphicFramePr>
        <p:xfrm>
          <a:off x="8006080" y="1452880"/>
          <a:ext cx="4186517" cy="477862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8634">
                  <a:extLst>
                    <a:ext uri="{9D8B030D-6E8A-4147-A177-3AD203B41FA5}">
                      <a16:colId xmlns:a16="http://schemas.microsoft.com/office/drawing/2014/main" val="2967633592"/>
                    </a:ext>
                  </a:extLst>
                </a:gridCol>
                <a:gridCol w="3767883">
                  <a:extLst>
                    <a:ext uri="{9D8B030D-6E8A-4147-A177-3AD203B41FA5}">
                      <a16:colId xmlns:a16="http://schemas.microsoft.com/office/drawing/2014/main" val="2689522611"/>
                    </a:ext>
                  </a:extLst>
                </a:gridCol>
              </a:tblGrid>
              <a:tr h="7444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Description</a:t>
                      </a:r>
                      <a:endParaRPr lang="ko-KR" altLang="en-US" sz="2000" dirty="0"/>
                    </a:p>
                  </a:txBody>
                  <a:tcPr>
                    <a:solidFill>
                      <a:srgbClr val="F6A51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365174"/>
                  </a:ext>
                </a:extLst>
              </a:tr>
              <a:tr h="764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200" dirty="0" err="1"/>
                        <a:t>탄수화물,단백질,지방,나트륨</a:t>
                      </a:r>
                      <a:r>
                        <a:rPr lang="ko-KR" altLang="en-US" sz="1200" dirty="0"/>
                        <a:t> 표시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   : </a:t>
                      </a:r>
                      <a:r>
                        <a:rPr lang="en-US" altLang="ko-KR" sz="1200" dirty="0" err="1"/>
                        <a:t>하루의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섭취한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영양소를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합산해서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표시해줌</a:t>
                      </a:r>
                      <a:endParaRPr lang="en-US" altLang="ko-KR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7953252"/>
                  </a:ext>
                </a:extLst>
              </a:tr>
              <a:tr h="77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/>
                        <a:t>Kcal를</a:t>
                      </a:r>
                      <a:r>
                        <a:rPr lang="ko-KR" altLang="en-US" sz="1200" dirty="0"/>
                        <a:t> 표시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200" b="0" i="0" u="none" strike="noStrike" noProof="0" dirty="0">
                          <a:latin typeface="맑은 고딕"/>
                        </a:rPr>
                        <a:t>   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시간별로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먹었던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kacl를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합쳐서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보여줌</a:t>
                      </a:r>
                      <a:endParaRPr lang="en-US" altLang="ko-KR" sz="1200"/>
                    </a:p>
                    <a:p>
                      <a:pPr lvl="0" algn="l">
                        <a:buNone/>
                      </a:pPr>
                      <a:r>
                        <a:rPr lang="en-US" altLang="ko-KR" sz="1200" dirty="0"/>
                        <a:t>     </a:t>
                      </a:r>
                      <a:r>
                        <a:rPr lang="en-US" altLang="ko-KR" sz="1200" dirty="0" err="1"/>
                        <a:t>클릭시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그때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먹은것들을</a:t>
                      </a:r>
                      <a:r>
                        <a:rPr lang="en-US" altLang="ko-KR" sz="1200" dirty="0"/>
                        <a:t> </a:t>
                      </a:r>
                      <a:r>
                        <a:rPr lang="en-US" altLang="ko-KR" sz="1200" dirty="0" err="1"/>
                        <a:t>모달로</a:t>
                      </a:r>
                      <a:r>
                        <a:rPr lang="en-US" altLang="ko-KR" sz="1200" dirty="0"/>
                        <a:t>(5번) </a:t>
                      </a:r>
                      <a:r>
                        <a:rPr lang="en-US" altLang="ko-KR" sz="1200" dirty="0" err="1"/>
                        <a:t>보여줌</a:t>
                      </a:r>
                      <a:endParaRPr lang="en-US" altLang="ko-KR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606224"/>
                  </a:ext>
                </a:extLst>
              </a:tr>
              <a:tr h="744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몸무게 </a:t>
                      </a:r>
                      <a:r>
                        <a:rPr lang="ko-KR" altLang="en-US" sz="1200" dirty="0" err="1"/>
                        <a:t>근육량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체지방량을</a:t>
                      </a:r>
                      <a:r>
                        <a:rPr lang="ko-KR" altLang="en-US" sz="1200" dirty="0"/>
                        <a:t> 표시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200" b="0" i="0" u="none" strike="noStrike" noProof="0" dirty="0">
                          <a:latin typeface="맑은 고딕"/>
                        </a:rPr>
                        <a:t>   </a:t>
                      </a:r>
                      <a:r>
                        <a:rPr lang="en-US" altLang="ko-KR" sz="1200" dirty="0"/>
                        <a:t>:  </a:t>
                      </a:r>
                      <a:r>
                        <a:rPr lang="en-US" altLang="ko-KR" sz="1200" dirty="0" err="1"/>
                        <a:t>그날의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몸무게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근육량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체지방량을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표시</a:t>
                      </a:r>
                      <a:endParaRPr lang="en-US" altLang="ko-KR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509826"/>
                  </a:ext>
                </a:extLst>
              </a:tr>
              <a:tr h="7444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200" dirty="0"/>
                        <a:t>몸무게 </a:t>
                      </a:r>
                      <a:r>
                        <a:rPr lang="ko-KR" altLang="en-US" sz="1200" dirty="0" err="1"/>
                        <a:t>근육량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체지방량</a:t>
                      </a:r>
                      <a:r>
                        <a:rPr lang="ko-KR" altLang="en-US" sz="1200" dirty="0"/>
                        <a:t> 편집 버튼</a:t>
                      </a:r>
                    </a:p>
                    <a:p>
                      <a:pPr lvl="0" algn="l">
                        <a:buNone/>
                      </a:pPr>
                      <a:r>
                        <a:rPr lang="en-US" altLang="ko-KR" sz="1200" b="0" i="0" u="none" strike="noStrike" noProof="0" dirty="0">
                          <a:latin typeface="맑은 고딕"/>
                          <a:ea typeface="맑은 고딕"/>
                        </a:rPr>
                        <a:t>  : </a:t>
                      </a:r>
                      <a:r>
                        <a:rPr lang="en-US" altLang="ko-KR" sz="1200" b="0" i="0" u="none" strike="noStrike" noProof="0" dirty="0" err="1">
                          <a:latin typeface="맑은 고딕"/>
                          <a:ea typeface="맑은 고딕"/>
                        </a:rPr>
                        <a:t>클릭시</a:t>
                      </a:r>
                      <a:r>
                        <a:rPr lang="en-US" altLang="ko-KR" sz="1200" b="0" i="0" u="none" strike="noStrike" noProof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latin typeface="맑은 고딕"/>
                          <a:ea typeface="맑은 고딕"/>
                        </a:rPr>
                        <a:t>몸무게</a:t>
                      </a:r>
                      <a:r>
                        <a:rPr lang="en-US" altLang="ko-KR" sz="1200" b="0" i="0" u="none" strike="noStrike" noProof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latin typeface="맑은 고딕"/>
                          <a:ea typeface="맑은 고딕"/>
                        </a:rPr>
                        <a:t>근육량</a:t>
                      </a:r>
                      <a:r>
                        <a:rPr lang="en-US" altLang="ko-KR" sz="1200" b="0" i="0" u="none" strike="noStrike" noProof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latin typeface="맑은 고딕"/>
                          <a:ea typeface="맑은 고딕"/>
                        </a:rPr>
                        <a:t>체지방량을</a:t>
                      </a:r>
                      <a:r>
                        <a:rPr lang="en-US" altLang="ko-KR" sz="1200" b="0" i="0" u="none" strike="noStrike" noProof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latin typeface="맑은 고딕"/>
                          <a:ea typeface="맑은 고딕"/>
                        </a:rPr>
                        <a:t>입력할</a:t>
                      </a:r>
                      <a:r>
                        <a:rPr lang="en-US" altLang="ko-KR" sz="1200" b="0" i="0" u="none" strike="noStrike" noProof="0" dirty="0">
                          <a:latin typeface="맑은 고딕"/>
                          <a:ea typeface="맑은 고딕"/>
                        </a:rPr>
                        <a:t> 수 </a:t>
                      </a:r>
                      <a:r>
                        <a:rPr lang="en-US" altLang="ko-KR" sz="1200" b="0" i="0" u="none" strike="noStrike" noProof="0" dirty="0" err="1">
                          <a:latin typeface="맑은 고딕"/>
                          <a:ea typeface="맑은 고딕"/>
                        </a:rPr>
                        <a:t>있는</a:t>
                      </a:r>
                      <a:endParaRPr lang="en-US" altLang="ko-KR" sz="1200" b="0" i="0" u="none" strike="noStrike" noProof="0">
                        <a:latin typeface="맑은 고딕"/>
                        <a:ea typeface="맑은 고딕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altLang="ko-KR" sz="1200" b="0" i="0" u="none" strike="noStrike" noProof="0" dirty="0">
                          <a:latin typeface="맑은 고딕"/>
                          <a:ea typeface="맑은 고딕"/>
                        </a:rPr>
                        <a:t>    </a:t>
                      </a:r>
                      <a:r>
                        <a:rPr lang="en-US" altLang="ko-KR" sz="1200" b="0" i="0" u="none" strike="noStrike" noProof="0" dirty="0" err="1">
                          <a:latin typeface="맑은 고딕"/>
                          <a:ea typeface="맑은 고딕"/>
                        </a:rPr>
                        <a:t>페이지로</a:t>
                      </a:r>
                      <a:r>
                        <a:rPr lang="en-US" altLang="ko-KR" sz="1200" b="0" i="0" u="none" strike="noStrike" noProof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latin typeface="맑은 고딕"/>
                          <a:ea typeface="맑은 고딕"/>
                        </a:rPr>
                        <a:t>이동</a:t>
                      </a:r>
                      <a:endParaRPr lang="en-US" altLang="ko-KR" sz="12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4141832"/>
                  </a:ext>
                </a:extLst>
              </a:tr>
              <a:tr h="7444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1200" b="0" i="0" u="none" strike="noStrike" noProof="0" dirty="0">
                          <a:latin typeface="맑은 고딕"/>
                          <a:ea typeface="맑은 고딕"/>
                        </a:rPr>
                        <a:t>그 </a:t>
                      </a:r>
                      <a:r>
                        <a:rPr lang="en-US" altLang="ko-KR" sz="1200" b="0" i="0" u="none" strike="noStrike" noProof="0" dirty="0" err="1">
                          <a:latin typeface="맑은 고딕"/>
                          <a:ea typeface="맑은 고딕"/>
                        </a:rPr>
                        <a:t>시간대</a:t>
                      </a:r>
                      <a:r>
                        <a:rPr lang="en-US" altLang="ko-KR" sz="1200" b="0" i="0" u="none" strike="noStrike" noProof="0" dirty="0">
                          <a:latin typeface="맑은 고딕"/>
                          <a:ea typeface="맑은 고딕"/>
                        </a:rPr>
                        <a:t> 별 </a:t>
                      </a:r>
                      <a:r>
                        <a:rPr lang="en-US" altLang="ko-KR" sz="1200" b="0" i="0" u="none" strike="noStrike" noProof="0" dirty="0" err="1">
                          <a:latin typeface="맑은 고딕"/>
                          <a:ea typeface="맑은 고딕"/>
                        </a:rPr>
                        <a:t>모달창</a:t>
                      </a:r>
                    </a:p>
                    <a:p>
                      <a:pPr lvl="0" algn="l">
                        <a:buNone/>
                      </a:pPr>
                      <a:r>
                        <a:rPr lang="en-US" altLang="ko-KR" sz="1200" b="0" i="0" u="none" strike="noStrike" noProof="0" dirty="0">
                          <a:latin typeface="맑은 고딕"/>
                          <a:ea typeface="맑은 고딕"/>
                        </a:rPr>
                        <a:t>  : </a:t>
                      </a:r>
                      <a:r>
                        <a:rPr lang="en-US" altLang="ko-KR" sz="1200" b="0" i="0" u="none" strike="noStrike" noProof="0" dirty="0" err="1">
                          <a:latin typeface="맑은 고딕"/>
                          <a:ea typeface="맑은 고딕"/>
                        </a:rPr>
                        <a:t>그시간에</a:t>
                      </a:r>
                      <a:r>
                        <a:rPr lang="en-US" altLang="ko-KR" sz="1200" b="0" i="0" u="none" strike="noStrike" noProof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latin typeface="맑은 고딕"/>
                          <a:ea typeface="맑은 고딕"/>
                        </a:rPr>
                        <a:t>먹었던것의</a:t>
                      </a:r>
                      <a:r>
                        <a:rPr lang="en-US" altLang="ko-KR" sz="1200" b="0" i="0" u="none" strike="noStrike" noProof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latin typeface="맑은 고딕"/>
                          <a:ea typeface="맑은 고딕"/>
                        </a:rPr>
                        <a:t>이름과</a:t>
                      </a:r>
                      <a:r>
                        <a:rPr lang="en-US" altLang="ko-KR" sz="1200" b="0" i="0" u="none" strike="noStrike" noProof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latin typeface="맑은 고딕"/>
                          <a:ea typeface="맑은 고딕"/>
                        </a:rPr>
                        <a:t>kcal를</a:t>
                      </a:r>
                      <a:r>
                        <a:rPr lang="en-US" altLang="ko-KR" sz="1200" b="0" i="0" u="none" strike="noStrike" noProof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latin typeface="맑은 고딕"/>
                          <a:ea typeface="맑은 고딕"/>
                        </a:rPr>
                        <a:t>표시해줌</a:t>
                      </a:r>
                      <a:r>
                        <a:rPr lang="en-US" altLang="ko-KR" sz="1200" b="0" i="0" u="none" strike="noStrike" noProof="0" dirty="0">
                          <a:latin typeface="맑은 고딕"/>
                          <a:ea typeface="맑은 고딕"/>
                        </a:rPr>
                        <a:t> </a:t>
                      </a:r>
                    </a:p>
                    <a:p>
                      <a:pPr lvl="0" algn="l">
                        <a:buNone/>
                      </a:pPr>
                      <a:r>
                        <a:rPr lang="en-US" altLang="ko-KR" sz="1200" b="0" i="0" u="none" strike="noStrike" noProof="0" dirty="0">
                          <a:latin typeface="맑은 고딕"/>
                          <a:ea typeface="맑은 고딕"/>
                        </a:rPr>
                        <a:t>    </a:t>
                      </a:r>
                      <a:r>
                        <a:rPr lang="en-US" altLang="ko-KR" sz="1200" b="0" i="0" u="none" strike="noStrike" noProof="0" dirty="0" err="1">
                          <a:latin typeface="맑은 고딕"/>
                          <a:ea typeface="맑은 고딕"/>
                        </a:rPr>
                        <a:t>먹었던</a:t>
                      </a:r>
                      <a:r>
                        <a:rPr lang="en-US" altLang="ko-KR" sz="1200" b="0" i="0" u="none" strike="noStrike" noProof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latin typeface="맑은 고딕"/>
                          <a:ea typeface="맑은 고딕"/>
                        </a:rPr>
                        <a:t>이름</a:t>
                      </a:r>
                      <a:r>
                        <a:rPr lang="en-US" altLang="ko-KR" sz="1200" b="0" i="0" u="none" strike="noStrike" noProof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latin typeface="맑은 고딕"/>
                          <a:ea typeface="맑은 고딕"/>
                        </a:rPr>
                        <a:t>클릭시</a:t>
                      </a:r>
                      <a:r>
                        <a:rPr lang="en-US" altLang="ko-KR" sz="1200" b="0" i="0" u="none" strike="noStrike" noProof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latin typeface="맑은 고딕"/>
                          <a:ea typeface="맑은 고딕"/>
                        </a:rPr>
                        <a:t>편집창으로</a:t>
                      </a:r>
                      <a:r>
                        <a:rPr lang="en-US" altLang="ko-KR" sz="1200" b="0" i="0" u="none" strike="noStrike" noProof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latin typeface="맑은 고딕"/>
                          <a:ea typeface="맑은 고딕"/>
                        </a:rPr>
                        <a:t>이동</a:t>
                      </a:r>
                    </a:p>
                    <a:p>
                      <a:pPr lvl="0" algn="l">
                        <a:buNone/>
                      </a:pPr>
                      <a:r>
                        <a:rPr lang="en-US" altLang="ko-KR" sz="1200" b="0" i="0" u="none" strike="noStrike" noProof="0" dirty="0">
                          <a:latin typeface="맑은 고딕"/>
                          <a:ea typeface="맑은 고딕"/>
                        </a:rPr>
                        <a:t>    Add </a:t>
                      </a:r>
                      <a:r>
                        <a:rPr lang="en-US" altLang="ko-KR" sz="1200" b="0" i="0" u="none" strike="noStrike" noProof="0" dirty="0" err="1">
                          <a:latin typeface="맑은 고딕"/>
                          <a:ea typeface="맑은 고딕"/>
                        </a:rPr>
                        <a:t>클릭시</a:t>
                      </a:r>
                      <a:r>
                        <a:rPr lang="en-US" altLang="ko-KR" sz="1200" b="0" i="0" u="none" strike="noStrike" noProof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latin typeface="맑은 고딕"/>
                          <a:ea typeface="맑은 고딕"/>
                        </a:rPr>
                        <a:t>항목</a:t>
                      </a:r>
                      <a:r>
                        <a:rPr lang="en-US" altLang="ko-KR" sz="1200" b="0" i="0" u="none" strike="noStrike" noProof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latin typeface="맑은 고딕"/>
                          <a:ea typeface="맑은 고딕"/>
                        </a:rPr>
                        <a:t>추가</a:t>
                      </a:r>
                    </a:p>
                    <a:p>
                      <a:pPr lvl="0" algn="l">
                        <a:buNone/>
                      </a:pPr>
                      <a:r>
                        <a:rPr lang="en-US" altLang="ko-KR" sz="1200" b="0" i="0" u="none" strike="noStrike" noProof="0" dirty="0">
                          <a:latin typeface="맑은 고딕"/>
                          <a:ea typeface="맑은 고딕"/>
                        </a:rPr>
                        <a:t>   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981442"/>
                  </a:ext>
                </a:extLst>
              </a:tr>
            </a:tbl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51835EF-D4ED-481A-B1FA-FF157A43706E}"/>
              </a:ext>
            </a:extLst>
          </p:cNvPr>
          <p:cNvSpPr/>
          <p:nvPr/>
        </p:nvSpPr>
        <p:spPr>
          <a:xfrm>
            <a:off x="4193981" y="2500598"/>
            <a:ext cx="216024" cy="2160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C8EF156-A8AA-4531-AB38-F79B92BB4357}"/>
              </a:ext>
            </a:extLst>
          </p:cNvPr>
          <p:cNvSpPr/>
          <p:nvPr/>
        </p:nvSpPr>
        <p:spPr>
          <a:xfrm>
            <a:off x="6003824" y="4269618"/>
            <a:ext cx="216024" cy="2160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65135DB-5D7F-4B18-9078-DD3D06D59983}"/>
              </a:ext>
            </a:extLst>
          </p:cNvPr>
          <p:cNvSpPr/>
          <p:nvPr/>
        </p:nvSpPr>
        <p:spPr>
          <a:xfrm>
            <a:off x="3807738" y="4102531"/>
            <a:ext cx="216024" cy="2160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29F780A-106E-458E-8763-FB99E7F1F6E3}"/>
              </a:ext>
            </a:extLst>
          </p:cNvPr>
          <p:cNvSpPr/>
          <p:nvPr/>
        </p:nvSpPr>
        <p:spPr>
          <a:xfrm>
            <a:off x="6755664" y="5732657"/>
            <a:ext cx="216024" cy="2160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맑은 고딕"/>
              </a:rPr>
              <a:t>4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F921F7F-15B8-4546-B750-33A396BEA27F}"/>
              </a:ext>
            </a:extLst>
          </p:cNvPr>
          <p:cNvSpPr/>
          <p:nvPr/>
        </p:nvSpPr>
        <p:spPr>
          <a:xfrm>
            <a:off x="1198144" y="4625216"/>
            <a:ext cx="216024" cy="2160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맑은 고딕"/>
              </a:rPr>
              <a:t>5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92BAB1-96ED-4934-9E13-9287B632A874}"/>
              </a:ext>
            </a:extLst>
          </p:cNvPr>
          <p:cNvSpPr/>
          <p:nvPr/>
        </p:nvSpPr>
        <p:spPr>
          <a:xfrm>
            <a:off x="2072640" y="6121400"/>
            <a:ext cx="67056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74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687E138-6B11-4074-89E8-6F2F0E70B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840" y="1453135"/>
            <a:ext cx="4023360" cy="4896610"/>
          </a:xfrm>
          <a:prstGeom prst="rect">
            <a:avLst/>
          </a:prstGeom>
        </p:spPr>
      </p:pic>
      <p:pic>
        <p:nvPicPr>
          <p:cNvPr id="3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3D1273F2-322E-4069-A301-BAC95EAF8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" y="1451580"/>
            <a:ext cx="3586480" cy="5356919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281940" y="85117"/>
            <a:ext cx="11663365" cy="385353"/>
            <a:chOff x="281940" y="85117"/>
            <a:chExt cx="11663365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654795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ko-KR">
                  <a:latin typeface="KoPubWorld돋움체 Bold" panose="00000800000000000000" pitchFamily="2" charset="-127"/>
                  <a:ea typeface="KoPubWorld돋움체 Bold"/>
                  <a:cs typeface="KoPubWorld돋움체 Bold" panose="00000800000000000000" pitchFamily="2" charset="-127"/>
                </a:rPr>
                <a:t>DIET</a:t>
              </a:r>
              <a:endPara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9450648" y="85117"/>
              <a:ext cx="2494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깡삽이네조</a:t>
              </a:r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LIFE NOTE</a:t>
              </a:r>
              <a:endPara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34D3958B-966F-437C-9BD9-0422E5F7F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236603"/>
              </p:ext>
            </p:extLst>
          </p:nvPr>
        </p:nvGraphicFramePr>
        <p:xfrm>
          <a:off x="0" y="497441"/>
          <a:ext cx="12192000" cy="914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33482">
                  <a:extLst>
                    <a:ext uri="{9D8B030D-6E8A-4147-A177-3AD203B41FA5}">
                      <a16:colId xmlns:a16="http://schemas.microsoft.com/office/drawing/2014/main" val="595159024"/>
                    </a:ext>
                  </a:extLst>
                </a:gridCol>
                <a:gridCol w="8758518">
                  <a:extLst>
                    <a:ext uri="{9D8B030D-6E8A-4147-A177-3AD203B41FA5}">
                      <a16:colId xmlns:a16="http://schemas.microsoft.com/office/drawing/2014/main" val="901657378"/>
                    </a:ext>
                  </a:extLst>
                </a:gridCol>
              </a:tblGrid>
              <a:tr h="2890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   PROJECT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A51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LIFE NOTE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363909"/>
                  </a:ext>
                </a:extLst>
              </a:tr>
              <a:tr h="2890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    DIET LIST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A51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DIET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915484"/>
                  </a:ext>
                </a:extLst>
              </a:tr>
              <a:tr h="2890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    DIET NAME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A51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DIET INSERT &amp; EDIT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169514"/>
                  </a:ext>
                </a:extLst>
              </a:tr>
            </a:tbl>
          </a:graphicData>
        </a:graphic>
      </p:graphicFrame>
      <p:graphicFrame>
        <p:nvGraphicFramePr>
          <p:cNvPr id="17" name="표 5">
            <a:extLst>
              <a:ext uri="{FF2B5EF4-FFF2-40B4-BE49-F238E27FC236}">
                <a16:creationId xmlns:a16="http://schemas.microsoft.com/office/drawing/2014/main" id="{540B1D76-7AE4-4B1D-AAE4-2F16C8FAE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259506"/>
              </p:ext>
            </p:extLst>
          </p:nvPr>
        </p:nvGraphicFramePr>
        <p:xfrm>
          <a:off x="8006080" y="1452880"/>
          <a:ext cx="3985974" cy="413341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8580">
                  <a:extLst>
                    <a:ext uri="{9D8B030D-6E8A-4147-A177-3AD203B41FA5}">
                      <a16:colId xmlns:a16="http://schemas.microsoft.com/office/drawing/2014/main" val="2967633592"/>
                    </a:ext>
                  </a:extLst>
                </a:gridCol>
                <a:gridCol w="3587394">
                  <a:extLst>
                    <a:ext uri="{9D8B030D-6E8A-4147-A177-3AD203B41FA5}">
                      <a16:colId xmlns:a16="http://schemas.microsoft.com/office/drawing/2014/main" val="2689522611"/>
                    </a:ext>
                  </a:extLst>
                </a:gridCol>
              </a:tblGrid>
              <a:tr h="8167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Description</a:t>
                      </a:r>
                      <a:endParaRPr lang="ko-KR" altLang="en-US" sz="2000" dirty="0"/>
                    </a:p>
                  </a:txBody>
                  <a:tcPr>
                    <a:solidFill>
                      <a:srgbClr val="F6A51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365174"/>
                  </a:ext>
                </a:extLst>
              </a:tr>
              <a:tr h="836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1200"/>
                        <a:t>입력된 정보 편집창</a:t>
                      </a:r>
                      <a:endParaRPr lang="en-US" altLang="ko-KR" sz="1200" dirty="0"/>
                    </a:p>
                    <a:p>
                      <a:pPr lvl="0" algn="l">
                        <a:buNone/>
                      </a:pPr>
                      <a:r>
                        <a:rPr lang="en-US" altLang="ko-KR" sz="1200"/>
                        <a:t>: 입력된 정보를 표시해주고 편집할수있게해줌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7953252"/>
                  </a:ext>
                </a:extLst>
              </a:tr>
              <a:tr h="846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/>
                        <a:t>정보 입력창</a:t>
                      </a:r>
                      <a:endParaRPr lang="ko-KR" altLang="en-US" sz="1200" dirty="0"/>
                    </a:p>
                    <a:p>
                      <a:pPr lvl="0" algn="l">
                        <a:buNone/>
                      </a:pPr>
                      <a:r>
                        <a:rPr lang="en-US" sz="1200" b="0" i="0" u="none" strike="noStrike" noProof="0" dirty="0">
                          <a:latin typeface="맑은 고딕"/>
                        </a:rPr>
                        <a:t>   </a:t>
                      </a:r>
                      <a:r>
                        <a:rPr lang="en-US" altLang="ko-KR" sz="1200"/>
                        <a:t>: 정보를 입력하는 폼을 띄워줌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606224"/>
                  </a:ext>
                </a:extLst>
              </a:tr>
              <a:tr h="816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/>
                        <a:t>편집 버튼</a:t>
                      </a:r>
                      <a:endParaRPr lang="ko-KR" altLang="en-US" sz="1200" dirty="0"/>
                    </a:p>
                    <a:p>
                      <a:pPr lvl="0" algn="l">
                        <a:buNone/>
                      </a:pPr>
                      <a:r>
                        <a:rPr lang="en-US" sz="1200" b="0" i="0" u="none" strike="noStrike" noProof="0" dirty="0">
                          <a:latin typeface="맑은 고딕"/>
                        </a:rPr>
                        <a:t>   </a:t>
                      </a:r>
                      <a:r>
                        <a:rPr lang="en-US" altLang="ko-KR" sz="1200"/>
                        <a:t>:  클릭시입력된 정보를 수정해줌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509826"/>
                  </a:ext>
                </a:extLst>
              </a:tr>
              <a:tr h="81672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/>
                        <a:t>4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200"/>
                        <a:t>추가 버튼</a:t>
                      </a:r>
                      <a:endParaRPr lang="ko-KR" altLang="en-US"/>
                    </a:p>
                    <a:p>
                      <a:pPr lvl="0" algn="l">
                        <a:buNone/>
                      </a:pPr>
                      <a:r>
                        <a:rPr lang="ko-KR" altLang="en-US" sz="1200" dirty="0"/>
                        <a:t>   </a:t>
                      </a:r>
                      <a:r>
                        <a:rPr lang="en-US" altLang="en-US" sz="1200"/>
                        <a:t>:</a:t>
                      </a:r>
                      <a:r>
                        <a:rPr lang="ko-KR" altLang="en-US" sz="1200"/>
                        <a:t>  입력된 정보를 추가해줌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4141832"/>
                  </a:ext>
                </a:extLst>
              </a:tr>
            </a:tbl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51835EF-D4ED-481A-B1FA-FF157A43706E}"/>
              </a:ext>
            </a:extLst>
          </p:cNvPr>
          <p:cNvSpPr/>
          <p:nvPr/>
        </p:nvSpPr>
        <p:spPr>
          <a:xfrm>
            <a:off x="1135821" y="1687798"/>
            <a:ext cx="216024" cy="2160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C8EF156-A8AA-4531-AB38-F79B92BB4357}"/>
              </a:ext>
            </a:extLst>
          </p:cNvPr>
          <p:cNvSpPr/>
          <p:nvPr/>
        </p:nvSpPr>
        <p:spPr>
          <a:xfrm>
            <a:off x="2793264" y="5458338"/>
            <a:ext cx="216024" cy="2160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65135DB-5D7F-4B18-9078-DD3D06D59983}"/>
              </a:ext>
            </a:extLst>
          </p:cNvPr>
          <p:cNvSpPr/>
          <p:nvPr/>
        </p:nvSpPr>
        <p:spPr>
          <a:xfrm>
            <a:off x="5169178" y="1714931"/>
            <a:ext cx="216024" cy="2160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29F780A-106E-458E-8763-FB99E7F1F6E3}"/>
              </a:ext>
            </a:extLst>
          </p:cNvPr>
          <p:cNvSpPr/>
          <p:nvPr/>
        </p:nvSpPr>
        <p:spPr>
          <a:xfrm>
            <a:off x="6887744" y="5641217"/>
            <a:ext cx="216024" cy="2160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맑은 고딕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2497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F10884F7-7BD1-4502-BA49-175C22ADE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" y="1545475"/>
            <a:ext cx="9591040" cy="5138651"/>
          </a:xfrm>
          <a:prstGeom prst="rect">
            <a:avLst/>
          </a:prstGeom>
        </p:spPr>
      </p:pic>
      <p:pic>
        <p:nvPicPr>
          <p:cNvPr id="8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F0009C6-E1A7-4043-9190-3BC2E2400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200" y="1621260"/>
            <a:ext cx="5618480" cy="522076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281940" y="85117"/>
            <a:ext cx="11663365" cy="385353"/>
            <a:chOff x="281940" y="85117"/>
            <a:chExt cx="11663365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654795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ko-KR">
                  <a:latin typeface="KoPubWorld돋움체 Bold" panose="00000800000000000000" pitchFamily="2" charset="-127"/>
                  <a:ea typeface="KoPubWorld돋움체 Bold"/>
                  <a:cs typeface="KoPubWorld돋움체 Bold" panose="00000800000000000000" pitchFamily="2" charset="-127"/>
                </a:rPr>
                <a:t>DIET</a:t>
              </a:r>
              <a:endPara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9450648" y="85117"/>
              <a:ext cx="2494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깡삽이네조</a:t>
              </a:r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LIFE NOTE</a:t>
              </a:r>
              <a:endPara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34D3958B-966F-437C-9BD9-0422E5F7FF6B}"/>
              </a:ext>
            </a:extLst>
          </p:cNvPr>
          <p:cNvGraphicFramePr>
            <a:graphicFrameLocks noGrp="1"/>
          </p:cNvGraphicFramePr>
          <p:nvPr/>
        </p:nvGraphicFramePr>
        <p:xfrm>
          <a:off x="0" y="497441"/>
          <a:ext cx="12192000" cy="914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33482">
                  <a:extLst>
                    <a:ext uri="{9D8B030D-6E8A-4147-A177-3AD203B41FA5}">
                      <a16:colId xmlns:a16="http://schemas.microsoft.com/office/drawing/2014/main" val="595159024"/>
                    </a:ext>
                  </a:extLst>
                </a:gridCol>
                <a:gridCol w="8758518">
                  <a:extLst>
                    <a:ext uri="{9D8B030D-6E8A-4147-A177-3AD203B41FA5}">
                      <a16:colId xmlns:a16="http://schemas.microsoft.com/office/drawing/2014/main" val="901657378"/>
                    </a:ext>
                  </a:extLst>
                </a:gridCol>
              </a:tblGrid>
              <a:tr h="2890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   PROJECT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A51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LIFE NOTE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363909"/>
                  </a:ext>
                </a:extLst>
              </a:tr>
              <a:tr h="2890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    DIET LIST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A51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915484"/>
                  </a:ext>
                </a:extLst>
              </a:tr>
              <a:tr h="2890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   PAGE NAME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A51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Diet MAIN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169514"/>
                  </a:ext>
                </a:extLst>
              </a:tr>
            </a:tbl>
          </a:graphicData>
        </a:graphic>
      </p:graphicFrame>
      <p:graphicFrame>
        <p:nvGraphicFramePr>
          <p:cNvPr id="17" name="표 5">
            <a:extLst>
              <a:ext uri="{FF2B5EF4-FFF2-40B4-BE49-F238E27FC236}">
                <a16:creationId xmlns:a16="http://schemas.microsoft.com/office/drawing/2014/main" id="{540B1D76-7AE4-4B1D-AAE4-2F16C8FAE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336748"/>
              </p:ext>
            </p:extLst>
          </p:nvPr>
        </p:nvGraphicFramePr>
        <p:xfrm>
          <a:off x="8006080" y="1452880"/>
          <a:ext cx="4186517" cy="404878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8634">
                  <a:extLst>
                    <a:ext uri="{9D8B030D-6E8A-4147-A177-3AD203B41FA5}">
                      <a16:colId xmlns:a16="http://schemas.microsoft.com/office/drawing/2014/main" val="2967633592"/>
                    </a:ext>
                  </a:extLst>
                </a:gridCol>
                <a:gridCol w="3767883">
                  <a:extLst>
                    <a:ext uri="{9D8B030D-6E8A-4147-A177-3AD203B41FA5}">
                      <a16:colId xmlns:a16="http://schemas.microsoft.com/office/drawing/2014/main" val="2689522611"/>
                    </a:ext>
                  </a:extLst>
                </a:gridCol>
              </a:tblGrid>
              <a:tr h="9962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Description</a:t>
                      </a:r>
                      <a:endParaRPr lang="ko-KR" altLang="en-US" sz="2000" dirty="0"/>
                    </a:p>
                  </a:txBody>
                  <a:tcPr>
                    <a:solidFill>
                      <a:srgbClr val="F6A51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365174"/>
                  </a:ext>
                </a:extLst>
              </a:tr>
              <a:tr h="1021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/>
                        <a:t>체중표시</a:t>
                      </a:r>
                    </a:p>
                    <a:p>
                      <a:pPr algn="l" latinLnBrk="1"/>
                      <a:r>
                        <a:rPr lang="en-US" altLang="ko-KR" sz="1200"/>
                        <a:t>   : 일별 체중의 변화를 그래프로 표시해줌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7953252"/>
                  </a:ext>
                </a:extLst>
              </a:tr>
              <a:tr h="1034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200" b="0" i="0" u="none" strike="noStrike" noProof="0">
                          <a:latin typeface="맑은 고딕"/>
                          <a:ea typeface="맑은 고딕"/>
                        </a:rPr>
                        <a:t>골격근량표시</a:t>
                      </a:r>
                      <a:endParaRPr lang="en-US" altLang="ko-KR" sz="1200" b="0" i="0" u="none" strike="noStrike" noProof="0">
                        <a:latin typeface="맑은 고딕"/>
                        <a:ea typeface="맑은 고딕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altLang="ko-KR" sz="1200" b="0" i="0" u="none" strike="noStrike" noProof="0" dirty="0">
                          <a:latin typeface="맑은 고딕"/>
                          <a:ea typeface="맑은 고딕"/>
                        </a:rPr>
                        <a:t>   : </a:t>
                      </a:r>
                      <a:r>
                        <a:rPr lang="ko-KR" altLang="en-US" sz="1200" b="0" i="0" u="none" strike="noStrike" noProof="0" dirty="0">
                          <a:latin typeface="맑은 고딕"/>
                          <a:ea typeface="맑은 고딕"/>
                        </a:rPr>
                        <a:t>일별</a:t>
                      </a:r>
                      <a:r>
                        <a:rPr lang="en-US" altLang="ko-KR" sz="1200" b="0" i="0" u="none" strike="noStrike" noProof="0">
                          <a:latin typeface="맑은 고딕"/>
                          <a:ea typeface="맑은 고딕"/>
                        </a:rPr>
                        <a:t> 골격근량</a:t>
                      </a:r>
                      <a:r>
                        <a:rPr lang="ko-KR" altLang="en-US" sz="1200" b="0" i="0" u="none" strike="noStrike" noProof="0" dirty="0">
                          <a:latin typeface="맑은 고딕"/>
                          <a:ea typeface="맑은 고딕"/>
                        </a:rPr>
                        <a:t>의</a:t>
                      </a:r>
                      <a:r>
                        <a:rPr lang="en-US" altLang="ko-KR" sz="1200" b="0" i="0" u="none" strike="noStrike" noProof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latin typeface="맑은 고딕"/>
                          <a:ea typeface="맑은 고딕"/>
                        </a:rPr>
                        <a:t>변화를</a:t>
                      </a:r>
                      <a:r>
                        <a:rPr lang="en-US" altLang="ko-KR" sz="1200" b="0" i="0" u="none" strike="noStrike" noProof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latin typeface="맑은 고딕"/>
                          <a:ea typeface="맑은 고딕"/>
                        </a:rPr>
                        <a:t>그래프로</a:t>
                      </a:r>
                      <a:r>
                        <a:rPr lang="en-US" altLang="ko-KR" sz="1200" b="0" i="0" u="none" strike="noStrike" noProof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latin typeface="맑은 고딕"/>
                          <a:ea typeface="맑은 고딕"/>
                        </a:rPr>
                        <a:t>표시해줌</a:t>
                      </a:r>
                      <a:endParaRPr 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606224"/>
                  </a:ext>
                </a:extLst>
              </a:tr>
              <a:tr h="996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200" b="0" i="0" u="none" strike="noStrike" noProof="0">
                          <a:latin typeface="맑은 고딕"/>
                          <a:ea typeface="맑은 고딕"/>
                        </a:rPr>
                        <a:t>체지방량표시</a:t>
                      </a:r>
                      <a:endParaRPr lang="en-US" altLang="ko-KR" sz="1200" b="0" i="0" u="none" strike="noStrike" noProof="0">
                        <a:latin typeface="맑은 고딕"/>
                        <a:ea typeface="맑은 고딕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altLang="ko-KR" sz="1200" b="0" i="0" u="none" strike="noStrike" noProof="0" dirty="0">
                          <a:latin typeface="맑은 고딕"/>
                          <a:ea typeface="맑은 고딕"/>
                        </a:rPr>
                        <a:t>   : </a:t>
                      </a:r>
                      <a:r>
                        <a:rPr lang="ko-KR" altLang="en-US" sz="1200" b="0" i="0" u="none" strike="noStrike" noProof="0">
                          <a:latin typeface="맑은 고딕"/>
                          <a:ea typeface="맑은 고딕"/>
                        </a:rPr>
                        <a:t>일별</a:t>
                      </a:r>
                      <a:r>
                        <a:rPr lang="en-US" altLang="ko-KR" sz="1200" b="0" i="0" u="none" strike="noStrike" noProof="0">
                          <a:latin typeface="맑은 고딕"/>
                          <a:ea typeface="맑은 고딕"/>
                        </a:rPr>
                        <a:t> 체지방량</a:t>
                      </a:r>
                      <a:r>
                        <a:rPr lang="ko-KR" altLang="en-US" sz="1200" b="0" i="0" u="none" strike="noStrike" noProof="0" dirty="0">
                          <a:latin typeface="맑은 고딕"/>
                          <a:ea typeface="맑은 고딕"/>
                        </a:rPr>
                        <a:t>의</a:t>
                      </a:r>
                      <a:r>
                        <a:rPr lang="en-US" altLang="ko-KR" sz="1200" b="0" i="0" u="none" strike="noStrike" noProof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latin typeface="맑은 고딕"/>
                          <a:ea typeface="맑은 고딕"/>
                        </a:rPr>
                        <a:t>변화를</a:t>
                      </a:r>
                      <a:r>
                        <a:rPr lang="en-US" altLang="ko-KR" sz="1200" b="0" i="0" u="none" strike="noStrike" noProof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latin typeface="맑은 고딕"/>
                          <a:ea typeface="맑은 고딕"/>
                        </a:rPr>
                        <a:t>그래프로</a:t>
                      </a:r>
                      <a:r>
                        <a:rPr lang="en-US" altLang="ko-KR" sz="1200" b="0" i="0" u="none" strike="noStrike" noProof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latin typeface="맑은 고딕"/>
                          <a:ea typeface="맑은 고딕"/>
                        </a:rPr>
                        <a:t>표시해줌</a:t>
                      </a:r>
                      <a:endParaRPr 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509826"/>
                  </a:ext>
                </a:extLst>
              </a:tr>
            </a:tbl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51835EF-D4ED-481A-B1FA-FF157A43706E}"/>
              </a:ext>
            </a:extLst>
          </p:cNvPr>
          <p:cNvSpPr/>
          <p:nvPr/>
        </p:nvSpPr>
        <p:spPr>
          <a:xfrm>
            <a:off x="3543741" y="1596358"/>
            <a:ext cx="216024" cy="2160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65135DB-5D7F-4B18-9078-DD3D06D59983}"/>
              </a:ext>
            </a:extLst>
          </p:cNvPr>
          <p:cNvSpPr/>
          <p:nvPr/>
        </p:nvSpPr>
        <p:spPr>
          <a:xfrm>
            <a:off x="3543578" y="3096691"/>
            <a:ext cx="216024" cy="2160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BF7ECD3-1F3B-46CC-8485-D62EEC0786C6}"/>
              </a:ext>
            </a:extLst>
          </p:cNvPr>
          <p:cNvSpPr/>
          <p:nvPr/>
        </p:nvSpPr>
        <p:spPr>
          <a:xfrm>
            <a:off x="3543741" y="4573237"/>
            <a:ext cx="216024" cy="2160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맑은 고딕"/>
              </a:rPr>
              <a:t>3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58761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F2155D5E-EA97-46E4-AE65-3E729F55A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280" y="1651518"/>
            <a:ext cx="4978400" cy="5018003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281940" y="85117"/>
            <a:ext cx="11663365" cy="385353"/>
            <a:chOff x="281940" y="85117"/>
            <a:chExt cx="11663365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755079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ko-KR">
                  <a:latin typeface="KoPubWorld돋움체 Bold" panose="00000800000000000000" pitchFamily="2" charset="-127"/>
                  <a:ea typeface="KoPubWorld돋움체 Bold"/>
                  <a:cs typeface="KoPubWorld돋움체 Bold" panose="00000800000000000000" pitchFamily="2" charset="-127"/>
                </a:rPr>
                <a:t>CHAT</a:t>
              </a:r>
              <a:endPara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9450648" y="85117"/>
              <a:ext cx="2494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깡삽이네조</a:t>
              </a:r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LIFE NOTE</a:t>
              </a:r>
              <a:endPara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34D3958B-966F-437C-9BD9-0422E5F7F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480106"/>
              </p:ext>
            </p:extLst>
          </p:nvPr>
        </p:nvGraphicFramePr>
        <p:xfrm>
          <a:off x="0" y="497441"/>
          <a:ext cx="12192000" cy="914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33482">
                  <a:extLst>
                    <a:ext uri="{9D8B030D-6E8A-4147-A177-3AD203B41FA5}">
                      <a16:colId xmlns:a16="http://schemas.microsoft.com/office/drawing/2014/main" val="595159024"/>
                    </a:ext>
                  </a:extLst>
                </a:gridCol>
                <a:gridCol w="8758518">
                  <a:extLst>
                    <a:ext uri="{9D8B030D-6E8A-4147-A177-3AD203B41FA5}">
                      <a16:colId xmlns:a16="http://schemas.microsoft.com/office/drawing/2014/main" val="901657378"/>
                    </a:ext>
                  </a:extLst>
                </a:gridCol>
              </a:tblGrid>
              <a:tr h="2890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   PROJECT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A51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LIFE NOTE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363909"/>
                  </a:ext>
                </a:extLst>
              </a:tr>
              <a:tr h="2890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    CHAT LIST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A51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CHAT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915484"/>
                  </a:ext>
                </a:extLst>
              </a:tr>
              <a:tr h="2890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    CHAT NAME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A51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CHAT MAIN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169514"/>
                  </a:ext>
                </a:extLst>
              </a:tr>
            </a:tbl>
          </a:graphicData>
        </a:graphic>
      </p:graphicFrame>
      <p:graphicFrame>
        <p:nvGraphicFramePr>
          <p:cNvPr id="17" name="표 5">
            <a:extLst>
              <a:ext uri="{FF2B5EF4-FFF2-40B4-BE49-F238E27FC236}">
                <a16:creationId xmlns:a16="http://schemas.microsoft.com/office/drawing/2014/main" id="{540B1D76-7AE4-4B1D-AAE4-2F16C8FAE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452259"/>
              </p:ext>
            </p:extLst>
          </p:nvPr>
        </p:nvGraphicFramePr>
        <p:xfrm>
          <a:off x="7162018" y="1523218"/>
          <a:ext cx="3985974" cy="518778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8580">
                  <a:extLst>
                    <a:ext uri="{9D8B030D-6E8A-4147-A177-3AD203B41FA5}">
                      <a16:colId xmlns:a16="http://schemas.microsoft.com/office/drawing/2014/main" val="2967633592"/>
                    </a:ext>
                  </a:extLst>
                </a:gridCol>
                <a:gridCol w="3587394">
                  <a:extLst>
                    <a:ext uri="{9D8B030D-6E8A-4147-A177-3AD203B41FA5}">
                      <a16:colId xmlns:a16="http://schemas.microsoft.com/office/drawing/2014/main" val="2689522611"/>
                    </a:ext>
                  </a:extLst>
                </a:gridCol>
              </a:tblGrid>
              <a:tr h="7364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Description</a:t>
                      </a:r>
                      <a:endParaRPr lang="ko-KR" altLang="en-US" sz="2000" dirty="0"/>
                    </a:p>
                  </a:txBody>
                  <a:tcPr>
                    <a:solidFill>
                      <a:srgbClr val="F6A51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365174"/>
                  </a:ext>
                </a:extLst>
              </a:tr>
              <a:tr h="747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1200"/>
                        <a:t>친구목록 표시</a:t>
                      </a:r>
                      <a:endParaRPr lang="en-US" altLang="ko-KR" sz="1200" dirty="0"/>
                    </a:p>
                    <a:p>
                      <a:pPr lvl="0" algn="l">
                        <a:buNone/>
                      </a:pPr>
                      <a:r>
                        <a:rPr lang="en-US" altLang="ko-KR" sz="1200"/>
                        <a:t>: 친구 목록을 표시해주는 창을 띄워줌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7953252"/>
                  </a:ext>
                </a:extLst>
              </a:tr>
              <a:tr h="758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/>
                        <a:t>채팅창 표시</a:t>
                      </a:r>
                      <a:endParaRPr lang="ko-KR" altLang="en-US" sz="1200" dirty="0"/>
                    </a:p>
                    <a:p>
                      <a:pPr lvl="0" algn="l">
                        <a:buNone/>
                      </a:pPr>
                      <a:r>
                        <a:rPr lang="en-US" sz="1200" b="0" i="0" u="none" strike="noStrike" noProof="0" dirty="0">
                          <a:latin typeface="맑은 고딕"/>
                        </a:rPr>
                        <a:t>   </a:t>
                      </a:r>
                      <a:r>
                        <a:rPr lang="en-US" altLang="ko-KR" sz="1200"/>
                        <a:t>: 채팅창을 띄워줌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606224"/>
                  </a:ext>
                </a:extLst>
              </a:tr>
              <a:tr h="736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/>
                        <a:t>오픈채팅창 표시</a:t>
                      </a:r>
                      <a:endParaRPr lang="ko-KR" altLang="en-US" sz="1200" dirty="0"/>
                    </a:p>
                    <a:p>
                      <a:pPr lvl="0" algn="l">
                        <a:buNone/>
                      </a:pPr>
                      <a:r>
                        <a:rPr lang="en-US" sz="1200" b="0" i="0" u="none" strike="noStrike" noProof="0" dirty="0">
                          <a:latin typeface="맑은 고딕"/>
                        </a:rPr>
                        <a:t>   </a:t>
                      </a:r>
                      <a:r>
                        <a:rPr lang="en-US" altLang="ko-KR" sz="1200"/>
                        <a:t>:  오픈채팅장 리스트를 띄워줌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509826"/>
                  </a:ext>
                </a:extLst>
              </a:tr>
              <a:tr h="73647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/>
                        <a:t>4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200"/>
                        <a:t>관리자문의 표시</a:t>
                      </a:r>
                      <a:endParaRPr lang="ko-KR" altLang="en-US" sz="1200" dirty="0"/>
                    </a:p>
                    <a:p>
                      <a:pPr lvl="0" algn="l">
                        <a:buNone/>
                      </a:pPr>
                      <a:r>
                        <a:rPr lang="ko-KR" altLang="en-US" sz="1200" dirty="0"/>
                        <a:t>   </a:t>
                      </a:r>
                      <a:r>
                        <a:rPr lang="en-US" altLang="en-US" sz="1200" dirty="0"/>
                        <a:t>:</a:t>
                      </a:r>
                      <a:r>
                        <a:rPr lang="ko-KR" altLang="en-US" sz="1200"/>
                        <a:t>  관리자와 문의 채팅창을 띄워줌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4141832"/>
                  </a:ext>
                </a:extLst>
              </a:tr>
              <a:tr h="73647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/>
                        <a:t>5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200"/>
                        <a:t>친구 삭제 또는 삭제</a:t>
                      </a:r>
                    </a:p>
                    <a:p>
                      <a:pPr lvl="0" algn="l">
                        <a:buNone/>
                      </a:pPr>
                      <a:r>
                        <a:rPr lang="ko-KR" altLang="en-US" sz="1200"/>
                        <a:t>   : + 버튼을 눌러 친구 추가(친구가 아닐</a:t>
                      </a:r>
                      <a:r>
                        <a:rPr lang="ko-KR" altLang="en-US" sz="1200" dirty="0"/>
                        <a:t>시)</a:t>
                      </a:r>
                    </a:p>
                    <a:p>
                      <a:pPr lvl="0" algn="l">
                        <a:buNone/>
                      </a:pPr>
                      <a:r>
                        <a:rPr lang="ko-KR" altLang="en-US" sz="1200"/>
                        <a:t>      -  버튼을 눌러서 친구 삭제(친구 일시)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4686730"/>
                  </a:ext>
                </a:extLst>
              </a:tr>
              <a:tr h="73647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/>
                        <a:t>6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200"/>
                        <a:t>검색 기능</a:t>
                      </a:r>
                    </a:p>
                    <a:p>
                      <a:pPr lvl="0" algn="l">
                        <a:buNone/>
                      </a:pPr>
                      <a:r>
                        <a:rPr lang="ko-KR" altLang="en-US" sz="1200"/>
                        <a:t>   :  이름을 입력하여 동일인물을 검색해줌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295632"/>
                  </a:ext>
                </a:extLst>
              </a:tr>
            </a:tbl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51835EF-D4ED-481A-B1FA-FF157A43706E}"/>
              </a:ext>
            </a:extLst>
          </p:cNvPr>
          <p:cNvSpPr/>
          <p:nvPr/>
        </p:nvSpPr>
        <p:spPr>
          <a:xfrm>
            <a:off x="1349181" y="1718278"/>
            <a:ext cx="216024" cy="2160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C8EF156-A8AA-4531-AB38-F79B92BB4357}"/>
              </a:ext>
            </a:extLst>
          </p:cNvPr>
          <p:cNvSpPr/>
          <p:nvPr/>
        </p:nvSpPr>
        <p:spPr>
          <a:xfrm>
            <a:off x="3626384" y="1709298"/>
            <a:ext cx="216024" cy="2160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65135DB-5D7F-4B18-9078-DD3D06D59983}"/>
              </a:ext>
            </a:extLst>
          </p:cNvPr>
          <p:cNvSpPr/>
          <p:nvPr/>
        </p:nvSpPr>
        <p:spPr>
          <a:xfrm>
            <a:off x="2578378" y="1714931"/>
            <a:ext cx="216024" cy="2160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29F780A-106E-458E-8763-FB99E7F1F6E3}"/>
              </a:ext>
            </a:extLst>
          </p:cNvPr>
          <p:cNvSpPr/>
          <p:nvPr/>
        </p:nvSpPr>
        <p:spPr>
          <a:xfrm>
            <a:off x="4591584" y="1719457"/>
            <a:ext cx="216024" cy="2160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맑은 고딕"/>
              </a:rPr>
              <a:t>4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166C8AF-3367-4D39-B748-AE5DA65772BC}"/>
              </a:ext>
            </a:extLst>
          </p:cNvPr>
          <p:cNvSpPr/>
          <p:nvPr/>
        </p:nvSpPr>
        <p:spPr>
          <a:xfrm>
            <a:off x="4449344" y="2613536"/>
            <a:ext cx="216024" cy="2160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맑은 고딕"/>
              </a:rPr>
              <a:t>5</a:t>
            </a:r>
            <a:endParaRPr lang="en-US" altLang="ko-KR" dirty="0">
              <a:ea typeface="맑은 고딕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9A82199-2B4E-4D1D-B166-082B59AF30C8}"/>
              </a:ext>
            </a:extLst>
          </p:cNvPr>
          <p:cNvSpPr/>
          <p:nvPr/>
        </p:nvSpPr>
        <p:spPr>
          <a:xfrm>
            <a:off x="1563904" y="6220336"/>
            <a:ext cx="216024" cy="2160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맑은 고딕"/>
              </a:rPr>
              <a:t>6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3894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9F2328C9-A865-4539-B560-EFCB963E9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31" y="1452552"/>
            <a:ext cx="5884984" cy="5183818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281940" y="85117"/>
            <a:ext cx="11663365" cy="385353"/>
            <a:chOff x="281940" y="85117"/>
            <a:chExt cx="11663365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755079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ko-KR">
                  <a:latin typeface="KoPubWorld돋움체 Bold" panose="00000800000000000000" pitchFamily="2" charset="-127"/>
                  <a:ea typeface="KoPubWorld돋움체 Bold"/>
                  <a:cs typeface="KoPubWorld돋움체 Bold" panose="00000800000000000000" pitchFamily="2" charset="-127"/>
                </a:rPr>
                <a:t>CHAT</a:t>
              </a:r>
              <a:endPara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9450648" y="85117"/>
              <a:ext cx="2494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깡삽이네조</a:t>
              </a:r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LIFE NOTE</a:t>
              </a:r>
              <a:endPara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34D3958B-966F-437C-9BD9-0422E5F7F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591798"/>
              </p:ext>
            </p:extLst>
          </p:nvPr>
        </p:nvGraphicFramePr>
        <p:xfrm>
          <a:off x="0" y="497441"/>
          <a:ext cx="12192000" cy="914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33482">
                  <a:extLst>
                    <a:ext uri="{9D8B030D-6E8A-4147-A177-3AD203B41FA5}">
                      <a16:colId xmlns:a16="http://schemas.microsoft.com/office/drawing/2014/main" val="595159024"/>
                    </a:ext>
                  </a:extLst>
                </a:gridCol>
                <a:gridCol w="8758518">
                  <a:extLst>
                    <a:ext uri="{9D8B030D-6E8A-4147-A177-3AD203B41FA5}">
                      <a16:colId xmlns:a16="http://schemas.microsoft.com/office/drawing/2014/main" val="901657378"/>
                    </a:ext>
                  </a:extLst>
                </a:gridCol>
              </a:tblGrid>
              <a:tr h="2890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   PROJECT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A51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LIFE NOTE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363909"/>
                  </a:ext>
                </a:extLst>
              </a:tr>
              <a:tr h="2890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    CHAT LIST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A51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CHAT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915484"/>
                  </a:ext>
                </a:extLst>
              </a:tr>
              <a:tr h="2890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    CHAT NAME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A51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CHAT LIST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169514"/>
                  </a:ext>
                </a:extLst>
              </a:tr>
            </a:tbl>
          </a:graphicData>
        </a:graphic>
      </p:graphicFrame>
      <p:graphicFrame>
        <p:nvGraphicFramePr>
          <p:cNvPr id="17" name="표 5">
            <a:extLst>
              <a:ext uri="{FF2B5EF4-FFF2-40B4-BE49-F238E27FC236}">
                <a16:creationId xmlns:a16="http://schemas.microsoft.com/office/drawing/2014/main" id="{540B1D76-7AE4-4B1D-AAE4-2F16C8FAE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854668"/>
              </p:ext>
            </p:extLst>
          </p:nvPr>
        </p:nvGraphicFramePr>
        <p:xfrm>
          <a:off x="6927556" y="1558387"/>
          <a:ext cx="3985974" cy="224190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8580">
                  <a:extLst>
                    <a:ext uri="{9D8B030D-6E8A-4147-A177-3AD203B41FA5}">
                      <a16:colId xmlns:a16="http://schemas.microsoft.com/office/drawing/2014/main" val="2967633592"/>
                    </a:ext>
                  </a:extLst>
                </a:gridCol>
                <a:gridCol w="3587394">
                  <a:extLst>
                    <a:ext uri="{9D8B030D-6E8A-4147-A177-3AD203B41FA5}">
                      <a16:colId xmlns:a16="http://schemas.microsoft.com/office/drawing/2014/main" val="2689522611"/>
                    </a:ext>
                  </a:extLst>
                </a:gridCol>
              </a:tblGrid>
              <a:tr h="7364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Description</a:t>
                      </a:r>
                      <a:endParaRPr lang="ko-KR" altLang="en-US" sz="2000" dirty="0"/>
                    </a:p>
                  </a:txBody>
                  <a:tcPr>
                    <a:solidFill>
                      <a:srgbClr val="F6A51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365174"/>
                  </a:ext>
                </a:extLst>
              </a:tr>
              <a:tr h="747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1200"/>
                        <a:t>친구와의 채팅을 표시</a:t>
                      </a:r>
                      <a:endParaRPr lang="en-US" altLang="ko-KR" sz="1200" dirty="0"/>
                    </a:p>
                    <a:p>
                      <a:pPr lvl="0" algn="l">
                        <a:buNone/>
                      </a:pPr>
                      <a:r>
                        <a:rPr lang="en-US" altLang="ko-KR" sz="1200"/>
                        <a:t>: 친구와 채팅을 표시해줌.</a:t>
                      </a:r>
                    </a:p>
                    <a:p>
                      <a:pPr lvl="0" algn="l">
                        <a:buNone/>
                      </a:pPr>
                      <a:r>
                        <a:rPr lang="en-US" altLang="ko-KR" sz="1200"/>
                        <a:t>  클릭시 채팅창으로 이동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7953252"/>
                  </a:ext>
                </a:extLst>
              </a:tr>
              <a:tr h="758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/>
                        <a:t>그룹방 채팅을 표시</a:t>
                      </a:r>
                      <a:endParaRPr lang="ko-KR" altLang="en-US" sz="1200" dirty="0"/>
                    </a:p>
                    <a:p>
                      <a:pPr lvl="0" algn="l">
                        <a:buNone/>
                      </a:pPr>
                      <a:r>
                        <a:rPr lang="en-US" sz="1200" b="0" i="0" u="none" strike="noStrike" noProof="0" dirty="0">
                          <a:latin typeface="맑은 고딕"/>
                        </a:rPr>
                        <a:t>   </a:t>
                      </a:r>
                      <a:r>
                        <a:rPr lang="en-US" altLang="ko-KR" sz="1200"/>
                        <a:t>: 들어간 그룹채팅방을 표시해줌</a:t>
                      </a:r>
                    </a:p>
                    <a:p>
                      <a:pPr lvl="0" algn="l">
                        <a:buNone/>
                      </a:pPr>
                      <a:r>
                        <a:rPr lang="en-US" altLang="ko-KR" sz="1200"/>
                        <a:t>     클릭시 채팅창으로 이동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606224"/>
                  </a:ext>
                </a:extLst>
              </a:tr>
            </a:tbl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51835EF-D4ED-481A-B1FA-FF157A43706E}"/>
              </a:ext>
            </a:extLst>
          </p:cNvPr>
          <p:cNvSpPr/>
          <p:nvPr/>
        </p:nvSpPr>
        <p:spPr>
          <a:xfrm>
            <a:off x="3236596" y="2116863"/>
            <a:ext cx="216024" cy="2160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65135DB-5D7F-4B18-9078-DD3D06D59983}"/>
              </a:ext>
            </a:extLst>
          </p:cNvPr>
          <p:cNvSpPr/>
          <p:nvPr/>
        </p:nvSpPr>
        <p:spPr>
          <a:xfrm>
            <a:off x="3246593" y="3473393"/>
            <a:ext cx="216024" cy="2160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110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2719</TotalTime>
  <Words>120</Words>
  <Application>Microsoft Office PowerPoint</Application>
  <PresentationFormat>와이드스크린</PresentationFormat>
  <Paragraphs>63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sober_555</Manager>
  <Company>sober_555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제안서-기획서 양식</dc:title>
  <dc:creator>sober_555</dc:creator>
  <cp:lastModifiedBy>김 혜린</cp:lastModifiedBy>
  <cp:revision>751</cp:revision>
  <cp:lastPrinted>2019-07-03T02:33:59Z</cp:lastPrinted>
  <dcterms:created xsi:type="dcterms:W3CDTF">2019-07-01T23:26:37Z</dcterms:created>
  <dcterms:modified xsi:type="dcterms:W3CDTF">2020-07-20T08:33:21Z</dcterms:modified>
</cp:coreProperties>
</file>