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733" r:id="rId3"/>
  </p:sldMasterIdLst>
  <p:notesMasterIdLst>
    <p:notesMasterId r:id="rId7"/>
  </p:notesMasterIdLst>
  <p:handoutMasterIdLst>
    <p:handoutMasterId r:id="rId8"/>
  </p:handoutMasterIdLst>
  <p:sldIdLst>
    <p:sldId id="572" r:id="rId4"/>
    <p:sldId id="603" r:id="rId5"/>
    <p:sldId id="604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경강 보고준비" id="{F88923F6-AD1C-422A-8A8C-5B41FB8535A5}">
          <p14:sldIdLst>
            <p14:sldId id="57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11407"/>
    <a:srgbClr val="BF135B"/>
    <a:srgbClr val="D9D9D9"/>
    <a:srgbClr val="F2DCDB"/>
    <a:srgbClr val="FFFFFF"/>
    <a:srgbClr val="B7DEE8"/>
    <a:srgbClr val="FF0000"/>
    <a:srgbClr val="00000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6318" autoAdjust="0"/>
  </p:normalViewPr>
  <p:slideViewPr>
    <p:cSldViewPr>
      <p:cViewPr varScale="1">
        <p:scale>
          <a:sx n="95" d="100"/>
          <a:sy n="95" d="100"/>
        </p:scale>
        <p:origin x="462" y="78"/>
      </p:cViewPr>
      <p:guideLst>
        <p:guide orient="horz" pos="482"/>
        <p:guide pos="17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A24F-0E91-4492-8788-0C9C9B783EC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9C02F-4A86-42B5-B00D-A2B71CB0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14580-A936-4BFD-AF40-5F8404394476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E0E07-CB7D-4977-8D0A-B7E41E3A8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5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E0E07-CB7D-4977-8D0A-B7E41E3A83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8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E0E07-CB7D-4977-8D0A-B7E41E3A83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0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E0E07-CB7D-4977-8D0A-B7E41E3A83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king Draft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11275174" y="3951159"/>
            <a:ext cx="1638269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600" dirty="0">
                <a:solidFill>
                  <a:srgbClr val="000000"/>
                </a:solidFill>
              </a:rPr>
              <a:t>Last Modified 10/7/2009 1:56:32 PM Korea Standard Time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39350" y="116632"/>
            <a:ext cx="5856650" cy="423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2000" b="1" i="0" dirty="0">
                <a:latin typeface="Arial Narrow" panose="020B0606020202030204" pitchFamily="34" charset="0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00051" y="6546465"/>
            <a:ext cx="345214" cy="153888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pPr algn="r"/>
            <a:fld id="{08E41093-9542-4C9E-8EB9-EEABC017FFBD}" type="slidenum">
              <a:rPr lang="ko-KR" altLang="en-US" smtClean="0">
                <a:solidFill>
                  <a:prstClr val="black"/>
                </a:solidFill>
              </a:rPr>
              <a:pPr algn="r"/>
              <a:t>‹#›</a:t>
            </a:fld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/ 8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350" y="595287"/>
            <a:ext cx="11713301" cy="3840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1700" b="1" i="0" dirty="0" smtClean="0"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53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74" b="66436"/>
          <a:stretch/>
        </p:blipFill>
        <p:spPr bwMode="auto">
          <a:xfrm>
            <a:off x="1" y="0"/>
            <a:ext cx="98038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5" t="77614"/>
          <a:stretch/>
        </p:blipFill>
        <p:spPr bwMode="auto">
          <a:xfrm>
            <a:off x="10249182" y="4942967"/>
            <a:ext cx="1942223" cy="19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ECM\TEMP\부서함\Brand담당\CI 매뉴얼★\★로고파일-자회사名\14년ver\(주)LG\LG_가로조합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818360"/>
            <a:ext cx="1098747" cy="4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"/>
          <p:cNvSpPr txBox="1">
            <a:spLocks noChangeArrowheads="1"/>
          </p:cNvSpPr>
          <p:nvPr userDrawn="1"/>
        </p:nvSpPr>
        <p:spPr bwMode="gray">
          <a:xfrm>
            <a:off x="5419026" y="6575708"/>
            <a:ext cx="1353349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1067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charset="0"/>
              </a:rPr>
              <a:t>｜</a:t>
            </a:r>
            <a:r>
              <a:rPr lang="en-US" altLang="ko-KR" sz="1067" b="0" dirty="0">
                <a:solidFill>
                  <a:srgbClr val="A50034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charset="0"/>
              </a:rPr>
              <a:t>CONFIDENTIAL</a:t>
            </a:r>
            <a:r>
              <a:rPr lang="ko-KR" altLang="en-US" sz="1067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charset="0"/>
              </a:rPr>
              <a:t>｜</a:t>
            </a:r>
            <a:endParaRPr lang="en-US" altLang="ko-KR" sz="1067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Arial" charset="0"/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43025" y="5560525"/>
            <a:ext cx="4176713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1pPr>
            <a:lvl2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2pPr>
            <a:lvl3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3pPr>
            <a:lvl4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4pPr>
            <a:lvl5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제목 15"/>
          <p:cNvSpPr>
            <a:spLocks noGrp="1"/>
          </p:cNvSpPr>
          <p:nvPr>
            <p:ph type="title"/>
          </p:nvPr>
        </p:nvSpPr>
        <p:spPr>
          <a:xfrm>
            <a:off x="1201923" y="2329850"/>
            <a:ext cx="10294677" cy="57891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3600" b="1" kern="120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1343024" y="3158968"/>
            <a:ext cx="4536952" cy="3111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  <a:lvl2pPr marL="0" algn="l" defTabSz="914400" rtl="0" eaLnBrk="1" latinLnBrk="1" hangingPunct="1"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2pPr>
            <a:lvl3pPr marL="0" algn="l" defTabSz="914400" rtl="0" eaLnBrk="1" latinLnBrk="1" hangingPunct="1"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3pPr>
            <a:lvl4pPr marL="0" algn="l" defTabSz="914400" rtl="0" eaLnBrk="1" latinLnBrk="1" hangingPunct="1"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4pPr>
            <a:lvl5pPr marL="0" algn="l" defTabSz="914400" rtl="0" eaLnBrk="1" latinLnBrk="1" hangingPunct="1">
              <a:defRPr lang="ko-KR" altLang="en-US" sz="1400" b="1" kern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15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74" b="66436"/>
          <a:stretch/>
        </p:blipFill>
        <p:spPr bwMode="auto">
          <a:xfrm>
            <a:off x="1" y="0"/>
            <a:ext cx="98038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5" t="77614"/>
          <a:stretch/>
        </p:blipFill>
        <p:spPr bwMode="auto">
          <a:xfrm>
            <a:off x="10249182" y="4942967"/>
            <a:ext cx="1942223" cy="19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ECM\TEMP\부서함\Brand담당\CI 매뉴얼★\★로고파일-자회사名\14년ver\(주)LG\LG_가로조합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818360"/>
            <a:ext cx="1098747" cy="4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43025" y="5560525"/>
            <a:ext cx="4176713" cy="288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1pPr>
            <a:lvl2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2pPr>
            <a:lvl3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3pPr>
            <a:lvl4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4pPr>
            <a:lvl5pPr marL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400" b="1" kern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제목 15"/>
          <p:cNvSpPr>
            <a:spLocks noGrp="1"/>
          </p:cNvSpPr>
          <p:nvPr>
            <p:ph type="title"/>
          </p:nvPr>
        </p:nvSpPr>
        <p:spPr>
          <a:xfrm>
            <a:off x="1201923" y="2329850"/>
            <a:ext cx="10294677" cy="57891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3600" b="1" kern="120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1343024" y="3158968"/>
            <a:ext cx="4536952" cy="3111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  <a:lvl2pPr marL="0" algn="l" defTabSz="914400" rtl="0" eaLnBrk="1" latinLnBrk="1" hangingPunct="1"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2pPr>
            <a:lvl3pPr marL="0" algn="l" defTabSz="914400" rtl="0" eaLnBrk="1" latinLnBrk="1" hangingPunct="1"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3pPr>
            <a:lvl4pPr marL="0" algn="l" defTabSz="914400" rtl="0" eaLnBrk="1" latinLnBrk="1" hangingPunct="1">
              <a:defRPr lang="ko-KR" altLang="en-US" sz="1400" b="1" kern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4pPr>
            <a:lvl5pPr marL="0" algn="l" defTabSz="914400" rtl="0" eaLnBrk="1" latinLnBrk="1" hangingPunct="1">
              <a:defRPr lang="ko-KR" altLang="en-US" sz="1400" b="1" kern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4923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5DFE-5271-41F1-8256-B83D1733683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6101-C88A-42E3-B884-C045327D3A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39185" y="559438"/>
            <a:ext cx="11713633" cy="1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9185" y="6566023"/>
            <a:ext cx="117136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1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00058" y="6546465"/>
            <a:ext cx="345214" cy="153888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pPr algn="r"/>
            <a:fld id="{08E41093-9542-4C9E-8EB9-EEABC017FFBD}" type="slidenum">
              <a:rPr lang="ko-KR" altLang="en-US" smtClean="0">
                <a:solidFill>
                  <a:prstClr val="black"/>
                </a:solidFill>
              </a:rPr>
              <a:pPr algn="r"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7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00058" y="6546465"/>
            <a:ext cx="345214" cy="153888"/>
          </a:xfrm>
          <a:prstGeom prst="rect">
            <a:avLst/>
          </a:prstGeom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pPr algn="r"/>
            <a:fld id="{08E41093-9542-4C9E-8EB9-EEABC017FFBD}" type="slidenum">
              <a:rPr lang="ko-KR" altLang="en-US" smtClean="0">
                <a:solidFill>
                  <a:prstClr val="black"/>
                </a:solidFill>
              </a:rPr>
              <a:pPr algn="r"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8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272947" y="5560525"/>
            <a:ext cx="7273255" cy="288925"/>
          </a:xfrm>
        </p:spPr>
        <p:txBody>
          <a:bodyPr/>
          <a:lstStyle/>
          <a:p>
            <a:r>
              <a:rPr lang="en-US" altLang="ko-KR" dirty="0"/>
              <a:t>AR Credit  |   2023.10.05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7449" y="2348880"/>
            <a:ext cx="8280919" cy="578917"/>
          </a:xfrm>
        </p:spPr>
        <p:txBody>
          <a:bodyPr/>
          <a:lstStyle/>
          <a:p>
            <a:r>
              <a:rPr lang="en-US" altLang="ko-KR" dirty="0"/>
              <a:t>Dealer Net : AR Credit Limit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Application Process : AR Credit Limit in Dealer Net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9356" y="692696"/>
            <a:ext cx="8460940" cy="57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Credit Limit</a:t>
            </a:r>
          </a:p>
          <a:p>
            <a:pPr marL="177800" indent="-177800">
              <a:lnSpc>
                <a:spcPct val="15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900702-871E-4087-A680-C3B73C224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21892"/>
              </p:ext>
            </p:extLst>
          </p:nvPr>
        </p:nvGraphicFramePr>
        <p:xfrm>
          <a:off x="767408" y="1124744"/>
          <a:ext cx="10081119" cy="5040549"/>
        </p:xfrm>
        <a:graphic>
          <a:graphicData uri="http://schemas.openxmlformats.org/drawingml/2006/table">
            <a:tbl>
              <a:tblPr/>
              <a:tblGrid>
                <a:gridCol w="653248">
                  <a:extLst>
                    <a:ext uri="{9D8B030D-6E8A-4147-A177-3AD203B41FA5}">
                      <a16:colId xmlns:a16="http://schemas.microsoft.com/office/drawing/2014/main" val="2252506730"/>
                    </a:ext>
                  </a:extLst>
                </a:gridCol>
                <a:gridCol w="1459602">
                  <a:extLst>
                    <a:ext uri="{9D8B030D-6E8A-4147-A177-3AD203B41FA5}">
                      <a16:colId xmlns:a16="http://schemas.microsoft.com/office/drawing/2014/main" val="4216125734"/>
                    </a:ext>
                  </a:extLst>
                </a:gridCol>
                <a:gridCol w="1622914">
                  <a:extLst>
                    <a:ext uri="{9D8B030D-6E8A-4147-A177-3AD203B41FA5}">
                      <a16:colId xmlns:a16="http://schemas.microsoft.com/office/drawing/2014/main" val="19373396"/>
                    </a:ext>
                  </a:extLst>
                </a:gridCol>
                <a:gridCol w="857389">
                  <a:extLst>
                    <a:ext uri="{9D8B030D-6E8A-4147-A177-3AD203B41FA5}">
                      <a16:colId xmlns:a16="http://schemas.microsoft.com/office/drawing/2014/main" val="1912997197"/>
                    </a:ext>
                  </a:extLst>
                </a:gridCol>
                <a:gridCol w="870998">
                  <a:extLst>
                    <a:ext uri="{9D8B030D-6E8A-4147-A177-3AD203B41FA5}">
                      <a16:colId xmlns:a16="http://schemas.microsoft.com/office/drawing/2014/main" val="2029421187"/>
                    </a:ext>
                  </a:extLst>
                </a:gridCol>
                <a:gridCol w="1173806">
                  <a:extLst>
                    <a:ext uri="{9D8B030D-6E8A-4147-A177-3AD203B41FA5}">
                      <a16:colId xmlns:a16="http://schemas.microsoft.com/office/drawing/2014/main" val="3946013187"/>
                    </a:ext>
                  </a:extLst>
                </a:gridCol>
                <a:gridCol w="653248">
                  <a:extLst>
                    <a:ext uri="{9D8B030D-6E8A-4147-A177-3AD203B41FA5}">
                      <a16:colId xmlns:a16="http://schemas.microsoft.com/office/drawing/2014/main" val="2572463394"/>
                    </a:ext>
                  </a:extLst>
                </a:gridCol>
                <a:gridCol w="653248">
                  <a:extLst>
                    <a:ext uri="{9D8B030D-6E8A-4147-A177-3AD203B41FA5}">
                      <a16:colId xmlns:a16="http://schemas.microsoft.com/office/drawing/2014/main" val="1794882346"/>
                    </a:ext>
                  </a:extLst>
                </a:gridCol>
                <a:gridCol w="653248">
                  <a:extLst>
                    <a:ext uri="{9D8B030D-6E8A-4147-A177-3AD203B41FA5}">
                      <a16:colId xmlns:a16="http://schemas.microsoft.com/office/drawing/2014/main" val="1276206648"/>
                    </a:ext>
                  </a:extLst>
                </a:gridCol>
                <a:gridCol w="653248">
                  <a:extLst>
                    <a:ext uri="{9D8B030D-6E8A-4147-A177-3AD203B41FA5}">
                      <a16:colId xmlns:a16="http://schemas.microsoft.com/office/drawing/2014/main" val="2027461884"/>
                    </a:ext>
                  </a:extLst>
                </a:gridCol>
                <a:gridCol w="830170">
                  <a:extLst>
                    <a:ext uri="{9D8B030D-6E8A-4147-A177-3AD203B41FA5}">
                      <a16:colId xmlns:a16="http://schemas.microsoft.com/office/drawing/2014/main" val="2031659303"/>
                    </a:ext>
                  </a:extLst>
                </a:gridCol>
              </a:tblGrid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Header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040288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713328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PATWARY BROTHERS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Need Excel upload rights for data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819700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GUW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67253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Channel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Distributor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1- Master Screen for Header code and further Details till Insurance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82417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Insurance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COFACE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2- Upload function for Insurance and History management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95974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Format Enclosed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Buyer Detail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29234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061894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 History last two years (Amt in Lakhs)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26912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944121"/>
                  </a:ext>
                </a:extLst>
              </a:tr>
              <a:tr h="3289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Year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 sales Month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Last two years data in yearly break up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39988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Last 12 months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 : Total Sales / 12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411315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Preceding 12 months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Max: Total Sales Max in particular month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67419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05877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Last Six Month Sales and Payment Trend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587483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0141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Month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Apr'23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Jun'23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550198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55108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Collection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664629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24606"/>
                  </a:ext>
                </a:extLst>
              </a:tr>
              <a:tr h="3289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Current Credit Limit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Amount in INR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Interface from AR Summary Aging, To be check with Ms. Jagriti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78601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501521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Credit Limit Request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Amount in INR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01906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64264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Futue Sales Plan (Next six months)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676950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Month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Aug'23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Sep'23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Oct'23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Nov'23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Dec'24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Jan'24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360194"/>
                  </a:ext>
                </a:extLst>
              </a:tr>
              <a:tr h="175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4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5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Application Process : AR Credit Limit in Dealer Net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9356" y="692696"/>
            <a:ext cx="8460940" cy="571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Credit Limit</a:t>
            </a:r>
          </a:p>
          <a:p>
            <a:pPr marL="177800" indent="-177800">
              <a:lnSpc>
                <a:spcPct val="150000"/>
              </a:lnSpc>
            </a:pPr>
            <a:endParaRPr lang="en-US" altLang="ko-KR" sz="10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5FD6B-427C-4808-9604-06D8FE9B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41227"/>
              </p:ext>
            </p:extLst>
          </p:nvPr>
        </p:nvGraphicFramePr>
        <p:xfrm>
          <a:off x="479376" y="1124744"/>
          <a:ext cx="10873210" cy="4574193"/>
        </p:xfrm>
        <a:graphic>
          <a:graphicData uri="http://schemas.openxmlformats.org/drawingml/2006/table">
            <a:tbl>
              <a:tblPr/>
              <a:tblGrid>
                <a:gridCol w="764709">
                  <a:extLst>
                    <a:ext uri="{9D8B030D-6E8A-4147-A177-3AD203B41FA5}">
                      <a16:colId xmlns:a16="http://schemas.microsoft.com/office/drawing/2014/main" val="61968737"/>
                    </a:ext>
                  </a:extLst>
                </a:gridCol>
                <a:gridCol w="1708647">
                  <a:extLst>
                    <a:ext uri="{9D8B030D-6E8A-4147-A177-3AD203B41FA5}">
                      <a16:colId xmlns:a16="http://schemas.microsoft.com/office/drawing/2014/main" val="2364513594"/>
                    </a:ext>
                  </a:extLst>
                </a:gridCol>
                <a:gridCol w="1559092">
                  <a:extLst>
                    <a:ext uri="{9D8B030D-6E8A-4147-A177-3AD203B41FA5}">
                      <a16:colId xmlns:a16="http://schemas.microsoft.com/office/drawing/2014/main" val="2925726097"/>
                    </a:ext>
                  </a:extLst>
                </a:gridCol>
                <a:gridCol w="113710">
                  <a:extLst>
                    <a:ext uri="{9D8B030D-6E8A-4147-A177-3AD203B41FA5}">
                      <a16:colId xmlns:a16="http://schemas.microsoft.com/office/drawing/2014/main" val="533716409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1654281164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3874738145"/>
                    </a:ext>
                  </a:extLst>
                </a:gridCol>
                <a:gridCol w="1374089">
                  <a:extLst>
                    <a:ext uri="{9D8B030D-6E8A-4147-A177-3AD203B41FA5}">
                      <a16:colId xmlns:a16="http://schemas.microsoft.com/office/drawing/2014/main" val="1433976568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176296564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2879057460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1838214093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2717902820"/>
                    </a:ext>
                  </a:extLst>
                </a:gridCol>
                <a:gridCol w="764709">
                  <a:extLst>
                    <a:ext uri="{9D8B030D-6E8A-4147-A177-3AD203B41FA5}">
                      <a16:colId xmlns:a16="http://schemas.microsoft.com/office/drawing/2014/main" val="144810974"/>
                    </a:ext>
                  </a:extLst>
                </a:gridCol>
              </a:tblGrid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08662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Remarks if any on Limit request / buyer credibility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34011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025406"/>
                  </a:ext>
                </a:extLst>
              </a:tr>
              <a:tr h="2978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Enclosed Financial Statements {If No pls collect Audited / Provision soon}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(Need POP up before submit request if no FS Attached)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52601"/>
                  </a:ext>
                </a:extLst>
              </a:tr>
              <a:tr h="69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FY 21-22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Compulsary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 Mandatory field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(Stop POP up if remark change from Compulsary / Need to received)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45342"/>
                  </a:ext>
                </a:extLst>
              </a:tr>
              <a:tr h="2021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FY 22-23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Need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718022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708453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55265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Note 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1) Lead time for New Limits / Enhancement is 7~10 working days from Insurance company.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7497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2) DCL does not apply if Insurance request is refused (Operate on cash and carry term)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61861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667435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Final Step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Submit 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19739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34988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2nd Step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Post submission of request 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519085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1) Email intimation to AR Team, BAM, BM along with submitted Form in attachement.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87270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2) Form detail on body : Buyer Header Code, Name, Amount requested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19226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3) Email Subject: Buyer Header / Name _ Submit Date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4) All process on Control AU as per dealer net.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270581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00418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3rd Step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Dealer Net HO Rights with reports access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73727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1) Grid Screen and Download request in Excel format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368613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2) Shorting request Date wise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94796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3) Shorting request Amount Wise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9" marR="8229" marT="8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78704"/>
                  </a:ext>
                </a:extLst>
              </a:tr>
              <a:tr h="16458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4) Shorting Financial statement Y / N and download rights</a:t>
                      </a: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661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A3125A-125C-4A0C-BCB2-18A88B03C177}"/>
              </a:ext>
            </a:extLst>
          </p:cNvPr>
          <p:cNvSpPr/>
          <p:nvPr/>
        </p:nvSpPr>
        <p:spPr>
          <a:xfrm>
            <a:off x="4655840" y="2060848"/>
            <a:ext cx="93610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Attachment</a:t>
            </a:r>
            <a:endParaRPr lang="en-IN" sz="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64882-363B-47FA-B2FD-7002F3E9F47E}"/>
              </a:ext>
            </a:extLst>
          </p:cNvPr>
          <p:cNvSpPr/>
          <p:nvPr/>
        </p:nvSpPr>
        <p:spPr>
          <a:xfrm>
            <a:off x="4655840" y="2348880"/>
            <a:ext cx="93610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Attachment</a:t>
            </a:r>
            <a:endParaRPr lang="en-IN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35369-2FDD-4E55-8A30-08A75E4E33A1}"/>
              </a:ext>
            </a:extLst>
          </p:cNvPr>
          <p:cNvSpPr txBox="1"/>
          <p:nvPr/>
        </p:nvSpPr>
        <p:spPr>
          <a:xfrm>
            <a:off x="647395" y="5754313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Remarks:-</a:t>
            </a:r>
          </a:p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1- “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</a:rPr>
              <a:t>Current Credit Limit” capture from dealer-net for auto pick</a:t>
            </a:r>
          </a:p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2- Merge the module under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Dealernet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 and use same user credential to access for each role.</a:t>
            </a:r>
            <a:endParaRPr lang="en-IN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52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kacjpynE62ILawUDqtDw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폰트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Narrow"/>
        <a:ea typeface="LG스마트체 Regular"/>
        <a:cs typeface="Arial"/>
      </a:majorFont>
      <a:minorFont>
        <a:latin typeface="Arial Narrow"/>
        <a:ea typeface="LG스마트체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1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wrap="square" rtlCol="0">
        <a:noAutofit/>
      </a:bodyPr>
      <a:lstStyle>
        <a:defPPr>
          <a:defRPr sz="1000" b="0" dirty="0" smtClean="0"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Narrow"/>
        <a:ea typeface="LG스마트체 Regular"/>
        <a:cs typeface="Arial"/>
      </a:majorFont>
      <a:minorFont>
        <a:latin typeface="Arial Narrow"/>
        <a:ea typeface="LG스마트체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1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b="0" dirty="0" smtClean="0"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46471</TotalTime>
  <Words>514</Words>
  <Application>Microsoft Office PowerPoint</Application>
  <PresentationFormat>Widescreen</PresentationFormat>
  <Paragraphs>191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LG스마트체 Regular</vt:lpstr>
      <vt:lpstr>LG스마트체2.0 Bold</vt:lpstr>
      <vt:lpstr>LG스마트체2.0 SemiBold</vt:lpstr>
      <vt:lpstr>맑은 고딕</vt:lpstr>
      <vt:lpstr>Arial</vt:lpstr>
      <vt:lpstr>Arial Narrow</vt:lpstr>
      <vt:lpstr>Calibri</vt:lpstr>
      <vt:lpstr>2_Office 테마</vt:lpstr>
      <vt:lpstr>디자인 사용자 지정</vt:lpstr>
      <vt:lpstr>1_디자인 사용자 지정</vt:lpstr>
      <vt:lpstr>Dealer Net : AR Credit Limit application</vt:lpstr>
      <vt:lpstr>Application Process : AR Credit Limit in Dealer Net</vt:lpstr>
      <vt:lpstr>Application Process : AR Credit Limit in Dealer Net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최혜정/책임/Target MI팀(joan.choi@lge.com)</dc:creator>
  <cp:lastModifiedBy>SHARAD JACOB/LGEIL AR/Credit(sharad.jacob@lge.com)</cp:lastModifiedBy>
  <cp:revision>1903</cp:revision>
  <cp:lastPrinted>2022-04-26T05:56:22Z</cp:lastPrinted>
  <dcterms:created xsi:type="dcterms:W3CDTF">2022-01-11T23:26:55Z</dcterms:created>
  <dcterms:modified xsi:type="dcterms:W3CDTF">2023-11-07T06:04:01Z</dcterms:modified>
</cp:coreProperties>
</file>