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7" r:id="rId2"/>
    <p:sldId id="288" r:id="rId3"/>
  </p:sldIdLst>
  <p:sldSz cx="9906000" cy="6858000" type="A4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008000"/>
    <a:srgbClr val="FFFFFF"/>
    <a:srgbClr val="FF6600"/>
    <a:srgbClr val="FF99FF"/>
    <a:srgbClr val="0066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9764" autoAdjust="0"/>
  </p:normalViewPr>
  <p:slideViewPr>
    <p:cSldViewPr>
      <p:cViewPr varScale="1">
        <p:scale>
          <a:sx n="67" d="100"/>
          <a:sy n="67" d="100"/>
        </p:scale>
        <p:origin x="1400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A394A-C540-499C-8E35-DD05009803F1}" type="datetimeFigureOut">
              <a:rPr lang="ko-KR" altLang="en-US" smtClean="0"/>
              <a:pPr/>
              <a:t>2024-09-18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337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CBB06-ABB2-4EF0-9458-8B67D0EF39A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1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01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52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96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902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531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1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31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47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50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99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3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A4085-493B-4A74-8E37-7BCFAD6902C0}" type="datetimeFigureOut">
              <a:rPr lang="ko-KR" altLang="en-US" smtClean="0"/>
              <a:pPr/>
              <a:t>2024-09-18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0D2F-698D-4EBA-82EF-2B5BA42209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52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직사각형 28"/>
          <p:cNvSpPr/>
          <p:nvPr/>
        </p:nvSpPr>
        <p:spPr>
          <a:xfrm>
            <a:off x="6972296" y="6525172"/>
            <a:ext cx="2705104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----- Manual </a:t>
            </a:r>
            <a:r>
              <a:rPr lang="en-US" altLang="ko-KR" sz="800" dirty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Process </a:t>
            </a: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             System based </a:t>
            </a:r>
            <a:r>
              <a:rPr lang="en-US" altLang="ko-KR" sz="800" dirty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Process</a:t>
            </a:r>
            <a:endParaRPr lang="en-US" altLang="ko-KR" sz="800" b="0" dirty="0" smtClean="0">
              <a:solidFill>
                <a:srgbClr val="646464"/>
              </a:solidFill>
              <a:latin typeface="LG Smart_H Regular" pitchFamily="34" charset="-127"/>
              <a:ea typeface="LG Smart_H Regular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90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u="sng" dirty="0" smtClean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Credit Limit</a:t>
            </a:r>
            <a:endParaRPr lang="ko-KR" altLang="en-US" sz="1600" b="1" u="sng" dirty="0">
              <a:solidFill>
                <a:prstClr val="black"/>
              </a:solidFill>
              <a:latin typeface="LG Smart_H Bold" pitchFamily="34" charset="-127"/>
              <a:ea typeface="LG Smart_H Bold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58343" y="1206500"/>
            <a:ext cx="9201294" cy="531884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1120" y="1219200"/>
            <a:ext cx="795875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kumimoji="1" lang="en-US" altLang="ko-KR" sz="1100" b="1" dirty="0" smtClean="0">
                <a:solidFill>
                  <a:prstClr val="black"/>
                </a:solidFill>
                <a:latin typeface="LG Smart_H SemiBold" pitchFamily="34" charset="-127"/>
                <a:ea typeface="LG Smart_H SemiBold" pitchFamily="34" charset="-127"/>
              </a:rPr>
              <a:t>Automation 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LG Smart_H SemiBold" pitchFamily="34" charset="-127"/>
                <a:ea typeface="LG Smart_H SemiBold" pitchFamily="34" charset="-127"/>
              </a:rPr>
              <a:t>“Credit Limit” request with Supporting data from all Branches 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LG Smart_H SemiBold" pitchFamily="34" charset="-127"/>
                <a:ea typeface="LG Smart_H SemiBold" pitchFamily="34" charset="-127"/>
              </a:rPr>
              <a:t>of LGEIL and submission to </a:t>
            </a:r>
            <a:r>
              <a:rPr kumimoji="1" lang="en-US" altLang="ko-KR" sz="1100" b="1" dirty="0" smtClean="0">
                <a:solidFill>
                  <a:prstClr val="black"/>
                </a:solidFill>
                <a:latin typeface="LG Smart_H SemiBold" pitchFamily="34" charset="-127"/>
                <a:ea typeface="LG Smart_H SemiBold" pitchFamily="34" charset="-127"/>
              </a:rPr>
              <a:t>AR Team .</a:t>
            </a:r>
          </a:p>
          <a:p>
            <a:pPr latinLnBrk="0">
              <a:lnSpc>
                <a:spcPct val="120000"/>
              </a:lnSpc>
            </a:pPr>
            <a:endParaRPr kumimoji="1" lang="en-US" altLang="ko-KR" sz="1100" dirty="0" smtClean="0">
              <a:solidFill>
                <a:prstClr val="black"/>
              </a:solidFill>
              <a:latin typeface="LG Smart_H SemiBold" pitchFamily="34" charset="-127"/>
              <a:ea typeface="LG Smart_H SemiBold" pitchFamily="34" charset="-127"/>
            </a:endParaRPr>
          </a:p>
          <a:p>
            <a:pPr latinLnBrk="0">
              <a:lnSpc>
                <a:spcPct val="120000"/>
              </a:lnSpc>
            </a:pPr>
            <a:r>
              <a:rPr kumimoji="1" lang="en-US" altLang="ko-KR" sz="1100" b="1" dirty="0" smtClean="0">
                <a:solidFill>
                  <a:prstClr val="black"/>
                </a:solidFill>
                <a:latin typeface="LG Smart_H SemiBold" pitchFamily="34" charset="-127"/>
                <a:ea typeface="LG Smart_H SemiBold" pitchFamily="34" charset="-127"/>
              </a:rPr>
              <a:t>Automation scope :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BAM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Credit limit request , Validation and Approval </a:t>
            </a:r>
            <a:r>
              <a:rPr lang="en-US" sz="11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by AR Team</a:t>
            </a:r>
            <a:endParaRPr kumimoji="1" lang="en-US" altLang="ko-KR" sz="1100" dirty="0" smtClean="0">
              <a:solidFill>
                <a:prstClr val="black"/>
              </a:solidFill>
              <a:latin typeface="LG Smart_H SemiBold" pitchFamily="34" charset="-127"/>
              <a:ea typeface="LG Smart_H SemiBold" pitchFamily="34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58343" y="839534"/>
            <a:ext cx="9201294" cy="366966"/>
            <a:chOff x="358343" y="839534"/>
            <a:chExt cx="9201294" cy="366966"/>
          </a:xfrm>
        </p:grpSpPr>
        <p:sp>
          <p:nvSpPr>
            <p:cNvPr id="30" name="직사각형 42"/>
            <p:cNvSpPr/>
            <p:nvPr/>
          </p:nvSpPr>
          <p:spPr>
            <a:xfrm>
              <a:off x="358343" y="839534"/>
              <a:ext cx="9201294" cy="3669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  <a:latin typeface="Arial Narrow" pitchFamily="34" charset="0"/>
                <a:ea typeface="LG스마트체 Regular" pitchFamily="50" charset="-127"/>
              </a:endParaRPr>
            </a:p>
          </p:txBody>
        </p:sp>
        <p:cxnSp>
          <p:nvCxnSpPr>
            <p:cNvPr id="33" name="직선 연결선 45"/>
            <p:cNvCxnSpPr/>
            <p:nvPr/>
          </p:nvCxnSpPr>
          <p:spPr>
            <a:xfrm>
              <a:off x="6537176" y="839534"/>
              <a:ext cx="0" cy="36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46"/>
            <p:cNvCxnSpPr/>
            <p:nvPr/>
          </p:nvCxnSpPr>
          <p:spPr>
            <a:xfrm>
              <a:off x="8087444" y="839534"/>
              <a:ext cx="0" cy="36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직선 연결선 44"/>
          <p:cNvCxnSpPr/>
          <p:nvPr/>
        </p:nvCxnSpPr>
        <p:spPr>
          <a:xfrm>
            <a:off x="1389222" y="839534"/>
            <a:ext cx="0" cy="56858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4800" y="1219200"/>
            <a:ext cx="1143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prstClr val="black"/>
                </a:solidFill>
                <a:latin typeface="LG Smart_H SemiBold" pitchFamily="34" charset="-127"/>
                <a:ea typeface="LG Smart_H SemiBold" pitchFamily="34" charset="-127"/>
              </a:rPr>
              <a:t>New module in FIN Info &amp; Support</a:t>
            </a:r>
          </a:p>
          <a:p>
            <a:pPr algn="ctr"/>
            <a:r>
              <a:rPr lang="en-US" altLang="ko-KR" sz="1100" dirty="0" smtClean="0">
                <a:solidFill>
                  <a:prstClr val="black"/>
                </a:solidFill>
                <a:latin typeface="LG Smart_H SemiBold" pitchFamily="34" charset="-127"/>
                <a:ea typeface="LG Smart_H SemiBold" pitchFamily="34" charset="-127"/>
              </a:rPr>
              <a:t>System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85912" y="870860"/>
            <a:ext cx="5229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구 분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16709" y="870860"/>
            <a:ext cx="17572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주요 내용 및 </a:t>
            </a:r>
            <a:r>
              <a:rPr lang="en-US" altLang="ko-KR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Issue Point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876008" y="870860"/>
            <a:ext cx="82105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Risk </a:t>
            </a:r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수준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239968" y="870860"/>
            <a:ext cx="10599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prstClr val="black"/>
                </a:solidFill>
                <a:latin typeface="Arial Narrow" pitchFamily="34" charset="0"/>
                <a:ea typeface="LG스마트체 Regular" pitchFamily="50" charset="-127"/>
              </a:rPr>
              <a:t>지원요청사항</a:t>
            </a:r>
            <a:endParaRPr lang="ko-KR" altLang="en-US" sz="1300" b="1" dirty="0">
              <a:solidFill>
                <a:prstClr val="black"/>
              </a:solidFill>
              <a:latin typeface="Arial Narrow" pitchFamily="34" charset="0"/>
              <a:ea typeface="LG스마트체 Regular" pitchFamily="50" charset="-127"/>
            </a:endParaRPr>
          </a:p>
        </p:txBody>
      </p: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1360647" y="1964032"/>
            <a:ext cx="11673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Regular" pitchFamily="34" charset="-127"/>
                <a:ea typeface="LG Smart_H Regular" pitchFamily="34" charset="-127"/>
              </a:rPr>
              <a:t> </a:t>
            </a:r>
            <a:r>
              <a:rPr lang="en-US" altLang="ko-KR" sz="1100" b="1" dirty="0" smtClean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Background</a:t>
            </a:r>
          </a:p>
        </p:txBody>
      </p:sp>
      <p:sp>
        <p:nvSpPr>
          <p:cNvPr id="211" name="직사각형 34"/>
          <p:cNvSpPr/>
          <p:nvPr/>
        </p:nvSpPr>
        <p:spPr>
          <a:xfrm>
            <a:off x="1371552" y="2192276"/>
            <a:ext cx="731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713" lvl="0" indent="15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Credit Limit request  from 50 Branches as per requirement . Request come from various Stake holder (e. BAM,BM or AM)  to Head Office (AR Team ).</a:t>
            </a:r>
          </a:p>
          <a:p>
            <a:pPr marL="112713" lvl="0" indent="15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Follow-up comes from various department/branches for Limit requirement .</a:t>
            </a:r>
          </a:p>
          <a:p>
            <a:pPr marL="112713" lvl="0" indent="1588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Head Office will Validate Request/reject request and communicate to concern requester </a:t>
            </a:r>
            <a:endParaRPr kumimoji="1" lang="en-US" altLang="ko-KR" sz="1000" dirty="0">
              <a:solidFill>
                <a:srgbClr val="000000"/>
              </a:solidFill>
              <a:latin typeface="LG Smart_H Regular" pitchFamily="34" charset="-127"/>
              <a:ea typeface="LG Smart_H Regular" pitchFamily="34" charset="-127"/>
              <a:cs typeface="Arial" pitchFamily="34" charset="0"/>
            </a:endParaRPr>
          </a:p>
        </p:txBody>
      </p:sp>
      <p:sp>
        <p:nvSpPr>
          <p:cNvPr id="212" name="TextBox 211"/>
          <p:cNvSpPr txBox="1">
            <a:spLocks noChangeArrowheads="1"/>
          </p:cNvSpPr>
          <p:nvPr/>
        </p:nvSpPr>
        <p:spPr bwMode="auto">
          <a:xfrm>
            <a:off x="1371552" y="3008529"/>
            <a:ext cx="212109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Regular" pitchFamily="34" charset="-127"/>
                <a:ea typeface="LG Smart_H Regular" pitchFamily="34" charset="-127"/>
              </a:rPr>
              <a:t> </a:t>
            </a:r>
            <a:r>
              <a:rPr lang="en-US" altLang="ko-KR" sz="1100" b="1" dirty="0" smtClean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Challenges</a:t>
            </a:r>
            <a:r>
              <a:rPr lang="en-US" altLang="ko-KR" sz="1100" b="1" kern="0" dirty="0" smtClean="0">
                <a:latin typeface="LG Smart_H Bold" pitchFamily="34" charset="-127"/>
                <a:ea typeface="LG Smart_H Bold" pitchFamily="34" charset="-127"/>
              </a:rPr>
              <a:t> (</a:t>
            </a:r>
            <a:r>
              <a:rPr lang="en-US" altLang="ko-KR" sz="1100" b="1" dirty="0" smtClean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As-Is </a:t>
            </a:r>
            <a:r>
              <a:rPr lang="en-US" altLang="ko-KR" sz="1100" b="1" dirty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Process</a:t>
            </a:r>
            <a:r>
              <a:rPr lang="en-US" altLang="ko-KR" sz="1100" b="1" kern="0" dirty="0" smtClean="0">
                <a:latin typeface="LG Smart_H Bold" pitchFamily="34" charset="-127"/>
                <a:ea typeface="LG Smart_H Bold" pitchFamily="34" charset="-127"/>
              </a:rPr>
              <a:t>)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 Smart_H Bold" pitchFamily="34" charset="-127"/>
              <a:ea typeface="LG Smart_H Bold" pitchFamily="34" charset="-127"/>
            </a:endParaRPr>
          </a:p>
        </p:txBody>
      </p:sp>
      <p:sp>
        <p:nvSpPr>
          <p:cNvPr id="218" name="TextBox 217"/>
          <p:cNvSpPr txBox="1">
            <a:spLocks noChangeArrowheads="1"/>
          </p:cNvSpPr>
          <p:nvPr/>
        </p:nvSpPr>
        <p:spPr bwMode="auto">
          <a:xfrm>
            <a:off x="1350645" y="4021254"/>
            <a:ext cx="202170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Regular" pitchFamily="34" charset="-127"/>
                <a:ea typeface="LG Smart_H Regular" pitchFamily="34" charset="-127"/>
              </a:rPr>
              <a:t>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Bold" pitchFamily="34" charset="-127"/>
                <a:ea typeface="LG Smart_H Bold" pitchFamily="34" charset="-127"/>
              </a:rPr>
              <a:t>Solution</a:t>
            </a:r>
            <a:r>
              <a:rPr lang="en-US" altLang="ko-KR" sz="1100" b="1" kern="0" dirty="0" smtClean="0">
                <a:latin typeface="LG Smart_H Bold" pitchFamily="34" charset="-127"/>
                <a:ea typeface="LG Smart_H Bold" pitchFamily="34" charset="-127"/>
              </a:rPr>
              <a:t> (To-Be Process)</a:t>
            </a:r>
            <a:endParaRPr kumimoji="0" lang="en-US" altLang="ko-KR" sz="11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G Smart_H Bold" pitchFamily="34" charset="-127"/>
              <a:ea typeface="LG Smart_H Bold" pitchFamily="34" charset="-127"/>
            </a:endParaRPr>
          </a:p>
        </p:txBody>
      </p:sp>
      <p:sp>
        <p:nvSpPr>
          <p:cNvPr id="219" name="직사각형 34"/>
          <p:cNvSpPr/>
          <p:nvPr/>
        </p:nvSpPr>
        <p:spPr>
          <a:xfrm>
            <a:off x="1406845" y="4303219"/>
            <a:ext cx="54691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  System will do all NVA activities, provides visibility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 of Credit Limit request , Approval/Rejection to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all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stakeholders.</a:t>
            </a:r>
            <a:endParaRPr lang="en-US" altLang="ko-KR" sz="1000" dirty="0" smtClean="0">
              <a:solidFill>
                <a:prstClr val="black"/>
              </a:solidFill>
              <a:latin typeface="LG Smart_H Regular" pitchFamily="34" charset="-127"/>
              <a:ea typeface="LG Smart_H Regular" pitchFamily="34" charset="-127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 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Credit Limit request by all branches visibility on Portal ,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AR team can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Review &amp; Approved it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.</a:t>
            </a: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000" dirty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  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MIS Report and Excel of All Customer request/ </a:t>
            </a:r>
            <a:r>
              <a:rPr lang="en-US" altLang="ko-KR" sz="1000" dirty="0" err="1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Apprved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 </a:t>
            </a:r>
            <a:r>
              <a:rPr lang="en-US" altLang="ko-KR" sz="1000" dirty="0" err="1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visbility</a:t>
            </a:r>
            <a:r>
              <a:rPr lang="en-US" altLang="ko-KR" sz="1000" dirty="0" smtClean="0">
                <a:solidFill>
                  <a:prstClr val="black"/>
                </a:solidFill>
                <a:latin typeface="LG Smart_H Regular" pitchFamily="34" charset="-127"/>
                <a:ea typeface="LG Smart_H Regular" pitchFamily="34" charset="-127"/>
              </a:rPr>
              <a:t> on Portal .</a:t>
            </a:r>
            <a:endParaRPr lang="en-US" altLang="ko-KR" sz="1000" dirty="0" smtClean="0">
              <a:solidFill>
                <a:prstClr val="black"/>
              </a:solidFill>
              <a:latin typeface="LG Smart_H Regular" pitchFamily="34" charset="-127"/>
              <a:ea typeface="LG Smart_H Regular" pitchFamily="34" charset="-127"/>
            </a:endParaRPr>
          </a:p>
          <a:p>
            <a:pPr>
              <a:lnSpc>
                <a:spcPct val="120000"/>
              </a:lnSpc>
              <a:buFont typeface="Arial" pitchFamily="34" charset="0"/>
              <a:buChar char="•"/>
            </a:pPr>
            <a:endParaRPr lang="en-US" altLang="ko-KR" sz="1000" dirty="0" smtClean="0">
              <a:solidFill>
                <a:prstClr val="black"/>
              </a:solidFill>
              <a:latin typeface="LG Smart_H Regular" pitchFamily="34" charset="-127"/>
              <a:ea typeface="LG Smart_H Regular" pitchFamily="34" charset="-127"/>
            </a:endParaRPr>
          </a:p>
        </p:txBody>
      </p:sp>
      <p:sp>
        <p:nvSpPr>
          <p:cNvPr id="220" name="TextBox 219"/>
          <p:cNvSpPr txBox="1">
            <a:spLocks noChangeArrowheads="1"/>
          </p:cNvSpPr>
          <p:nvPr/>
        </p:nvSpPr>
        <p:spPr bwMode="auto">
          <a:xfrm>
            <a:off x="1360647" y="5421152"/>
            <a:ext cx="8996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Regular" pitchFamily="34" charset="-127"/>
                <a:ea typeface="LG Smart_H Regular" pitchFamily="34" charset="-127"/>
              </a:rPr>
              <a:t> </a:t>
            </a:r>
            <a:r>
              <a:rPr kumimoji="0" lang="en-US" altLang="ko-KR" sz="11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G Smart_H Bold" pitchFamily="34" charset="-127"/>
                <a:ea typeface="LG Smart_H Bold" pitchFamily="34" charset="-127"/>
              </a:rPr>
              <a:t>Benefits</a:t>
            </a:r>
          </a:p>
        </p:txBody>
      </p:sp>
      <p:sp>
        <p:nvSpPr>
          <p:cNvPr id="221" name="직사각형 34"/>
          <p:cNvSpPr/>
          <p:nvPr/>
        </p:nvSpPr>
        <p:spPr>
          <a:xfrm>
            <a:off x="1433761" y="5582761"/>
            <a:ext cx="595318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1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Accuracy &amp; Visibility:  </a:t>
            </a:r>
          </a:p>
          <a:p>
            <a:pPr marL="171450" lvl="0" indent="-17145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altLang="ko-KR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</a:rPr>
              <a:t>One Platform (Dealer net plus) </a:t>
            </a:r>
            <a:r>
              <a:rPr lang="en-US" altLang="ko-KR" sz="1000" dirty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</a:rPr>
              <a:t>for Request Credit Limit from Branch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</a:rPr>
              <a:t>.</a:t>
            </a:r>
            <a:endParaRPr lang="en-US" altLang="ko-KR" sz="1000" b="1" dirty="0" smtClean="0">
              <a:solidFill>
                <a:srgbClr val="000000"/>
              </a:solidFill>
              <a:latin typeface="LG Smart_H Regular" pitchFamily="34" charset="-127"/>
              <a:ea typeface="LG Smart_H Regular" pitchFamily="34" charset="-127"/>
              <a:cs typeface="Arial" pitchFamily="34" charset="0"/>
            </a:endParaRPr>
          </a:p>
          <a:p>
            <a:pPr marL="130175" lvl="0" indent="-130175" fontAlgn="base" latinLnBrk="0">
              <a:spcBef>
                <a:spcPct val="0"/>
              </a:spcBef>
              <a:spcAft>
                <a:spcPct val="0"/>
              </a:spcAft>
              <a:buFont typeface="Malgun Gothic" panose="020B0503020000020004" pitchFamily="34" charset="-127"/>
              <a:buChar char="o"/>
            </a:pPr>
            <a:r>
              <a:rPr lang="en-US" altLang="ko-KR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Easy </a:t>
            </a:r>
            <a:r>
              <a:rPr lang="en-US" altLang="ko-KR" sz="1000" dirty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to catered branch wise request with supporting data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.</a:t>
            </a:r>
          </a:p>
          <a:p>
            <a:pPr marL="130175" lvl="0" indent="-130175" fontAlgn="base" latinLnBrk="0">
              <a:spcBef>
                <a:spcPct val="0"/>
              </a:spcBef>
              <a:spcAft>
                <a:spcPct val="0"/>
              </a:spcAft>
              <a:buFont typeface="Malgun Gothic" panose="020B0503020000020004" pitchFamily="34" charset="-127"/>
              <a:buChar char="o"/>
            </a:pPr>
            <a:r>
              <a:rPr lang="en-US" altLang="ko-KR" sz="1000" dirty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Real time status of Credit Limit request.</a:t>
            </a:r>
          </a:p>
          <a:p>
            <a:pPr marL="130175" lvl="0" indent="-130175" fontAlgn="base" latinLnBrk="0">
              <a:spcBef>
                <a:spcPct val="0"/>
              </a:spcBef>
              <a:spcAft>
                <a:spcPct val="0"/>
              </a:spcAft>
              <a:buFont typeface="Malgun Gothic" panose="020B0503020000020004" pitchFamily="34" charset="-127"/>
              <a:buChar char="o"/>
            </a:pPr>
            <a:r>
              <a:rPr lang="en-US" altLang="ko-KR" sz="1000" dirty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Mail update for any request of Credit </a:t>
            </a:r>
            <a:r>
              <a:rPr lang="en-US" altLang="ko-KR" sz="1000" dirty="0" smtClean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  <a:sym typeface="Wingdings" panose="05000000000000000000" pitchFamily="2" charset="2"/>
              </a:rPr>
              <a:t>limit.</a:t>
            </a:r>
            <a:endParaRPr lang="en-US" altLang="ko-KR" sz="1000" dirty="0">
              <a:solidFill>
                <a:srgbClr val="000000"/>
              </a:solidFill>
              <a:latin typeface="Malgun Gothic" panose="020B0503020000020004" pitchFamily="34" charset="-127"/>
              <a:ea typeface="Dotum" pitchFamily="34" charset="-127"/>
              <a:sym typeface="Wingdings" panose="05000000000000000000" pitchFamily="2" charset="2"/>
            </a:endParaRPr>
          </a:p>
        </p:txBody>
      </p:sp>
      <p:sp>
        <p:nvSpPr>
          <p:cNvPr id="112" name="직사각형 34"/>
          <p:cNvSpPr/>
          <p:nvPr/>
        </p:nvSpPr>
        <p:spPr>
          <a:xfrm>
            <a:off x="1374327" y="3260108"/>
            <a:ext cx="4605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115888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It was realized </a:t>
            </a:r>
            <a:r>
              <a:rPr lang="en-US" altLang="ko-KR" sz="1000" dirty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that coordination, collection, checking </a:t>
            </a:r>
            <a:r>
              <a:rPr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and consolidation are all NVA activities which partially occupies 4 persons for 7 days</a:t>
            </a:r>
          </a:p>
          <a:p>
            <a:pPr marL="233363" indent="-115888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No formal process of establishing accountability </a:t>
            </a:r>
            <a:r>
              <a:rPr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of Branches  for  </a:t>
            </a:r>
            <a:r>
              <a:rPr lang="en-US" altLang="ko-KR" sz="1000" dirty="0" smtClean="0">
                <a:solidFill>
                  <a:srgbClr val="000000"/>
                </a:solidFill>
                <a:latin typeface="LG Smart_H Regular" pitchFamily="34" charset="-127"/>
                <a:ea typeface="LG Smart_H Regular" pitchFamily="34" charset="-127"/>
                <a:cs typeface="Arial" pitchFamily="34" charset="0"/>
              </a:rPr>
              <a:t>reviewing missing or incorrect provision </a:t>
            </a:r>
          </a:p>
        </p:txBody>
      </p:sp>
      <p:sp>
        <p:nvSpPr>
          <p:cNvPr id="144" name="직사각형 34"/>
          <p:cNvSpPr/>
          <p:nvPr/>
        </p:nvSpPr>
        <p:spPr>
          <a:xfrm>
            <a:off x="6484347" y="3362190"/>
            <a:ext cx="11283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1000" u="sng" dirty="0" smtClean="0">
                <a:solidFill>
                  <a:srgbClr val="000000"/>
                </a:solidFill>
                <a:latin typeface="LG Smart_H Bold" pitchFamily="34" charset="-127"/>
                <a:ea typeface="LG Smart_H Bold" pitchFamily="34" charset="-127"/>
                <a:cs typeface="Arial" pitchFamily="34" charset="0"/>
              </a:rPr>
              <a:t>As-Is</a:t>
            </a:r>
            <a:r>
              <a:rPr kumimoji="1" lang="en-US" altLang="ko-KR" sz="1000" dirty="0" smtClean="0">
                <a:solidFill>
                  <a:srgbClr val="000000"/>
                </a:solidFill>
                <a:latin typeface="LG Smart_H Bold" pitchFamily="34" charset="-127"/>
                <a:ea typeface="LG Smart_H Bold" pitchFamily="34" charset="-127"/>
                <a:cs typeface="Arial" pitchFamily="34" charset="0"/>
              </a:rPr>
              <a:t>  </a:t>
            </a:r>
            <a:r>
              <a:rPr kumimoji="1" lang="en-US" altLang="ko-KR" sz="1000" u="sng" dirty="0">
                <a:solidFill>
                  <a:srgbClr val="000000"/>
                </a:solidFill>
                <a:latin typeface="LG Smart_H Bold" pitchFamily="34" charset="-127"/>
                <a:ea typeface="LG Smart_H Bold" pitchFamily="34" charset="-127"/>
                <a:cs typeface="Arial" pitchFamily="34" charset="0"/>
              </a:rPr>
              <a:t>(</a:t>
            </a:r>
            <a:r>
              <a:rPr lang="en-IN" altLang="ko-KR" sz="1000" dirty="0">
                <a:solidFill>
                  <a:srgbClr val="000000"/>
                </a:solidFill>
                <a:latin typeface="Malgun Gothic" panose="020B0503020000020004" pitchFamily="34" charset="-127"/>
                <a:ea typeface="Dotum" pitchFamily="34" charset="-127"/>
              </a:rPr>
              <a:t>Offline ) </a:t>
            </a:r>
            <a:endParaRPr kumimoji="1" lang="en-US" sz="1000" b="0" u="sng" dirty="0" smtClean="0">
              <a:solidFill>
                <a:srgbClr val="000000"/>
              </a:solidFill>
              <a:latin typeface="LG Smart_H Bold" pitchFamily="34" charset="-127"/>
              <a:ea typeface="LG Smart_H Bold" pitchFamily="34" charset="-127"/>
              <a:cs typeface="Arial" pitchFamily="34" charset="0"/>
            </a:endParaRPr>
          </a:p>
        </p:txBody>
      </p:sp>
      <p:sp>
        <p:nvSpPr>
          <p:cNvPr id="145" name="직사각형 34"/>
          <p:cNvSpPr/>
          <p:nvPr/>
        </p:nvSpPr>
        <p:spPr>
          <a:xfrm>
            <a:off x="8515348" y="3339536"/>
            <a:ext cx="5715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ko-KR" sz="1000" b="0" u="sng" dirty="0" smtClean="0">
                <a:solidFill>
                  <a:srgbClr val="000000"/>
                </a:solidFill>
                <a:latin typeface="LG Smart_H Bold" pitchFamily="34" charset="-127"/>
                <a:ea typeface="LG Smart_H Bold" pitchFamily="34" charset="-127"/>
                <a:cs typeface="Arial" pitchFamily="34" charset="0"/>
              </a:rPr>
              <a:t>To-Be</a:t>
            </a:r>
            <a:endParaRPr kumimoji="1" lang="en-US" sz="1000" b="0" u="sng" dirty="0" smtClean="0">
              <a:solidFill>
                <a:srgbClr val="000000"/>
              </a:solidFill>
              <a:latin typeface="LG Smart_H Bold" pitchFamily="34" charset="-127"/>
              <a:ea typeface="LG Smart_H Bold" pitchFamily="34" charset="-127"/>
              <a:cs typeface="Arial" pitchFamily="34" charset="0"/>
            </a:endParaRPr>
          </a:p>
        </p:txBody>
      </p:sp>
      <p:sp>
        <p:nvSpPr>
          <p:cNvPr id="397" name="Rectangle 396"/>
          <p:cNvSpPr/>
          <p:nvPr/>
        </p:nvSpPr>
        <p:spPr>
          <a:xfrm>
            <a:off x="6400800" y="3698072"/>
            <a:ext cx="1295400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r>
              <a:rPr lang="en-US" sz="950" dirty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Request </a:t>
            </a:r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“Credit Limit “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01842" y="4204600"/>
            <a:ext cx="1293316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Supporting customer  Sales Data Submission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400800" y="4702533"/>
            <a:ext cx="1295400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Review &amp; Approved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400800" y="5235933"/>
            <a:ext cx="1295400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Confirm to Branches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8153400" y="3697734"/>
            <a:ext cx="1295400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Request “Credit Limit “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8154442" y="4181800"/>
            <a:ext cx="1293316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0800"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Supporting Sales </a:t>
            </a:r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Data Submission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8153400" y="4665866"/>
            <a:ext cx="1295400" cy="488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Review </a:t>
            </a:r>
            <a:endParaRPr lang="en-US" sz="950" dirty="0" smtClean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  <a:p>
            <a:pPr algn="ctr"/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&amp; </a:t>
            </a:r>
          </a:p>
          <a:p>
            <a:pPr algn="ctr"/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Approved/Reject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153400" y="5235933"/>
            <a:ext cx="1295400" cy="402867"/>
          </a:xfrm>
          <a:prstGeom prst="rect">
            <a:avLst/>
          </a:prstGeom>
          <a:noFill/>
          <a:ln w="158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" rIns="10800" rtlCol="0" anchor="ctr"/>
          <a:lstStyle/>
          <a:p>
            <a:pPr algn="ctr"/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Auto Mail Confirmation</a:t>
            </a:r>
          </a:p>
          <a:p>
            <a:pPr algn="ctr"/>
            <a:r>
              <a:rPr lang="en-US" sz="950" dirty="0" smtClean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 </a:t>
            </a:r>
            <a:r>
              <a:rPr lang="en-US" sz="950" dirty="0">
                <a:solidFill>
                  <a:schemeClr val="tx1"/>
                </a:solidFill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to Branches</a:t>
            </a:r>
            <a:endParaRPr lang="en-US" sz="950" dirty="0">
              <a:solidFill>
                <a:schemeClr val="tx1"/>
              </a:solidFill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pic>
        <p:nvPicPr>
          <p:cNvPr id="182" name="Picture 181" descr="cl_st_00143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7775331" y="3733800"/>
            <a:ext cx="317989" cy="24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18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8927" y="4140449"/>
            <a:ext cx="310796" cy="32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96" name="Straight Arrow Connector 43"/>
          <p:cNvCxnSpPr/>
          <p:nvPr/>
        </p:nvCxnSpPr>
        <p:spPr>
          <a:xfrm flipV="1">
            <a:off x="7048500" y="5622748"/>
            <a:ext cx="0" cy="168452"/>
          </a:xfrm>
          <a:prstGeom prst="straightConnector1">
            <a:avLst/>
          </a:prstGeom>
          <a:ln w="3175">
            <a:solidFill>
              <a:schemeClr val="tx1">
                <a:alpha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Picture 19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964" y="3001707"/>
            <a:ext cx="310796" cy="325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9" name="TextBox 39"/>
          <p:cNvSpPr txBox="1">
            <a:spLocks noChangeArrowheads="1"/>
          </p:cNvSpPr>
          <p:nvPr/>
        </p:nvSpPr>
        <p:spPr bwMode="auto">
          <a:xfrm>
            <a:off x="358343" y="3324967"/>
            <a:ext cx="1005840" cy="32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8288" rIns="0" bIns="18288">
            <a:spAutoFit/>
          </a:bodyPr>
          <a:lstStyle/>
          <a:p>
            <a:pPr algn="ctr"/>
            <a:r>
              <a:rPr lang="en-US" altLang="ko-KR" sz="950" dirty="0" smtClean="0"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AR Team </a:t>
            </a:r>
          </a:p>
          <a:p>
            <a:pPr algn="ctr"/>
            <a:r>
              <a:rPr lang="en-US" altLang="ko-KR" sz="950" dirty="0" smtClean="0"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Incharge</a:t>
            </a:r>
            <a:endParaRPr lang="en-US" altLang="ko-KR" sz="950" dirty="0"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pic>
        <p:nvPicPr>
          <p:cNvPr id="200" name="Picture 199" descr="cl_st_00143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652374" y="4077172"/>
            <a:ext cx="317989" cy="24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2" name="TextBox 39"/>
          <p:cNvSpPr txBox="1">
            <a:spLocks noChangeArrowheads="1"/>
          </p:cNvSpPr>
          <p:nvPr/>
        </p:nvSpPr>
        <p:spPr bwMode="auto">
          <a:xfrm>
            <a:off x="338844" y="4328087"/>
            <a:ext cx="1005840" cy="1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18288" rIns="0" bIns="18288">
            <a:spAutoFit/>
          </a:bodyPr>
          <a:lstStyle/>
          <a:p>
            <a:pPr algn="ctr"/>
            <a:r>
              <a:rPr lang="en-US" altLang="ko-KR" sz="950" dirty="0" smtClean="0">
                <a:latin typeface="Segoe UI" panose="020B0502040204020203" pitchFamily="34" charset="0"/>
                <a:ea typeface="LG Smart_H Regular"/>
                <a:cs typeface="Segoe UI" panose="020B0502040204020203" pitchFamily="34" charset="0"/>
              </a:rPr>
              <a:t>BAM</a:t>
            </a:r>
            <a:endParaRPr lang="en-US" altLang="ko-KR" sz="950" dirty="0" smtClean="0">
              <a:latin typeface="Segoe UI" panose="020B0502040204020203" pitchFamily="34" charset="0"/>
              <a:ea typeface="LG Smart_H Regular"/>
              <a:cs typeface="Segoe UI" panose="020B0502040204020203" pitchFamily="34" charset="0"/>
            </a:endParaRPr>
          </a:p>
        </p:txBody>
      </p:sp>
      <p:sp>
        <p:nvSpPr>
          <p:cNvPr id="207" name="직사각형 28"/>
          <p:cNvSpPr/>
          <p:nvPr/>
        </p:nvSpPr>
        <p:spPr>
          <a:xfrm>
            <a:off x="338844" y="6539688"/>
            <a:ext cx="6627936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AR</a:t>
            </a: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: Account </a:t>
            </a:r>
            <a:r>
              <a:rPr lang="en-US" altLang="ko-KR" sz="80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Reciviable</a:t>
            </a:r>
            <a:endParaRPr lang="en-US" altLang="ko-KR" sz="800" b="0" dirty="0" smtClean="0">
              <a:solidFill>
                <a:srgbClr val="646464"/>
              </a:solidFill>
              <a:latin typeface="LG Smart_H Regular" pitchFamily="34" charset="-127"/>
              <a:ea typeface="LG Smart_H Regular" pitchFamily="34" charset="-127"/>
            </a:endParaRPr>
          </a:p>
        </p:txBody>
      </p:sp>
      <p:cxnSp>
        <p:nvCxnSpPr>
          <p:cNvPr id="208" name="Straight Arrow Connector 43"/>
          <p:cNvCxnSpPr/>
          <p:nvPr/>
        </p:nvCxnSpPr>
        <p:spPr>
          <a:xfrm flipH="1" flipV="1">
            <a:off x="8239968" y="6649200"/>
            <a:ext cx="272282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43"/>
          <p:cNvCxnSpPr/>
          <p:nvPr/>
        </p:nvCxnSpPr>
        <p:spPr>
          <a:xfrm flipV="1">
            <a:off x="7048500" y="4005172"/>
            <a:ext cx="0" cy="144000"/>
          </a:xfrm>
          <a:prstGeom prst="straightConnector1">
            <a:avLst/>
          </a:prstGeom>
          <a:ln w="3175">
            <a:solidFill>
              <a:schemeClr val="tx1">
                <a:alpha val="50000"/>
              </a:schemeClr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43"/>
          <p:cNvCxnSpPr/>
          <p:nvPr/>
        </p:nvCxnSpPr>
        <p:spPr>
          <a:xfrm flipV="1">
            <a:off x="7048500" y="4580400"/>
            <a:ext cx="0" cy="126000"/>
          </a:xfrm>
          <a:prstGeom prst="straightConnector1">
            <a:avLst/>
          </a:prstGeom>
          <a:ln w="3175">
            <a:solidFill>
              <a:schemeClr val="tx1">
                <a:alpha val="50000"/>
              </a:schemeClr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43"/>
          <p:cNvCxnSpPr/>
          <p:nvPr/>
        </p:nvCxnSpPr>
        <p:spPr>
          <a:xfrm flipV="1">
            <a:off x="7048500" y="5105400"/>
            <a:ext cx="0" cy="126000"/>
          </a:xfrm>
          <a:prstGeom prst="straightConnector1">
            <a:avLst/>
          </a:prstGeom>
          <a:ln w="3175">
            <a:solidFill>
              <a:schemeClr val="tx1">
                <a:alpha val="50000"/>
              </a:schemeClr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4755" y="4760963"/>
            <a:ext cx="439141" cy="24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69" descr="cl_st_00143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flipH="1">
            <a:off x="7775331" y="5251394"/>
            <a:ext cx="317989" cy="241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>
            <a:stCxn id="182" idx="2"/>
            <a:endCxn id="185" idx="0"/>
          </p:cNvCxnSpPr>
          <p:nvPr/>
        </p:nvCxnSpPr>
        <p:spPr>
          <a:xfrm>
            <a:off x="7934325" y="3975203"/>
            <a:ext cx="0" cy="1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7934325" y="4524844"/>
            <a:ext cx="0" cy="1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934325" y="5066154"/>
            <a:ext cx="0" cy="165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직사각형 28"/>
          <p:cNvSpPr/>
          <p:nvPr/>
        </p:nvSpPr>
        <p:spPr>
          <a:xfrm>
            <a:off x="6972296" y="6525172"/>
            <a:ext cx="2705104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----- Manual </a:t>
            </a:r>
            <a:r>
              <a:rPr lang="en-US" altLang="ko-KR" sz="800" dirty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Process </a:t>
            </a: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             System based </a:t>
            </a:r>
            <a:r>
              <a:rPr lang="en-US" altLang="ko-KR" sz="800" dirty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Process</a:t>
            </a:r>
            <a:endParaRPr lang="en-US" altLang="ko-KR" sz="800" b="0" dirty="0" smtClean="0">
              <a:solidFill>
                <a:srgbClr val="646464"/>
              </a:solidFill>
              <a:latin typeface="LG Smart_H Regular" pitchFamily="34" charset="-127"/>
              <a:ea typeface="LG Smart_H Regular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8600"/>
            <a:ext cx="990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u="sng" dirty="0" smtClean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Credit Limit Request via </a:t>
            </a:r>
            <a:r>
              <a:rPr lang="en-US" altLang="ko-KR" sz="1600" u="sng" dirty="0" smtClean="0">
                <a:solidFill>
                  <a:prstClr val="black"/>
                </a:solidFill>
                <a:latin typeface="LG Smart_H Bold" pitchFamily="34" charset="-127"/>
                <a:ea typeface="LG Smart_H Bold" pitchFamily="34" charset="-127"/>
              </a:rPr>
              <a:t>System  </a:t>
            </a:r>
            <a:endParaRPr lang="ko-KR" altLang="en-US" sz="1600" u="sng" dirty="0">
              <a:solidFill>
                <a:prstClr val="black"/>
              </a:solidFill>
              <a:latin typeface="LG Smart_H Bold" pitchFamily="34" charset="-127"/>
              <a:ea typeface="LG Smart_H Bold" pitchFamily="34" charset="-127"/>
            </a:endParaRPr>
          </a:p>
        </p:txBody>
      </p:sp>
      <p:sp>
        <p:nvSpPr>
          <p:cNvPr id="207" name="직사각형 28"/>
          <p:cNvSpPr/>
          <p:nvPr/>
        </p:nvSpPr>
        <p:spPr>
          <a:xfrm>
            <a:off x="338844" y="6539688"/>
            <a:ext cx="6627936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CC: GL Code Combination</a:t>
            </a:r>
            <a:r>
              <a:rPr lang="en-US" altLang="ko-KR" sz="800" b="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     * </a:t>
            </a:r>
            <a:r>
              <a:rPr lang="en-US" altLang="ko-KR" sz="800" dirty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Approx count of Expense Provision submitted by </a:t>
            </a: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depts     D: Monthend</a:t>
            </a:r>
            <a:r>
              <a:rPr lang="en-US" altLang="ko-KR" sz="800" dirty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 </a:t>
            </a:r>
            <a:r>
              <a:rPr lang="en-US" altLang="ko-KR" sz="800" dirty="0" smtClean="0">
                <a:solidFill>
                  <a:srgbClr val="646464"/>
                </a:solidFill>
                <a:latin typeface="LG Smart_H Regular" pitchFamily="34" charset="-127"/>
                <a:ea typeface="LG Smart_H Regular" pitchFamily="34" charset="-127"/>
              </a:rPr>
              <a:t>Day</a:t>
            </a:r>
            <a:endParaRPr lang="en-US" altLang="ko-KR" sz="800" b="0" dirty="0" smtClean="0">
              <a:solidFill>
                <a:srgbClr val="646464"/>
              </a:solidFill>
              <a:latin typeface="LG Smart_H Regular" pitchFamily="34" charset="-127"/>
              <a:ea typeface="LG Smart_H Regular" pitchFamily="34" charset="-127"/>
            </a:endParaRPr>
          </a:p>
        </p:txBody>
      </p:sp>
      <p:cxnSp>
        <p:nvCxnSpPr>
          <p:cNvPr id="208" name="Straight Arrow Connector 43"/>
          <p:cNvCxnSpPr/>
          <p:nvPr/>
        </p:nvCxnSpPr>
        <p:spPr>
          <a:xfrm flipH="1" flipV="1">
            <a:off x="8239968" y="6649200"/>
            <a:ext cx="272282" cy="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50507"/>
              </p:ext>
            </p:extLst>
          </p:nvPr>
        </p:nvGraphicFramePr>
        <p:xfrm>
          <a:off x="319794" y="3276600"/>
          <a:ext cx="9067801" cy="1825698"/>
        </p:xfrm>
        <a:graphic>
          <a:graphicData uri="http://schemas.openxmlformats.org/drawingml/2006/table">
            <a:tbl>
              <a:tblPr/>
              <a:tblGrid>
                <a:gridCol w="136097"/>
                <a:gridCol w="1039710"/>
                <a:gridCol w="1131497"/>
                <a:gridCol w="1949657"/>
                <a:gridCol w="598191"/>
                <a:gridCol w="661491"/>
                <a:gridCol w="1618910"/>
                <a:gridCol w="1932248"/>
              </a:tblGrid>
              <a:tr h="209368">
                <a:tc gridSpan="8"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F2F2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ITBV Registration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2F2F2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56752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#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ITBV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ITBV Index/Metric</a:t>
                      </a:r>
                    </a:p>
                  </a:txBody>
                  <a:tcPr marL="29246" marR="29246" marT="29244" marB="29244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Definition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지표 정의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As-is </a:t>
                      </a:r>
                      <a:b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</a:b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Level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horzOverflow="overflow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To-be </a:t>
                      </a:r>
                      <a:b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</a:b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Goal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Calculation Logic</a:t>
                      </a:r>
                      <a:b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</a:b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산출 공식</a:t>
                      </a: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Data Source &amp; Evidence of As-is &amp; To-be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649701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11F1F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Credit Limit</a:t>
                      </a:r>
                      <a:endParaRPr kumimoji="1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A11F1F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New Enrollments / Enhancement</a:t>
                      </a: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Customer Credit limit branch can login and raise their CL request thru Dealer net plus portal.</a:t>
                      </a: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0%</a:t>
                      </a: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100%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New Enrollments / Enhancement / Closure can be catered thru Dealer net plus.</a:t>
                      </a: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 rowSpan="2"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As Is -</a:t>
                      </a:r>
                      <a:r>
                        <a:rPr kumimoji="0" lang="en-IN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 Currently all functions are being performed thru Mails/ Offline.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N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To Be – </a:t>
                      </a:r>
                      <a:r>
                        <a:rPr kumimoji="0" lang="en-IN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Upon live of above development, all functions can be performed thru dealer net Plus.</a:t>
                      </a:r>
                      <a:r>
                        <a:rPr kumimoji="0" lang="en-IN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 </a:t>
                      </a:r>
                      <a:endParaRPr kumimoji="0" lang="en-IN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</a:tr>
              <a:tr h="609877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A11F1F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Credit Limit</a:t>
                      </a:r>
                      <a:endParaRPr kumimoji="1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A11F1F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Update send to Branch / HO</a:t>
                      </a: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Real time update to branch if any change in customer Credit limit &amp; CC to all stake holders.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0%</a:t>
                      </a: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100%</a:t>
                      </a:r>
                      <a:endParaRPr kumimoji="0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Change in customer limit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44" marB="29244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75283"/>
              </p:ext>
            </p:extLst>
          </p:nvPr>
        </p:nvGraphicFramePr>
        <p:xfrm>
          <a:off x="228600" y="1169826"/>
          <a:ext cx="9144000" cy="1700744"/>
        </p:xfrm>
        <a:graphic>
          <a:graphicData uri="http://schemas.openxmlformats.org/drawingml/2006/table">
            <a:tbl>
              <a:tblPr/>
              <a:tblGrid>
                <a:gridCol w="4125172"/>
                <a:gridCol w="2835758"/>
                <a:gridCol w="2183070"/>
              </a:tblGrid>
              <a:tr h="355010"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Project Description</a:t>
                      </a:r>
                      <a:endParaRPr kumimoji="0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63" marB="29263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Top Benefits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63" marB="29263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Top Change Mgmt. Points</a:t>
                      </a:r>
                      <a:b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</a:br>
                      <a:r>
                        <a:rPr kumimoji="0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(Risks to Fail)</a:t>
                      </a:r>
                      <a:endParaRPr kumimoji="0" lang="ko-KR" altLang="en-US" sz="9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63" marB="29263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345734">
                <a:tc>
                  <a:txBody>
                    <a:bodyPr/>
                    <a:lstStyle>
                      <a:lvl1pPr marL="130175" indent="-130175"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1301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lgun Gothic" panose="020B0503020000020004" pitchFamily="34" charset="-127"/>
                        <a:buChar char="o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One Platform for Request Credit Limit from Branch.</a:t>
                      </a:r>
                    </a:p>
                    <a:p>
                      <a:pPr marL="1301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lgun Gothic" panose="020B0503020000020004" pitchFamily="34" charset="-127"/>
                        <a:buChar char="o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New Enrollments / Enhancement of Credit limit request can be catered from Dealer Net plus.</a:t>
                      </a:r>
                    </a:p>
                    <a:p>
                      <a:pPr marL="1301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lgun Gothic" panose="020B0503020000020004" pitchFamily="34" charset="-127"/>
                        <a:buChar char="o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Credit Limit changes / update mails can also be given to Branch from Dealer Net plus.</a:t>
                      </a:r>
                    </a:p>
                    <a:p>
                      <a:pPr marL="1301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lgun Gothic" panose="020B0503020000020004" pitchFamily="34" charset="-127"/>
                        <a:buChar char="o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HO get real time update of limit request</a:t>
                      </a:r>
                    </a:p>
                    <a:p>
                      <a:pPr marL="1301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lgun Gothic" panose="020B0503020000020004" pitchFamily="34" charset="-127"/>
                        <a:buChar char="o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</a:endParaRPr>
                    </a:p>
                  </a:txBody>
                  <a:tcPr marL="29246" marR="29246" marT="29263" marB="29263" anchor="ctr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marL="130175" indent="-130175"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1301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lgun Gothic" panose="020B0503020000020004" pitchFamily="34" charset="-127"/>
                        <a:buChar char="o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  <a:sym typeface="Wingdings" panose="05000000000000000000" pitchFamily="2" charset="2"/>
                        </a:rPr>
                        <a:t>Easy to catered branch wise request with supporting data.</a:t>
                      </a:r>
                    </a:p>
                    <a:p>
                      <a:pPr marL="1301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lgun Gothic" panose="020B0503020000020004" pitchFamily="34" charset="-127"/>
                        <a:buChar char="o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  <a:sym typeface="Wingdings" panose="05000000000000000000" pitchFamily="2" charset="2"/>
                        </a:rPr>
                        <a:t>Real time status of Credit Limit request.</a:t>
                      </a:r>
                    </a:p>
                    <a:p>
                      <a:pPr marL="1301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lgun Gothic" panose="020B0503020000020004" pitchFamily="34" charset="-127"/>
                        <a:buChar char="o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  <a:sym typeface="Wingdings" panose="05000000000000000000" pitchFamily="2" charset="2"/>
                        </a:rPr>
                        <a:t>Mail update for any request of Credit limit / approval can be send thru dealer net plus.</a:t>
                      </a:r>
                    </a:p>
                    <a:p>
                      <a:pPr marL="1301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lgun Gothic" panose="020B0503020000020004" pitchFamily="34" charset="-127"/>
                        <a:buChar char="o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  <a:sym typeface="Wingdings" panose="05000000000000000000" pitchFamily="2" charset="2"/>
                      </a:endParaRPr>
                    </a:p>
                    <a:p>
                      <a:pPr marL="130175" marR="0" lvl="0" indent="-1301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algun Gothic" panose="020B0503020000020004" pitchFamily="34" charset="-127"/>
                        <a:buChar char="o"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Dotum" pitchFamily="34" charset="-127"/>
                        <a:sym typeface="Wingdings" panose="05000000000000000000" pitchFamily="2" charset="2"/>
                      </a:endParaRPr>
                    </a:p>
                  </a:txBody>
                  <a:tcPr marL="29246" marR="29246" marT="29263" marB="29263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>
                      <a:lvl1pPr marL="177800" indent="-177800" latinLnBrk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defRPr sz="14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1pPr>
                      <a:lvl2pPr marL="742950" indent="-28575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2pPr>
                      <a:lvl3pPr marL="11430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100" b="1">
                          <a:solidFill>
                            <a:schemeClr val="tx1"/>
                          </a:solidFill>
                          <a:latin typeface="Dotum" pitchFamily="34" charset="-127"/>
                          <a:ea typeface="Dotum" pitchFamily="34" charset="-127"/>
                          <a:cs typeface="Dotum" pitchFamily="34" charset="-127"/>
                        </a:defRPr>
                      </a:lvl3pPr>
                      <a:lvl4pPr marL="16002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10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4pPr>
                      <a:lvl5pPr marL="2057400" indent="-228600" latinLnBrk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5pPr>
                      <a:lvl6pPr marL="25146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6pPr>
                      <a:lvl7pPr marL="29718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7pPr>
                      <a:lvl8pPr marL="34290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8pPr>
                      <a:lvl9pPr marL="3886200" indent="-22860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 sz="900" b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Dotum" pitchFamily="34" charset="-127"/>
                        </a:defRPr>
                      </a:lvl9pPr>
                    </a:lstStyle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Branch Friendly: Easily use by AM / BM / BAM etc. </a:t>
                      </a:r>
                    </a:p>
                    <a:p>
                      <a:pPr marL="177800" marR="0" lvl="0" indent="-177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kumimoji="0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Dotum" pitchFamily="34" charset="-127"/>
                        </a:rPr>
                        <a:t>One platform for all Credit Limit request and real time update.</a:t>
                      </a:r>
                    </a:p>
                  </a:txBody>
                  <a:tcPr marL="29246" marR="29246" marT="29263" marB="29263" horzOverflow="overflow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77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19583</TotalTime>
  <Words>590</Words>
  <Application>Microsoft Office PowerPoint</Application>
  <PresentationFormat>A4 Paper (210x297 mm)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Dotum</vt:lpstr>
      <vt:lpstr>Malgun Gothic</vt:lpstr>
      <vt:lpstr>Malgun Gothic</vt:lpstr>
      <vt:lpstr>Arial</vt:lpstr>
      <vt:lpstr>Arial Narrow</vt:lpstr>
      <vt:lpstr>Courier New</vt:lpstr>
      <vt:lpstr>LG Smart_H Bold</vt:lpstr>
      <vt:lpstr>LG Smart_H Regular</vt:lpstr>
      <vt:lpstr>LG Smart_H SemiBold</vt:lpstr>
      <vt:lpstr>LG스마트체 Regular</vt:lpstr>
      <vt:lpstr>Segoe UI</vt:lpstr>
      <vt:lpstr>Wingdings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황규선/부장/CFO HR팀(kyuson.hwang@lge.com)</dc:creator>
  <cp:lastModifiedBy>Vikram Pandey/LGEIL IT Team(vikram.pandey@lgepartner.com)</cp:lastModifiedBy>
  <cp:revision>1075</cp:revision>
  <cp:lastPrinted>2016-08-02T02:48:22Z</cp:lastPrinted>
  <dcterms:created xsi:type="dcterms:W3CDTF">2015-02-25T00:40:24Z</dcterms:created>
  <dcterms:modified xsi:type="dcterms:W3CDTF">2024-09-18T11:39:14Z</dcterms:modified>
</cp:coreProperties>
</file>