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008000"/>
    <a:srgbClr val="FFFFFF"/>
    <a:srgbClr val="FF6600"/>
    <a:srgbClr val="FF99FF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9764" autoAdjust="0"/>
  </p:normalViewPr>
  <p:slideViewPr>
    <p:cSldViewPr>
      <p:cViewPr varScale="1">
        <p:scale>
          <a:sx n="67" d="100"/>
          <a:sy n="67" d="100"/>
        </p:scale>
        <p:origin x="1400" y="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A394A-C540-499C-8E35-DD05009803F1}" type="datetimeFigureOut">
              <a:rPr lang="ko-KR" altLang="en-US" smtClean="0"/>
              <a:pPr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BB06-ABB2-4EF0-9458-8B67D0EF39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0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02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5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99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3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4085-493B-4A74-8E37-7BCFAD6902C0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52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직사각형 28"/>
          <p:cNvSpPr/>
          <p:nvPr/>
        </p:nvSpPr>
        <p:spPr>
          <a:xfrm>
            <a:off x="6972296" y="6525172"/>
            <a:ext cx="2705104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----- Manual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Process </a:t>
            </a: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             System based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Process</a:t>
            </a:r>
            <a:endParaRPr lang="en-US" altLang="ko-KR" sz="800" b="0" dirty="0" smtClean="0">
              <a:solidFill>
                <a:srgbClr val="646464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Credit Limit</a:t>
            </a:r>
            <a:endParaRPr lang="ko-KR" altLang="en-US" sz="1600" b="1" u="sng" dirty="0">
              <a:solidFill>
                <a:prstClr val="black"/>
              </a:solidFill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8343" y="1206500"/>
            <a:ext cx="9201294" cy="531884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1120" y="1219200"/>
            <a:ext cx="795875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Automation “Credit Limit” request with Supporting data from all Branches of LGEIL and submission to AR Team .</a:t>
            </a:r>
          </a:p>
          <a:p>
            <a:pPr latinLnBrk="0">
              <a:lnSpc>
                <a:spcPct val="120000"/>
              </a:lnSpc>
            </a:pPr>
            <a:endParaRPr kumimoji="1" lang="en-US" altLang="ko-KR" sz="1100" dirty="0" smtClean="0">
              <a:solidFill>
                <a:prstClr val="black"/>
              </a:solidFill>
              <a:latin typeface="LG Smart_H SemiBold" pitchFamily="34" charset="-127"/>
              <a:ea typeface="LG Smart_H SemiBold" pitchFamily="34" charset="-127"/>
            </a:endParaRPr>
          </a:p>
          <a:p>
            <a:pPr latinLnBrk="0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Automation scope :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BAM Credit limit request , Validation and Approval  by AR Team</a:t>
            </a:r>
            <a:endParaRPr kumimoji="1" lang="en-US" altLang="ko-KR" sz="1100" dirty="0" smtClean="0">
              <a:solidFill>
                <a:prstClr val="black"/>
              </a:solidFill>
              <a:latin typeface="LG Smart_H SemiBold" pitchFamily="34" charset="-127"/>
              <a:ea typeface="LG Smart_H SemiBold" pitchFamily="34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8343" y="839534"/>
            <a:ext cx="9201294" cy="366966"/>
            <a:chOff x="358343" y="839534"/>
            <a:chExt cx="9201294" cy="366966"/>
          </a:xfrm>
        </p:grpSpPr>
        <p:sp>
          <p:nvSpPr>
            <p:cNvPr id="30" name="직사각형 42"/>
            <p:cNvSpPr/>
            <p:nvPr/>
          </p:nvSpPr>
          <p:spPr>
            <a:xfrm>
              <a:off x="358343" y="839534"/>
              <a:ext cx="9201294" cy="366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cxnSp>
          <p:nvCxnSpPr>
            <p:cNvPr id="33" name="직선 연결선 45"/>
            <p:cNvCxnSpPr/>
            <p:nvPr/>
          </p:nvCxnSpPr>
          <p:spPr>
            <a:xfrm>
              <a:off x="6537176" y="839534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6"/>
            <p:cNvCxnSpPr/>
            <p:nvPr/>
          </p:nvCxnSpPr>
          <p:spPr>
            <a:xfrm>
              <a:off x="8087444" y="839534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/>
          <p:cNvCxnSpPr/>
          <p:nvPr/>
        </p:nvCxnSpPr>
        <p:spPr>
          <a:xfrm>
            <a:off x="1389222" y="839534"/>
            <a:ext cx="0" cy="56858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800" y="12192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New module in FIN Info &amp; Support</a:t>
            </a:r>
          </a:p>
          <a:p>
            <a:pPr algn="ctr"/>
            <a:r>
              <a:rPr lang="en-US" altLang="ko-KR" sz="1100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5912" y="870860"/>
            <a:ext cx="5229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구 분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6709" y="870860"/>
            <a:ext cx="17572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주요 내용 및 </a:t>
            </a:r>
            <a:r>
              <a:rPr lang="en-US" altLang="ko-KR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Issue Point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008" y="870860"/>
            <a:ext cx="821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Risk </a:t>
            </a:r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수준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39968" y="870860"/>
            <a:ext cx="1059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지원요청사항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1360647" y="1964032"/>
            <a:ext cx="11673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Background</a:t>
            </a:r>
          </a:p>
        </p:txBody>
      </p:sp>
      <p:sp>
        <p:nvSpPr>
          <p:cNvPr id="211" name="직사각형 34"/>
          <p:cNvSpPr/>
          <p:nvPr/>
        </p:nvSpPr>
        <p:spPr>
          <a:xfrm>
            <a:off x="1371552" y="2192276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713" lvl="0" indent="15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Credit Limit request  from 50 Branches as per requirement . Request come from various Stake holder (e. BAM,BM or AM)  to Head Office (AR Team ).</a:t>
            </a:r>
          </a:p>
          <a:p>
            <a:pPr marL="112713" lvl="0" indent="15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Follow-up comes from various department/branches for Limit requirement .</a:t>
            </a:r>
          </a:p>
          <a:p>
            <a:pPr marL="112713" lvl="0" indent="15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Head Office will Validate Request/reject request and communicate to concern requester </a:t>
            </a:r>
            <a:endParaRPr kumimoji="1" lang="en-US" altLang="ko-KR" sz="1000" dirty="0">
              <a:solidFill>
                <a:srgbClr val="000000"/>
              </a:solidFill>
              <a:latin typeface="LG Smart_H Regular" pitchFamily="34" charset="-127"/>
              <a:ea typeface="LG Smart_H Regular" pitchFamily="34" charset="-127"/>
              <a:cs typeface="Arial" pitchFamily="34" charset="0"/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1371552" y="3008529"/>
            <a:ext cx="21210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Challenges</a:t>
            </a:r>
            <a:r>
              <a:rPr lang="en-US" altLang="ko-KR" sz="1100" b="1" kern="0" dirty="0" smtClean="0">
                <a:latin typeface="LG Smart_H Bold" pitchFamily="34" charset="-127"/>
                <a:ea typeface="LG Smart_H Bold" pitchFamily="34" charset="-127"/>
              </a:rPr>
              <a:t> (</a:t>
            </a:r>
            <a:r>
              <a:rPr lang="en-US" altLang="ko-KR" sz="1100" b="1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As-Is </a:t>
            </a:r>
            <a:r>
              <a:rPr lang="en-US" altLang="ko-KR" sz="1100" b="1" dirty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Process</a:t>
            </a:r>
            <a:r>
              <a:rPr lang="en-US" altLang="ko-KR" sz="1100" b="1" kern="0" dirty="0" smtClean="0">
                <a:latin typeface="LG Smart_H Bold" pitchFamily="34" charset="-127"/>
                <a:ea typeface="LG Smart_H Bold" pitchFamily="34" charset="-127"/>
              </a:rPr>
              <a:t>)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1350645" y="4021254"/>
            <a:ext cx="20217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Bold" pitchFamily="34" charset="-127"/>
                <a:ea typeface="LG Smart_H Bold" pitchFamily="34" charset="-127"/>
              </a:rPr>
              <a:t>Solution</a:t>
            </a:r>
            <a:r>
              <a:rPr lang="en-US" altLang="ko-KR" sz="1100" b="1" kern="0" dirty="0" smtClean="0">
                <a:latin typeface="LG Smart_H Bold" pitchFamily="34" charset="-127"/>
                <a:ea typeface="LG Smart_H Bold" pitchFamily="34" charset="-127"/>
              </a:rPr>
              <a:t> (To-Be Process)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219" name="직사각형 34"/>
          <p:cNvSpPr/>
          <p:nvPr/>
        </p:nvSpPr>
        <p:spPr>
          <a:xfrm>
            <a:off x="1406845" y="4303219"/>
            <a:ext cx="5469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 System will do all NVA activities, provides visibility  of Credit Limit request , Approval/Rejection to all stakeholders.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 Credit Limit request by all branches visibility on Portal , AR team can  Review &amp; Approved it 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MIS Report and Excel of All Customer request/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Approved visibility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on Portal 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1000" dirty="0" smtClean="0">
              <a:solidFill>
                <a:prstClr val="black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1360647" y="5421152"/>
            <a:ext cx="8996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Bold" pitchFamily="34" charset="-127"/>
                <a:ea typeface="LG Smart_H Bold" pitchFamily="34" charset="-127"/>
              </a:rPr>
              <a:t>Benefits</a:t>
            </a:r>
          </a:p>
        </p:txBody>
      </p:sp>
      <p:sp>
        <p:nvSpPr>
          <p:cNvPr id="221" name="직사각형 34"/>
          <p:cNvSpPr/>
          <p:nvPr/>
        </p:nvSpPr>
        <p:spPr>
          <a:xfrm>
            <a:off x="1433761" y="5582761"/>
            <a:ext cx="595318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Accuracy &amp; Visibility:  </a:t>
            </a:r>
          </a:p>
          <a:p>
            <a:pPr marL="171450" lvl="0" indent="-1714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One Platform (Dealer net plus) </a:t>
            </a: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for Request Credit Limit from Branch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.</a:t>
            </a:r>
            <a:endParaRPr lang="en-US" altLang="ko-KR" sz="1000" b="1" dirty="0" smtClean="0">
              <a:solidFill>
                <a:srgbClr val="000000"/>
              </a:solidFill>
              <a:latin typeface="LG Smart_H Regular" pitchFamily="34" charset="-127"/>
              <a:ea typeface="LG Smart_H Regular" pitchFamily="34" charset="-127"/>
              <a:cs typeface="Arial" pitchFamily="34" charset="0"/>
            </a:endParaRPr>
          </a:p>
          <a:p>
            <a:pPr marL="130175" lvl="0" indent="-130175" fontAlgn="base" latinLnBrk="0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Easy </a:t>
            </a: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to catered branch wise request with supporting data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.</a:t>
            </a:r>
          </a:p>
          <a:p>
            <a:pPr marL="130175" lvl="0" indent="-130175" fontAlgn="base" latinLnBrk="0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Real time status of Credit Limit request.</a:t>
            </a:r>
          </a:p>
          <a:p>
            <a:pPr marL="130175" lvl="0" indent="-130175" fontAlgn="base" latinLnBrk="0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Mail update for any request of Credit 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limit.</a:t>
            </a:r>
            <a:endParaRPr lang="en-US" altLang="ko-KR" sz="1000" dirty="0">
              <a:solidFill>
                <a:srgbClr val="000000"/>
              </a:solidFill>
              <a:latin typeface="Malgun Gothic" panose="020B0503020000020004" pitchFamily="34" charset="-127"/>
              <a:ea typeface="Dotum" pitchFamily="34" charset="-127"/>
              <a:sym typeface="Wingdings" panose="05000000000000000000" pitchFamily="2" charset="2"/>
            </a:endParaRPr>
          </a:p>
        </p:txBody>
      </p:sp>
      <p:sp>
        <p:nvSpPr>
          <p:cNvPr id="112" name="직사각형 34"/>
          <p:cNvSpPr/>
          <p:nvPr/>
        </p:nvSpPr>
        <p:spPr>
          <a:xfrm>
            <a:off x="1374327" y="3260108"/>
            <a:ext cx="4605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115888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It was realized </a:t>
            </a:r>
            <a:r>
              <a:rPr lang="en-US" altLang="ko-KR" sz="1000" dirty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that coordination, collection, checking </a:t>
            </a: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and consolidation are all NVA activities which partially occupies 4 persons for 7 days</a:t>
            </a:r>
          </a:p>
          <a:p>
            <a:pPr marL="233363" indent="-115888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No formal process of establishing accountability of Branches  for  reviewing missing or incorrect provision </a:t>
            </a:r>
          </a:p>
        </p:txBody>
      </p:sp>
      <p:sp>
        <p:nvSpPr>
          <p:cNvPr id="144" name="직사각형 34"/>
          <p:cNvSpPr/>
          <p:nvPr/>
        </p:nvSpPr>
        <p:spPr>
          <a:xfrm>
            <a:off x="6484347" y="3362190"/>
            <a:ext cx="1128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000" u="sng" dirty="0" smtClean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As-Is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  </a:t>
            </a:r>
            <a:r>
              <a:rPr kumimoji="1" lang="en-US" altLang="ko-KR" sz="1000" u="sng" dirty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(</a:t>
            </a:r>
            <a:r>
              <a:rPr lang="en-IN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Offline ) </a:t>
            </a:r>
            <a:endParaRPr kumimoji="1" lang="en-US" sz="1000" b="0" u="sng" dirty="0" smtClean="0">
              <a:solidFill>
                <a:srgbClr val="000000"/>
              </a:solidFill>
              <a:latin typeface="LG Smart_H Bold" pitchFamily="34" charset="-127"/>
              <a:ea typeface="LG Smart_H Bold" pitchFamily="34" charset="-127"/>
              <a:cs typeface="Arial" pitchFamily="34" charset="0"/>
            </a:endParaRPr>
          </a:p>
        </p:txBody>
      </p:sp>
      <p:sp>
        <p:nvSpPr>
          <p:cNvPr id="145" name="직사각형 34"/>
          <p:cNvSpPr/>
          <p:nvPr/>
        </p:nvSpPr>
        <p:spPr>
          <a:xfrm>
            <a:off x="8515348" y="3339536"/>
            <a:ext cx="5715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1000" b="0" u="sng" dirty="0" smtClean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To-Be</a:t>
            </a:r>
            <a:endParaRPr kumimoji="1" lang="en-US" sz="1000" b="0" u="sng" dirty="0" smtClean="0">
              <a:solidFill>
                <a:srgbClr val="000000"/>
              </a:solidFill>
              <a:latin typeface="LG Smart_H Bold" pitchFamily="34" charset="-127"/>
              <a:ea typeface="LG Smart_H Bold" pitchFamily="34" charset="-127"/>
              <a:cs typeface="Arial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6400800" y="3698072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Request </a:t>
            </a:r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“Credit Limit “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1842" y="4204600"/>
            <a:ext cx="1293316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Supporting customer  Sales Data Submission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00800" y="4702533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Review &amp; Approved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00800" y="5235933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Confirm to Branches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153400" y="3697734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Request “Credit Limit “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154442" y="4181800"/>
            <a:ext cx="1293316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080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Supporting Sales </a:t>
            </a:r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Data Submission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153400" y="4665866"/>
            <a:ext cx="1295400" cy="488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Review </a:t>
            </a:r>
            <a:endParaRPr lang="en-US" sz="950" dirty="0" smtClean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&amp; </a:t>
            </a:r>
          </a:p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Approved/Reject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153400" y="5235933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Auto Mail Confirmation</a:t>
            </a:r>
          </a:p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 </a:t>
            </a:r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to Branches</a:t>
            </a:r>
          </a:p>
        </p:txBody>
      </p:sp>
      <p:pic>
        <p:nvPicPr>
          <p:cNvPr id="182" name="Picture 181" descr="cl_st_0014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7775331" y="3733800"/>
            <a:ext cx="317989" cy="2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927" y="4140449"/>
            <a:ext cx="310796" cy="3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6" name="Straight Arrow Connector 43"/>
          <p:cNvCxnSpPr/>
          <p:nvPr/>
        </p:nvCxnSpPr>
        <p:spPr>
          <a:xfrm flipV="1">
            <a:off x="7048500" y="5622748"/>
            <a:ext cx="0" cy="168452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64" y="3001707"/>
            <a:ext cx="310796" cy="3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" name="TextBox 39"/>
          <p:cNvSpPr txBox="1">
            <a:spLocks noChangeArrowheads="1"/>
          </p:cNvSpPr>
          <p:nvPr/>
        </p:nvSpPr>
        <p:spPr bwMode="auto">
          <a:xfrm>
            <a:off x="358343" y="3324967"/>
            <a:ext cx="1005840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8288" rIns="0" bIns="18288">
            <a:spAutoFit/>
          </a:bodyPr>
          <a:lstStyle/>
          <a:p>
            <a:pPr algn="ctr"/>
            <a:r>
              <a:rPr lang="en-US" altLang="ko-KR" sz="950" dirty="0" smtClean="0"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AR Team </a:t>
            </a:r>
          </a:p>
          <a:p>
            <a:pPr algn="ctr"/>
            <a:r>
              <a:rPr lang="en-US" altLang="ko-KR" sz="950" dirty="0" smtClean="0"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Incharge</a:t>
            </a:r>
            <a:endParaRPr lang="en-US" altLang="ko-KR" sz="950" dirty="0"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pic>
        <p:nvPicPr>
          <p:cNvPr id="200" name="Picture 199" descr="cl_st_0014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52374" y="4077172"/>
            <a:ext cx="317989" cy="2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" name="TextBox 39"/>
          <p:cNvSpPr txBox="1">
            <a:spLocks noChangeArrowheads="1"/>
          </p:cNvSpPr>
          <p:nvPr/>
        </p:nvSpPr>
        <p:spPr bwMode="auto">
          <a:xfrm>
            <a:off x="338844" y="4328087"/>
            <a:ext cx="1005840" cy="1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8288" rIns="0" bIns="18288">
            <a:spAutoFit/>
          </a:bodyPr>
          <a:lstStyle/>
          <a:p>
            <a:pPr algn="ctr"/>
            <a:r>
              <a:rPr lang="en-US" altLang="ko-KR" sz="950" dirty="0" smtClean="0"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BAM</a:t>
            </a:r>
          </a:p>
        </p:txBody>
      </p:sp>
      <p:sp>
        <p:nvSpPr>
          <p:cNvPr id="207" name="직사각형 28"/>
          <p:cNvSpPr/>
          <p:nvPr/>
        </p:nvSpPr>
        <p:spPr>
          <a:xfrm>
            <a:off x="338844" y="6539688"/>
            <a:ext cx="662793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AR: Account </a:t>
            </a:r>
            <a:r>
              <a:rPr lang="en-US" altLang="ko-KR" sz="80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Reciviable</a:t>
            </a:r>
            <a:endParaRPr lang="en-US" altLang="ko-KR" sz="800" b="0" dirty="0" smtClean="0">
              <a:solidFill>
                <a:srgbClr val="646464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cxnSp>
        <p:nvCxnSpPr>
          <p:cNvPr id="208" name="Straight Arrow Connector 43"/>
          <p:cNvCxnSpPr/>
          <p:nvPr/>
        </p:nvCxnSpPr>
        <p:spPr>
          <a:xfrm flipH="1" flipV="1">
            <a:off x="8239968" y="6649200"/>
            <a:ext cx="272282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43"/>
          <p:cNvCxnSpPr/>
          <p:nvPr/>
        </p:nvCxnSpPr>
        <p:spPr>
          <a:xfrm flipV="1">
            <a:off x="7048500" y="4005172"/>
            <a:ext cx="0" cy="144000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43"/>
          <p:cNvCxnSpPr/>
          <p:nvPr/>
        </p:nvCxnSpPr>
        <p:spPr>
          <a:xfrm flipV="1">
            <a:off x="7048500" y="4580400"/>
            <a:ext cx="0" cy="126000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43"/>
          <p:cNvCxnSpPr/>
          <p:nvPr/>
        </p:nvCxnSpPr>
        <p:spPr>
          <a:xfrm flipV="1">
            <a:off x="7048500" y="5105400"/>
            <a:ext cx="0" cy="126000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4755" y="4760963"/>
            <a:ext cx="439141" cy="24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9" descr="cl_st_0014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7775331" y="5251394"/>
            <a:ext cx="317989" cy="2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stCxn id="182" idx="2"/>
            <a:endCxn id="185" idx="0"/>
          </p:cNvCxnSpPr>
          <p:nvPr/>
        </p:nvCxnSpPr>
        <p:spPr>
          <a:xfrm>
            <a:off x="7934325" y="3975203"/>
            <a:ext cx="0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34325" y="4524844"/>
            <a:ext cx="0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934325" y="5066154"/>
            <a:ext cx="0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HRMS Attendance &amp; Payroll System</a:t>
            </a:r>
            <a:endParaRPr lang="ko-KR" altLang="en-US" sz="1600" b="1" u="sng" dirty="0">
              <a:solidFill>
                <a:prstClr val="black"/>
              </a:solidFill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8342" y="1206500"/>
            <a:ext cx="9547657" cy="531884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8343" y="839534"/>
            <a:ext cx="9201294" cy="366966"/>
            <a:chOff x="358343" y="839534"/>
            <a:chExt cx="9201294" cy="366966"/>
          </a:xfrm>
        </p:grpSpPr>
        <p:sp>
          <p:nvSpPr>
            <p:cNvPr id="30" name="직사각형 42"/>
            <p:cNvSpPr/>
            <p:nvPr/>
          </p:nvSpPr>
          <p:spPr>
            <a:xfrm>
              <a:off x="358343" y="839534"/>
              <a:ext cx="9201294" cy="366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cxnSp>
          <p:nvCxnSpPr>
            <p:cNvPr id="33" name="직선 연결선 45"/>
            <p:cNvCxnSpPr/>
            <p:nvPr/>
          </p:nvCxnSpPr>
          <p:spPr>
            <a:xfrm>
              <a:off x="6324600" y="839534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6"/>
            <p:cNvCxnSpPr/>
            <p:nvPr/>
          </p:nvCxnSpPr>
          <p:spPr>
            <a:xfrm>
              <a:off x="8087444" y="839534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85912" y="870860"/>
            <a:ext cx="5229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구 분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6709" y="870860"/>
            <a:ext cx="17572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주요 내용 및 </a:t>
            </a:r>
            <a:r>
              <a:rPr lang="en-US" altLang="ko-KR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Issue Point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008" y="870860"/>
            <a:ext cx="821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Risk </a:t>
            </a:r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수준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39968" y="870860"/>
            <a:ext cx="1059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지원요청사항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07" name="직사각형 28"/>
          <p:cNvSpPr/>
          <p:nvPr/>
        </p:nvSpPr>
        <p:spPr>
          <a:xfrm>
            <a:off x="338844" y="6539688"/>
            <a:ext cx="66279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IT: Income tax ,  Org : Organization ,  I/F  :Interface , ESS; employee Self Service</a:t>
            </a:r>
            <a:endParaRPr lang="en-IN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145"/>
          <p:cNvSpPr/>
          <p:nvPr/>
        </p:nvSpPr>
        <p:spPr>
          <a:xfrm>
            <a:off x="6486947" y="2732394"/>
            <a:ext cx="1939323" cy="424216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Enterprise Portal</a:t>
            </a:r>
          </a:p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(Single</a:t>
            </a:r>
            <a:r>
              <a:rPr kumimoji="0" lang="en-US" altLang="ko-KR" sz="1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Sign on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07977" y="6104580"/>
            <a:ext cx="1962917" cy="3139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-40" normalizeH="0" baseline="0" noProof="0" dirty="0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Global HR </a:t>
            </a:r>
            <a:r>
              <a:rPr kumimoji="1" lang="en-US" altLang="ko-KR" sz="1200" b="1" i="0" u="none" strike="noStrike" kern="0" cap="none" spc="-40" normalizeH="0" baseline="0" noProof="0" dirty="0" err="1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SaaS</a:t>
            </a:r>
            <a:r>
              <a:rPr kumimoji="1" lang="ko-KR" altLang="en-US" sz="1200" b="1" i="0" u="none" strike="noStrike" kern="0" cap="none" spc="-40" normalizeH="0" baseline="0" noProof="0" dirty="0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b="1" i="0" u="none" strike="noStrike" kern="0" cap="none" spc="-40" normalizeH="0" baseline="0" noProof="0" dirty="0" smtClean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Solution</a:t>
            </a:r>
            <a:endParaRPr kumimoji="1" lang="ko-KR" altLang="en-US" sz="1200" b="1" i="0" u="none" strike="noStrike" kern="0" cap="none" spc="-40" normalizeH="0" baseline="0" noProof="0" dirty="0">
              <a:ln w="3175">
                <a:solidFill>
                  <a:srgbClr val="000000">
                    <a:alpha val="5000"/>
                  </a:srgbClr>
                </a:solidFill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176"/>
          <p:cNvSpPr/>
          <p:nvPr/>
        </p:nvSpPr>
        <p:spPr>
          <a:xfrm>
            <a:off x="6444407" y="2696322"/>
            <a:ext cx="2187158" cy="205955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190"/>
          <p:cNvSpPr/>
          <p:nvPr/>
        </p:nvSpPr>
        <p:spPr>
          <a:xfrm>
            <a:off x="6613475" y="4012731"/>
            <a:ext cx="1812795" cy="5849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198"/>
          <p:cNvSpPr/>
          <p:nvPr/>
        </p:nvSpPr>
        <p:spPr>
          <a:xfrm>
            <a:off x="6611367" y="3300459"/>
            <a:ext cx="1814903" cy="6578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모서리가 둥근 직사각형 199"/>
          <p:cNvSpPr/>
          <p:nvPr/>
        </p:nvSpPr>
        <p:spPr>
          <a:xfrm>
            <a:off x="6659459" y="4155148"/>
            <a:ext cx="802686" cy="307139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TDS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모서리가 둥근 직사각형 200"/>
          <p:cNvSpPr/>
          <p:nvPr/>
        </p:nvSpPr>
        <p:spPr>
          <a:xfrm>
            <a:off x="7504685" y="4169316"/>
            <a:ext cx="866888" cy="291961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Reporting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8000" y="1582823"/>
            <a:ext cx="1339305" cy="33855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Bio Metric / Card Punching</a:t>
            </a:r>
          </a:p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6486947" y="3196958"/>
            <a:ext cx="2057890" cy="150281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00" b="1" dirty="0" smtClean="0"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모서리가 둥근 직사각형 193"/>
          <p:cNvSpPr/>
          <p:nvPr/>
        </p:nvSpPr>
        <p:spPr>
          <a:xfrm>
            <a:off x="7489628" y="3442036"/>
            <a:ext cx="835220" cy="26287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Payroll</a:t>
            </a:r>
            <a:endParaRPr lang="ko-KR" altLang="en-US" sz="9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72898" y="5117593"/>
            <a:ext cx="1261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900" dirty="0">
                <a:latin typeface="Arial" pitchFamily="34" charset="0"/>
                <a:cs typeface="Arial" pitchFamily="34" charset="0"/>
              </a:rPr>
              <a:t>Salary </a:t>
            </a:r>
            <a:r>
              <a:rPr lang="en-IN" sz="900" dirty="0" smtClean="0">
                <a:latin typeface="Arial" pitchFamily="34" charset="0"/>
                <a:cs typeface="Arial" pitchFamily="34" charset="0"/>
              </a:rPr>
              <a:t>interfaces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900" dirty="0" smtClean="0">
                <a:latin typeface="Arial" pitchFamily="34" charset="0"/>
                <a:cs typeface="Arial" pitchFamily="34" charset="0"/>
              </a:rPr>
              <a:t>Loans</a:t>
            </a:r>
            <a:r>
              <a:rPr lang="en-IN" sz="900" dirty="0">
                <a:latin typeface="Arial" pitchFamily="34" charset="0"/>
                <a:cs typeface="Arial" pitchFamily="34" charset="0"/>
              </a:rPr>
              <a:t> interfaces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Loan Refund</a:t>
            </a:r>
            <a:endParaRPr lang="en-IN" sz="9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900" dirty="0">
                <a:latin typeface="Arial" pitchFamily="34" charset="0"/>
                <a:cs typeface="Arial" pitchFamily="34" charset="0"/>
              </a:rPr>
              <a:t>accrual </a:t>
            </a:r>
            <a:r>
              <a:rPr lang="en-IN" sz="900" dirty="0" smtClean="0">
                <a:latin typeface="Arial" pitchFamily="34" charset="0"/>
                <a:cs typeface="Arial" pitchFamily="34" charset="0"/>
              </a:rPr>
              <a:t>interfaces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Employee Info</a:t>
            </a:r>
            <a:endParaRPr lang="en-IN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모서리가 둥근 직사각형 192"/>
          <p:cNvSpPr/>
          <p:nvPr/>
        </p:nvSpPr>
        <p:spPr>
          <a:xfrm>
            <a:off x="6649133" y="3444729"/>
            <a:ext cx="819225" cy="266722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 latinLnBrk="0">
              <a:defRPr/>
            </a:pPr>
            <a:r>
              <a:rPr lang="en-IN" altLang="ko-KR" sz="8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Attendance</a:t>
            </a:r>
            <a:endParaRPr lang="ko-KR" altLang="en-US" sz="8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stCxn id="89" idx="1"/>
          </p:cNvCxnSpPr>
          <p:nvPr/>
        </p:nvCxnSpPr>
        <p:spPr>
          <a:xfrm rot="10800000" flipV="1">
            <a:off x="8371573" y="2284368"/>
            <a:ext cx="343808" cy="418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181302" y="4754191"/>
            <a:ext cx="2989" cy="127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155"/>
          <p:cNvSpPr/>
          <p:nvPr/>
        </p:nvSpPr>
        <p:spPr>
          <a:xfrm>
            <a:off x="8797593" y="5341094"/>
            <a:ext cx="811030" cy="19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FA13C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API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FA13C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FA13C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SFTP-based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FA13C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7" name="Picture 22" descr="application, business, business process, erp, information system, integration, process automa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107" y="5632687"/>
            <a:ext cx="304633" cy="36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161"/>
          <p:cNvSpPr/>
          <p:nvPr/>
        </p:nvSpPr>
        <p:spPr>
          <a:xfrm>
            <a:off x="8588658" y="5326686"/>
            <a:ext cx="1062845" cy="101924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18137" y="6007373"/>
            <a:ext cx="12511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Relevant </a:t>
            </a:r>
            <a:r>
              <a:rPr lang="en-US" altLang="ko-KR" sz="800" b="1" kern="0" dirty="0">
                <a:solidFill>
                  <a:srgbClr val="1F497D">
                    <a:lumMod val="50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</a:t>
            </a:r>
            <a:r>
              <a:rPr kumimoji="0" lang="en-US" altLang="ko-KR" sz="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egacy</a:t>
            </a:r>
            <a:r>
              <a:rPr kumimoji="0" lang="en-US" altLang="ko-KR" sz="800" b="1" i="0" u="none" strike="noStrike" kern="0" cap="none" spc="0" normalizeH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S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ystems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(incl. ERP)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2" name="Picture 20" descr="data, management, organization, protection, safe, secure, syste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75" y="5534587"/>
            <a:ext cx="259034" cy="29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모서리가 둥근 직사각형 196"/>
          <p:cNvSpPr/>
          <p:nvPr/>
        </p:nvSpPr>
        <p:spPr>
          <a:xfrm>
            <a:off x="8588658" y="5069621"/>
            <a:ext cx="1062845" cy="289554"/>
          </a:xfrm>
          <a:prstGeom prst="roundRect">
            <a:avLst>
              <a:gd name="adj" fmla="val 4592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I/F data Method  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" y="1238250"/>
            <a:ext cx="5696967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200" b="1" spc="-50" dirty="0" smtClean="0"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Attendance &amp; Payroll Management </a:t>
            </a:r>
            <a:r>
              <a:rPr lang="en-US" sz="1200" b="1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sz="1200" b="1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system with new framework , technology &amp; organization level data </a:t>
            </a:r>
            <a:r>
              <a:rPr lang="en-US" sz="1200" b="1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security </a:t>
            </a:r>
            <a:endParaRPr lang="en-US" sz="1200" b="1" spc="-50" dirty="0">
              <a:solidFill>
                <a:schemeClr val="dk1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81000" y="1797488"/>
            <a:ext cx="10951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 Smart_H Regular" pitchFamily="34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 Smart_H Bold" pitchFamily="34" charset="-127"/>
              </a:rPr>
              <a:t>Background</a:t>
            </a:r>
          </a:p>
        </p:txBody>
      </p:sp>
      <p:sp>
        <p:nvSpPr>
          <p:cNvPr id="78" name="직사각형 34"/>
          <p:cNvSpPr/>
          <p:nvPr/>
        </p:nvSpPr>
        <p:spPr>
          <a:xfrm>
            <a:off x="381000" y="2002723"/>
            <a:ext cx="6154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71450">
              <a:buFont typeface="Courier New" panose="02070309020205020404" pitchFamily="49" charset="0"/>
              <a:buChar char="o"/>
              <a:defRPr/>
            </a:pPr>
            <a:r>
              <a:rPr lang="en-US" altLang="ko-KR" sz="1200" dirty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LG is using very old technology/software (PB 6.5) which is obsolete and out of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support</a:t>
            </a:r>
          </a:p>
          <a:p>
            <a:pPr marL="171450" lvl="0" indent="-171450">
              <a:buFont typeface="Courier New" panose="02070309020205020404" pitchFamily="49" charset="0"/>
              <a:buChar char="o"/>
              <a:defRPr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To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support, resource availably is another challenge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(Most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of persons have moved to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latest technology)</a:t>
            </a:r>
          </a:p>
          <a:p>
            <a:pPr lvl="0" indent="-171450">
              <a:buFont typeface="Courier New" panose="02070309020205020404" pitchFamily="49" charset="0"/>
              <a:buChar char="o"/>
              <a:defRPr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Legal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/>
                <a:cs typeface="Times New Roman" panose="02020603050405020304" pitchFamily="18" charset="0"/>
              </a:rPr>
              <a:t>compliance (PF, ESI,  IT act ) are same for all companies in India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96905" y="2735376"/>
            <a:ext cx="19896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 Smart_H Regular" pitchFamily="34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 Smart_H Bold" pitchFamily="34" charset="-127"/>
              </a:rPr>
              <a:t>Challenges</a:t>
            </a:r>
            <a:r>
              <a:rPr lang="en-US" altLang="ko-KR" sz="1200" b="1" kern="0" dirty="0" smtClean="0">
                <a:latin typeface="Arial Narrow" panose="020B0606020202030204" pitchFamily="34" charset="0"/>
                <a:ea typeface="LG Smart_H Bold" pitchFamily="34" charset="-127"/>
              </a:rPr>
              <a:t> (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 Smart_H Bold" pitchFamily="34" charset="-127"/>
              </a:rPr>
              <a:t>As-Is </a:t>
            </a:r>
            <a:r>
              <a:rPr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 Smart_H Bold" pitchFamily="34" charset="-127"/>
              </a:rPr>
              <a:t>Process</a:t>
            </a:r>
            <a:r>
              <a:rPr lang="en-US" altLang="ko-KR" sz="1200" b="1" kern="0" dirty="0" smtClean="0">
                <a:latin typeface="Arial Narrow" panose="020B0606020202030204" pitchFamily="34" charset="0"/>
                <a:ea typeface="LG Smart_H Bold" pitchFamily="34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 Smart_H Bold" pitchFamily="34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81000" y="3967278"/>
            <a:ext cx="18678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 Smart_H Regular" pitchFamily="34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 Smart_H Bold" pitchFamily="34" charset="-127"/>
              </a:rPr>
              <a:t>Solution</a:t>
            </a:r>
            <a:r>
              <a:rPr lang="en-US" altLang="ko-KR" sz="1200" b="1" kern="0" dirty="0" smtClean="0">
                <a:latin typeface="Arial Narrow" panose="020B0606020202030204" pitchFamily="34" charset="0"/>
                <a:ea typeface="LG Smart_H Bold" pitchFamily="34" charset="-127"/>
              </a:rPr>
              <a:t> (To-Be Process)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 Smart_H Bold" pitchFamily="34" charset="-127"/>
            </a:endParaRPr>
          </a:p>
        </p:txBody>
      </p:sp>
      <p:sp>
        <p:nvSpPr>
          <p:cNvPr id="81" name="직사각형 34"/>
          <p:cNvSpPr/>
          <p:nvPr/>
        </p:nvSpPr>
        <p:spPr>
          <a:xfrm>
            <a:off x="457200" y="4119775"/>
            <a:ext cx="5825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Courier New" pitchFamily="49" charset="0"/>
              <a:buChar char="o"/>
            </a:pPr>
            <a:r>
              <a:rPr lang="en-US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Rollout of  new HR system with new </a:t>
            </a:r>
            <a:r>
              <a:rPr lang="en-US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framework (</a:t>
            </a:r>
            <a:r>
              <a:rPr lang="en-US" sz="1200" spc="-50" dirty="0" err="1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i</a:t>
            </a:r>
            <a:r>
              <a:rPr lang="en-US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. ASP. Net &amp; DB MSSQL ) </a:t>
            </a:r>
            <a:r>
              <a:rPr lang="en-US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, technology &amp; organization level </a:t>
            </a:r>
            <a:r>
              <a:rPr lang="en-US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data </a:t>
            </a:r>
            <a:r>
              <a:rPr lang="en-US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security </a:t>
            </a:r>
          </a:p>
          <a:p>
            <a:pPr marL="171450" lvl="1" indent="-171450">
              <a:buFont typeface="Courier New" pitchFamily="49" charset="0"/>
              <a:buChar char="o"/>
            </a:pPr>
            <a:r>
              <a:rPr lang="en-US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Rollout system which is parameterized and configurable LGEIL policies by </a:t>
            </a:r>
            <a:r>
              <a:rPr lang="en-US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locations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Provide </a:t>
            </a: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enhanced functionality </a:t>
            </a:r>
            <a:endParaRPr lang="en-US" sz="1200" spc="-50" dirty="0">
              <a:solidFill>
                <a:schemeClr val="dk1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171450" indent="-171450">
              <a:buFont typeface="Courier New" pitchFamily="49" charset="0"/>
              <a:buChar char="o"/>
              <a:defRPr/>
            </a:pP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Fulfillment of compliance like TDS, ESI, PF with the help of sound IT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base</a:t>
            </a:r>
          </a:p>
          <a:p>
            <a:pPr marL="171450" indent="-171450">
              <a:buFont typeface="Courier New" pitchFamily="49" charset="0"/>
              <a:buChar char="o"/>
              <a:defRPr/>
            </a:pP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Tax patches will be available whenever government will change any law or policy 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81000" y="5247009"/>
            <a:ext cx="856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 Smart_H Regular" pitchFamily="34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LG Smart_H Bold" pitchFamily="34" charset="-127"/>
              </a:rPr>
              <a:t>Benefits</a:t>
            </a:r>
          </a:p>
        </p:txBody>
      </p:sp>
      <p:sp>
        <p:nvSpPr>
          <p:cNvPr id="83" name="직사각형 34"/>
          <p:cNvSpPr/>
          <p:nvPr/>
        </p:nvSpPr>
        <p:spPr>
          <a:xfrm>
            <a:off x="457200" y="5443840"/>
            <a:ext cx="5755490" cy="10525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lvl="0" indent="-1714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Dotum" pitchFamily="34" charset="-127"/>
              </a:rPr>
              <a:t>One Platform (single Sign on )for all Location ( i.e. Noida ,Pune Corporate &amp;  Factory ).</a:t>
            </a:r>
            <a:endParaRPr lang="en-US" altLang="ko-KR" sz="1200" b="1" dirty="0" smtClean="0">
              <a:solidFill>
                <a:srgbClr val="000000"/>
              </a:solidFill>
              <a:latin typeface="Arial Narrow" panose="020B0606020202030204" pitchFamily="34" charset="0"/>
              <a:ea typeface="LG Smart_H Regular" pitchFamily="34" charset="-127"/>
              <a:cs typeface="Arial" pitchFamily="34" charset="0"/>
            </a:endParaRPr>
          </a:p>
          <a:p>
            <a:pPr marL="130175" lvl="0" indent="-130175" fontAlgn="base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sz="1200" dirty="0">
                <a:latin typeface="Arial Narrow" panose="020B0606020202030204" pitchFamily="34" charset="0"/>
              </a:rPr>
              <a:t>Reduces manual errors, increases transparency, and ensures timely </a:t>
            </a:r>
            <a:r>
              <a:rPr lang="en-US" sz="1200" dirty="0" smtClean="0">
                <a:latin typeface="Arial Narrow" panose="020B0606020202030204" pitchFamily="34" charset="0"/>
              </a:rPr>
              <a:t>payment </a:t>
            </a:r>
          </a:p>
          <a:p>
            <a:pPr marL="130175" lvl="0" indent="-130175" fontAlgn="base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IN" sz="1200" dirty="0" smtClean="0">
                <a:latin typeface="Arial Narrow" panose="020B0606020202030204" pitchFamily="34" charset="0"/>
              </a:rPr>
              <a:t>Real-time Employee  </a:t>
            </a:r>
            <a:r>
              <a:rPr lang="en-IN" sz="1200" dirty="0">
                <a:latin typeface="Arial Narrow" panose="020B0606020202030204" pitchFamily="34" charset="0"/>
              </a:rPr>
              <a:t>tracking and reporting </a:t>
            </a:r>
            <a:endParaRPr lang="en-IN" sz="1200" dirty="0" smtClean="0">
              <a:latin typeface="Arial Narrow" panose="020B0606020202030204" pitchFamily="34" charset="0"/>
            </a:endParaRPr>
          </a:p>
          <a:p>
            <a:pPr marL="130175" lvl="0" indent="-130175" fontAlgn="base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sz="1200" dirty="0">
                <a:latin typeface="Arial Narrow" panose="020B0606020202030204" pitchFamily="34" charset="0"/>
              </a:rPr>
              <a:t>Simplifies handling of bonuses, deductions, and </a:t>
            </a:r>
            <a:r>
              <a:rPr lang="en-US" sz="1200" dirty="0" smtClean="0">
                <a:latin typeface="Arial Narrow" panose="020B0606020202030204" pitchFamily="34" charset="0"/>
              </a:rPr>
              <a:t>overtime</a:t>
            </a:r>
          </a:p>
          <a:p>
            <a:pPr marL="130175" lvl="0" indent="-130175" fontAlgn="base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sz="1200" dirty="0" smtClean="0">
                <a:latin typeface="Arial Narrow" panose="020B0606020202030204" pitchFamily="34" charset="0"/>
              </a:rPr>
              <a:t>Enhances </a:t>
            </a:r>
            <a:r>
              <a:rPr lang="en-US" sz="1200" dirty="0">
                <a:latin typeface="Arial Narrow" panose="020B0606020202030204" pitchFamily="34" charset="0"/>
              </a:rPr>
              <a:t>productivity, ensures compliance, and reduces operational costs</a:t>
            </a:r>
            <a:r>
              <a:rPr lang="en-US" sz="1200" dirty="0" smtClean="0">
                <a:latin typeface="Arial Narrow" panose="020B0606020202030204" pitchFamily="34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Dotum" pitchFamily="34" charset="-127"/>
              <a:sym typeface="Wingdings" panose="05000000000000000000" pitchFamily="2" charset="2"/>
            </a:endParaRPr>
          </a:p>
        </p:txBody>
      </p:sp>
      <p:sp>
        <p:nvSpPr>
          <p:cNvPr id="84" name="직사각형 34"/>
          <p:cNvSpPr/>
          <p:nvPr/>
        </p:nvSpPr>
        <p:spPr>
          <a:xfrm>
            <a:off x="457200" y="2929989"/>
            <a:ext cx="5996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latinLnBrk="1">
              <a:buFont typeface="Courier New" pitchFamily="49" charset="0"/>
              <a:buChar char="o"/>
            </a:pP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Complete re-structuring of standard and non-standard system which LGEIL is using currently with enhanced functionality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and by </a:t>
            </a: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location data security and policies </a:t>
            </a:r>
          </a:p>
          <a:p>
            <a:pPr marL="171450" lvl="1" indent="-171450" latinLnBrk="1">
              <a:buFont typeface="Courier New" pitchFamily="49" charset="0"/>
              <a:buChar char="o"/>
            </a:pP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Shifting </a:t>
            </a: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of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2tier (i.e. </a:t>
            </a: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Partial tax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compliance ) </a:t>
            </a: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application to 3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tier (i.e. </a:t>
            </a: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Complete tax 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compliance ,</a:t>
            </a:r>
            <a:r>
              <a:rPr lang="en-IN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IN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location </a:t>
            </a:r>
            <a:r>
              <a:rPr lang="en-IN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wise policy </a:t>
            </a:r>
            <a:r>
              <a:rPr lang="en-IN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and </a:t>
            </a:r>
            <a:r>
              <a:rPr lang="en-IN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data  security</a:t>
            </a:r>
            <a:r>
              <a:rPr lang="en-US" altLang="ko-KR" sz="1200" spc="-50" dirty="0" smtClean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 application</a:t>
            </a:r>
          </a:p>
          <a:p>
            <a:pPr marL="171450" lvl="1" indent="-171450" latinLnBrk="1">
              <a:buFont typeface="Courier New" pitchFamily="49" charset="0"/>
              <a:buChar char="o"/>
            </a:pPr>
            <a:r>
              <a:rPr lang="en-US" altLang="ko-KR" sz="1200" spc="-50" dirty="0">
                <a:solidFill>
                  <a:schemeClr val="dk1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itchFamily="18" charset="0"/>
              </a:rPr>
              <a:t>Prior preparation for seamless data integration from global success factor </a:t>
            </a:r>
            <a:endParaRPr lang="en-US" altLang="ko-KR" sz="1200" spc="-50" dirty="0" smtClean="0">
              <a:solidFill>
                <a:schemeClr val="dk1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86800" y="1676660"/>
            <a:ext cx="1050807" cy="8379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071981" y="4755880"/>
            <a:ext cx="0" cy="133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145"/>
          <p:cNvSpPr/>
          <p:nvPr/>
        </p:nvSpPr>
        <p:spPr>
          <a:xfrm>
            <a:off x="8722276" y="1737476"/>
            <a:ext cx="955124" cy="416708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ESS/HR System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9" name="직사각형 147"/>
          <p:cNvSpPr/>
          <p:nvPr/>
        </p:nvSpPr>
        <p:spPr>
          <a:xfrm>
            <a:off x="8715381" y="2157489"/>
            <a:ext cx="986929" cy="25376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154"/>
          <p:cNvSpPr/>
          <p:nvPr/>
        </p:nvSpPr>
        <p:spPr>
          <a:xfrm>
            <a:off x="8743963" y="2181358"/>
            <a:ext cx="936344" cy="21479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258"/>
            <a:r>
              <a:rPr lang="en-IN" sz="800" kern="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</a:t>
            </a:r>
            <a:r>
              <a:rPr lang="en-IN" sz="800" kern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mp Basic info/Org</a:t>
            </a:r>
            <a:endParaRPr lang="en-IN" sz="800" kern="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59" idx="2"/>
            <a:endCxn id="54" idx="0"/>
          </p:cNvCxnSpPr>
          <p:nvPr/>
        </p:nvCxnSpPr>
        <p:spPr>
          <a:xfrm>
            <a:off x="7527653" y="1921377"/>
            <a:ext cx="10333" cy="7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178000" y="7014377"/>
            <a:ext cx="11417846" cy="7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8198543" y="5117593"/>
            <a:ext cx="227728" cy="8813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Elbow Connector 25"/>
          <p:cNvCxnSpPr>
            <a:stCxn id="62" idx="3"/>
            <a:endCxn id="75" idx="0"/>
          </p:cNvCxnSpPr>
          <p:nvPr/>
        </p:nvCxnSpPr>
        <p:spPr>
          <a:xfrm flipV="1">
            <a:off x="8434782" y="5069621"/>
            <a:ext cx="685299" cy="440387"/>
          </a:xfrm>
          <a:prstGeom prst="bentConnector4">
            <a:avLst>
              <a:gd name="adj1" fmla="val 11227"/>
              <a:gd name="adj2" fmla="val 151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6324600" y="1238250"/>
            <a:ext cx="92083" cy="530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19622</TotalTime>
  <Words>654</Words>
  <Application>Microsoft Office PowerPoint</Application>
  <PresentationFormat>A4 Paper (210x297 mm)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맑은 고딕</vt:lpstr>
      <vt:lpstr>맑은 고딕</vt:lpstr>
      <vt:lpstr>Arial</vt:lpstr>
      <vt:lpstr>Arial Narrow</vt:lpstr>
      <vt:lpstr>Courier New</vt:lpstr>
      <vt:lpstr>Dotum</vt:lpstr>
      <vt:lpstr>LG Smart_H Bold</vt:lpstr>
      <vt:lpstr>LG Smart_H Regular</vt:lpstr>
      <vt:lpstr>LG Smart_H SemiBold</vt:lpstr>
      <vt:lpstr>LG스마트체 Regular</vt:lpstr>
      <vt:lpstr>Segoe UI</vt:lpstr>
      <vt:lpstr>Times New Roman</vt:lpstr>
      <vt:lpstr>Wingdings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황규선/부장/CFO HR팀(kyuson.hwang@lge.com)</dc:creator>
  <cp:lastModifiedBy>Vikram Pandey/LGEIL IT Team(vikram.pandey@lgepartner.com)</cp:lastModifiedBy>
  <cp:revision>1084</cp:revision>
  <cp:lastPrinted>2016-08-02T02:48:22Z</cp:lastPrinted>
  <dcterms:created xsi:type="dcterms:W3CDTF">2015-02-25T00:40:24Z</dcterms:created>
  <dcterms:modified xsi:type="dcterms:W3CDTF">2024-09-19T07:41:21Z</dcterms:modified>
</cp:coreProperties>
</file>