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70" r:id="rId3"/>
    <p:sldId id="273" r:id="rId4"/>
    <p:sldId id="271" r:id="rId5"/>
    <p:sldId id="269" r:id="rId6"/>
    <p:sldId id="291" r:id="rId7"/>
    <p:sldId id="257" r:id="rId8"/>
    <p:sldId id="258" r:id="rId9"/>
    <p:sldId id="276" r:id="rId10"/>
    <p:sldId id="264" r:id="rId11"/>
    <p:sldId id="266" r:id="rId12"/>
    <p:sldId id="261" r:id="rId13"/>
    <p:sldId id="281" r:id="rId14"/>
    <p:sldId id="290" r:id="rId15"/>
    <p:sldId id="259" r:id="rId16"/>
    <p:sldId id="282" r:id="rId17"/>
    <p:sldId id="283" r:id="rId18"/>
    <p:sldId id="285" r:id="rId19"/>
    <p:sldId id="286" r:id="rId20"/>
    <p:sldId id="287" r:id="rId21"/>
    <p:sldId id="289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DE036-255A-447D-954C-36A6E9173C84}" type="doc">
      <dgm:prSet loTypeId="urn:microsoft.com/office/officeart/2005/8/layout/funne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B69117-33F2-4894-BEB4-D9BE9F7350D5}">
      <dgm:prSet phldrT="[Text]"/>
      <dgm:spPr/>
      <dgm:t>
        <a:bodyPr/>
        <a:lstStyle/>
        <a:p>
          <a:r>
            <a:rPr lang="en-US" dirty="0"/>
            <a:t>PDF</a:t>
          </a:r>
        </a:p>
      </dgm:t>
    </dgm:pt>
    <dgm:pt modelId="{731D5D2B-66BC-4DCD-AE73-08FF19E5A64A}" type="parTrans" cxnId="{B92FC4FC-F4E1-45FB-8758-E2E6A77CA2CB}">
      <dgm:prSet/>
      <dgm:spPr/>
      <dgm:t>
        <a:bodyPr/>
        <a:lstStyle/>
        <a:p>
          <a:endParaRPr lang="en-US"/>
        </a:p>
      </dgm:t>
    </dgm:pt>
    <dgm:pt modelId="{018FA54E-BD2B-4566-A99E-A51AEA32EAAE}" type="sibTrans" cxnId="{B92FC4FC-F4E1-45FB-8758-E2E6A77CA2CB}">
      <dgm:prSet/>
      <dgm:spPr/>
      <dgm:t>
        <a:bodyPr/>
        <a:lstStyle/>
        <a:p>
          <a:endParaRPr lang="en-US"/>
        </a:p>
      </dgm:t>
    </dgm:pt>
    <dgm:pt modelId="{5CFF2142-E9DD-43D4-A0A7-B50A08ADFEEC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29B35614-F5EC-447A-BB4E-7EF2B60BC355}" type="parTrans" cxnId="{0DE084D9-70BC-4FF3-8BD4-0C7E455E74BC}">
      <dgm:prSet/>
      <dgm:spPr/>
      <dgm:t>
        <a:bodyPr/>
        <a:lstStyle/>
        <a:p>
          <a:endParaRPr lang="en-US"/>
        </a:p>
      </dgm:t>
    </dgm:pt>
    <dgm:pt modelId="{303CEA99-324E-4A0B-8B33-3A6DC50A5A88}" type="sibTrans" cxnId="{0DE084D9-70BC-4FF3-8BD4-0C7E455E74BC}">
      <dgm:prSet/>
      <dgm:spPr/>
      <dgm:t>
        <a:bodyPr/>
        <a:lstStyle/>
        <a:p>
          <a:endParaRPr lang="en-US"/>
        </a:p>
      </dgm:t>
    </dgm:pt>
    <dgm:pt modelId="{D520A073-9860-40E5-8139-ABDED7D46EBE}">
      <dgm:prSet phldrT="[Text]"/>
      <dgm:spPr/>
      <dgm:t>
        <a:bodyPr/>
        <a:lstStyle/>
        <a:p>
          <a:r>
            <a:rPr lang="es-ES" dirty="0"/>
            <a:t>Tools</a:t>
          </a:r>
          <a:endParaRPr lang="en-US" dirty="0"/>
        </a:p>
      </dgm:t>
    </dgm:pt>
    <dgm:pt modelId="{429D6A6D-9F25-4D69-BF10-8EA3BE6231E5}" type="parTrans" cxnId="{0FD64078-181D-4AF3-B11F-1C7C1140AC8A}">
      <dgm:prSet/>
      <dgm:spPr/>
      <dgm:t>
        <a:bodyPr/>
        <a:lstStyle/>
        <a:p>
          <a:endParaRPr lang="en-US"/>
        </a:p>
      </dgm:t>
    </dgm:pt>
    <dgm:pt modelId="{DB04CEBD-D700-48CF-A8A9-FF4A3A600758}" type="sibTrans" cxnId="{0FD64078-181D-4AF3-B11F-1C7C1140AC8A}">
      <dgm:prSet/>
      <dgm:spPr/>
      <dgm:t>
        <a:bodyPr/>
        <a:lstStyle/>
        <a:p>
          <a:endParaRPr lang="en-US"/>
        </a:p>
      </dgm:t>
    </dgm:pt>
    <dgm:pt modelId="{F2525280-3248-4017-9B17-B54D1F05C1B5}">
      <dgm:prSet phldrT="[Text]"/>
      <dgm:spPr/>
      <dgm:t>
        <a:bodyPr/>
        <a:lstStyle/>
        <a:p>
          <a:r>
            <a:rPr lang="en-US" dirty="0"/>
            <a:t>Interactive Paper</a:t>
          </a:r>
        </a:p>
      </dgm:t>
    </dgm:pt>
    <dgm:pt modelId="{4981124A-C953-4B8B-B16D-A64C34F78D54}" type="parTrans" cxnId="{E4F394E8-8B7D-4823-9884-BF72C4753167}">
      <dgm:prSet/>
      <dgm:spPr/>
      <dgm:t>
        <a:bodyPr/>
        <a:lstStyle/>
        <a:p>
          <a:endParaRPr lang="en-US"/>
        </a:p>
      </dgm:t>
    </dgm:pt>
    <dgm:pt modelId="{70FC4EE6-54A5-4110-9CBE-295B4C6E6F3F}" type="sibTrans" cxnId="{E4F394E8-8B7D-4823-9884-BF72C4753167}">
      <dgm:prSet/>
      <dgm:spPr/>
      <dgm:t>
        <a:bodyPr/>
        <a:lstStyle/>
        <a:p>
          <a:endParaRPr lang="en-US"/>
        </a:p>
      </dgm:t>
    </dgm:pt>
    <dgm:pt modelId="{ECADB18A-3588-4226-B469-EB11727B12DB}" type="pres">
      <dgm:prSet presAssocID="{70FDE036-255A-447D-954C-36A6E9173C84}" presName="Name0" presStyleCnt="0">
        <dgm:presLayoutVars>
          <dgm:chMax val="4"/>
          <dgm:resizeHandles val="exact"/>
        </dgm:presLayoutVars>
      </dgm:prSet>
      <dgm:spPr/>
    </dgm:pt>
    <dgm:pt modelId="{8661BD01-7BB6-4CDC-ABF8-66225E1BD3A0}" type="pres">
      <dgm:prSet presAssocID="{70FDE036-255A-447D-954C-36A6E9173C84}" presName="ellipse" presStyleLbl="trBgShp" presStyleIdx="0" presStyleCnt="1"/>
      <dgm:spPr/>
    </dgm:pt>
    <dgm:pt modelId="{F4271B32-93FC-4E75-A891-B7433C0F67B0}" type="pres">
      <dgm:prSet presAssocID="{70FDE036-255A-447D-954C-36A6E9173C84}" presName="arrow1" presStyleLbl="fgShp" presStyleIdx="0" presStyleCnt="1"/>
      <dgm:spPr/>
    </dgm:pt>
    <dgm:pt modelId="{2B25DA11-D595-48B8-9603-5B7F4E71F91E}" type="pres">
      <dgm:prSet presAssocID="{70FDE036-255A-447D-954C-36A6E9173C84}" presName="rectangle" presStyleLbl="revTx" presStyleIdx="0" presStyleCnt="1">
        <dgm:presLayoutVars>
          <dgm:bulletEnabled val="1"/>
        </dgm:presLayoutVars>
      </dgm:prSet>
      <dgm:spPr/>
    </dgm:pt>
    <dgm:pt modelId="{5D5693C7-7DF6-4D14-9917-0DEB70D95F27}" type="pres">
      <dgm:prSet presAssocID="{5CFF2142-E9DD-43D4-A0A7-B50A08ADFEEC}" presName="item1" presStyleLbl="node1" presStyleIdx="0" presStyleCnt="3">
        <dgm:presLayoutVars>
          <dgm:bulletEnabled val="1"/>
        </dgm:presLayoutVars>
      </dgm:prSet>
      <dgm:spPr/>
    </dgm:pt>
    <dgm:pt modelId="{3C70C975-8E7F-4511-B6E6-AD8919DCF00B}" type="pres">
      <dgm:prSet presAssocID="{D520A073-9860-40E5-8139-ABDED7D46EBE}" presName="item2" presStyleLbl="node1" presStyleIdx="1" presStyleCnt="3">
        <dgm:presLayoutVars>
          <dgm:bulletEnabled val="1"/>
        </dgm:presLayoutVars>
      </dgm:prSet>
      <dgm:spPr/>
    </dgm:pt>
    <dgm:pt modelId="{28313366-CC30-44C4-8A52-0C3C269F2743}" type="pres">
      <dgm:prSet presAssocID="{F2525280-3248-4017-9B17-B54D1F05C1B5}" presName="item3" presStyleLbl="node1" presStyleIdx="2" presStyleCnt="3">
        <dgm:presLayoutVars>
          <dgm:bulletEnabled val="1"/>
        </dgm:presLayoutVars>
      </dgm:prSet>
      <dgm:spPr/>
    </dgm:pt>
    <dgm:pt modelId="{97DFB6B9-B7A3-4F4D-8746-8C9C50437A03}" type="pres">
      <dgm:prSet presAssocID="{70FDE036-255A-447D-954C-36A6E9173C84}" presName="funnel" presStyleLbl="trAlignAcc1" presStyleIdx="0" presStyleCnt="1"/>
      <dgm:spPr/>
    </dgm:pt>
  </dgm:ptLst>
  <dgm:cxnLst>
    <dgm:cxn modelId="{373DD51F-08C8-465B-A372-04F9DE790A39}" type="presOf" srcId="{08B69117-33F2-4894-BEB4-D9BE9F7350D5}" destId="{28313366-CC30-44C4-8A52-0C3C269F2743}" srcOrd="0" destOrd="0" presId="urn:microsoft.com/office/officeart/2005/8/layout/funnel1"/>
    <dgm:cxn modelId="{9E008F48-9E79-4CFB-A72D-82098AE804F1}" type="presOf" srcId="{70FDE036-255A-447D-954C-36A6E9173C84}" destId="{ECADB18A-3588-4226-B469-EB11727B12DB}" srcOrd="0" destOrd="0" presId="urn:microsoft.com/office/officeart/2005/8/layout/funnel1"/>
    <dgm:cxn modelId="{333A6950-C984-4346-8AA6-FAAA7D358652}" type="presOf" srcId="{F2525280-3248-4017-9B17-B54D1F05C1B5}" destId="{2B25DA11-D595-48B8-9603-5B7F4E71F91E}" srcOrd="0" destOrd="0" presId="urn:microsoft.com/office/officeart/2005/8/layout/funnel1"/>
    <dgm:cxn modelId="{E937AD52-8B0E-4864-B737-E1C9B6A9F5BA}" type="presOf" srcId="{D520A073-9860-40E5-8139-ABDED7D46EBE}" destId="{5D5693C7-7DF6-4D14-9917-0DEB70D95F27}" srcOrd="0" destOrd="0" presId="urn:microsoft.com/office/officeart/2005/8/layout/funnel1"/>
    <dgm:cxn modelId="{0FD64078-181D-4AF3-B11F-1C7C1140AC8A}" srcId="{70FDE036-255A-447D-954C-36A6E9173C84}" destId="{D520A073-9860-40E5-8139-ABDED7D46EBE}" srcOrd="2" destOrd="0" parTransId="{429D6A6D-9F25-4D69-BF10-8EA3BE6231E5}" sibTransId="{DB04CEBD-D700-48CF-A8A9-FF4A3A600758}"/>
    <dgm:cxn modelId="{AB360AB8-BE96-4FBA-9A67-D6E6AD279814}" type="presOf" srcId="{5CFF2142-E9DD-43D4-A0A7-B50A08ADFEEC}" destId="{3C70C975-8E7F-4511-B6E6-AD8919DCF00B}" srcOrd="0" destOrd="0" presId="urn:microsoft.com/office/officeart/2005/8/layout/funnel1"/>
    <dgm:cxn modelId="{0DE084D9-70BC-4FF3-8BD4-0C7E455E74BC}" srcId="{70FDE036-255A-447D-954C-36A6E9173C84}" destId="{5CFF2142-E9DD-43D4-A0A7-B50A08ADFEEC}" srcOrd="1" destOrd="0" parTransId="{29B35614-F5EC-447A-BB4E-7EF2B60BC355}" sibTransId="{303CEA99-324E-4A0B-8B33-3A6DC50A5A88}"/>
    <dgm:cxn modelId="{E4F394E8-8B7D-4823-9884-BF72C4753167}" srcId="{70FDE036-255A-447D-954C-36A6E9173C84}" destId="{F2525280-3248-4017-9B17-B54D1F05C1B5}" srcOrd="3" destOrd="0" parTransId="{4981124A-C953-4B8B-B16D-A64C34F78D54}" sibTransId="{70FC4EE6-54A5-4110-9CBE-295B4C6E6F3F}"/>
    <dgm:cxn modelId="{B92FC4FC-F4E1-45FB-8758-E2E6A77CA2CB}" srcId="{70FDE036-255A-447D-954C-36A6E9173C84}" destId="{08B69117-33F2-4894-BEB4-D9BE9F7350D5}" srcOrd="0" destOrd="0" parTransId="{731D5D2B-66BC-4DCD-AE73-08FF19E5A64A}" sibTransId="{018FA54E-BD2B-4566-A99E-A51AEA32EAAE}"/>
    <dgm:cxn modelId="{FE8389DE-2A1A-471E-A4B7-DD1413A6C3EE}" type="presParOf" srcId="{ECADB18A-3588-4226-B469-EB11727B12DB}" destId="{8661BD01-7BB6-4CDC-ABF8-66225E1BD3A0}" srcOrd="0" destOrd="0" presId="urn:microsoft.com/office/officeart/2005/8/layout/funnel1"/>
    <dgm:cxn modelId="{972BB63F-C791-4E10-ACAB-4164810E518E}" type="presParOf" srcId="{ECADB18A-3588-4226-B469-EB11727B12DB}" destId="{F4271B32-93FC-4E75-A891-B7433C0F67B0}" srcOrd="1" destOrd="0" presId="urn:microsoft.com/office/officeart/2005/8/layout/funnel1"/>
    <dgm:cxn modelId="{6FA3167A-37F0-4587-9075-017759972A1B}" type="presParOf" srcId="{ECADB18A-3588-4226-B469-EB11727B12DB}" destId="{2B25DA11-D595-48B8-9603-5B7F4E71F91E}" srcOrd="2" destOrd="0" presId="urn:microsoft.com/office/officeart/2005/8/layout/funnel1"/>
    <dgm:cxn modelId="{A7A38EC9-331A-45A5-8029-A28C58CB72EE}" type="presParOf" srcId="{ECADB18A-3588-4226-B469-EB11727B12DB}" destId="{5D5693C7-7DF6-4D14-9917-0DEB70D95F27}" srcOrd="3" destOrd="0" presId="urn:microsoft.com/office/officeart/2005/8/layout/funnel1"/>
    <dgm:cxn modelId="{79502377-9B2F-4A5E-9D8F-1BEDF15ECE74}" type="presParOf" srcId="{ECADB18A-3588-4226-B469-EB11727B12DB}" destId="{3C70C975-8E7F-4511-B6E6-AD8919DCF00B}" srcOrd="4" destOrd="0" presId="urn:microsoft.com/office/officeart/2005/8/layout/funnel1"/>
    <dgm:cxn modelId="{C1DFEA06-44CA-4A88-A5F4-D362C9F1552A}" type="presParOf" srcId="{ECADB18A-3588-4226-B469-EB11727B12DB}" destId="{28313366-CC30-44C4-8A52-0C3C269F2743}" srcOrd="5" destOrd="0" presId="urn:microsoft.com/office/officeart/2005/8/layout/funnel1"/>
    <dgm:cxn modelId="{3968F5E3-857F-4D1D-B2EC-C9A62742B9EE}" type="presParOf" srcId="{ECADB18A-3588-4226-B469-EB11727B12DB}" destId="{97DFB6B9-B7A3-4F4D-8746-8C9C50437A0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1BD01-7BB6-4CDC-ABF8-66225E1BD3A0}">
      <dsp:nvSpPr>
        <dsp:cNvPr id="0" name=""/>
        <dsp:cNvSpPr/>
      </dsp:nvSpPr>
      <dsp:spPr>
        <a:xfrm>
          <a:off x="3497740" y="176822"/>
          <a:ext cx="3509238" cy="121871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71B32-93FC-4E75-A891-B7433C0F67B0}">
      <dsp:nvSpPr>
        <dsp:cNvPr id="0" name=""/>
        <dsp:cNvSpPr/>
      </dsp:nvSpPr>
      <dsp:spPr>
        <a:xfrm>
          <a:off x="4917757" y="3161035"/>
          <a:ext cx="680085" cy="435254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5DA11-D595-48B8-9603-5B7F4E71F91E}">
      <dsp:nvSpPr>
        <dsp:cNvPr id="0" name=""/>
        <dsp:cNvSpPr/>
      </dsp:nvSpPr>
      <dsp:spPr>
        <a:xfrm>
          <a:off x="3625596" y="3509238"/>
          <a:ext cx="3264408" cy="816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Interactive Paper</a:t>
          </a:r>
        </a:p>
      </dsp:txBody>
      <dsp:txXfrm>
        <a:off x="3625596" y="3509238"/>
        <a:ext cx="3264408" cy="816102"/>
      </dsp:txXfrm>
    </dsp:sp>
    <dsp:sp modelId="{5D5693C7-7DF6-4D14-9917-0DEB70D95F27}">
      <dsp:nvSpPr>
        <dsp:cNvPr id="0" name=""/>
        <dsp:cNvSpPr/>
      </dsp:nvSpPr>
      <dsp:spPr>
        <a:xfrm>
          <a:off x="4773579" y="1489658"/>
          <a:ext cx="1224153" cy="12241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Tools</a:t>
          </a:r>
          <a:endParaRPr lang="en-US" sz="2900" kern="1200" dirty="0"/>
        </a:p>
      </dsp:txBody>
      <dsp:txXfrm>
        <a:off x="4952852" y="1668931"/>
        <a:ext cx="865607" cy="865607"/>
      </dsp:txXfrm>
    </dsp:sp>
    <dsp:sp modelId="{3C70C975-8E7F-4511-B6E6-AD8919DCF00B}">
      <dsp:nvSpPr>
        <dsp:cNvPr id="0" name=""/>
        <dsp:cNvSpPr/>
      </dsp:nvSpPr>
      <dsp:spPr>
        <a:xfrm>
          <a:off x="3897630" y="571271"/>
          <a:ext cx="1224153" cy="12241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</a:t>
          </a:r>
        </a:p>
      </dsp:txBody>
      <dsp:txXfrm>
        <a:off x="4076903" y="750544"/>
        <a:ext cx="865607" cy="865607"/>
      </dsp:txXfrm>
    </dsp:sp>
    <dsp:sp modelId="{28313366-CC30-44C4-8A52-0C3C269F2743}">
      <dsp:nvSpPr>
        <dsp:cNvPr id="0" name=""/>
        <dsp:cNvSpPr/>
      </dsp:nvSpPr>
      <dsp:spPr>
        <a:xfrm>
          <a:off x="5148986" y="275298"/>
          <a:ext cx="1224153" cy="12241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PDF</a:t>
          </a:r>
        </a:p>
      </dsp:txBody>
      <dsp:txXfrm>
        <a:off x="5328259" y="454571"/>
        <a:ext cx="865607" cy="865607"/>
      </dsp:txXfrm>
    </dsp:sp>
    <dsp:sp modelId="{97DFB6B9-B7A3-4F4D-8746-8C9C50437A03}">
      <dsp:nvSpPr>
        <dsp:cNvPr id="0" name=""/>
        <dsp:cNvSpPr/>
      </dsp:nvSpPr>
      <dsp:spPr>
        <a:xfrm>
          <a:off x="3353562" y="27203"/>
          <a:ext cx="3808476" cy="304678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F009-2B62-4FFE-B8D9-5C7375E45A03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9F5CE-9621-4A84-8432-EB1EEC0F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4782ee6e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54782ee6e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4a145e2b2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4a145e2b2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EA72-6AC6-4E9B-A444-E2702F06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A6629-4BB5-4A40-80AC-0D836706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7E23-CED6-40B3-9E6B-439DC2F4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2700-8535-4027-8E59-DEBC36FB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DF6E-E6D5-4454-A24A-B4BA07F6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3F03-5451-411F-A063-15A5BA52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7FB2B-7DDD-4185-960E-05CEAF26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68-7484-422C-9B32-DB56836F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63C2-4295-4D4E-A150-64788E5B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C93C-4FB2-48B9-9774-2D3E8181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546E2-B8D1-412A-93C7-D48CEB332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3B0B1-00B9-4AA4-944F-D86EF875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A0A8-CD38-4D67-A6FC-BBE7D16D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3423-3F85-4488-83C7-26C7DF7E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8B85-F4DA-459B-94D3-604AABEB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2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orld Slide LIght 1">
  <p:cSld name="World Slide LIght 1">
    <p:bg>
      <p:bgPr>
        <a:solidFill>
          <a:srgbClr val="EAEAEA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83" y="6216544"/>
            <a:ext cx="335544" cy="45857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561800" y="748433"/>
            <a:ext cx="11068400" cy="1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Avenir"/>
              <a:buNone/>
              <a:defRPr sz="640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828754" marR="0" lvl="2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438339" marR="0" lvl="3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3657509" marR="0" lvl="5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4267093" marR="0" lvl="6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876678" marR="0" lvl="7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5486263" marR="0" lvl="8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18" name="Google Shape;11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87" y="6221528"/>
            <a:ext cx="347416" cy="458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1333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2"/>
          </p:nvPr>
        </p:nvSpPr>
        <p:spPr>
          <a:xfrm>
            <a:off x="561800" y="1884033"/>
            <a:ext cx="11068400" cy="1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venir"/>
              <a:buNone/>
              <a:defRPr sz="3467" i="1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828754" marR="0" lvl="2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438339" marR="0" lvl="3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3657509" marR="0" lvl="5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4267093" marR="0" lvl="6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876678" marR="0" lvl="7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5486263" marR="0" lvl="8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body" idx="3"/>
          </p:nvPr>
        </p:nvSpPr>
        <p:spPr>
          <a:xfrm>
            <a:off x="558700" y="5002867"/>
            <a:ext cx="11068400" cy="1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7423"/>
              </a:buClr>
              <a:buSzPts val="2400"/>
              <a:buFont typeface="Consolas"/>
              <a:buNone/>
              <a:defRPr sz="3200" i="1" u="none" strike="noStrike" cap="none">
                <a:solidFill>
                  <a:srgbClr val="F47423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828754" marR="0" lvl="2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438339" marR="0" lvl="3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3657509" marR="0" lvl="5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4267093" marR="0" lvl="6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876678" marR="0" lvl="7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5486263" marR="0" lvl="8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840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orld Slide LIght">
  <p:cSld name="World Slide LIght">
    <p:bg>
      <p:bgPr>
        <a:solidFill>
          <a:srgbClr val="EAEAE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383" y="6216544"/>
            <a:ext cx="335544" cy="45857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>
            <a:spLocks noGrp="1"/>
          </p:cNvSpPr>
          <p:nvPr>
            <p:ph type="body" idx="1"/>
          </p:nvPr>
        </p:nvSpPr>
        <p:spPr>
          <a:xfrm>
            <a:off x="561800" y="2770600"/>
            <a:ext cx="11068400" cy="1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Avenir"/>
              <a:buNone/>
              <a:defRPr sz="640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•"/>
              <a:defRPr sz="2667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828754" marR="0" lvl="2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•"/>
              <a:defRPr sz="2667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2438339" marR="0" lvl="3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•"/>
              <a:defRPr sz="2667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•"/>
              <a:defRPr sz="2667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3657509" marR="0" lvl="5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•"/>
              <a:defRPr sz="2667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4267093" marR="0" lvl="6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•"/>
              <a:defRPr sz="2667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4876678" marR="0" lvl="7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•"/>
              <a:defRPr sz="2667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5486263" marR="0" lvl="8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venir"/>
              <a:buChar char="•"/>
              <a:defRPr sz="2667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2"/>
          </p:nvPr>
        </p:nvSpPr>
        <p:spPr>
          <a:xfrm>
            <a:off x="10225767" y="6355032"/>
            <a:ext cx="1751200" cy="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30479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PT Sans"/>
              <a:buNone/>
              <a:defRPr sz="2133" b="0" i="1" u="none" strike="noStrike" cap="none">
                <a:solidFill>
                  <a:srgbClr val="808080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1219170" marR="0" lvl="1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828754" marR="0" lvl="2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438339" marR="0" lvl="3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3657509" marR="0" lvl="5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4267093" marR="0" lvl="6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4876678" marR="0" lvl="7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5486263" marR="0" lvl="8" indent="-431789" algn="l" rtl="0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667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113" name="Google Shape;11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87" y="6221528"/>
            <a:ext cx="347416" cy="458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1333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8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711C-C02E-4AC5-AA09-1ACCBA36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7792-7E2D-4287-BE06-6C58B93B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F0AA-F6B8-4DA9-9627-75F8374A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9AC6-3E9E-4C2A-B263-D24FE7BF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837F-C452-4190-976C-30FFC207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FBB-31E2-4D8D-B119-472480E2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48338-0F76-46AF-A277-DFB907AB3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8B15-7588-4DF6-95AB-58B5685A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3A13-AC8E-4D81-B3CC-55DE82C1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7648-7F65-417A-A83A-75945D7A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298-7D61-4578-A482-EB43E59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A05E-B516-4AA9-9C88-75811D4F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5E4B8-B639-4C61-8EC6-E3D7E39C7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49AC-E1CE-4CA8-8D86-80C2524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2A4C9-DB1E-4CFA-85F0-116561E6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7CC1-7E14-48AA-B624-F7B07EE0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3A6F-0DEE-45D9-A5C3-3CAF5EF5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9168-1509-4E25-A846-D3849367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3AF8A-019A-412E-B6EC-D54CB0819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01CD5-7A99-4B45-BCBB-86531901A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2AB27-6EE2-4FD3-8148-96963C8E9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5A303-719F-4302-A8A3-C33C36FC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D661A-F2D7-4F4B-9684-712CD70D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65CD7-9318-493C-A732-8E8EF835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98C1-4513-4044-BD01-F32BFA9C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F9589-03B7-42EA-BE19-FECC421E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C0841-B13D-460A-B5AA-0C2C3751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CDFAD-EB1B-4F99-8511-11FAFE00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755DE-15FB-4781-B12A-BAF5AB7F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A8ABB-322B-4E40-BF1D-7A58DCC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23CF4-C3B8-44CA-8A36-B2C83A93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7148-209C-4EA9-B51D-6790643F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E6E8-DADF-4979-BC99-CF8C6C46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E39BB-2A95-4BFA-89E5-8B0B70A2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FE357-B6DA-4F85-99BF-F9962953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F3C0-4D07-446D-ABEF-D196693E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67E92-C5C0-4620-8E47-E4645850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80E3-B4D9-47E2-8C51-79292145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70E53-BE57-41BC-8F9B-6AD80BF8F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C421B-A478-4E1C-9B64-8D77449F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2F75-1BB6-4B99-87F5-EAAF882A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E0DB-2E20-4C10-B89B-D361148B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8AA6D-305E-4FE7-84D3-A4B99B07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67F4B-1FBE-4EDC-A8B7-BFA8F504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1617A-AE86-4B86-8547-99D09F05C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E9F5-F954-4B31-972B-745004DE8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2C0A-022B-4BBC-AA83-9D48746D8ED2}" type="datetimeFigureOut">
              <a:rPr lang="en-US" smtClean="0"/>
              <a:t>02-Dec-20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EFA4-2659-472D-9C58-F28897738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DFD9-10CD-465E-B5A1-E499385DA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google.com/presentation/d/1dO0C6IoyFk4Kis1JXD-tgmSygsnrea3bv1n_ASCMsOU/edit#slide=id.g54a145e2b2_0_59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ecutablebooks.github.io/quantecon-example/docs/index.html" TargetMode="External"/><Relationship Id="rId2" Type="http://schemas.openxmlformats.org/officeDocument/2006/relationships/hyperlink" Target="https://notebook-factory.github.io/3Dream_book/intr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eurolibre.github.io/myelin-meta-analysis/intro.html" TargetMode="External"/><Relationship Id="rId4" Type="http://schemas.openxmlformats.org/officeDocument/2006/relationships/hyperlink" Target="https://aquaulb.github.io/book_solving_pde_mooc/solving_pde_mooc/notebooks/01_Introduction/01_00_Preface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python/reference/" TargetMode="External"/><Relationship Id="rId2" Type="http://schemas.openxmlformats.org/officeDocument/2006/relationships/hyperlink" Target="https://plotly.com/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otebook-Factory" TargetMode="External"/><Relationship Id="rId4" Type="http://schemas.openxmlformats.org/officeDocument/2006/relationships/hyperlink" Target="https://www.coursera.org/lecture/data-products/plotly-1-1-Zibk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iWeLwB-mR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C3E48-4130-4397-8FA3-825EF764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u="sng"/>
              <a:t>3</a:t>
            </a:r>
            <a:r>
              <a:rPr lang="en-US" u="sng"/>
              <a:t> </a:t>
            </a:r>
            <a:r>
              <a:rPr lang="mk-MK" u="sng"/>
              <a:t>Вежби</a:t>
            </a:r>
            <a:endParaRPr lang="en-US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38779-C408-4DAA-AC6A-E618139A5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Plotly</a:t>
            </a:r>
            <a:endParaRPr lang="en-US" dirty="0"/>
          </a:p>
          <a:p>
            <a:r>
              <a:rPr lang="mk-MK" dirty="0"/>
              <a:t>Статични-интерактивни</a:t>
            </a:r>
          </a:p>
          <a:p>
            <a:r>
              <a:rPr lang="en-US" dirty="0"/>
              <a:t>Jupyter-book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3D9A3-17F6-44E7-8BE7-0FA7D59C2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195" y="115944"/>
            <a:ext cx="1768838" cy="1768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5AEE7E-F368-4FEF-952A-37301A903B8B}"/>
              </a:ext>
            </a:extLst>
          </p:cNvPr>
          <p:cNvSpPr txBox="1"/>
          <p:nvPr/>
        </p:nvSpPr>
        <p:spPr>
          <a:xfrm>
            <a:off x="10763508" y="582481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02-Dec-20</a:t>
            </a:r>
          </a:p>
        </p:txBody>
      </p:sp>
    </p:spTree>
    <p:extLst>
      <p:ext uri="{BB962C8B-B14F-4D97-AF65-F5344CB8AC3E}">
        <p14:creationId xmlns:p14="http://schemas.microsoft.com/office/powerpoint/2010/main" val="139742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4A6A-3A2D-4FC2-B769-AB5F38A1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5769-0EB3-4331-9857-293142F6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Executed on a local desktop</a:t>
            </a:r>
          </a:p>
          <a:p>
            <a:r>
              <a:rPr lang="en-US" dirty="0"/>
              <a:t>Documents run via a web browser</a:t>
            </a:r>
          </a:p>
          <a:p>
            <a:r>
              <a:rPr lang="en-US" dirty="0"/>
              <a:t>Combined computer code and rich text elements</a:t>
            </a:r>
          </a:p>
          <a:p>
            <a:r>
              <a:rPr lang="en-US" dirty="0"/>
              <a:t>Kernel – a “computational engine“ that executes the code</a:t>
            </a:r>
          </a:p>
          <a:p>
            <a:pPr lvl="1"/>
            <a:r>
              <a:rPr lang="en-US" dirty="0"/>
              <a:t>Kernels available for different programming languages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CDC750B-070D-4A1A-A419-5F52FE15E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99" y="4642637"/>
            <a:ext cx="3661831" cy="205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2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EE0646-E03A-446B-ADC4-B6C2D8A8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Jupyter</a:t>
            </a:r>
            <a:r>
              <a:rPr lang="es-ES" dirty="0"/>
              <a:t> Notebook</a:t>
            </a:r>
            <a:endParaRPr lang="en-US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68B1E9-F28C-49C9-BCC2-86BB049D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1282745"/>
            <a:ext cx="10887075" cy="54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0F1B-87E0-4053-897D-60060EE8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5BF0-3457-4A6B-BF48-C36D37FC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Used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custom</a:t>
            </a:r>
            <a:r>
              <a:rPr lang="es-ES" dirty="0"/>
              <a:t>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enviroments</a:t>
            </a:r>
            <a:endParaRPr lang="es-ES" dirty="0"/>
          </a:p>
          <a:p>
            <a:r>
              <a:rPr lang="en-US" dirty="0"/>
              <a:t>Works by pulling a repository that we set up on GitHub into a Docker container</a:t>
            </a:r>
          </a:p>
          <a:p>
            <a:r>
              <a:rPr lang="en-US" dirty="0"/>
              <a:t>Represents a Code repository that contains the code, content and configuration files for the environment needed to run it.</a:t>
            </a:r>
          </a:p>
          <a:p>
            <a:endParaRPr lang="en-US" dirty="0"/>
          </a:p>
          <a:p>
            <a:endParaRPr lang="en-US" dirty="0"/>
          </a:p>
          <a:p>
            <a:endParaRPr lang="es-ES" dirty="0"/>
          </a:p>
          <a:p>
            <a:endParaRPr lang="en-US" dirty="0"/>
          </a:p>
        </p:txBody>
      </p:sp>
      <p:pic>
        <p:nvPicPr>
          <p:cNvPr id="6" name="Picture 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FD7FDFB-4D7B-4B2B-973C-E043BCADF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096" y="5752441"/>
            <a:ext cx="3661831" cy="8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5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5"/>
          <p:cNvSpPr txBox="1"/>
          <p:nvPr/>
        </p:nvSpPr>
        <p:spPr>
          <a:xfrm>
            <a:off x="351200" y="2025267"/>
            <a:ext cx="11489600" cy="2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4800" i="1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9" name="Google Shape;579;p75"/>
          <p:cNvSpPr txBox="1">
            <a:spLocks noGrp="1"/>
          </p:cNvSpPr>
          <p:nvPr>
            <p:ph type="body" idx="1"/>
          </p:nvPr>
        </p:nvSpPr>
        <p:spPr>
          <a:xfrm>
            <a:off x="561800" y="748433"/>
            <a:ext cx="11068400" cy="11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7333" dirty="0"/>
              <a:t>What is Jupyter Book?</a:t>
            </a:r>
            <a:endParaRPr sz="7333" dirty="0"/>
          </a:p>
        </p:txBody>
      </p:sp>
      <p:sp>
        <p:nvSpPr>
          <p:cNvPr id="580" name="Google Shape;580;p75"/>
          <p:cNvSpPr txBox="1"/>
          <p:nvPr/>
        </p:nvSpPr>
        <p:spPr>
          <a:xfrm>
            <a:off x="1614400" y="4142067"/>
            <a:ext cx="8963200" cy="17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4533"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75"/>
          <p:cNvSpPr txBox="1">
            <a:spLocks noGrp="1"/>
          </p:cNvSpPr>
          <p:nvPr>
            <p:ph type="body" idx="2"/>
          </p:nvPr>
        </p:nvSpPr>
        <p:spPr>
          <a:xfrm>
            <a:off x="561800" y="1884033"/>
            <a:ext cx="11068400" cy="11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SzPts val="1100"/>
            </a:pPr>
            <a:r>
              <a:rPr lang="en"/>
              <a:t>Build an online book with</a:t>
            </a:r>
            <a:endParaRPr/>
          </a:p>
          <a:p>
            <a:pPr marL="0" indent="0">
              <a:buSzPts val="1100"/>
            </a:pPr>
            <a:r>
              <a:rPr lang="en"/>
              <a:t>Jupyter Notebooks and Markdown</a:t>
            </a:r>
            <a:endParaRPr/>
          </a:p>
          <a:p>
            <a:pPr marL="0" indent="0">
              <a:buSzPts val="1100"/>
            </a:pPr>
            <a:endParaRPr/>
          </a:p>
          <a:p>
            <a:pPr marL="0" indent="0"/>
            <a:endParaRPr/>
          </a:p>
        </p:txBody>
      </p:sp>
      <p:sp>
        <p:nvSpPr>
          <p:cNvPr id="582" name="Google Shape;582;p75"/>
          <p:cNvSpPr txBox="1">
            <a:spLocks noGrp="1"/>
          </p:cNvSpPr>
          <p:nvPr>
            <p:ph type="body" idx="3"/>
          </p:nvPr>
        </p:nvSpPr>
        <p:spPr>
          <a:xfrm>
            <a:off x="558700" y="5002867"/>
            <a:ext cx="11068400" cy="11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/>
              <a:t>jupyter.org/jupyter-book</a:t>
            </a:r>
            <a:endParaRPr/>
          </a:p>
        </p:txBody>
      </p:sp>
      <p:pic>
        <p:nvPicPr>
          <p:cNvPr id="583" name="Google Shape;58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705" y="3429002"/>
            <a:ext cx="1496591" cy="14467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FD3CB0-A459-4EF2-AE90-DBDE969707C3}"/>
              </a:ext>
            </a:extLst>
          </p:cNvPr>
          <p:cNvSpPr txBox="1"/>
          <p:nvPr/>
        </p:nvSpPr>
        <p:spPr>
          <a:xfrm>
            <a:off x="1987625" y="6050101"/>
            <a:ext cx="821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4"/>
              </a:rPr>
              <a:t>https://docs.google.com/presentation/d/1dO0C6IoyFk4Kis1JXD-tgmSygsnrea3bv1n_ASCMsOU/edit#slide=id.g54a145e2b2_0_593</a:t>
            </a:r>
            <a:r>
              <a:rPr lang="en-US" dirty="0"/>
              <a:t> </a:t>
            </a:r>
            <a:endParaRPr lang="mk-M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4"/>
          <p:cNvSpPr txBox="1">
            <a:spLocks noGrp="1"/>
          </p:cNvSpPr>
          <p:nvPr>
            <p:ph type="body" idx="2"/>
          </p:nvPr>
        </p:nvSpPr>
        <p:spPr>
          <a:xfrm>
            <a:off x="10225767" y="6355032"/>
            <a:ext cx="1751200" cy="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664" name="Google Shape;66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68" y="680568"/>
            <a:ext cx="4067701" cy="274843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65" name="Google Shape;66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721" y="1716233"/>
            <a:ext cx="4253295" cy="3090499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66" name="Google Shape;666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063" y="2557067"/>
            <a:ext cx="5628068" cy="3361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7" name="Google Shape;667;p84"/>
          <p:cNvSpPr txBox="1"/>
          <p:nvPr/>
        </p:nvSpPr>
        <p:spPr>
          <a:xfrm>
            <a:off x="1637667" y="183933"/>
            <a:ext cx="2977200" cy="5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mypage.ipynb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84"/>
          <p:cNvSpPr txBox="1"/>
          <p:nvPr/>
        </p:nvSpPr>
        <p:spPr>
          <a:xfrm>
            <a:off x="4473800" y="1215433"/>
            <a:ext cx="2977200" cy="5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mypage.md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9" name="Google Shape;669;p84"/>
          <p:cNvSpPr txBox="1"/>
          <p:nvPr/>
        </p:nvSpPr>
        <p:spPr>
          <a:xfrm>
            <a:off x="8816933" y="2056233"/>
            <a:ext cx="2977200" cy="5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mypage.html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2B1084-9728-4E02-881A-F79EBA2B6E65}"/>
              </a:ext>
            </a:extLst>
          </p:cNvPr>
          <p:cNvGrpSpPr/>
          <p:nvPr/>
        </p:nvGrpSpPr>
        <p:grpSpPr>
          <a:xfrm>
            <a:off x="774660" y="1023458"/>
            <a:ext cx="3584447" cy="3852844"/>
            <a:chOff x="774660" y="1023458"/>
            <a:chExt cx="3584447" cy="38528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AE0C93-88EE-4E8D-AA6F-AC2C08591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2774" y="1023458"/>
              <a:ext cx="2166333" cy="29389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F8524A-24AB-49B3-A1AB-A2E813ECD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7884" y="1476929"/>
              <a:ext cx="2317999" cy="30840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957282-9935-4EBA-AB74-96887B30A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660" y="1981698"/>
              <a:ext cx="2156109" cy="2894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813E894-A4E2-4EE8-AB49-8F351346FAFA}"/>
              </a:ext>
            </a:extLst>
          </p:cNvPr>
          <p:cNvSpPr txBox="1"/>
          <p:nvPr/>
        </p:nvSpPr>
        <p:spPr>
          <a:xfrm>
            <a:off x="1681511" y="5784795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Paper</a:t>
            </a:r>
            <a:endParaRPr lang="mk-M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F33065-7506-4842-9056-152107C58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418" y="612857"/>
            <a:ext cx="4724441" cy="47680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F86FC2-0EF4-4688-B31A-E741EFC3F55E}"/>
              </a:ext>
            </a:extLst>
          </p:cNvPr>
          <p:cNvSpPr txBox="1"/>
          <p:nvPr/>
        </p:nvSpPr>
        <p:spPr>
          <a:xfrm>
            <a:off x="8554922" y="5784795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Jupyter Book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63081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0AA5-90B1-4A6E-8882-AF83783D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372" y="2766218"/>
            <a:ext cx="415108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Layer 1: PDF compatible</a:t>
            </a:r>
            <a:br>
              <a:rPr lang="en-US" sz="3000" dirty="0"/>
            </a:br>
            <a:r>
              <a:rPr lang="en-US" sz="3000" dirty="0"/>
              <a:t> document</a:t>
            </a:r>
            <a:endParaRPr lang="mk-MK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0823F-FF87-4239-AE0E-3DF5AF26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3" y="590210"/>
            <a:ext cx="1819275" cy="12192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FE7AE4-D286-4030-8718-81AF8CAF0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7868" y="1461068"/>
            <a:ext cx="3932090" cy="44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5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0AA5-90B1-4A6E-8882-AF83783D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720" y="2766218"/>
            <a:ext cx="415108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Layer 2: Dynamic figures with code cells </a:t>
            </a:r>
            <a:endParaRPr lang="mk-MK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0823F-FF87-4239-AE0E-3DF5AF26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8" y="475742"/>
            <a:ext cx="1819275" cy="12192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5369E3-55CE-4266-B590-2A51C3B531C5}"/>
              </a:ext>
            </a:extLst>
          </p:cNvPr>
          <p:cNvGrpSpPr/>
          <p:nvPr/>
        </p:nvGrpSpPr>
        <p:grpSpPr>
          <a:xfrm>
            <a:off x="5958006" y="5059027"/>
            <a:ext cx="1233714" cy="761203"/>
            <a:chOff x="8360228" y="1314340"/>
            <a:chExt cx="1233714" cy="7612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901AB6-1327-4829-9A4F-BBD603817525}"/>
                </a:ext>
              </a:extLst>
            </p:cNvPr>
            <p:cNvSpPr txBox="1"/>
            <p:nvPr/>
          </p:nvSpPr>
          <p:spPr>
            <a:xfrm>
              <a:off x="8360228" y="1314340"/>
              <a:ext cx="1233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Analyzing data</a:t>
              </a:r>
              <a:endParaRPr lang="mk-MK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F902CB-ECA2-49F2-9342-CB0A74A98526}"/>
                </a:ext>
              </a:extLst>
            </p:cNvPr>
            <p:cNvCxnSpPr/>
            <p:nvPr/>
          </p:nvCxnSpPr>
          <p:spPr>
            <a:xfrm>
              <a:off x="8360228" y="1314340"/>
              <a:ext cx="0" cy="76120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A70CDDA-2D65-4722-8C38-BFDA21525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6065" y="420228"/>
            <a:ext cx="3728341" cy="60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33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0AA5-90B1-4A6E-8882-AF83783D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944" y="2766218"/>
            <a:ext cx="415108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Layer 3: Interactive figures</a:t>
            </a:r>
            <a:endParaRPr lang="mk-MK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0823F-FF87-4239-AE0E-3DF5AF26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7" y="722022"/>
            <a:ext cx="1819275" cy="12192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BD9203-AEEA-4A6A-AB82-2A0F2582C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8692" y="662781"/>
            <a:ext cx="3837308" cy="6024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D4024AC-A47C-4AE1-87EE-6675C7CD614F}"/>
              </a:ext>
            </a:extLst>
          </p:cNvPr>
          <p:cNvGrpSpPr/>
          <p:nvPr/>
        </p:nvGrpSpPr>
        <p:grpSpPr>
          <a:xfrm>
            <a:off x="5312226" y="1560621"/>
            <a:ext cx="1611077" cy="761203"/>
            <a:chOff x="8360228" y="1314340"/>
            <a:chExt cx="1233714" cy="7612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901AB6-1327-4829-9A4F-BBD603817525}"/>
                </a:ext>
              </a:extLst>
            </p:cNvPr>
            <p:cNvSpPr txBox="1"/>
            <p:nvPr/>
          </p:nvSpPr>
          <p:spPr>
            <a:xfrm>
              <a:off x="8360228" y="1314340"/>
              <a:ext cx="1233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Investigate the phenomenon   </a:t>
              </a:r>
              <a:endParaRPr lang="mk-MK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F902CB-ECA2-49F2-9342-CB0A74A98526}"/>
                </a:ext>
              </a:extLst>
            </p:cNvPr>
            <p:cNvCxnSpPr/>
            <p:nvPr/>
          </p:nvCxnSpPr>
          <p:spPr>
            <a:xfrm>
              <a:off x="8360228" y="1314340"/>
              <a:ext cx="0" cy="76120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F83C9C-B875-47D8-B070-EEA5ACD2280D}"/>
              </a:ext>
            </a:extLst>
          </p:cNvPr>
          <p:cNvGrpSpPr/>
          <p:nvPr/>
        </p:nvGrpSpPr>
        <p:grpSpPr>
          <a:xfrm>
            <a:off x="5315855" y="4382408"/>
            <a:ext cx="1233714" cy="761203"/>
            <a:chOff x="8360228" y="1314340"/>
            <a:chExt cx="1233714" cy="7612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D4DABC-4716-44B1-896D-0090E957C91A}"/>
                </a:ext>
              </a:extLst>
            </p:cNvPr>
            <p:cNvSpPr txBox="1"/>
            <p:nvPr/>
          </p:nvSpPr>
          <p:spPr>
            <a:xfrm>
              <a:off x="8360228" y="1314340"/>
              <a:ext cx="1233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 with data</a:t>
              </a:r>
              <a:endParaRPr lang="mk-MK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24DA84A-FE6F-411D-825B-CEC37636A2A5}"/>
                </a:ext>
              </a:extLst>
            </p:cNvPr>
            <p:cNvCxnSpPr/>
            <p:nvPr/>
          </p:nvCxnSpPr>
          <p:spPr>
            <a:xfrm>
              <a:off x="8360228" y="1314340"/>
              <a:ext cx="0" cy="76120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38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0AA5-90B1-4A6E-8882-AF83783D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944" y="2766218"/>
            <a:ext cx="415108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Layer 4: Transparency </a:t>
            </a:r>
            <a:endParaRPr lang="mk-MK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0823F-FF87-4239-AE0E-3DF5AF26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7" y="722022"/>
            <a:ext cx="1819275" cy="1219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D4024AC-A47C-4AE1-87EE-6675C7CD614F}"/>
              </a:ext>
            </a:extLst>
          </p:cNvPr>
          <p:cNvGrpSpPr/>
          <p:nvPr/>
        </p:nvGrpSpPr>
        <p:grpSpPr>
          <a:xfrm>
            <a:off x="6201879" y="1688019"/>
            <a:ext cx="2249712" cy="761203"/>
            <a:chOff x="8360228" y="1314340"/>
            <a:chExt cx="1722761" cy="7612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901AB6-1327-4829-9A4F-BBD603817525}"/>
                </a:ext>
              </a:extLst>
            </p:cNvPr>
            <p:cNvSpPr txBox="1"/>
            <p:nvPr/>
          </p:nvSpPr>
          <p:spPr>
            <a:xfrm>
              <a:off x="8360228" y="1314340"/>
              <a:ext cx="1722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See the code that generates the figure </a:t>
              </a:r>
              <a:endParaRPr lang="mk-MK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F902CB-ECA2-49F2-9342-CB0A74A98526}"/>
                </a:ext>
              </a:extLst>
            </p:cNvPr>
            <p:cNvCxnSpPr/>
            <p:nvPr/>
          </p:nvCxnSpPr>
          <p:spPr>
            <a:xfrm>
              <a:off x="8360228" y="1314340"/>
              <a:ext cx="0" cy="76120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5D6C5E-0395-4769-AAD6-B95319F65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9376" y="902819"/>
            <a:ext cx="3792503" cy="524946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6C5238-4C0B-49BF-BD84-60FAD1039E5F}"/>
              </a:ext>
            </a:extLst>
          </p:cNvPr>
          <p:cNvCxnSpPr/>
          <p:nvPr/>
        </p:nvCxnSpPr>
        <p:spPr>
          <a:xfrm flipH="1">
            <a:off x="5776686" y="2011184"/>
            <a:ext cx="31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34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C315-FA81-468A-A8AB-CD081068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6080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(brief) Intro to </a:t>
            </a:r>
            <a:r>
              <a:rPr lang="en-US" dirty="0" err="1"/>
              <a:t>Plotly</a:t>
            </a:r>
            <a:endParaRPr lang="en-US" dirty="0"/>
          </a:p>
        </p:txBody>
      </p:sp>
      <p:pic>
        <p:nvPicPr>
          <p:cNvPr id="1026" name="Picture 2" descr="Another Dimension To Visualize Data In Python | by Amit Naik | Data Driven  Investor | Medium">
            <a:extLst>
              <a:ext uri="{FF2B5EF4-FFF2-40B4-BE49-F238E27FC236}">
                <a16:creationId xmlns:a16="http://schemas.microsoft.com/office/drawing/2014/main" id="{85AE115D-44DD-4E79-B583-27463431D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078" y="684366"/>
            <a:ext cx="4313844" cy="322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4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0AA5-90B1-4A6E-8882-AF83783D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944" y="2766218"/>
            <a:ext cx="415108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Layer 4: Transparency </a:t>
            </a:r>
            <a:endParaRPr lang="mk-MK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0823F-FF87-4239-AE0E-3DF5AF26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7" y="722022"/>
            <a:ext cx="1819275" cy="1219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D4024AC-A47C-4AE1-87EE-6675C7CD614F}"/>
              </a:ext>
            </a:extLst>
          </p:cNvPr>
          <p:cNvGrpSpPr/>
          <p:nvPr/>
        </p:nvGrpSpPr>
        <p:grpSpPr>
          <a:xfrm>
            <a:off x="6201876" y="1688019"/>
            <a:ext cx="2249714" cy="761203"/>
            <a:chOff x="8360228" y="1314340"/>
            <a:chExt cx="1722763" cy="7612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901AB6-1327-4829-9A4F-BBD603817525}"/>
                </a:ext>
              </a:extLst>
            </p:cNvPr>
            <p:cNvSpPr txBox="1"/>
            <p:nvPr/>
          </p:nvSpPr>
          <p:spPr>
            <a:xfrm>
              <a:off x="8360230" y="1314340"/>
              <a:ext cx="1722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See the code that generates the figure </a:t>
              </a:r>
              <a:endParaRPr lang="mk-MK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F902CB-ECA2-49F2-9342-CB0A74A98526}"/>
                </a:ext>
              </a:extLst>
            </p:cNvPr>
            <p:cNvCxnSpPr/>
            <p:nvPr/>
          </p:nvCxnSpPr>
          <p:spPr>
            <a:xfrm>
              <a:off x="8360228" y="1314340"/>
              <a:ext cx="0" cy="76120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273169D-5B3D-48BF-939A-560252F78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482" y="924146"/>
            <a:ext cx="3651603" cy="593385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6C5238-4C0B-49BF-BD84-60FAD1039E5F}"/>
              </a:ext>
            </a:extLst>
          </p:cNvPr>
          <p:cNvCxnSpPr/>
          <p:nvPr/>
        </p:nvCxnSpPr>
        <p:spPr>
          <a:xfrm flipH="1">
            <a:off x="5776686" y="2011184"/>
            <a:ext cx="31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2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0AA5-90B1-4A6E-8882-AF83783D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944" y="2766218"/>
            <a:ext cx="4151086" cy="1325563"/>
          </a:xfrm>
        </p:spPr>
        <p:txBody>
          <a:bodyPr>
            <a:normAutofit/>
          </a:bodyPr>
          <a:lstStyle/>
          <a:p>
            <a:r>
              <a:rPr lang="en-US" sz="3000" dirty="0"/>
              <a:t>Layer 5: Reproducibility </a:t>
            </a:r>
            <a:endParaRPr lang="mk-MK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0823F-FF87-4239-AE0E-3DF5AF26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5" y="722021"/>
            <a:ext cx="1819275" cy="1219200"/>
          </a:xfrm>
          <a:prstGeom prst="rect">
            <a:avLst/>
          </a:prstGeom>
        </p:spPr>
      </p:pic>
      <p:sp>
        <p:nvSpPr>
          <p:cNvPr id="12" name="Google Shape;723;p90">
            <a:extLst>
              <a:ext uri="{FF2B5EF4-FFF2-40B4-BE49-F238E27FC236}">
                <a16:creationId xmlns:a16="http://schemas.microsoft.com/office/drawing/2014/main" id="{DF34B289-9DB1-4AF7-99B6-6ABFD0A93A5B}"/>
              </a:ext>
            </a:extLst>
          </p:cNvPr>
          <p:cNvSpPr txBox="1">
            <a:spLocks/>
          </p:cNvSpPr>
          <p:nvPr/>
        </p:nvSpPr>
        <p:spPr>
          <a:xfrm>
            <a:off x="5960257" y="5815379"/>
            <a:ext cx="2364122" cy="8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mybinder.org</a:t>
            </a:r>
          </a:p>
        </p:txBody>
      </p:sp>
      <p:pic>
        <p:nvPicPr>
          <p:cNvPr id="14" name="Google Shape;724;p90">
            <a:extLst>
              <a:ext uri="{FF2B5EF4-FFF2-40B4-BE49-F238E27FC236}">
                <a16:creationId xmlns:a16="http://schemas.microsoft.com/office/drawing/2014/main" id="{93ABE2BD-1247-4C06-ACD4-0287EA2189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301" y="4471580"/>
            <a:ext cx="1476033" cy="143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D4024AC-A47C-4AE1-87EE-6675C7CD614F}"/>
              </a:ext>
            </a:extLst>
          </p:cNvPr>
          <p:cNvGrpSpPr/>
          <p:nvPr/>
        </p:nvGrpSpPr>
        <p:grpSpPr>
          <a:xfrm>
            <a:off x="5836495" y="951020"/>
            <a:ext cx="2249714" cy="761203"/>
            <a:chOff x="8360228" y="1314340"/>
            <a:chExt cx="1722763" cy="7612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901AB6-1327-4829-9A4F-BBD603817525}"/>
                </a:ext>
              </a:extLst>
            </p:cNvPr>
            <p:cNvSpPr txBox="1"/>
            <p:nvPr/>
          </p:nvSpPr>
          <p:spPr>
            <a:xfrm>
              <a:off x="8360230" y="1314340"/>
              <a:ext cx="1722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Execute the code inline and on server </a:t>
              </a:r>
              <a:endParaRPr lang="mk-MK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F902CB-ECA2-49F2-9342-CB0A74A98526}"/>
                </a:ext>
              </a:extLst>
            </p:cNvPr>
            <p:cNvCxnSpPr/>
            <p:nvPr/>
          </p:nvCxnSpPr>
          <p:spPr>
            <a:xfrm>
              <a:off x="8360228" y="1314340"/>
              <a:ext cx="0" cy="761203"/>
            </a:xfrm>
            <a:prstGeom prst="line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67CCF2A-CE3B-4334-9D26-96FB7978B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398" y="361010"/>
            <a:ext cx="3522939" cy="61359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CA5408-5AD0-4007-92FA-DABE8DE7C068}"/>
              </a:ext>
            </a:extLst>
          </p:cNvPr>
          <p:cNvCxnSpPr/>
          <p:nvPr/>
        </p:nvCxnSpPr>
        <p:spPr>
          <a:xfrm flipH="1" flipV="1">
            <a:off x="3853004" y="722022"/>
            <a:ext cx="1725449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oogle Shape;701;p88">
            <a:extLst>
              <a:ext uri="{FF2B5EF4-FFF2-40B4-BE49-F238E27FC236}">
                <a16:creationId xmlns:a16="http://schemas.microsoft.com/office/drawing/2014/main" id="{A0743C67-8453-484A-8BE8-9ADFF2F778B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8558" y="4656179"/>
            <a:ext cx="2425501" cy="106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723;p90">
            <a:extLst>
              <a:ext uri="{FF2B5EF4-FFF2-40B4-BE49-F238E27FC236}">
                <a16:creationId xmlns:a16="http://schemas.microsoft.com/office/drawing/2014/main" id="{668207B3-401D-4C58-9C7B-DC75A55BF394}"/>
              </a:ext>
            </a:extLst>
          </p:cNvPr>
          <p:cNvSpPr txBox="1">
            <a:spLocks/>
          </p:cNvSpPr>
          <p:nvPr/>
        </p:nvSpPr>
        <p:spPr>
          <a:xfrm>
            <a:off x="8808557" y="5815379"/>
            <a:ext cx="2541613" cy="8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jupyter.org/hub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9" name="Google Shape;703;p88">
            <a:extLst>
              <a:ext uri="{FF2B5EF4-FFF2-40B4-BE49-F238E27FC236}">
                <a16:creationId xmlns:a16="http://schemas.microsoft.com/office/drawing/2014/main" id="{D4D5FA6E-C095-4309-B928-BF4DCB1F89B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6020" y="5052223"/>
            <a:ext cx="416850" cy="41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66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C19D6-E1D6-427A-9AE2-4F63F8F5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books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2D850-14F8-4996-BEA3-6699AE03F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704872"/>
            <a:ext cx="10515600" cy="187348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  <a:hlinkClick r:id="rId2"/>
              </a:rPr>
              <a:t>3DREAM example </a:t>
            </a:r>
            <a:endParaRPr lang="en-US" dirty="0">
              <a:solidFill>
                <a:schemeClr val="tx1"/>
              </a:solidFill>
              <a:hlinkClick r:id="rId3"/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  <a:hlinkClick r:id="rId3"/>
              </a:rPr>
              <a:t>Quantitative  economics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  <a:hlinkClick r:id="rId4"/>
              </a:rPr>
              <a:t>Partial differential equations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tx1"/>
                </a:solidFill>
                <a:hlinkClick r:id="rId5"/>
              </a:rPr>
              <a:t>Myelin Meta analysis </a:t>
            </a:r>
            <a:r>
              <a:rPr lang="en-US" dirty="0">
                <a:solidFill>
                  <a:schemeClr val="tx1"/>
                </a:solidFill>
              </a:rPr>
              <a:t>(by </a:t>
            </a:r>
            <a:r>
              <a:rPr lang="en-US" dirty="0" err="1">
                <a:solidFill>
                  <a:schemeClr val="tx1"/>
                </a:solidFill>
              </a:rPr>
              <a:t>Agah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br>
              <a:rPr lang="en-US" dirty="0"/>
            </a:br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9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7A29-9218-4471-AD65-81BB07E5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051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1. Different way of showing data/figures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344074E-00BC-44BF-82C6-673075CF8FA8}"/>
              </a:ext>
            </a:extLst>
          </p:cNvPr>
          <p:cNvSpPr txBox="1">
            <a:spLocks/>
          </p:cNvSpPr>
          <p:nvPr/>
        </p:nvSpPr>
        <p:spPr>
          <a:xfrm>
            <a:off x="838200" y="4400150"/>
            <a:ext cx="10515600" cy="110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Show figures in a better way  </a:t>
            </a:r>
          </a:p>
          <a:p>
            <a:pPr algn="ctr"/>
            <a:r>
              <a:rPr lang="en-US" dirty="0"/>
              <a:t>Show results in a better way </a:t>
            </a:r>
          </a:p>
        </p:txBody>
      </p:sp>
    </p:spTree>
    <p:extLst>
      <p:ext uri="{BB962C8B-B14F-4D97-AF65-F5344CB8AC3E}">
        <p14:creationId xmlns:p14="http://schemas.microsoft.com/office/powerpoint/2010/main" val="103379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692D8-33AF-40B8-A387-09160A53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290"/>
            <a:ext cx="10515600" cy="1325563"/>
          </a:xfrm>
        </p:spPr>
        <p:txBody>
          <a:bodyPr/>
          <a:lstStyle/>
          <a:p>
            <a:r>
              <a:rPr lang="en-US" dirty="0"/>
              <a:t>1.1. Links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572486-A993-433F-B5A3-14F76155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3897"/>
            <a:ext cx="10515600" cy="4351338"/>
          </a:xfrm>
        </p:spPr>
        <p:txBody>
          <a:bodyPr/>
          <a:lstStyle/>
          <a:p>
            <a:r>
              <a:rPr lang="en-US" dirty="0"/>
              <a:t>[DOCS] </a:t>
            </a:r>
            <a:r>
              <a:rPr lang="en-US" u="sng" dirty="0">
                <a:hlinkClick r:id="rId2"/>
              </a:rPr>
              <a:t>Official </a:t>
            </a:r>
            <a:r>
              <a:rPr lang="en-US" u="sng" dirty="0" err="1">
                <a:hlinkClick r:id="rId2"/>
              </a:rPr>
              <a:t>Plotly</a:t>
            </a:r>
            <a:r>
              <a:rPr lang="en-US" u="sng" dirty="0">
                <a:hlinkClick r:id="rId2"/>
              </a:rPr>
              <a:t> page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[DOCS] </a:t>
            </a:r>
            <a:r>
              <a:rPr lang="en-US" u="sng" dirty="0">
                <a:hlinkClick r:id="rId3"/>
              </a:rPr>
              <a:t>What you end up using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[CRS] </a:t>
            </a:r>
            <a:r>
              <a:rPr lang="en-US" u="sng" dirty="0">
                <a:hlinkClick r:id="rId4"/>
              </a:rPr>
              <a:t>Johns Hopkins University Developing Data Products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[Repos] </a:t>
            </a:r>
            <a:r>
              <a:rPr lang="en-US" dirty="0">
                <a:hlinkClick r:id="rId5"/>
              </a:rPr>
              <a:t>Notebook-Factory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8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021A-1E7E-4305-B2D8-104947EB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1.2. Breaking the author unorthodox figure functions?!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D2CB-237C-4D99-98FC-E49F2CC8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Google search:</a:t>
            </a:r>
            <a:r>
              <a:rPr lang="en-US" dirty="0"/>
              <a:t> what is </a:t>
            </a:r>
            <a:r>
              <a:rPr lang="en-US" dirty="0" err="1"/>
              <a:t>imshow</a:t>
            </a:r>
            <a:r>
              <a:rPr lang="en-US" dirty="0"/>
              <a:t>  </a:t>
            </a:r>
          </a:p>
          <a:p>
            <a:r>
              <a:rPr lang="en-US" u="sng" dirty="0"/>
              <a:t>Google search: </a:t>
            </a:r>
            <a:r>
              <a:rPr lang="en-US" dirty="0" err="1"/>
              <a:t>imshow</a:t>
            </a:r>
            <a:r>
              <a:rPr lang="en-US" dirty="0"/>
              <a:t> </a:t>
            </a:r>
            <a:r>
              <a:rPr lang="en-US" dirty="0" err="1"/>
              <a:t>plotly</a:t>
            </a:r>
            <a:r>
              <a:rPr lang="en-US" dirty="0"/>
              <a:t> (</a:t>
            </a:r>
            <a:r>
              <a:rPr lang="en-US" dirty="0" err="1"/>
              <a:t>realise</a:t>
            </a:r>
            <a:r>
              <a:rPr lang="en-US" dirty="0"/>
              <a:t> that is pain in the ass, find out that it is equivalent with Heatmap) </a:t>
            </a:r>
          </a:p>
          <a:p>
            <a:r>
              <a:rPr lang="en-US" u="sng" dirty="0"/>
              <a:t>Google search: </a:t>
            </a:r>
            <a:r>
              <a:rPr lang="en-US" dirty="0"/>
              <a:t>Heatmap with </a:t>
            </a:r>
            <a:r>
              <a:rPr lang="en-US" dirty="0" err="1"/>
              <a:t>Plotly</a:t>
            </a:r>
            <a:r>
              <a:rPr lang="en-US" dirty="0"/>
              <a:t> </a:t>
            </a:r>
          </a:p>
          <a:p>
            <a:r>
              <a:rPr lang="en-US" u="sng" dirty="0"/>
              <a:t>Google search: </a:t>
            </a:r>
            <a:r>
              <a:rPr lang="en-US" dirty="0"/>
              <a:t>Try running one of the examples </a:t>
            </a:r>
          </a:p>
          <a:p>
            <a:r>
              <a:rPr lang="en-US" u="sng" dirty="0"/>
              <a:t>Google search: </a:t>
            </a:r>
            <a:r>
              <a:rPr lang="en-US" dirty="0" err="1"/>
              <a:t>Fp_truth</a:t>
            </a:r>
            <a:r>
              <a:rPr lang="en-US" dirty="0"/>
              <a:t>, </a:t>
            </a:r>
            <a:r>
              <a:rPr lang="en-US" dirty="0" err="1"/>
              <a:t>cmap</a:t>
            </a:r>
            <a:r>
              <a:rPr lang="en-US" dirty="0"/>
              <a:t>='gray', </a:t>
            </a:r>
            <a:r>
              <a:rPr lang="en-US" dirty="0" err="1"/>
              <a:t>clim</a:t>
            </a:r>
            <a:r>
              <a:rPr lang="en-US" dirty="0"/>
              <a:t>=(0, 0.4)</a:t>
            </a:r>
          </a:p>
          <a:p>
            <a:r>
              <a:rPr lang="en-US" u="sng" dirty="0"/>
              <a:t>Google search: </a:t>
            </a:r>
            <a:r>
              <a:rPr lang="en-US" dirty="0"/>
              <a:t>z=</a:t>
            </a:r>
            <a:r>
              <a:rPr lang="en-US" dirty="0" err="1"/>
              <a:t>Fp_truth</a:t>
            </a:r>
            <a:r>
              <a:rPr lang="en-US" dirty="0"/>
              <a:t>  </a:t>
            </a:r>
          </a:p>
          <a:p>
            <a:r>
              <a:rPr lang="en-US" u="sng" dirty="0"/>
              <a:t>Google search: </a:t>
            </a:r>
            <a:r>
              <a:rPr lang="en-US" dirty="0" err="1"/>
              <a:t>cmap</a:t>
            </a:r>
            <a:r>
              <a:rPr lang="en-US" dirty="0"/>
              <a:t> is colormap = ‘gray’</a:t>
            </a:r>
          </a:p>
          <a:p>
            <a:r>
              <a:rPr lang="en-US" u="sng" dirty="0"/>
              <a:t>Google search: </a:t>
            </a:r>
            <a:r>
              <a:rPr lang="en-US" dirty="0" err="1"/>
              <a:t>clim</a:t>
            </a:r>
            <a:r>
              <a:rPr lang="en-US" dirty="0"/>
              <a:t> is </a:t>
            </a:r>
            <a:r>
              <a:rPr lang="en-US" dirty="0" err="1"/>
              <a:t>cmin</a:t>
            </a:r>
            <a:r>
              <a:rPr lang="en-US" dirty="0"/>
              <a:t>, </a:t>
            </a:r>
            <a:r>
              <a:rPr lang="en-US" dirty="0" err="1"/>
              <a:t>cmax</a:t>
            </a:r>
            <a:r>
              <a:rPr lang="en-US" dirty="0"/>
              <a:t> which is </a:t>
            </a:r>
            <a:r>
              <a:rPr lang="en-US" dirty="0" err="1"/>
              <a:t>zmin</a:t>
            </a:r>
            <a:r>
              <a:rPr lang="en-US" dirty="0"/>
              <a:t> and </a:t>
            </a:r>
            <a:r>
              <a:rPr lang="en-US" dirty="0" err="1"/>
              <a:t>zmax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8B3EB-6CE1-4B9C-8B28-4B5BBC77A37D}"/>
              </a:ext>
            </a:extLst>
          </p:cNvPr>
          <p:cNvSpPr txBox="1"/>
          <p:nvPr/>
        </p:nvSpPr>
        <p:spPr>
          <a:xfrm>
            <a:off x="4563122" y="6233527"/>
            <a:ext cx="675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/>
              <a:t>Видео за цена?: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https://www.youtube.com/watch?v=ziWeLwB-mRM</a:t>
            </a:r>
            <a:r>
              <a:rPr lang="en-US" dirty="0"/>
              <a:t> </a:t>
            </a:r>
            <a:r>
              <a:rPr lang="mk-M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5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9C47F-6FE1-4AAD-9285-0FF05A9EB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9144000" cy="2387600"/>
          </a:xfrm>
        </p:spPr>
        <p:txBody>
          <a:bodyPr/>
          <a:lstStyle/>
          <a:p>
            <a:r>
              <a:rPr lang="en-US" dirty="0"/>
              <a:t>2. Jupyter-book</a:t>
            </a:r>
          </a:p>
        </p:txBody>
      </p:sp>
    </p:spTree>
    <p:extLst>
      <p:ext uri="{BB962C8B-B14F-4D97-AF65-F5344CB8AC3E}">
        <p14:creationId xmlns:p14="http://schemas.microsoft.com/office/powerpoint/2010/main" val="160470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5A8B-916B-480E-A051-3A04262D6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276"/>
            <a:ext cx="10515600" cy="5674687"/>
          </a:xfrm>
        </p:spPr>
        <p:txBody>
          <a:bodyPr/>
          <a:lstStyle/>
          <a:p>
            <a:pPr marL="0" indent="0" algn="ctr">
              <a:buNone/>
            </a:pPr>
            <a:endParaRPr lang="en-US" sz="6600" b="0" dirty="0">
              <a:effectLst/>
            </a:endParaRPr>
          </a:p>
          <a:p>
            <a:pPr marL="0" indent="0" algn="ctr">
              <a:buNone/>
            </a:pPr>
            <a:endParaRPr lang="en-US" sz="5400" b="0" dirty="0">
              <a:effectLst/>
            </a:endParaRPr>
          </a:p>
          <a:p>
            <a:pPr marL="0" indent="0" algn="ctr">
              <a:buNone/>
            </a:pPr>
            <a:r>
              <a:rPr lang="en-US" sz="4800" b="0" dirty="0">
                <a:effectLst/>
              </a:rPr>
              <a:t>General approach on making </a:t>
            </a:r>
            <a:r>
              <a:rPr lang="en-US" sz="4800" dirty="0"/>
              <a:t>research papers more attractive to readers</a:t>
            </a:r>
            <a:endParaRPr lang="en-US" sz="4800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1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2610-5021-4CF1-9EC6-26C5B740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C5E8-9468-4302-BE34-CFDF3222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Easily presentable Boring PDF paper						content with 									interactive figures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87F382-B0DE-42EA-B46B-C93D64D82E0F}"/>
              </a:ext>
            </a:extLst>
          </p:cNvPr>
          <p:cNvCxnSpPr>
            <a:cxnSpLocks/>
          </p:cNvCxnSpPr>
          <p:nvPr/>
        </p:nvCxnSpPr>
        <p:spPr>
          <a:xfrm>
            <a:off x="3710987" y="3486564"/>
            <a:ext cx="430285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8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FA79-8E98-420C-A503-818EC4D2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funnel of creativity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B4C241-8B67-4710-AED7-B80193E235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46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470</Words>
  <Application>Microsoft Office PowerPoint</Application>
  <PresentationFormat>Widescreen</PresentationFormat>
  <Paragraphs>80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Avenir</vt:lpstr>
      <vt:lpstr>Calibri</vt:lpstr>
      <vt:lpstr>Calibri Light</vt:lpstr>
      <vt:lpstr>Consolas</vt:lpstr>
      <vt:lpstr>Courier New</vt:lpstr>
      <vt:lpstr>Helvetica Neue Light</vt:lpstr>
      <vt:lpstr>PT Sans</vt:lpstr>
      <vt:lpstr>Office Theme</vt:lpstr>
      <vt:lpstr>3 Вежби</vt:lpstr>
      <vt:lpstr>(brief) Intro to Plotly</vt:lpstr>
      <vt:lpstr>1. Different way of showing data/figures</vt:lpstr>
      <vt:lpstr>1.1. Links </vt:lpstr>
      <vt:lpstr>1.2. Breaking the author unorthodox figure functions?!</vt:lpstr>
      <vt:lpstr>2. Jupyter-book</vt:lpstr>
      <vt:lpstr>PowerPoint Presentation</vt:lpstr>
      <vt:lpstr>Our Goal</vt:lpstr>
      <vt:lpstr>The funnel of creativity</vt:lpstr>
      <vt:lpstr>Jupyter Notebook</vt:lpstr>
      <vt:lpstr>Example Jupyter Notebook</vt:lpstr>
      <vt:lpstr>Binder</vt:lpstr>
      <vt:lpstr>PowerPoint Presentation</vt:lpstr>
      <vt:lpstr>PowerPoint Presentation</vt:lpstr>
      <vt:lpstr>PowerPoint Presentation</vt:lpstr>
      <vt:lpstr>Layer 1: PDF compatible  document</vt:lpstr>
      <vt:lpstr>Layer 2: Dynamic figures with code cells </vt:lpstr>
      <vt:lpstr>Layer 3: Interactive figures</vt:lpstr>
      <vt:lpstr>Layer 4: Transparency </vt:lpstr>
      <vt:lpstr>Layer 4: Transparency </vt:lpstr>
      <vt:lpstr>Layer 5: Reproducibility </vt:lpstr>
      <vt:lpstr>Examples of books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Вежби</dc:title>
  <dc:creator>Kiril Zelenkovski</dc:creator>
  <cp:lastModifiedBy>Kiril Zelenkovski</cp:lastModifiedBy>
  <cp:revision>13</cp:revision>
  <dcterms:created xsi:type="dcterms:W3CDTF">2020-12-01T00:42:24Z</dcterms:created>
  <dcterms:modified xsi:type="dcterms:W3CDTF">2020-12-02T12:21:23Z</dcterms:modified>
</cp:coreProperties>
</file>