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3" r:id="rId5"/>
    <p:sldId id="260" r:id="rId6"/>
    <p:sldId id="264" r:id="rId7"/>
    <p:sldId id="262" r:id="rId8"/>
    <p:sldId id="261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  <a:srgbClr val="A0E6FE"/>
    <a:srgbClr val="4472C4"/>
    <a:srgbClr val="9380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/>
    <p:restoredTop sz="90710"/>
  </p:normalViewPr>
  <p:slideViewPr>
    <p:cSldViewPr snapToGrid="0" snapToObjects="1" showGuides="1">
      <p:cViewPr varScale="1">
        <p:scale>
          <a:sx n="115" d="100"/>
          <a:sy n="115" d="100"/>
        </p:scale>
        <p:origin x="10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DB8E95-B596-244E-A398-9B0F54020D0B}" type="datetimeFigureOut">
              <a:rPr lang="en-FI" smtClean="0"/>
              <a:t>30.11.2021</a:t>
            </a:fld>
            <a:endParaRPr lang="en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CF8A3-60BC-794F-B102-B52114A9538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85692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I" dirty="0"/>
              <a:t>The number of individuals in Finregistry is 20 times of the number in Finngen</a:t>
            </a:r>
          </a:p>
          <a:p>
            <a:endParaRPr lang="en-FI" dirty="0"/>
          </a:p>
          <a:p>
            <a:r>
              <a:rPr lang="en-FI" dirty="0"/>
              <a:t>Remove </a:t>
            </a:r>
          </a:p>
          <a:p>
            <a:endParaRPr lang="en-FI" dirty="0"/>
          </a:p>
          <a:p>
            <a:r>
              <a:rPr lang="en-FI" dirty="0"/>
              <a:t>100</a:t>
            </a:r>
          </a:p>
          <a:p>
            <a:endParaRPr lang="en-FI" dirty="0"/>
          </a:p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CF8A3-60BC-794F-B102-B52114A95386}" type="slidenum">
              <a:rPr lang="en-FI" smtClean="0"/>
              <a:t>3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293866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I" dirty="0"/>
              <a:t>different ep has different exclusion</a:t>
            </a:r>
          </a:p>
          <a:p>
            <a:r>
              <a:rPr lang="en-FI" dirty="0"/>
              <a:t>or double censoring, but more expensive</a:t>
            </a:r>
          </a:p>
          <a:p>
            <a:endParaRPr lang="en-FI" dirty="0"/>
          </a:p>
          <a:p>
            <a:r>
              <a:rPr lang="en-FI" dirty="0"/>
              <a:t>sensitivity analysis: include n </a:t>
            </a:r>
          </a:p>
          <a:p>
            <a:endParaRPr lang="en-FI" dirty="0"/>
          </a:p>
          <a:p>
            <a:r>
              <a:rPr lang="en-FI" dirty="0"/>
              <a:t>1:1 case control</a:t>
            </a:r>
          </a:p>
          <a:p>
            <a:endParaRPr lang="en-FI" dirty="0"/>
          </a:p>
          <a:p>
            <a:r>
              <a:rPr lang="en-FI" dirty="0"/>
              <a:t>breast cancer</a:t>
            </a:r>
          </a:p>
          <a:p>
            <a:r>
              <a:rPr lang="en-FI" dirty="0"/>
              <a:t>cardiovas</a:t>
            </a:r>
          </a:p>
          <a:p>
            <a:endParaRPr lang="en-FI" dirty="0"/>
          </a:p>
          <a:p>
            <a:r>
              <a:rPr lang="en-FI" dirty="0"/>
              <a:t>how to define the buffer : </a:t>
            </a:r>
            <a:r>
              <a:rPr lang="en-US" dirty="0"/>
              <a:t>3 days  delta &lt; 0.01</a:t>
            </a:r>
          </a:p>
          <a:p>
            <a:r>
              <a:rPr lang="en-US" dirty="0"/>
              <a:t>The model will regard the risk as 0</a:t>
            </a:r>
            <a:endParaRPr lang="en-FI" dirty="0"/>
          </a:p>
          <a:p>
            <a:endParaRPr lang="en-FI" dirty="0"/>
          </a:p>
          <a:p>
            <a:r>
              <a:rPr lang="en-FI" dirty="0"/>
              <a:t>duration should be decimal</a:t>
            </a:r>
          </a:p>
          <a:p>
            <a:endParaRPr lang="en-FI" dirty="0"/>
          </a:p>
          <a:p>
            <a:r>
              <a:rPr lang="en-FI" dirty="0"/>
              <a:t>death code as exposure</a:t>
            </a:r>
          </a:p>
          <a:p>
            <a:endParaRPr lang="en-FI" dirty="0"/>
          </a:p>
          <a:p>
            <a:r>
              <a:rPr lang="en-FI" dirty="0"/>
              <a:t>1) subsampling: how much % of eps we will lose using subcohort</a:t>
            </a:r>
          </a:p>
          <a:p>
            <a:r>
              <a:rPr lang="en-FI" dirty="0"/>
              <a:t>if we set min as 100</a:t>
            </a:r>
          </a:p>
          <a:p>
            <a:r>
              <a:rPr lang="en-GB" dirty="0"/>
              <a:t>T</a:t>
            </a:r>
            <a:r>
              <a:rPr lang="en-FI" dirty="0"/>
              <a:t>ry: 10, 20, 30</a:t>
            </a:r>
          </a:p>
          <a:p>
            <a:endParaRPr lang="en-FI" dirty="0"/>
          </a:p>
          <a:p>
            <a:r>
              <a:rPr lang="en-FI" dirty="0"/>
              <a:t>2) </a:t>
            </a:r>
            <a:r>
              <a:rPr lang="en-GB" dirty="0"/>
              <a:t>S</a:t>
            </a:r>
            <a:r>
              <a:rPr lang="en-FI" dirty="0"/>
              <a:t>ubcohort +. </a:t>
            </a:r>
            <a:r>
              <a:rPr lang="en-GB" dirty="0"/>
              <a:t>C</a:t>
            </a:r>
            <a:r>
              <a:rPr lang="en-FI" dirty="0"/>
              <a:t>ases: make the num of case and control equal</a:t>
            </a:r>
          </a:p>
          <a:p>
            <a:endParaRPr lang="en-FI" dirty="0"/>
          </a:p>
          <a:p>
            <a:r>
              <a:rPr lang="en-FI" dirty="0"/>
              <a:t>Compare the time and standard error, </a:t>
            </a:r>
          </a:p>
          <a:p>
            <a:r>
              <a:rPr lang="en-FI" dirty="0"/>
              <a:t>Compare % of eps we have for these 2 methods</a:t>
            </a:r>
          </a:p>
          <a:p>
            <a:endParaRPr lang="en-FI" dirty="0"/>
          </a:p>
          <a:p>
            <a:endParaRPr lang="en-FI" dirty="0"/>
          </a:p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CF8A3-60BC-794F-B102-B52114A95386}" type="slidenum">
              <a:rPr lang="en-FI" smtClean="0"/>
              <a:t>4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327734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CF8A3-60BC-794F-B102-B52114A95386}" type="slidenum">
              <a:rPr lang="en-FI" smtClean="0"/>
              <a:t>5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5595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I" dirty="0"/>
              <a:t>filter and then drop</a:t>
            </a:r>
          </a:p>
          <a:p>
            <a:r>
              <a:rPr lang="en-FI" dirty="0"/>
              <a:t>then need intersection as well</a:t>
            </a:r>
          </a:p>
          <a:p>
            <a:endParaRPr lang="en-FI" dirty="0"/>
          </a:p>
          <a:p>
            <a:r>
              <a:rPr lang="en-FI" dirty="0"/>
              <a:t>or</a:t>
            </a:r>
          </a:p>
          <a:p>
            <a:endParaRPr lang="en-FI" dirty="0"/>
          </a:p>
          <a:p>
            <a:r>
              <a:rPr lang="en-FI" dirty="0"/>
              <a:t>just leave everything there since our outcome is not sex related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CF8A3-60BC-794F-B102-B52114A95386}" type="slidenum">
              <a:rPr lang="en-FI" smtClean="0"/>
              <a:t>6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990485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CF8A3-60BC-794F-B102-B52114A95386}" type="slidenum">
              <a:rPr lang="en-FI" smtClean="0"/>
              <a:t>7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674296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FI" dirty="0"/>
              <a:t>rediction model not causal inference </a:t>
            </a:r>
          </a:p>
          <a:p>
            <a:r>
              <a:rPr lang="en-GB" dirty="0"/>
              <a:t>Don’</a:t>
            </a:r>
            <a:r>
              <a:rPr lang="en-FI" dirty="0"/>
              <a:t>t care about causality – how to define our task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CF8A3-60BC-794F-B102-B52114A95386}" type="slidenum">
              <a:rPr lang="en-FI" smtClean="0"/>
              <a:t>8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769765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CF8A3-60BC-794F-B102-B52114A95386}" type="slidenum">
              <a:rPr lang="en-FI" smtClean="0"/>
              <a:t>9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511265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CF8A3-60BC-794F-B102-B52114A95386}" type="slidenum">
              <a:rPr lang="en-FI" smtClean="0"/>
              <a:t>10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27728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CF8A3-60BC-794F-B102-B52114A95386}" type="slidenum">
              <a:rPr lang="en-FI" smtClean="0"/>
              <a:t>11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029425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BA401-4773-D545-A1DB-3B83E8C1B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93547B-565C-C643-A127-07646AB95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C525F-501C-204F-9CA4-4FF0F9970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718C-C95D-1C41-B569-92BA48E0F8A6}" type="datetimeFigureOut">
              <a:rPr lang="en-FI" smtClean="0"/>
              <a:t>30.11.2021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7F93F-8F98-D04C-8C5F-A9B7592FB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A6742-359F-F84D-84D8-15A85149C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C0F1E-13CC-C949-BA28-BB4455C09F2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1000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D8E5A-5223-484E-9B9F-8FA49D1FA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CEF21-0A9C-AC4E-8BCE-DBD33604C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4A318-7F4F-9E48-A561-FF5FEEC2C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718C-C95D-1C41-B569-92BA48E0F8A6}" type="datetimeFigureOut">
              <a:rPr lang="en-FI" smtClean="0"/>
              <a:t>30.11.2021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F4C82-4B0F-5E4A-B8DC-C97D589AE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ABD62-9840-E943-89C8-0D3BEC212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C0F1E-13CC-C949-BA28-BB4455C09F2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39121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E8F2E8-DA92-2D42-8D7D-4478E2229B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883EF-41CF-9348-9EDF-A21917253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89C19-7930-6A4B-B927-A3E61BFAA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718C-C95D-1C41-B569-92BA48E0F8A6}" type="datetimeFigureOut">
              <a:rPr lang="en-FI" smtClean="0"/>
              <a:t>30.11.2021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36502-978E-0C4F-814C-9F32E4B5D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E7415-790D-D64C-B475-963948D48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C0F1E-13CC-C949-BA28-BB4455C09F2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22596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747AF-AECA-204F-8239-CB63D91F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FFC1C-ACF2-6A4D-A960-F708820F8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C116B-8812-5E4D-99A1-427855CE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718C-C95D-1C41-B569-92BA48E0F8A6}" type="datetimeFigureOut">
              <a:rPr lang="en-FI" smtClean="0"/>
              <a:t>30.11.2021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5B6B6-9295-6A4E-A2BD-B0E77CC24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1D6E9-C493-1D47-9598-619F2999D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C0F1E-13CC-C949-BA28-BB4455C09F2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598703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3348C-5F13-6840-95E5-AB182F3EB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E602B-F88E-4A4A-9573-065E7BC1F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49437-33E2-674F-80E8-F257FF890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718C-C95D-1C41-B569-92BA48E0F8A6}" type="datetimeFigureOut">
              <a:rPr lang="en-FI" smtClean="0"/>
              <a:t>30.11.2021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35200-0049-FB4B-8175-2A78EA1E1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C4948-1E3A-5741-B19A-29323E940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C0F1E-13CC-C949-BA28-BB4455C09F2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20427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B82EB-D99B-474D-9929-6E4B79EC8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A20BA-85B2-424A-9A5C-908FCCD746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A74F2-5754-CA49-B832-D0DFF0C78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14363-C591-394F-8548-76FA18A74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718C-C95D-1C41-B569-92BA48E0F8A6}" type="datetimeFigureOut">
              <a:rPr lang="en-FI" smtClean="0"/>
              <a:t>30.11.2021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00B40-861A-C44D-A512-2FE108ADE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93569-0CE5-E741-A9F5-881AD5D8B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C0F1E-13CC-C949-BA28-BB4455C09F2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17023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E0149-0340-6341-865D-CA5E22343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A5576-E1DC-1642-ADF4-54C171220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C086A-0542-7E4E-A14A-214F39D8B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758F0-3E35-5541-A177-0BDA494C5A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DFA06-6BD2-A34A-B55E-3DD41CF52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9A922A-8CDE-024D-9AF2-E000E164D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718C-C95D-1C41-B569-92BA48E0F8A6}" type="datetimeFigureOut">
              <a:rPr lang="en-FI" smtClean="0"/>
              <a:t>30.11.2021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3488DF-522A-4D4B-A7AF-BEF026BD7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182C8E-19CD-0C4D-A51C-A0AF755A8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C0F1E-13CC-C949-BA28-BB4455C09F2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2329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C2B52-D47C-FB4C-B777-42810AFB1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CB40A9-A35C-6A4B-A552-F0B0E3C94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718C-C95D-1C41-B569-92BA48E0F8A6}" type="datetimeFigureOut">
              <a:rPr lang="en-FI" smtClean="0"/>
              <a:t>30.11.2021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E012E-C54B-4E4E-9369-1C3431049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CBBE55-2926-CE42-8252-54A8B50C5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C0F1E-13CC-C949-BA28-BB4455C09F2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4905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6E2FEE-52B3-C544-BD5E-94D24883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718C-C95D-1C41-B569-92BA48E0F8A6}" type="datetimeFigureOut">
              <a:rPr lang="en-FI" smtClean="0"/>
              <a:t>30.11.2021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E6B5D5-9595-004E-AF1D-E94B7B6B7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AF2638-D79B-4B4B-96EC-A68939AB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C0F1E-13CC-C949-BA28-BB4455C09F2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326734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04C5E-2FBC-CA48-8FC3-D5E4CA9E1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51185-3BF2-0745-A393-5A35BE70A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CA37A8-CDF4-6248-8B7B-DB1BAE7F7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C7A63-9A7E-9B47-94FD-25D87D842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718C-C95D-1C41-B569-92BA48E0F8A6}" type="datetimeFigureOut">
              <a:rPr lang="en-FI" smtClean="0"/>
              <a:t>30.11.2021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77A15-0FF0-5148-AFF9-F770E0FDC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F6766-5FA3-7D43-91F5-EDF034F62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C0F1E-13CC-C949-BA28-BB4455C09F2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981167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DD70C-A74B-4348-8F71-5BF743ECB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544BDF-E65E-184C-AC9A-41A35CBBF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FBBCB-DE9D-E946-880A-2289FA68E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D44B7-66EC-8F4A-BB25-CBB879405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718C-C95D-1C41-B569-92BA48E0F8A6}" type="datetimeFigureOut">
              <a:rPr lang="en-FI" smtClean="0"/>
              <a:t>30.11.2021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E230A-95C1-F04A-AE6E-0447902ED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ECBF3-8219-5349-A9AA-A39DE7062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C0F1E-13CC-C949-BA28-BB4455C09F2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25648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D6F2BC-ADD9-CF43-A135-FE2B0247A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0AFC5-F662-8B4E-86A3-1C146C75D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F9046-A348-8D49-9505-187780406A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C718C-C95D-1C41-B569-92BA48E0F8A6}" type="datetimeFigureOut">
              <a:rPr lang="en-FI" smtClean="0"/>
              <a:t>30.11.2021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E48ED-C5A2-BD4C-B2EA-F43ED40161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348E7-B2CE-6B49-8F9E-19CB17A16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C0F1E-13CC-C949-BA28-BB4455C09F2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34529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7AAE2-7CC4-4C42-8A38-DF7A1414D8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FI" dirty="0"/>
              <a:t>Mortality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71C2A-186B-EE4A-B849-3F6A7B741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247875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77D09-3DC2-8547-A5E9-33D47952A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Actions to take – Study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B74F0-B819-2046-A4CF-0DEE0ED81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Minimum death number associated with each disease is 100</a:t>
            </a:r>
          </a:p>
          <a:p>
            <a:r>
              <a:rPr lang="en-GB" dirty="0"/>
              <a:t>Two options:</a:t>
            </a:r>
          </a:p>
          <a:p>
            <a:pPr lvl="1"/>
            <a:r>
              <a:rPr lang="en-GB" dirty="0"/>
              <a:t>Subsampling: randomly sample </a:t>
            </a:r>
          </a:p>
          <a:p>
            <a:pPr lvl="2"/>
            <a:r>
              <a:rPr lang="en-GB" dirty="0"/>
              <a:t>10%:  </a:t>
            </a:r>
            <a:r>
              <a:rPr lang="en-GB" dirty="0">
                <a:solidFill>
                  <a:schemeClr val="accent5"/>
                </a:solidFill>
              </a:rPr>
              <a:t>525,051	       1:09:03        63.3%</a:t>
            </a:r>
          </a:p>
          <a:p>
            <a:pPr lvl="2"/>
            <a:r>
              <a:rPr lang="en-GB" dirty="0"/>
              <a:t>20%:  </a:t>
            </a:r>
            <a:r>
              <a:rPr lang="en-GB" dirty="0">
                <a:solidFill>
                  <a:schemeClr val="accent5"/>
                </a:solidFill>
              </a:rPr>
              <a:t>1,050,101      2:13:40        69.7%</a:t>
            </a:r>
          </a:p>
          <a:p>
            <a:pPr lvl="1"/>
            <a:r>
              <a:rPr lang="en-GB" dirty="0"/>
              <a:t>Case-cohort sampling: try to make </a:t>
            </a:r>
            <a:r>
              <a:rPr lang="en-GB" dirty="0" err="1"/>
              <a:t>case:control</a:t>
            </a:r>
            <a:r>
              <a:rPr lang="en-GB" dirty="0"/>
              <a:t> close to 1:1</a:t>
            </a:r>
          </a:p>
          <a:p>
            <a:pPr lvl="2"/>
            <a:r>
              <a:rPr lang="en-GB" dirty="0"/>
              <a:t>250,000 deaths &amp; 250,000/0.8 </a:t>
            </a:r>
            <a:r>
              <a:rPr lang="en-GB" dirty="0" err="1"/>
              <a:t>subcohort</a:t>
            </a:r>
            <a:r>
              <a:rPr lang="en-GB" dirty="0"/>
              <a:t>*:</a:t>
            </a:r>
            <a:r>
              <a:rPr lang="en-GB" dirty="0">
                <a:solidFill>
                  <a:schemeClr val="accent5"/>
                </a:solidFill>
              </a:rPr>
              <a:t>  547,359       1:23:52      74.2%</a:t>
            </a:r>
          </a:p>
          <a:p>
            <a:pPr lvl="2"/>
            <a:r>
              <a:rPr lang="en-GB" dirty="0">
                <a:solidFill>
                  <a:srgbClr val="FFC000"/>
                </a:solidFill>
              </a:rPr>
              <a:t>250,000 deaths &amp; 500,000 </a:t>
            </a:r>
            <a:r>
              <a:rPr lang="en-GB" dirty="0" err="1">
                <a:solidFill>
                  <a:srgbClr val="FFC000"/>
                </a:solidFill>
              </a:rPr>
              <a:t>subcohort</a:t>
            </a:r>
            <a:r>
              <a:rPr lang="en-GB" dirty="0">
                <a:solidFill>
                  <a:srgbClr val="FFC000"/>
                </a:solidFill>
              </a:rPr>
              <a:t>:           726,110       1:41:56      74.7%</a:t>
            </a:r>
          </a:p>
          <a:p>
            <a:pPr lvl="2"/>
            <a:r>
              <a:rPr lang="en-GB" dirty="0"/>
              <a:t>500,000 deaths &amp; 500,000 </a:t>
            </a:r>
            <a:r>
              <a:rPr lang="en-GB" dirty="0" err="1"/>
              <a:t>subcohort</a:t>
            </a:r>
            <a:r>
              <a:rPr lang="en-GB" dirty="0"/>
              <a:t>:           </a:t>
            </a:r>
            <a:r>
              <a:rPr lang="en-GB" dirty="0">
                <a:solidFill>
                  <a:schemeClr val="accent5"/>
                </a:solidFill>
              </a:rPr>
              <a:t>952,000       2:24:03      79.6%</a:t>
            </a:r>
          </a:p>
          <a:p>
            <a:pPr lvl="2"/>
            <a:endParaRPr lang="en-GB" dirty="0">
              <a:solidFill>
                <a:schemeClr val="accent5"/>
              </a:solidFill>
            </a:endParaRPr>
          </a:p>
          <a:p>
            <a:r>
              <a:rPr lang="en-GB" dirty="0"/>
              <a:t>Goal: </a:t>
            </a:r>
            <a:r>
              <a:rPr lang="en-FI" dirty="0"/>
              <a:t>compare the computation time and % of endpoints we still have after applying these 2 methods to the data seperately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  <a:p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C8CC6-14F1-5C44-900D-B9B2F7B894F8}"/>
              </a:ext>
            </a:extLst>
          </p:cNvPr>
          <p:cNvSpPr txBox="1"/>
          <p:nvPr/>
        </p:nvSpPr>
        <p:spPr>
          <a:xfrm>
            <a:off x="1746422" y="4992468"/>
            <a:ext cx="6492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* Approximately, there are 20% of individuals in the full cohort having death diagnosis.</a:t>
            </a:r>
          </a:p>
          <a:p>
            <a:endParaRPr lang="en-FI" sz="1400" dirty="0"/>
          </a:p>
        </p:txBody>
      </p:sp>
    </p:spTree>
    <p:extLst>
      <p:ext uri="{BB962C8B-B14F-4D97-AF65-F5344CB8AC3E}">
        <p14:creationId xmlns:p14="http://schemas.microsoft.com/office/powerpoint/2010/main" val="1719515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77D09-3DC2-8547-A5E9-33D47952A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Actions to take – Model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B74F0-B819-2046-A4CF-0DEE0ED81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685929" cy="4638675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duration, </a:t>
            </a:r>
            <a:r>
              <a:rPr lang="en-GB" dirty="0" err="1"/>
              <a:t>death_bool</a:t>
            </a:r>
            <a:r>
              <a:rPr lang="en-GB" dirty="0"/>
              <a:t>, </a:t>
            </a:r>
            <a:r>
              <a:rPr lang="en-GB" dirty="0" err="1"/>
              <a:t>endpoint_bool</a:t>
            </a:r>
            <a:r>
              <a:rPr lang="en-GB" dirty="0"/>
              <a:t>, </a:t>
            </a:r>
            <a:r>
              <a:rPr lang="en-GB" dirty="0" err="1"/>
              <a:t>birth_year</a:t>
            </a:r>
            <a:r>
              <a:rPr lang="en-GB" dirty="0"/>
              <a:t>, sex, weight</a:t>
            </a:r>
          </a:p>
          <a:p>
            <a:r>
              <a:rPr lang="en-GB" dirty="0">
                <a:solidFill>
                  <a:srgbClr val="0070C0"/>
                </a:solidFill>
              </a:rPr>
              <a:t>Two options:</a:t>
            </a:r>
          </a:p>
          <a:p>
            <a:pPr lvl="1"/>
            <a:r>
              <a:rPr lang="en-GB" dirty="0"/>
              <a:t>If the year of the first event happens before 1998 we assume that it happened on 1998-01-01.</a:t>
            </a:r>
          </a:p>
          <a:p>
            <a:pPr lvl="1"/>
            <a:r>
              <a:rPr lang="en-GB" dirty="0"/>
              <a:t>If the date of diagnoses for the exposure endpoint happens before 1998-01-01 we just remove them.  </a:t>
            </a:r>
          </a:p>
          <a:p>
            <a:r>
              <a:rPr lang="en-GB" dirty="0">
                <a:solidFill>
                  <a:srgbClr val="0070C0"/>
                </a:solidFill>
              </a:rPr>
              <a:t>Goal</a:t>
            </a:r>
            <a:r>
              <a:rPr lang="en-GB" dirty="0"/>
              <a:t>: to decide if we need to remove all the first events happen before 1998-01-01 from first event </a:t>
            </a:r>
            <a:r>
              <a:rPr lang="en-GB" dirty="0" err="1"/>
              <a:t>dataframe</a:t>
            </a:r>
            <a:endParaRPr lang="en-GB" dirty="0"/>
          </a:p>
          <a:p>
            <a:r>
              <a:rPr lang="en-GB" dirty="0">
                <a:solidFill>
                  <a:srgbClr val="7030A0"/>
                </a:solidFill>
              </a:rPr>
              <a:t>Two options:</a:t>
            </a:r>
          </a:p>
          <a:p>
            <a:pPr lvl="1"/>
            <a:r>
              <a:rPr lang="en-GB" dirty="0"/>
              <a:t>Run the model directly</a:t>
            </a:r>
          </a:p>
          <a:p>
            <a:pPr lvl="1"/>
            <a:r>
              <a:rPr lang="en-GB" dirty="0"/>
              <a:t>For each sex specified endpoint, filter out the sex type that is not needed and drop sex column</a:t>
            </a:r>
          </a:p>
          <a:p>
            <a:r>
              <a:rPr lang="en-GB" dirty="0">
                <a:solidFill>
                  <a:srgbClr val="7030A0"/>
                </a:solidFill>
              </a:rPr>
              <a:t>Goal</a:t>
            </a:r>
            <a:r>
              <a:rPr lang="en-GB" dirty="0"/>
              <a:t>: </a:t>
            </a:r>
            <a:r>
              <a:rPr lang="en-FI" dirty="0"/>
              <a:t>compare the difference between each paired results</a:t>
            </a:r>
          </a:p>
          <a:p>
            <a:r>
              <a:rPr lang="en-FI" dirty="0"/>
              <a:t>Endpoints to try: </a:t>
            </a:r>
          </a:p>
          <a:p>
            <a:pPr lvl="1"/>
            <a:r>
              <a:rPr lang="en-FI" dirty="0"/>
              <a:t>F5_DEMENTIA, C3_BREAST, I9_MI, T2D, F5_SCHZPHR, C3_PROSTATE</a:t>
            </a:r>
          </a:p>
        </p:txBody>
      </p:sp>
    </p:spTree>
    <p:extLst>
      <p:ext uri="{BB962C8B-B14F-4D97-AF65-F5344CB8AC3E}">
        <p14:creationId xmlns:p14="http://schemas.microsoft.com/office/powerpoint/2010/main" val="435191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77D09-3DC2-8547-A5E9-33D47952A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Actions to take – Risk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B74F0-B819-2046-A4CF-0DEE0ED81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options to set date of birth</a:t>
            </a:r>
          </a:p>
          <a:p>
            <a:pPr lvl="1"/>
            <a:r>
              <a:rPr lang="en-US" dirty="0"/>
              <a:t>Compute the mean using </a:t>
            </a:r>
            <a:r>
              <a:rPr lang="en-US" dirty="0" err="1"/>
              <a:t>minimal_phenotype</a:t>
            </a:r>
            <a:r>
              <a:rPr lang="en-US" dirty="0"/>
              <a:t> file </a:t>
            </a:r>
            <a:r>
              <a:rPr lang="en-US" dirty="0">
                <a:solidFill>
                  <a:schemeClr val="accent5"/>
                </a:solidFill>
              </a:rPr>
              <a:t>~1970</a:t>
            </a:r>
          </a:p>
          <a:p>
            <a:pPr lvl="1"/>
            <a:r>
              <a:rPr lang="en-US" dirty="0"/>
              <a:t>Set birth year as 1980, 1990, 2000</a:t>
            </a:r>
          </a:p>
          <a:p>
            <a:r>
              <a:rPr lang="en-US" dirty="0">
                <a:sym typeface="+mn-ea"/>
              </a:rPr>
              <a:t>Mean of </a:t>
            </a:r>
            <a:r>
              <a:rPr lang="en-US" dirty="0" err="1">
                <a:sym typeface="+mn-ea"/>
              </a:rPr>
              <a:t>female_bool</a:t>
            </a:r>
            <a:r>
              <a:rPr lang="en-US" dirty="0">
                <a:sym typeface="+mn-ea"/>
              </a:rPr>
              <a:t> = 0.5 (1 if female; 0 otherwise)</a:t>
            </a:r>
            <a:endParaRPr lang="en-US" dirty="0"/>
          </a:p>
          <a:p>
            <a:r>
              <a:rPr lang="en-US" dirty="0" err="1"/>
              <a:t>Endpoint_bool</a:t>
            </a:r>
            <a:r>
              <a:rPr lang="en-US" dirty="0"/>
              <a:t> = True</a:t>
            </a:r>
          </a:p>
          <a:p>
            <a:r>
              <a:rPr lang="en-US" dirty="0"/>
              <a:t>Time = 1, 5, 15, or </a:t>
            </a:r>
            <a:r>
              <a:rPr lang="en-US" dirty="0" err="1"/>
              <a:t>end_year</a:t>
            </a:r>
            <a:r>
              <a:rPr lang="en-US" dirty="0"/>
              <a:t> - </a:t>
            </a:r>
            <a:r>
              <a:rPr lang="en-US" dirty="0" err="1"/>
              <a:t>start_year</a:t>
            </a:r>
            <a:endParaRPr lang="en-US" dirty="0"/>
          </a:p>
          <a:p>
            <a:pPr lvl="1"/>
            <a:r>
              <a:rPr lang="en-US" dirty="0"/>
              <a:t>Do we really need to run the model four times?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711836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C8F8-919B-EA4B-AD8F-E9E50D158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Objective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FE06AB60-F26A-BE4B-96C8-56085977AA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8978" y="2397479"/>
            <a:ext cx="4619580" cy="1525962"/>
          </a:xfr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B7C062DC-5ADD-744B-93D8-7F06756A6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179" y="2405740"/>
            <a:ext cx="4602034" cy="14807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3CEA84-60F5-5748-B8E7-0C069F7CAAC2}"/>
              </a:ext>
            </a:extLst>
          </p:cNvPr>
          <p:cNvSpPr txBox="1"/>
          <p:nvPr/>
        </p:nvSpPr>
        <p:spPr>
          <a:xfrm>
            <a:off x="2993150" y="3917358"/>
            <a:ext cx="898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I" dirty="0"/>
              <a:t>Asthma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40B933-9ADB-2F44-90AA-40AA74E079DD}"/>
              </a:ext>
            </a:extLst>
          </p:cNvPr>
          <p:cNvSpPr txBox="1"/>
          <p:nvPr/>
        </p:nvSpPr>
        <p:spPr>
          <a:xfrm>
            <a:off x="7516108" y="3909122"/>
            <a:ext cx="3047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I" dirty="0"/>
              <a:t>Malignant neoplasm of breast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2B755E-7FF2-0F42-84FB-7711E29F0D07}"/>
              </a:ext>
            </a:extLst>
          </p:cNvPr>
          <p:cNvSpPr txBox="1"/>
          <p:nvPr/>
        </p:nvSpPr>
        <p:spPr>
          <a:xfrm>
            <a:off x="926755" y="1791729"/>
            <a:ext cx="7562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 calculate the association between an </a:t>
            </a:r>
            <a:r>
              <a:rPr lang="en-GB" b="1" dirty="0"/>
              <a:t>exposure endpoint</a:t>
            </a:r>
            <a:r>
              <a:rPr lang="en-GB" dirty="0"/>
              <a:t> and </a:t>
            </a:r>
            <a:r>
              <a:rPr lang="en-GB" b="1" dirty="0"/>
              <a:t>death</a:t>
            </a:r>
            <a:r>
              <a:rPr lang="en-GB" dirty="0"/>
              <a:t>.</a:t>
            </a:r>
            <a:endParaRPr lang="en-FI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26D5D3-0AAF-8548-A961-1BC10DF3C817}"/>
              </a:ext>
            </a:extLst>
          </p:cNvPr>
          <p:cNvSpPr txBox="1"/>
          <p:nvPr/>
        </p:nvSpPr>
        <p:spPr>
          <a:xfrm>
            <a:off x="920128" y="4727085"/>
            <a:ext cx="1051551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Why case-cohort design?     </a:t>
            </a:r>
          </a:p>
          <a:p>
            <a:endParaRPr lang="en-GB" sz="1200" dirty="0"/>
          </a:p>
          <a:p>
            <a:r>
              <a:rPr lang="en-GB" dirty="0"/>
              <a:t>Efficiency. </a:t>
            </a:r>
          </a:p>
          <a:p>
            <a:r>
              <a:rPr lang="en-GB" dirty="0"/>
              <a:t>Low computational cost. </a:t>
            </a:r>
          </a:p>
          <a:p>
            <a:r>
              <a:rPr lang="en-GB" dirty="0"/>
              <a:t>The ability to study multiple outcomes using the same </a:t>
            </a:r>
            <a:r>
              <a:rPr lang="en-GB" dirty="0" err="1"/>
              <a:t>subcohort</a:t>
            </a:r>
            <a:r>
              <a:rPr lang="en-GB" dirty="0"/>
              <a:t>. (</a:t>
            </a:r>
            <a:r>
              <a:rPr lang="en-GB" dirty="0">
                <a:solidFill>
                  <a:schemeClr val="accent5"/>
                </a:solidFill>
              </a:rPr>
              <a:t>No need to compute again in the code</a:t>
            </a:r>
            <a:r>
              <a:rPr lang="en-GB" dirty="0"/>
              <a:t>)</a:t>
            </a:r>
          </a:p>
          <a:p>
            <a:r>
              <a:rPr lang="en-GB" dirty="0"/>
              <a:t>(</a:t>
            </a:r>
            <a:r>
              <a:rPr lang="en-GB" dirty="0">
                <a:solidFill>
                  <a:schemeClr val="accent5"/>
                </a:solidFill>
              </a:rPr>
              <a:t>But in our scenario, we have multiple exposures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03758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23961-5878-594C-8785-0A9B0D269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Case-cohort design</a:t>
            </a:r>
            <a:endParaRPr lang="en-FI" dirty="0"/>
          </a:p>
        </p:txBody>
      </p:sp>
      <p:pic>
        <p:nvPicPr>
          <p:cNvPr id="5" name="Content Placeholder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8BA989E6-65BE-CB4D-939B-A5283B298A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34568" y="757681"/>
            <a:ext cx="4596577" cy="3120923"/>
          </a:xfr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5A4F093-F377-F946-A0B6-1F692FA05025}"/>
              </a:ext>
            </a:extLst>
          </p:cNvPr>
          <p:cNvSpPr txBox="1">
            <a:spLocks/>
          </p:cNvSpPr>
          <p:nvPr/>
        </p:nvSpPr>
        <p:spPr>
          <a:xfrm>
            <a:off x="850557" y="1430209"/>
            <a:ext cx="10332308" cy="47975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Three datasets are used:</a:t>
            </a:r>
          </a:p>
          <a:p>
            <a:pPr lvl="1"/>
            <a:r>
              <a:rPr lang="en-GB" sz="1800" dirty="0" err="1"/>
              <a:t>Endpoint_definition</a:t>
            </a:r>
            <a:r>
              <a:rPr lang="en-GB" sz="1800" dirty="0"/>
              <a:t> – </a:t>
            </a:r>
            <a:r>
              <a:rPr lang="en-GB" sz="1800" dirty="0" err="1"/>
              <a:t>disease_name</a:t>
            </a:r>
            <a:r>
              <a:rPr lang="en-GB" sz="1800" dirty="0"/>
              <a:t>, sex</a:t>
            </a:r>
          </a:p>
          <a:p>
            <a:pPr lvl="1"/>
            <a:r>
              <a:rPr lang="en-GB" sz="1800" dirty="0" err="1"/>
              <a:t>First_event</a:t>
            </a:r>
            <a:r>
              <a:rPr lang="en-GB" sz="1800" dirty="0"/>
              <a:t> – id, endpoint == DEATH, age</a:t>
            </a:r>
          </a:p>
          <a:p>
            <a:pPr lvl="1"/>
            <a:r>
              <a:rPr lang="en-GB" sz="1800" dirty="0" err="1"/>
              <a:t>Minimal_phenotype</a:t>
            </a:r>
            <a:r>
              <a:rPr lang="en-GB" sz="1800" dirty="0"/>
              <a:t> – id, sex, </a:t>
            </a:r>
            <a:r>
              <a:rPr lang="en-GB" sz="1800" dirty="0" err="1"/>
              <a:t>date_of_birth</a:t>
            </a:r>
            <a:endParaRPr lang="en-GB" sz="1800" dirty="0"/>
          </a:p>
          <a:p>
            <a:r>
              <a:rPr lang="en-GB" sz="2400" dirty="0"/>
              <a:t>Final dataset – </a:t>
            </a:r>
            <a:r>
              <a:rPr lang="en-GB" sz="1800" dirty="0"/>
              <a:t>id, </a:t>
            </a:r>
            <a:r>
              <a:rPr lang="en-GB" sz="1800" dirty="0" err="1"/>
              <a:t>birth_year</a:t>
            </a:r>
            <a:r>
              <a:rPr lang="en-GB" sz="1800" dirty="0"/>
              <a:t>, </a:t>
            </a:r>
            <a:r>
              <a:rPr lang="en-GB" sz="1800" dirty="0" err="1"/>
              <a:t>if_female</a:t>
            </a:r>
            <a:r>
              <a:rPr lang="en-GB" sz="1800" dirty="0"/>
              <a:t>, </a:t>
            </a:r>
            <a:r>
              <a:rPr lang="en-GB" sz="1800" dirty="0" err="1"/>
              <a:t>start_age</a:t>
            </a:r>
            <a:r>
              <a:rPr lang="en-GB" sz="1800" dirty="0"/>
              <a:t>, </a:t>
            </a:r>
            <a:r>
              <a:rPr lang="en-GB" sz="1800" dirty="0" err="1"/>
              <a:t>end_age</a:t>
            </a:r>
            <a:endParaRPr lang="en-GB" sz="1800" dirty="0"/>
          </a:p>
          <a:p>
            <a:endParaRPr lang="en-GB" sz="2400" dirty="0"/>
          </a:p>
          <a:p>
            <a:r>
              <a:rPr lang="en-GB" sz="2400" dirty="0"/>
              <a:t>Start of follow-up: 1998-01-01 </a:t>
            </a:r>
          </a:p>
          <a:p>
            <a:r>
              <a:rPr lang="en-GB" sz="2400" dirty="0"/>
              <a:t>End of follow-up: death or 2020-12-31</a:t>
            </a:r>
          </a:p>
          <a:p>
            <a:r>
              <a:rPr lang="en-GB" sz="2400" dirty="0"/>
              <a:t>Remove individuals that lived outside of the study time frame</a:t>
            </a:r>
          </a:p>
          <a:p>
            <a:r>
              <a:rPr lang="en-GB" sz="2400" dirty="0"/>
              <a:t>If the date of diagnoses for the exposure endpoint happens before 1998-01-01 we assume that it happened on 1998-01-01.</a:t>
            </a:r>
          </a:p>
          <a:p>
            <a:r>
              <a:rPr lang="en-GB" sz="2400" dirty="0"/>
              <a:t>Minimum death number associated with each disease is </a:t>
            </a:r>
            <a:r>
              <a:rPr lang="en-GB" sz="2400" dirty="0">
                <a:solidFill>
                  <a:schemeClr val="accent5"/>
                </a:solidFill>
              </a:rPr>
              <a:t>10 (</a:t>
            </a:r>
            <a:r>
              <a:rPr lang="en-FI" sz="2400" dirty="0"/>
              <a:t>Representative?</a:t>
            </a:r>
            <a:r>
              <a:rPr lang="en-GB" sz="2400" dirty="0">
                <a:solidFill>
                  <a:schemeClr val="accent5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0039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23961-5878-594C-8785-0A9B0D269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Case-cohort design</a:t>
            </a:r>
            <a:endParaRPr lang="en-FI" dirty="0"/>
          </a:p>
        </p:txBody>
      </p:sp>
      <p:pic>
        <p:nvPicPr>
          <p:cNvPr id="7" name="Picture 6" descr="Chart, waterfall chart&#10;&#10;Description automatically generated">
            <a:extLst>
              <a:ext uri="{FF2B5EF4-FFF2-40B4-BE49-F238E27FC236}">
                <a16:creationId xmlns:a16="http://schemas.microsoft.com/office/drawing/2014/main" id="{9BF829E8-DB1C-3746-A311-70B87411B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6215" y="4077729"/>
            <a:ext cx="2990799" cy="247032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0E0FEF-9C9A-B84B-9FBB-8DE9B8EDAB99}"/>
              </a:ext>
            </a:extLst>
          </p:cNvPr>
          <p:cNvCxnSpPr>
            <a:cxnSpLocks/>
          </p:cNvCxnSpPr>
          <p:nvPr/>
        </p:nvCxnSpPr>
        <p:spPr>
          <a:xfrm flipH="1">
            <a:off x="8241961" y="6079525"/>
            <a:ext cx="951470" cy="0"/>
          </a:xfrm>
          <a:prstGeom prst="straightConnector1">
            <a:avLst/>
          </a:prstGeom>
          <a:ln w="57150">
            <a:solidFill>
              <a:srgbClr val="9380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7E0E872-4C7A-4844-91D5-A45AF0534B4F}"/>
              </a:ext>
            </a:extLst>
          </p:cNvPr>
          <p:cNvSpPr txBox="1"/>
          <p:nvPr/>
        </p:nvSpPr>
        <p:spPr>
          <a:xfrm>
            <a:off x="6012186" y="5722424"/>
            <a:ext cx="27156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S</a:t>
            </a:r>
            <a:r>
              <a:rPr lang="en-FI" sz="1600" dirty="0"/>
              <a:t>ize </a:t>
            </a:r>
            <a:r>
              <a:rPr lang="en-FI" sz="1600" dirty="0">
                <a:solidFill>
                  <a:schemeClr val="accent5"/>
                </a:solidFill>
              </a:rPr>
              <a:t>10,000</a:t>
            </a:r>
            <a:r>
              <a:rPr lang="en-FI" sz="1600" dirty="0"/>
              <a:t> -&gt; 100,000</a:t>
            </a:r>
          </a:p>
          <a:p>
            <a:r>
              <a:rPr lang="en-FI" sz="1600" dirty="0"/>
              <a:t>Representative?</a:t>
            </a:r>
          </a:p>
          <a:p>
            <a:r>
              <a:rPr lang="en-FI" sz="1600" dirty="0"/>
              <a:t>Cases | subcohort = 1,064,001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5A4F093-F377-F946-A0B6-1F692FA05025}"/>
              </a:ext>
            </a:extLst>
          </p:cNvPr>
          <p:cNvSpPr txBox="1">
            <a:spLocks/>
          </p:cNvSpPr>
          <p:nvPr/>
        </p:nvSpPr>
        <p:spPr>
          <a:xfrm>
            <a:off x="850557" y="1430209"/>
            <a:ext cx="6551141" cy="4797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6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6A741C3-11F9-2F41-94D7-CCE12F078E7B}"/>
              </a:ext>
            </a:extLst>
          </p:cNvPr>
          <p:cNvSpPr txBox="1">
            <a:spLocks/>
          </p:cNvSpPr>
          <p:nvPr/>
        </p:nvSpPr>
        <p:spPr>
          <a:xfrm>
            <a:off x="850557" y="1430209"/>
            <a:ext cx="10332308" cy="4797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Full cohort = every unique id in </a:t>
            </a:r>
            <a:r>
              <a:rPr lang="en-GB" sz="2400" dirty="0" err="1"/>
              <a:t>first_event</a:t>
            </a:r>
            <a:r>
              <a:rPr lang="en-GB" sz="2400" dirty="0"/>
              <a:t> = 6,332,009</a:t>
            </a:r>
          </a:p>
          <a:p>
            <a:r>
              <a:rPr lang="en-GB" sz="2400" dirty="0"/>
              <a:t>Cases = every unique id having DEATH endpoint = 979,285</a:t>
            </a:r>
          </a:p>
          <a:p>
            <a:r>
              <a:rPr lang="en-GB" sz="2400" dirty="0"/>
              <a:t>Assign weight to each each id due to oversample of cases</a:t>
            </a:r>
          </a:p>
          <a:p>
            <a:pPr lvl="1"/>
            <a:r>
              <a:rPr lang="en-GB" sz="2000" dirty="0"/>
              <a:t>Cases = 1.0 </a:t>
            </a:r>
          </a:p>
          <a:p>
            <a:pPr lvl="1"/>
            <a:r>
              <a:rPr lang="en-GB" sz="2000" dirty="0"/>
              <a:t>Control = </a:t>
            </a:r>
            <a:r>
              <a:rPr lang="en-GB" sz="2000" dirty="0" err="1"/>
              <a:t>len</a:t>
            </a:r>
            <a:r>
              <a:rPr lang="en-GB" sz="2000" dirty="0"/>
              <a:t>(cohort - cases) / </a:t>
            </a:r>
            <a:r>
              <a:rPr lang="en-GB" sz="2000" dirty="0" err="1"/>
              <a:t>len</a:t>
            </a:r>
            <a:r>
              <a:rPr lang="en-GB" sz="2000" dirty="0"/>
              <a:t>(</a:t>
            </a:r>
            <a:r>
              <a:rPr lang="en-GB" sz="2000" dirty="0" err="1"/>
              <a:t>subcohort</a:t>
            </a:r>
            <a:r>
              <a:rPr lang="en-GB" sz="2000" dirty="0"/>
              <a:t> &amp; (cohort - cases))  =</a:t>
            </a:r>
          </a:p>
          <a:p>
            <a:r>
              <a:rPr lang="en-GB" sz="2400" dirty="0"/>
              <a:t>Define groups: </a:t>
            </a:r>
            <a:r>
              <a:rPr lang="en-GB" sz="1600" dirty="0">
                <a:solidFill>
                  <a:schemeClr val="accent5"/>
                </a:solidFill>
              </a:rPr>
              <a:t>(Do we still need to use full cohort once </a:t>
            </a:r>
            <a:r>
              <a:rPr lang="en-GB" sz="1600" dirty="0" err="1">
                <a:solidFill>
                  <a:schemeClr val="accent5"/>
                </a:solidFill>
              </a:rPr>
              <a:t>subcohort</a:t>
            </a:r>
            <a:r>
              <a:rPr lang="en-GB" sz="1600" dirty="0">
                <a:solidFill>
                  <a:schemeClr val="accent5"/>
                </a:solidFill>
              </a:rPr>
              <a:t> is defined?)</a:t>
            </a:r>
            <a:endParaRPr lang="en-GB" sz="2400" dirty="0">
              <a:solidFill>
                <a:schemeClr val="accent5"/>
              </a:solidFill>
            </a:endParaRPr>
          </a:p>
          <a:p>
            <a:pPr lvl="1"/>
            <a:r>
              <a:rPr lang="en-GB" sz="2000" dirty="0"/>
              <a:t>Unexposed = cohort - cases - </a:t>
            </a:r>
            <a:r>
              <a:rPr lang="en-GB" sz="2000" dirty="0" err="1"/>
              <a:t>ids_with_ep</a:t>
            </a:r>
            <a:endParaRPr lang="en-GB" sz="2000" dirty="0"/>
          </a:p>
          <a:p>
            <a:pPr lvl="1"/>
            <a:r>
              <a:rPr lang="en-GB" sz="2000" dirty="0" err="1"/>
              <a:t>Unexposed_death</a:t>
            </a:r>
            <a:r>
              <a:rPr lang="en-GB" sz="2000" dirty="0"/>
              <a:t> = cases - </a:t>
            </a:r>
            <a:r>
              <a:rPr lang="en-GB" sz="2000" dirty="0" err="1"/>
              <a:t>ids_with_ep</a:t>
            </a:r>
            <a:endParaRPr lang="en-GB" sz="2000" dirty="0"/>
          </a:p>
          <a:p>
            <a:pPr lvl="1"/>
            <a:r>
              <a:rPr lang="en-GB" sz="2000" dirty="0" err="1"/>
              <a:t>Unexposed_exposed</a:t>
            </a:r>
            <a:r>
              <a:rPr lang="en-GB" sz="2000" dirty="0"/>
              <a:t> = </a:t>
            </a:r>
            <a:r>
              <a:rPr lang="en-GB" sz="2000" dirty="0" err="1"/>
              <a:t>ids_with_ep</a:t>
            </a:r>
            <a:r>
              <a:rPr lang="en-GB" sz="2000" dirty="0"/>
              <a:t> - cases</a:t>
            </a:r>
          </a:p>
          <a:p>
            <a:pPr lvl="1"/>
            <a:r>
              <a:rPr lang="en-GB" sz="2000" dirty="0" err="1"/>
              <a:t>Unexposed_exposed_death</a:t>
            </a:r>
            <a:r>
              <a:rPr lang="en-GB" sz="2000" dirty="0"/>
              <a:t> = </a:t>
            </a:r>
            <a:r>
              <a:rPr lang="en-GB" sz="2000" dirty="0" err="1"/>
              <a:t>ids_with_ep</a:t>
            </a:r>
            <a:r>
              <a:rPr lang="en-GB" sz="2000" dirty="0"/>
              <a:t> &amp; cases</a:t>
            </a:r>
          </a:p>
          <a:p>
            <a:r>
              <a:rPr lang="en-GB" sz="2400" dirty="0"/>
              <a:t>For unexposed -&gt; exposed, use time window to split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C8557-8AC2-4B4A-94B1-3575331CB0CB}"/>
              </a:ext>
            </a:extLst>
          </p:cNvPr>
          <p:cNvSpPr txBox="1"/>
          <p:nvPr/>
        </p:nvSpPr>
        <p:spPr>
          <a:xfrm>
            <a:off x="9760794" y="28856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I" dirty="0"/>
              <a:t>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476EB2F-7631-F048-861F-3376FF359A40}"/>
              </a:ext>
            </a:extLst>
          </p:cNvPr>
          <p:cNvCxnSpPr>
            <a:cxnSpLocks/>
          </p:cNvCxnSpPr>
          <p:nvPr/>
        </p:nvCxnSpPr>
        <p:spPr>
          <a:xfrm>
            <a:off x="8426264" y="3231667"/>
            <a:ext cx="289148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751BED1-0F20-664A-88CC-0CF371B5C801}"/>
              </a:ext>
            </a:extLst>
          </p:cNvPr>
          <p:cNvSpPr txBox="1"/>
          <p:nvPr/>
        </p:nvSpPr>
        <p:spPr>
          <a:xfrm>
            <a:off x="8376837" y="3231666"/>
            <a:ext cx="3060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FI" dirty="0"/>
              <a:t>ampling fraction of non-cases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825470-7359-AF42-8241-241B50830E7F}"/>
              </a:ext>
            </a:extLst>
          </p:cNvPr>
          <p:cNvSpPr/>
          <p:nvPr/>
        </p:nvSpPr>
        <p:spPr>
          <a:xfrm>
            <a:off x="9629422" y="5531556"/>
            <a:ext cx="643467" cy="575733"/>
          </a:xfrm>
          <a:prstGeom prst="rect">
            <a:avLst/>
          </a:prstGeom>
          <a:solidFill>
            <a:srgbClr val="FF0000">
              <a:alpha val="3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22B737-7B09-AE49-8A31-16D93323B23B}"/>
              </a:ext>
            </a:extLst>
          </p:cNvPr>
          <p:cNvSpPr/>
          <p:nvPr/>
        </p:nvSpPr>
        <p:spPr>
          <a:xfrm>
            <a:off x="8794045" y="3872089"/>
            <a:ext cx="163689" cy="163689"/>
          </a:xfrm>
          <a:prstGeom prst="rect">
            <a:avLst/>
          </a:prstGeom>
          <a:solidFill>
            <a:srgbClr val="FF0000">
              <a:alpha val="3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9EEC41-9A81-1146-85E0-EAE1EFB5CBEB}"/>
              </a:ext>
            </a:extLst>
          </p:cNvPr>
          <p:cNvSpPr txBox="1"/>
          <p:nvPr/>
        </p:nvSpPr>
        <p:spPr>
          <a:xfrm>
            <a:off x="8985956" y="3770489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I" dirty="0"/>
              <a:t>Exposed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171CCA4-7ED9-7E47-94AA-300BF56DE442}"/>
              </a:ext>
            </a:extLst>
          </p:cNvPr>
          <p:cNvGrpSpPr/>
          <p:nvPr/>
        </p:nvGrpSpPr>
        <p:grpSpPr>
          <a:xfrm>
            <a:off x="8952089" y="474133"/>
            <a:ext cx="2122311" cy="1411111"/>
            <a:chOff x="8952089" y="474133"/>
            <a:chExt cx="2122311" cy="141111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A75019-8AD0-944C-83E3-111AD19A3BD5}"/>
                </a:ext>
              </a:extLst>
            </p:cNvPr>
            <p:cNvSpPr/>
            <p:nvPr/>
          </p:nvSpPr>
          <p:spPr>
            <a:xfrm>
              <a:off x="8952089" y="474133"/>
              <a:ext cx="2122311" cy="14111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3AC3C3A-89CD-6443-B291-8F97419ADD7C}"/>
                </a:ext>
              </a:extLst>
            </p:cNvPr>
            <p:cNvSpPr txBox="1"/>
            <p:nvPr/>
          </p:nvSpPr>
          <p:spPr>
            <a:xfrm>
              <a:off x="8985956" y="519289"/>
              <a:ext cx="9653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I" dirty="0"/>
                <a:t>Samples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88D2135-BBCB-B141-B145-827481F47E23}"/>
                </a:ext>
              </a:extLst>
            </p:cNvPr>
            <p:cNvSpPr/>
            <p:nvPr/>
          </p:nvSpPr>
          <p:spPr>
            <a:xfrm>
              <a:off x="8963378" y="936978"/>
              <a:ext cx="2099733" cy="94826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I" dirty="0"/>
                <a:t>Death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4732799-4BA2-2544-8B83-41DC8736C98B}"/>
                </a:ext>
              </a:extLst>
            </p:cNvPr>
            <p:cNvSpPr/>
            <p:nvPr/>
          </p:nvSpPr>
          <p:spPr>
            <a:xfrm>
              <a:off x="10035822" y="632176"/>
              <a:ext cx="1027289" cy="440267"/>
            </a:xfrm>
            <a:prstGeom prst="rect">
              <a:avLst/>
            </a:prstGeom>
            <a:solidFill>
              <a:srgbClr val="FF0000">
                <a:alpha val="5764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Exposed</a:t>
              </a:r>
              <a:endParaRPr lang="en-FI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1507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09BDE-D4D8-3F4B-8F49-6A7EB72B4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Cox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46007-1107-8047-81B5-41111E780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6065"/>
            <a:ext cx="10515600" cy="3991232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time = end of follow-up - start of follow-up </a:t>
            </a:r>
          </a:p>
          <a:p>
            <a:pPr lvl="1"/>
            <a:r>
              <a:rPr lang="en-GB" sz="2000" dirty="0"/>
              <a:t>except for individuals diagnosed with the exposure endpoint where time is split from entry till diagnosis and from diagnosis till the end of follow up, see below</a:t>
            </a:r>
          </a:p>
          <a:p>
            <a:r>
              <a:rPr lang="en-GB" sz="2400" dirty="0" err="1"/>
              <a:t>exposure_endpoint</a:t>
            </a:r>
            <a:r>
              <a:rPr lang="en-GB" sz="2400" dirty="0"/>
              <a:t> is treated as a time-varying covariate. </a:t>
            </a:r>
          </a:p>
          <a:p>
            <a:pPr lvl="1"/>
            <a:r>
              <a:rPr lang="en-GB" sz="1800" dirty="0"/>
              <a:t>an individual is unexposed (</a:t>
            </a:r>
            <a:r>
              <a:rPr lang="en-GB" sz="1800" dirty="0" err="1"/>
              <a:t>exposure_endpoint</a:t>
            </a:r>
            <a:r>
              <a:rPr lang="en-GB" sz="1800" dirty="0"/>
              <a:t>  = 0) from 1998-01-01 until the diagnoses of the exposure endpoint and exposed (</a:t>
            </a:r>
            <a:r>
              <a:rPr lang="en-GB" sz="1800" dirty="0" err="1"/>
              <a:t>exposure_endpoint</a:t>
            </a:r>
            <a:r>
              <a:rPr lang="en-GB" sz="1800" dirty="0"/>
              <a:t> = 1) after that. </a:t>
            </a:r>
          </a:p>
          <a:p>
            <a:pPr lvl="1"/>
            <a:r>
              <a:rPr lang="en-GB" sz="1800" dirty="0"/>
              <a:t>If an individual experiences an exposure endpoint, it will have two rows in the dataset.</a:t>
            </a:r>
            <a:endParaRPr lang="en-GB" sz="2000" dirty="0"/>
          </a:p>
          <a:p>
            <a:r>
              <a:rPr lang="en-GB" sz="2400" dirty="0"/>
              <a:t>Lagged hazard ratios are computed with the following follow-up time windows</a:t>
            </a:r>
          </a:p>
          <a:p>
            <a:pPr lvl="1"/>
            <a:r>
              <a:rPr lang="en-GB" sz="2000" dirty="0"/>
              <a:t>&lt; 1 year, </a:t>
            </a:r>
          </a:p>
          <a:p>
            <a:pPr lvl="1"/>
            <a:r>
              <a:rPr lang="en-GB" sz="2000" dirty="0"/>
              <a:t>between 1 and 5 years, </a:t>
            </a:r>
          </a:p>
          <a:p>
            <a:pPr lvl="1"/>
            <a:r>
              <a:rPr lang="en-GB" sz="2000" dirty="0"/>
              <a:t>between 5 and 15 years</a:t>
            </a:r>
          </a:p>
          <a:p>
            <a:pPr lvl="1"/>
            <a:r>
              <a:rPr lang="en-GB" sz="2000" dirty="0"/>
              <a:t>All</a:t>
            </a:r>
            <a:endParaRPr lang="en-GB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D32B1B-6993-1F45-9011-FA3A194FA825}"/>
              </a:ext>
            </a:extLst>
          </p:cNvPr>
          <p:cNvSpPr/>
          <p:nvPr/>
        </p:nvSpPr>
        <p:spPr>
          <a:xfrm>
            <a:off x="1985318" y="1820730"/>
            <a:ext cx="83943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Surv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time,death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~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exposure_endpoint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birth_year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 sex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034397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8F0A2-EEA1-8A4C-8013-04D59D4C5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Cox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7912E-14B6-7E46-9B5A-2A8796495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55489" cy="4351338"/>
          </a:xfrm>
        </p:spPr>
        <p:txBody>
          <a:bodyPr/>
          <a:lstStyle/>
          <a:p>
            <a:r>
              <a:rPr lang="en-GB" dirty="0"/>
              <a:t>duration, </a:t>
            </a:r>
            <a:r>
              <a:rPr lang="en-GB" dirty="0" err="1"/>
              <a:t>death_bool</a:t>
            </a:r>
            <a:r>
              <a:rPr lang="en-GB" dirty="0"/>
              <a:t>, </a:t>
            </a:r>
            <a:r>
              <a:rPr lang="en-GB" dirty="0" err="1"/>
              <a:t>endpoint_bool</a:t>
            </a:r>
            <a:r>
              <a:rPr lang="en-GB" dirty="0"/>
              <a:t>, </a:t>
            </a:r>
            <a:r>
              <a:rPr lang="en-GB" dirty="0" err="1"/>
              <a:t>birth_year</a:t>
            </a:r>
            <a:r>
              <a:rPr lang="en-GB" dirty="0"/>
              <a:t>, </a:t>
            </a:r>
            <a:r>
              <a:rPr lang="en-GB" dirty="0" err="1"/>
              <a:t>female_bool</a:t>
            </a:r>
            <a:r>
              <a:rPr lang="en-GB" dirty="0"/>
              <a:t>, weight</a:t>
            </a:r>
          </a:p>
          <a:p>
            <a:r>
              <a:rPr lang="en-GB" dirty="0"/>
              <a:t>Skip if </a:t>
            </a:r>
            <a:r>
              <a:rPr lang="en-GB" dirty="0" err="1"/>
              <a:t>number_of_ids</a:t>
            </a:r>
            <a:r>
              <a:rPr lang="en-GB" dirty="0"/>
              <a:t> in Unexposed_exposed_death_p2 &lt; 100</a:t>
            </a:r>
          </a:p>
          <a:p>
            <a:r>
              <a:rPr lang="en-GB" dirty="0"/>
              <a:t>Merge all the 6 </a:t>
            </a:r>
            <a:r>
              <a:rPr lang="en-GB" dirty="0" err="1"/>
              <a:t>dataframes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Unexposed, unexposed </a:t>
            </a:r>
            <a:r>
              <a:rPr lang="en-GB" dirty="0">
                <a:sym typeface="Wingdings" pitchFamily="2" charset="2"/>
              </a:rPr>
              <a:t> death</a:t>
            </a:r>
            <a:endParaRPr lang="en-GB" dirty="0"/>
          </a:p>
          <a:p>
            <a:pPr lvl="1"/>
            <a:r>
              <a:rPr lang="en-GB" dirty="0"/>
              <a:t>Unexposed</a:t>
            </a:r>
            <a:r>
              <a:rPr lang="en-GB" dirty="0">
                <a:sym typeface="Wingdings" pitchFamily="2" charset="2"/>
              </a:rPr>
              <a:t>  exposed                   (two periods)</a:t>
            </a:r>
          </a:p>
          <a:p>
            <a:pPr lvl="1"/>
            <a:r>
              <a:rPr lang="en-GB" dirty="0"/>
              <a:t>Unexposed</a:t>
            </a:r>
            <a:r>
              <a:rPr lang="en-GB" dirty="0">
                <a:sym typeface="Wingdings" pitchFamily="2" charset="2"/>
              </a:rPr>
              <a:t>  exposed  death  (two periods)</a:t>
            </a:r>
          </a:p>
          <a:p>
            <a:r>
              <a:rPr lang="en-FI" dirty="0"/>
              <a:t>Drop female_bool if this disease is sex specified (</a:t>
            </a:r>
            <a:r>
              <a:rPr lang="en-FI" dirty="0">
                <a:solidFill>
                  <a:schemeClr val="accent5"/>
                </a:solidFill>
              </a:rPr>
              <a:t>drop or filter&amp;drop?</a:t>
            </a:r>
            <a:r>
              <a:rPr lang="en-FI" dirty="0"/>
              <a:t>)</a:t>
            </a:r>
          </a:p>
          <a:p>
            <a:pPr lvl="1"/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059187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7512E-C03C-B543-8C7A-ABF1B671B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Absolute risk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6AEAD-18C8-0C46-BA13-E3AC8B5E3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Represents the probability of dying from a given endpoint</a:t>
            </a:r>
          </a:p>
          <a:p>
            <a:r>
              <a:rPr lang="en-US" dirty="0"/>
              <a:t>Query:</a:t>
            </a:r>
          </a:p>
          <a:p>
            <a:pPr lvl="1"/>
            <a:r>
              <a:rPr lang="en-GB" dirty="0" err="1"/>
              <a:t>survival_probability</a:t>
            </a:r>
            <a:r>
              <a:rPr lang="en-GB" dirty="0"/>
              <a:t> is derived using the Breslow’s method assuming these values for the other covariates in the model:</a:t>
            </a:r>
            <a:endParaRPr lang="en-US" dirty="0"/>
          </a:p>
          <a:p>
            <a:pPr lvl="2"/>
            <a:r>
              <a:rPr lang="en-US" dirty="0"/>
              <a:t>Mean of birth year = 1959  2000</a:t>
            </a:r>
          </a:p>
          <a:p>
            <a:pPr marL="914400" lvl="2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chemeClr val="accent5"/>
                </a:solidFill>
              </a:rPr>
              <a:t> (need to compute this number using </a:t>
            </a:r>
            <a:r>
              <a:rPr lang="en-US" dirty="0" err="1">
                <a:solidFill>
                  <a:schemeClr val="accent5"/>
                </a:solidFill>
              </a:rPr>
              <a:t>minimal_phenotype</a:t>
            </a:r>
            <a:r>
              <a:rPr lang="en-US" dirty="0">
                <a:solidFill>
                  <a:schemeClr val="accent5"/>
                </a:solidFill>
              </a:rPr>
              <a:t> file?)</a:t>
            </a:r>
          </a:p>
          <a:p>
            <a:pPr lvl="2"/>
            <a:r>
              <a:rPr lang="en-US" dirty="0">
                <a:sym typeface="+mn-ea"/>
              </a:rPr>
              <a:t>Mean of </a:t>
            </a:r>
            <a:r>
              <a:rPr lang="en-US" dirty="0" err="1">
                <a:sym typeface="+mn-ea"/>
              </a:rPr>
              <a:t>female_bool</a:t>
            </a:r>
            <a:r>
              <a:rPr lang="en-US" dirty="0">
                <a:sym typeface="+mn-ea"/>
              </a:rPr>
              <a:t> = 0.5 (1 if female; 0 otherwise)</a:t>
            </a:r>
            <a:endParaRPr lang="en-US" dirty="0"/>
          </a:p>
          <a:p>
            <a:pPr lvl="2"/>
            <a:r>
              <a:rPr lang="en-US" dirty="0" err="1"/>
              <a:t>Endpoint_bool</a:t>
            </a:r>
            <a:r>
              <a:rPr lang="en-US" dirty="0"/>
              <a:t> = True</a:t>
            </a:r>
          </a:p>
          <a:p>
            <a:pPr lvl="2"/>
            <a:r>
              <a:rPr lang="en-US" dirty="0"/>
              <a:t>Time = 1, 5, 15, or </a:t>
            </a:r>
            <a:r>
              <a:rPr lang="en-US" dirty="0" err="1"/>
              <a:t>end_year</a:t>
            </a:r>
            <a:r>
              <a:rPr lang="en-US" dirty="0"/>
              <a:t> - </a:t>
            </a:r>
            <a:r>
              <a:rPr lang="en-US" dirty="0" err="1"/>
              <a:t>start_year</a:t>
            </a:r>
            <a:endParaRPr lang="en-US" dirty="0"/>
          </a:p>
          <a:p>
            <a:pPr lvl="0"/>
            <a:r>
              <a:rPr lang="en-US" dirty="0"/>
              <a:t>Normalize the collected data</a:t>
            </a:r>
            <a:endParaRPr lang="en-GB" dirty="0"/>
          </a:p>
          <a:p>
            <a:r>
              <a:rPr lang="en-GB" dirty="0"/>
              <a:t>Absolute risk = 1 - </a:t>
            </a:r>
            <a:r>
              <a:rPr lang="en-GB" dirty="0" err="1"/>
              <a:t>survival_probability</a:t>
            </a:r>
            <a:endParaRPr lang="en-GB" dirty="0"/>
          </a:p>
        </p:txBody>
      </p:sp>
      <p:pic>
        <p:nvPicPr>
          <p:cNvPr id="4" name="Picture 3" descr="png.latex">
            <a:extLst>
              <a:ext uri="{FF2B5EF4-FFF2-40B4-BE49-F238E27FC236}">
                <a16:creationId xmlns:a16="http://schemas.microsoft.com/office/drawing/2014/main" id="{D4940708-186B-5844-999F-A5699133F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117" y="5894904"/>
            <a:ext cx="5113776" cy="31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667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B01AA-7492-1941-AF77-84EAC1327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300CF-CBC0-3549-B7AF-A9E7E0111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an individual experiences an exposure endpoint, it will have two rows in the dataset.</a:t>
            </a:r>
          </a:p>
          <a:p>
            <a:pPr lvl="1"/>
            <a:r>
              <a:rPr lang="en-GB" dirty="0"/>
              <a:t>We assume that this individual cannot recover from this exposure until his death, but what if the exposure is an infectious disease or a fracture </a:t>
            </a:r>
          </a:p>
          <a:p>
            <a:pPr lvl="1"/>
            <a:r>
              <a:rPr lang="en-GB" dirty="0"/>
              <a:t>E.g. ST19_FRACT_FOOT_ANKLE</a:t>
            </a:r>
          </a:p>
          <a:p>
            <a:r>
              <a:rPr lang="en-GB" dirty="0"/>
              <a:t>A disease an individual once had can be irrelevant to his death.</a:t>
            </a:r>
          </a:p>
          <a:p>
            <a:r>
              <a:rPr lang="en-GB" dirty="0"/>
              <a:t>If many censorings, the </a:t>
            </a:r>
            <a:r>
              <a:rPr lang="en-GB" dirty="0" err="1"/>
              <a:t>subcohort</a:t>
            </a:r>
            <a:r>
              <a:rPr lang="en-GB" dirty="0"/>
              <a:t> will be "thin" in the end.</a:t>
            </a:r>
          </a:p>
          <a:p>
            <a:pPr lvl="1"/>
            <a:r>
              <a:rPr lang="en-GB" dirty="0"/>
              <a:t>The </a:t>
            </a:r>
            <a:r>
              <a:rPr lang="en-GB" dirty="0" err="1"/>
              <a:t>subcohort</a:t>
            </a:r>
            <a:r>
              <a:rPr lang="en-GB" dirty="0"/>
              <a:t> cannot represent the whole cohort. </a:t>
            </a:r>
          </a:p>
          <a:p>
            <a:pPr lvl="1"/>
            <a:r>
              <a:rPr lang="en-GB" dirty="0"/>
              <a:t>E.g. high age, related endpoints</a:t>
            </a:r>
            <a:endParaRPr lang="en-GB" dirty="0">
              <a:effectLst/>
            </a:endParaRP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856072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77D09-3DC2-8547-A5E9-33D47952A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Actions to take – Data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B74F0-B819-2046-A4CF-0DEE0ED81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Start of follow-up: 1998-01-01 </a:t>
            </a:r>
          </a:p>
          <a:p>
            <a:r>
              <a:rPr lang="en-GB" dirty="0"/>
              <a:t>End of follow-up: death or 2020-12-31</a:t>
            </a:r>
          </a:p>
          <a:p>
            <a:r>
              <a:rPr lang="en-GB" dirty="0"/>
              <a:t>Remove any individuals with null value  </a:t>
            </a:r>
            <a:r>
              <a:rPr lang="en-GB" dirty="0">
                <a:solidFill>
                  <a:schemeClr val="accent5"/>
                </a:solidFill>
              </a:rPr>
              <a:t>7,070,520</a:t>
            </a:r>
          </a:p>
          <a:p>
            <a:r>
              <a:rPr lang="en-GB" dirty="0"/>
              <a:t>Convert date of birth to birthday float</a:t>
            </a:r>
          </a:p>
          <a:p>
            <a:r>
              <a:rPr lang="en-GB" dirty="0"/>
              <a:t>Duration is float with 2 decimals (in this way, buffer is 3 days approximately since all duration &lt; 0.01 will be ignored)</a:t>
            </a:r>
          </a:p>
          <a:p>
            <a:r>
              <a:rPr lang="en-GB" dirty="0"/>
              <a:t>Remove individuals that lived outside of the study time frame  </a:t>
            </a:r>
            <a:r>
              <a:rPr lang="en-GB" dirty="0">
                <a:solidFill>
                  <a:schemeClr val="accent5"/>
                </a:solidFill>
              </a:rPr>
              <a:t>6,518,945</a:t>
            </a:r>
          </a:p>
          <a:p>
            <a:r>
              <a:rPr lang="en-GB" strike="sngStrike" dirty="0"/>
              <a:t>Remove individuals who born after the study start time </a:t>
            </a:r>
            <a:r>
              <a:rPr lang="en-GB" strike="sngStrike" dirty="0">
                <a:solidFill>
                  <a:schemeClr val="accent5"/>
                </a:solidFill>
              </a:rPr>
              <a:t>5,250,507</a:t>
            </a:r>
          </a:p>
          <a:p>
            <a:pPr marL="0" indent="0">
              <a:buNone/>
            </a:pPr>
            <a:r>
              <a:rPr lang="en-GB" dirty="0"/>
              <a:t>   </a:t>
            </a:r>
            <a:r>
              <a:rPr lang="en-GB" dirty="0" err="1"/>
              <a:t>start_age</a:t>
            </a:r>
            <a:r>
              <a:rPr lang="en-GB" dirty="0"/>
              <a:t> = max(</a:t>
            </a:r>
            <a:r>
              <a:rPr lang="en-GB" dirty="0" err="1"/>
              <a:t>study_start_date</a:t>
            </a:r>
            <a:r>
              <a:rPr lang="en-GB" dirty="0"/>
              <a:t> – </a:t>
            </a:r>
            <a:r>
              <a:rPr lang="en-GB" dirty="0" err="1"/>
              <a:t>birth_date</a:t>
            </a:r>
            <a:r>
              <a:rPr lang="en-GB" dirty="0"/>
              <a:t>, 0.0)</a:t>
            </a:r>
          </a:p>
          <a:p>
            <a:pPr lvl="1"/>
            <a:endParaRPr lang="en-GB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726516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24010</TotalTime>
  <Words>1360</Words>
  <Application>Microsoft Macintosh PowerPoint</Application>
  <PresentationFormat>Widescreen</PresentationFormat>
  <Paragraphs>177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Menlo</vt:lpstr>
      <vt:lpstr>Office Theme</vt:lpstr>
      <vt:lpstr>Mortality analysis</vt:lpstr>
      <vt:lpstr>Objective</vt:lpstr>
      <vt:lpstr>Case-cohort design</vt:lpstr>
      <vt:lpstr>Case-cohort design</vt:lpstr>
      <vt:lpstr>Cox regression</vt:lpstr>
      <vt:lpstr>Cox regression</vt:lpstr>
      <vt:lpstr>Absolute risk</vt:lpstr>
      <vt:lpstr>???</vt:lpstr>
      <vt:lpstr>Actions to take – Data process</vt:lpstr>
      <vt:lpstr>Actions to take – Study design</vt:lpstr>
      <vt:lpstr>Actions to take – Model design</vt:lpstr>
      <vt:lpstr>Actions to take – Risk calculation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Mortality analysis</dc:title>
  <dc:creator>Wang, Feiyi</dc:creator>
  <cp:lastModifiedBy>Wang, Feiyi</cp:lastModifiedBy>
  <cp:revision>10</cp:revision>
  <dcterms:created xsi:type="dcterms:W3CDTF">2021-11-03T23:48:48Z</dcterms:created>
  <dcterms:modified xsi:type="dcterms:W3CDTF">2021-11-30T12:14:27Z</dcterms:modified>
</cp:coreProperties>
</file>