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1" r:id="rId4"/>
    <p:sldId id="260" r:id="rId5"/>
    <p:sldId id="268" r:id="rId6"/>
    <p:sldId id="267" r:id="rId7"/>
    <p:sldId id="265" r:id="rId8"/>
    <p:sldId id="284" r:id="rId9"/>
    <p:sldId id="277" r:id="rId10"/>
    <p:sldId id="278" r:id="rId11"/>
    <p:sldId id="280" r:id="rId12"/>
    <p:sldId id="281" r:id="rId13"/>
    <p:sldId id="282" r:id="rId14"/>
    <p:sldId id="283" r:id="rId15"/>
    <p:sldId id="276" r:id="rId16"/>
    <p:sldId id="287" r:id="rId17"/>
    <p:sldId id="286" r:id="rId18"/>
    <p:sldId id="285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3D40E0-BB87-4E51-8E44-049421271697}">
          <p14:sldIdLst>
            <p14:sldId id="256"/>
            <p14:sldId id="258"/>
            <p14:sldId id="261"/>
            <p14:sldId id="260"/>
            <p14:sldId id="268"/>
            <p14:sldId id="267"/>
            <p14:sldId id="265"/>
            <p14:sldId id="284"/>
            <p14:sldId id="277"/>
            <p14:sldId id="278"/>
            <p14:sldId id="280"/>
            <p14:sldId id="281"/>
            <p14:sldId id="282"/>
            <p14:sldId id="283"/>
            <p14:sldId id="276"/>
            <p14:sldId id="287"/>
            <p14:sldId id="286"/>
            <p14:sldId id="28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1" autoAdjust="0"/>
    <p:restoredTop sz="81172" autoAdjust="0"/>
  </p:normalViewPr>
  <p:slideViewPr>
    <p:cSldViewPr>
      <p:cViewPr varScale="1">
        <p:scale>
          <a:sx n="110" d="100"/>
          <a:sy n="110" d="100"/>
        </p:scale>
        <p:origin x="-1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3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C1F3A-0E77-4C52-A66F-5BAC0B33AA11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7D1D-C6ED-4B5D-9D75-F8F2D3C7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B90C4-8C3D-4CB7-AB1F-DD49CF4739B2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14777-C445-4E5E-86C1-B282A0BE9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14777-C445-4E5E-86C1-B282A0BE9A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14777-C445-4E5E-86C1-B282A0BE9A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14777-C445-4E5E-86C1-B282A0BE9A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14777-C445-4E5E-86C1-B282A0BE9A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14777-C445-4E5E-86C1-B282A0BE9A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14777-C445-4E5E-86C1-B282A0BE9A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14777-C445-4E5E-86C1-B282A0BE9A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alpha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447800"/>
            <a:ext cx="9144000" cy="2166938"/>
          </a:xfrm>
          <a:prstGeom prst="rect">
            <a:avLst/>
          </a:prstGeom>
          <a:solidFill>
            <a:schemeClr val="accent2">
              <a:alpha val="8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90600" y="1905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8" name="Picture 8" descr="Logo_TitlePage_anime_Fin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5254625"/>
            <a:ext cx="3382962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27213" y="1625600"/>
            <a:ext cx="7010400" cy="812800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438400"/>
            <a:ext cx="7010400" cy="11430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20955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1341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8600" y="228600"/>
            <a:ext cx="8686800" cy="5791200"/>
          </a:xfrm>
          <a:prstGeom prst="rect">
            <a:avLst/>
          </a:prstGeom>
          <a:solidFill>
            <a:schemeClr val="bg1">
              <a:alpha val="83000"/>
            </a:schemeClr>
          </a:solidFill>
          <a:ln w="12700">
            <a:solidFill>
              <a:schemeClr val="accent1">
                <a:alpha val="6000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8382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4400" y="6248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sym typeface="Wingdings" pitchFamily="2" charset="2"/>
              </a:defRPr>
            </a:lvl1pPr>
          </a:lstStyle>
          <a:p>
            <a:endParaRPr lang="en-US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8534400" y="62150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551363" y="6324600"/>
            <a:ext cx="3962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b="1" baseline="0" dirty="0" smtClean="0">
                <a:solidFill>
                  <a:schemeClr val="tx2"/>
                </a:solidFill>
                <a:ea typeface="+mn-ea"/>
                <a:sym typeface="Wingdings" pitchFamily="2" charset="2"/>
              </a:rPr>
              <a:t>ExtWebDriver Open Source Project </a:t>
            </a:r>
            <a:r>
              <a:rPr lang="en-US" sz="800" dirty="0" smtClean="0">
                <a:solidFill>
                  <a:schemeClr val="tx2"/>
                </a:solidFill>
                <a:ea typeface="+mn-ea"/>
                <a:sym typeface="Wingdings" pitchFamily="2" charset="2"/>
              </a:rPr>
              <a:t> Copyright 2014</a:t>
            </a:r>
            <a:r>
              <a:rPr lang="en-US" sz="800" baseline="0" dirty="0" smtClean="0">
                <a:solidFill>
                  <a:schemeClr val="tx2"/>
                </a:solidFill>
                <a:ea typeface="+mn-ea"/>
                <a:sym typeface="Wingdings" pitchFamily="2" charset="2"/>
              </a:rPr>
              <a:t> </a:t>
            </a:r>
            <a:r>
              <a:rPr lang="en-US" sz="800" dirty="0" smtClean="0">
                <a:solidFill>
                  <a:schemeClr val="tx2"/>
                </a:solidFill>
                <a:ea typeface="+mn-ea"/>
                <a:sym typeface="Wingdings" pitchFamily="2" charset="2"/>
              </a:rPr>
              <a:t>FINRA</a:t>
            </a:r>
            <a:endParaRPr lang="en-US" sz="800" dirty="0">
              <a:solidFill>
                <a:schemeClr val="tx2"/>
              </a:solidFill>
              <a:ea typeface="+mn-ea"/>
              <a:sym typeface="Wingdings" pitchFamily="2" charset="2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28600" y="1143000"/>
            <a:ext cx="8686800" cy="0"/>
          </a:xfrm>
          <a:prstGeom prst="line">
            <a:avLst/>
          </a:prstGeom>
          <a:noFill/>
          <a:ln w="12700">
            <a:solidFill>
              <a:schemeClr val="accent1">
                <a:alpha val="60001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1034" name="Picture 10" descr="finra_logo_offic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6172200"/>
            <a:ext cx="125253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230188" indent="-230188" algn="l" rtl="0" fontAlgn="base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5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"/>
        <a:defRPr>
          <a:solidFill>
            <a:schemeClr val="tx1"/>
          </a:solidFill>
          <a:latin typeface="+mn-lt"/>
          <a:ea typeface="+mn-ea"/>
        </a:defRPr>
      </a:lvl2pPr>
      <a:lvl3pPr marL="796925" indent="-173038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+mn-ea"/>
        </a:defRPr>
      </a:lvl3pPr>
      <a:lvl4pPr marL="1090613" indent="-1793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1370013" indent="-165100" algn="l" rtl="0" fontAlgn="base">
        <a:spcBef>
          <a:spcPct val="20000"/>
        </a:spcBef>
        <a:spcAft>
          <a:spcPct val="0"/>
        </a:spcAft>
        <a:buClr>
          <a:schemeClr val="tx2"/>
        </a:buClr>
        <a:buChar char="&gt;"/>
        <a:defRPr>
          <a:solidFill>
            <a:schemeClr val="tx1"/>
          </a:solidFill>
          <a:latin typeface="+mn-lt"/>
          <a:ea typeface="+mn-ea"/>
        </a:defRPr>
      </a:lvl5pPr>
      <a:lvl6pPr marL="1827213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&gt;"/>
        <a:defRPr>
          <a:solidFill>
            <a:schemeClr val="tx1"/>
          </a:solidFill>
          <a:latin typeface="+mn-lt"/>
          <a:ea typeface="+mn-ea"/>
        </a:defRPr>
      </a:lvl6pPr>
      <a:lvl7pPr marL="2284413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&gt;"/>
        <a:defRPr>
          <a:solidFill>
            <a:schemeClr val="tx1"/>
          </a:solidFill>
          <a:latin typeface="+mn-lt"/>
          <a:ea typeface="+mn-ea"/>
        </a:defRPr>
      </a:lvl7pPr>
      <a:lvl8pPr marL="2741613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&gt;"/>
        <a:defRPr>
          <a:solidFill>
            <a:schemeClr val="tx1"/>
          </a:solidFill>
          <a:latin typeface="+mn-lt"/>
          <a:ea typeface="+mn-ea"/>
        </a:defRPr>
      </a:lvl8pPr>
      <a:lvl9pPr marL="3198813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&gt;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inraos.github.io/JTAF-ExtWebDriver/contribute.html" TargetMode="External"/><Relationship Id="rId4" Type="http://schemas.openxmlformats.org/officeDocument/2006/relationships/hyperlink" Target="https://groups.google.com/forum/%23!forum/jtaf-extwebdriv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nraos.github.io/JTAF-ExtWebDriv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7" y="1625600"/>
            <a:ext cx="7542213" cy="425758"/>
          </a:xfrm>
        </p:spPr>
        <p:txBody>
          <a:bodyPr/>
          <a:lstStyle/>
          <a:p>
            <a:r>
              <a:rPr lang="en-US" dirty="0" smtClean="0"/>
              <a:t>ExtWebDriver Open Source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91400" cy="1143000"/>
          </a:xfrm>
        </p:spPr>
        <p:txBody>
          <a:bodyPr/>
          <a:lstStyle/>
          <a:p>
            <a:endParaRPr lang="en-US" dirty="0"/>
          </a:p>
          <a:p>
            <a:endParaRPr lang="en-US" sz="1400" dirty="0" smtClean="0"/>
          </a:p>
          <a:p>
            <a:r>
              <a:rPr lang="en-US" sz="1400" dirty="0" smtClean="0"/>
              <a:t>Daniel Koo</a:t>
            </a:r>
          </a:p>
          <a:p>
            <a:r>
              <a:rPr lang="en-US" sz="1400" dirty="0" smtClean="0"/>
              <a:t>Dan </a:t>
            </a:r>
            <a:r>
              <a:rPr lang="en-US" sz="1400" dirty="0" err="1" smtClean="0"/>
              <a:t>Pulitano</a:t>
            </a:r>
            <a:endParaRPr lang="en-US" sz="1400" dirty="0" smtClean="0"/>
          </a:p>
          <a:p>
            <a:r>
              <a:rPr lang="en-US" sz="1400" dirty="0" smtClean="0"/>
              <a:t>Bryan Robbins</a:t>
            </a:r>
          </a:p>
          <a:p>
            <a:endParaRPr lang="en-US" sz="1400" dirty="0"/>
          </a:p>
          <a:p>
            <a:r>
              <a:rPr lang="en-US" sz="1400" dirty="0" smtClean="0"/>
              <a:t>05/14/</a:t>
            </a:r>
            <a:r>
              <a:rPr lang="en-US" sz="1400" dirty="0" smtClean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63902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6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Extended WebDriver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45030"/>
            <a:ext cx="8686800" cy="49747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04801" y="1219200"/>
            <a:ext cx="5486399" cy="4724400"/>
            <a:chOff x="304801" y="1219200"/>
            <a:chExt cx="5486399" cy="4724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304801" y="1219200"/>
              <a:ext cx="5486399" cy="472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  <a:ea typeface="ＭＳ Ｐゴシック" pitchFamily="1" charset="-128"/>
                </a:rPr>
                <a:t>Session Management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28231" y="3535816"/>
              <a:ext cx="5264997" cy="2364242"/>
              <a:chOff x="624177" y="3274558"/>
              <a:chExt cx="5264997" cy="2364242"/>
            </a:xfrm>
            <a:solidFill>
              <a:schemeClr val="bg1">
                <a:lumMod val="85000"/>
              </a:schemeClr>
            </a:solidFill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624177" y="4648200"/>
                <a:ext cx="5264997" cy="9906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latinLnBrk="0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SessionManager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2519502" y="3274558"/>
                <a:ext cx="1442898" cy="797379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Default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SessionFactory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4191000" y="3274558"/>
                <a:ext cx="1663671" cy="789215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pitchFamily="1" charset="-128"/>
                  </a:rPr>
                  <a:t>Custom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pitchFamily="1" charset="-128"/>
                  </a:rPr>
                  <a:t>SessionFactory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685800" y="3274558"/>
                <a:ext cx="1585623" cy="797379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pitchFamily="1" charset="-128"/>
                  </a:rPr>
                  <a:t>Client 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pitchFamily="1" charset="-128"/>
                  </a:rPr>
                  <a:t>Properties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033721" y="4063773"/>
                <a:ext cx="174173" cy="568098"/>
                <a:chOff x="3048000" y="4537302"/>
                <a:chExt cx="174173" cy="568098"/>
              </a:xfrm>
              <a:grpFill/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3135086" y="4689702"/>
                  <a:ext cx="0" cy="263298"/>
                </a:xfrm>
                <a:prstGeom prst="lin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</p:cxnSp>
            <p:sp>
              <p:nvSpPr>
                <p:cNvPr id="52" name="Oval 51"/>
                <p:cNvSpPr/>
                <p:nvPr/>
              </p:nvSpPr>
              <p:spPr bwMode="auto">
                <a:xfrm>
                  <a:off x="3048000" y="4953000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3048000" y="4537302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391524" y="4080100"/>
                <a:ext cx="174173" cy="568098"/>
                <a:chOff x="3048000" y="4537302"/>
                <a:chExt cx="174173" cy="568098"/>
              </a:xfrm>
              <a:grpFill/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3135086" y="4689702"/>
                  <a:ext cx="0" cy="263298"/>
                </a:xfrm>
                <a:prstGeom prst="lin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</p:cxnSp>
            <p:sp>
              <p:nvSpPr>
                <p:cNvPr id="57" name="Oval 56"/>
                <p:cNvSpPr/>
                <p:nvPr/>
              </p:nvSpPr>
              <p:spPr bwMode="auto">
                <a:xfrm>
                  <a:off x="3048000" y="4953000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 bwMode="auto">
                <a:xfrm>
                  <a:off x="3048000" y="4537302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088551" y="4071256"/>
                <a:ext cx="174173" cy="568098"/>
                <a:chOff x="3048000" y="4537302"/>
                <a:chExt cx="174173" cy="568098"/>
              </a:xfrm>
              <a:grpFill/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3135086" y="4689702"/>
                  <a:ext cx="0" cy="263298"/>
                </a:xfrm>
                <a:prstGeom prst="lin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</p:cxnSp>
            <p:sp>
              <p:nvSpPr>
                <p:cNvPr id="61" name="Oval 60"/>
                <p:cNvSpPr/>
                <p:nvPr/>
              </p:nvSpPr>
              <p:spPr bwMode="auto">
                <a:xfrm>
                  <a:off x="3048000" y="4953000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 bwMode="auto">
                <a:xfrm>
                  <a:off x="3048000" y="4537302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1282667" y="1709054"/>
              <a:ext cx="3213133" cy="1295400"/>
              <a:chOff x="1456841" y="1752600"/>
              <a:chExt cx="3213133" cy="1143000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456841" y="1752600"/>
                <a:ext cx="2908333" cy="8382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1609241" y="1905000"/>
                <a:ext cx="2908333" cy="8382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1761641" y="2057400"/>
                <a:ext cx="2908333" cy="8382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Arial" charset="0"/>
                    <a:ea typeface="ＭＳ Ｐゴシック" pitchFamily="1" charset="-128"/>
                  </a:rPr>
                  <a:t>Session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54546" y="2971800"/>
              <a:ext cx="174173" cy="568098"/>
              <a:chOff x="3048000" y="4537302"/>
              <a:chExt cx="174173" cy="56809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3135086" y="4689702"/>
                <a:ext cx="0" cy="263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43" name="Oval 42"/>
              <p:cNvSpPr/>
              <p:nvPr/>
            </p:nvSpPr>
            <p:spPr bwMode="auto">
              <a:xfrm>
                <a:off x="3048000" y="4953000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048000" y="4537302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1694796" y="2466634"/>
              <a:ext cx="954951" cy="3364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WebDriver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167740" y="2443840"/>
              <a:ext cx="1175660" cy="3646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ExtWebDriver</a:t>
              </a: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2688772" y="2535900"/>
              <a:ext cx="430907" cy="19641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927834" y="1219200"/>
            <a:ext cx="289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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7969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090613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370013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72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44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16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1988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endParaRPr lang="en-US" kern="0" dirty="0" smtClean="0"/>
          </a:p>
          <a:p>
            <a:pPr eaLnBrk="1" hangingPunct="1"/>
            <a:r>
              <a:rPr lang="en-US" sz="1600" kern="0" dirty="0" smtClean="0"/>
              <a:t>Extension to WebDriver</a:t>
            </a:r>
          </a:p>
          <a:p>
            <a:pPr eaLnBrk="1" hangingPunct="1"/>
            <a:r>
              <a:rPr lang="en-US" sz="1600" kern="0" dirty="0" smtClean="0"/>
              <a:t>Custom </a:t>
            </a:r>
            <a:r>
              <a:rPr lang="en-US" sz="1600" kern="0" dirty="0" err="1" smtClean="0"/>
              <a:t>ExtWebDriver</a:t>
            </a:r>
            <a:r>
              <a:rPr lang="en-US" sz="1600" kern="0" dirty="0" smtClean="0"/>
              <a:t> implementation pluggable</a:t>
            </a:r>
          </a:p>
        </p:txBody>
      </p:sp>
    </p:spTree>
    <p:extLst>
      <p:ext uri="{BB962C8B-B14F-4D97-AF65-F5344CB8AC3E}">
        <p14:creationId xmlns:p14="http://schemas.microsoft.com/office/powerpoint/2010/main" val="21480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6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Session and 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45030"/>
            <a:ext cx="8686800" cy="49747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04801" y="1219200"/>
            <a:ext cx="5486399" cy="4724400"/>
            <a:chOff x="304801" y="1219200"/>
            <a:chExt cx="5486399" cy="4724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304801" y="1219200"/>
              <a:ext cx="5486399" cy="472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  <a:ea typeface="ＭＳ Ｐゴシック" pitchFamily="1" charset="-128"/>
                </a:rPr>
                <a:t>Session Management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28231" y="3535816"/>
              <a:ext cx="5264997" cy="2364242"/>
              <a:chOff x="624177" y="3274558"/>
              <a:chExt cx="5264997" cy="2364242"/>
            </a:xfrm>
            <a:solidFill>
              <a:schemeClr val="bg1">
                <a:lumMod val="85000"/>
              </a:schemeClr>
            </a:solidFill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624177" y="4648200"/>
                <a:ext cx="5264997" cy="9906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latinLnBrk="0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SessionManager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2519502" y="3274558"/>
                <a:ext cx="1442898" cy="797379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Default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SessionFactory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4191000" y="3274558"/>
                <a:ext cx="1663671" cy="789215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pitchFamily="1" charset="-128"/>
                  </a:rPr>
                  <a:t>Custom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pitchFamily="1" charset="-128"/>
                  </a:rPr>
                  <a:t>SessionFactory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033721" y="4063773"/>
                <a:ext cx="174173" cy="568098"/>
                <a:chOff x="3048000" y="4537302"/>
                <a:chExt cx="174173" cy="568098"/>
              </a:xfrm>
              <a:grpFill/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3135086" y="4689702"/>
                  <a:ext cx="0" cy="263298"/>
                </a:xfrm>
                <a:prstGeom prst="lin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</p:cxnSp>
            <p:sp>
              <p:nvSpPr>
                <p:cNvPr id="52" name="Oval 51"/>
                <p:cNvSpPr/>
                <p:nvPr/>
              </p:nvSpPr>
              <p:spPr bwMode="auto">
                <a:xfrm>
                  <a:off x="3048000" y="4953000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3048000" y="4537302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391524" y="4080100"/>
                <a:ext cx="174173" cy="568098"/>
                <a:chOff x="3048000" y="4537302"/>
                <a:chExt cx="174173" cy="568098"/>
              </a:xfrm>
              <a:grpFill/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3135086" y="4689702"/>
                  <a:ext cx="0" cy="263298"/>
                </a:xfrm>
                <a:prstGeom prst="lin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</p:cxnSp>
            <p:sp>
              <p:nvSpPr>
                <p:cNvPr id="57" name="Oval 56"/>
                <p:cNvSpPr/>
                <p:nvPr/>
              </p:nvSpPr>
              <p:spPr bwMode="auto">
                <a:xfrm>
                  <a:off x="3048000" y="4953000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 bwMode="auto">
                <a:xfrm>
                  <a:off x="3048000" y="4537302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088551" y="4071256"/>
                <a:ext cx="174173" cy="568098"/>
                <a:chOff x="3048000" y="4537302"/>
                <a:chExt cx="174173" cy="568098"/>
              </a:xfrm>
              <a:grpFill/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3135086" y="4689702"/>
                  <a:ext cx="0" cy="263298"/>
                </a:xfrm>
                <a:prstGeom prst="lin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</p:cxnSp>
            <p:sp>
              <p:nvSpPr>
                <p:cNvPr id="61" name="Oval 60"/>
                <p:cNvSpPr/>
                <p:nvPr/>
              </p:nvSpPr>
              <p:spPr bwMode="auto">
                <a:xfrm>
                  <a:off x="3048000" y="4953000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 bwMode="auto">
                <a:xfrm>
                  <a:off x="3048000" y="4537302"/>
                  <a:ext cx="174173" cy="152400"/>
                </a:xfrm>
                <a:prstGeom prst="ellips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954546" y="2971800"/>
              <a:ext cx="174173" cy="568098"/>
              <a:chOff x="3048000" y="4537302"/>
              <a:chExt cx="174173" cy="56809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3135086" y="4689702"/>
                <a:ext cx="0" cy="263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43" name="Oval 42"/>
              <p:cNvSpPr/>
              <p:nvPr/>
            </p:nvSpPr>
            <p:spPr bwMode="auto">
              <a:xfrm>
                <a:off x="3048000" y="4953000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048000" y="4537302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927834" y="1219200"/>
            <a:ext cx="289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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7969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090613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370013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72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44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16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1988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endParaRPr lang="en-US" kern="0" dirty="0" smtClean="0"/>
          </a:p>
          <a:p>
            <a:pPr eaLnBrk="1" hangingPunct="1"/>
            <a:r>
              <a:rPr lang="en-US" sz="1600" kern="0" dirty="0" smtClean="0"/>
              <a:t>Session is an instance of ExtWebDriver</a:t>
            </a:r>
          </a:p>
          <a:p>
            <a:pPr eaLnBrk="1" hangingPunct="1"/>
            <a:r>
              <a:rPr lang="en-US" sz="1600" kern="0" dirty="0" smtClean="0"/>
              <a:t>Lifecycle: instance creation to close</a:t>
            </a:r>
          </a:p>
          <a:p>
            <a:pPr eaLnBrk="1" hangingPunct="1"/>
            <a:r>
              <a:rPr lang="en-US" sz="1600" kern="0" dirty="0" smtClean="0"/>
              <a:t>Instance creation by configuration (client properties)</a:t>
            </a:r>
          </a:p>
          <a:p>
            <a:pPr marL="0" indent="0" eaLnBrk="1" hangingPunct="1">
              <a:buNone/>
            </a:pPr>
            <a:endParaRPr lang="en-US" sz="1600" kern="0" dirty="0" smtClean="0"/>
          </a:p>
          <a:p>
            <a:pPr eaLnBrk="1" hangingPunct="1"/>
            <a:endParaRPr lang="en-US" sz="1600" kern="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441433" y="1670865"/>
            <a:ext cx="3213133" cy="1295400"/>
            <a:chOff x="1282667" y="1709054"/>
            <a:chExt cx="3213133" cy="1295400"/>
          </a:xfrm>
        </p:grpSpPr>
        <p:grpSp>
          <p:nvGrpSpPr>
            <p:cNvPr id="66" name="Group 65"/>
            <p:cNvGrpSpPr/>
            <p:nvPr/>
          </p:nvGrpSpPr>
          <p:grpSpPr>
            <a:xfrm>
              <a:off x="1282667" y="1709054"/>
              <a:ext cx="3213133" cy="1295400"/>
              <a:chOff x="1456841" y="1752600"/>
              <a:chExt cx="3213133" cy="1143000"/>
            </a:xfrm>
          </p:grpSpPr>
          <p:sp>
            <p:nvSpPr>
              <p:cNvPr id="67" name="Rounded Rectangle 66"/>
              <p:cNvSpPr/>
              <p:nvPr/>
            </p:nvSpPr>
            <p:spPr bwMode="auto">
              <a:xfrm>
                <a:off x="1456841" y="1752600"/>
                <a:ext cx="2908333" cy="838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1609241" y="1905000"/>
                <a:ext cx="2908333" cy="838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761641" y="2057400"/>
                <a:ext cx="2908333" cy="838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rPr>
                  <a:t>Session</a:t>
                </a:r>
              </a:p>
            </p:txBody>
          </p:sp>
        </p:grpSp>
        <p:sp>
          <p:nvSpPr>
            <p:cNvPr id="70" name="Rectangle 69"/>
            <p:cNvSpPr/>
            <p:nvPr/>
          </p:nvSpPr>
          <p:spPr bwMode="auto">
            <a:xfrm>
              <a:off x="1694796" y="2466634"/>
              <a:ext cx="954951" cy="3364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WebDriver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3167740" y="2443840"/>
              <a:ext cx="1175660" cy="3646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ExtWebDriver</a:t>
              </a:r>
            </a:p>
          </p:txBody>
        </p:sp>
        <p:sp>
          <p:nvSpPr>
            <p:cNvPr id="72" name="Right Arrow 71"/>
            <p:cNvSpPr/>
            <p:nvPr/>
          </p:nvSpPr>
          <p:spPr bwMode="auto">
            <a:xfrm>
              <a:off x="2688772" y="2535900"/>
              <a:ext cx="430907" cy="19641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73" name="Rounded Rectangle 72"/>
          <p:cNvSpPr/>
          <p:nvPr/>
        </p:nvSpPr>
        <p:spPr bwMode="auto">
          <a:xfrm>
            <a:off x="537154" y="3546021"/>
            <a:ext cx="1585623" cy="79737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Client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89533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6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Session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45030"/>
            <a:ext cx="8686800" cy="49747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4801" y="1219200"/>
            <a:ext cx="5486399" cy="472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Session Management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8231" y="3535816"/>
            <a:ext cx="5264997" cy="2364242"/>
            <a:chOff x="624177" y="3274558"/>
            <a:chExt cx="5264997" cy="2364242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624177" y="4648200"/>
              <a:ext cx="5264997" cy="9906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SessionManager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519502" y="3274558"/>
              <a:ext cx="1442898" cy="797379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Default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SessionFactory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191000" y="3274558"/>
              <a:ext cx="1663671" cy="7892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Custom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SessionFactory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85800" y="3274558"/>
              <a:ext cx="1585623" cy="797379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Client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Properties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033721" y="4063773"/>
              <a:ext cx="174173" cy="568098"/>
              <a:chOff x="3048000" y="4537302"/>
              <a:chExt cx="174173" cy="568098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35086" y="4689702"/>
                <a:ext cx="0" cy="263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 bwMode="auto">
              <a:xfrm>
                <a:off x="3048000" y="4953000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3048000" y="4537302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391524" y="4080100"/>
              <a:ext cx="174173" cy="568098"/>
              <a:chOff x="3048000" y="4537302"/>
              <a:chExt cx="174173" cy="568098"/>
            </a:xfrm>
          </p:grpSpPr>
          <p:cxnSp>
            <p:nvCxnSpPr>
              <p:cNvPr id="56" name="Straight Connector 55"/>
              <p:cNvCxnSpPr/>
              <p:nvPr/>
            </p:nvCxnSpPr>
            <p:spPr bwMode="auto">
              <a:xfrm>
                <a:off x="3135086" y="4689702"/>
                <a:ext cx="0" cy="263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57" name="Oval 56"/>
              <p:cNvSpPr/>
              <p:nvPr/>
            </p:nvSpPr>
            <p:spPr bwMode="auto">
              <a:xfrm>
                <a:off x="3048000" y="4953000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3048000" y="4537302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088551" y="4071256"/>
              <a:ext cx="174173" cy="568098"/>
              <a:chOff x="3048000" y="4537302"/>
              <a:chExt cx="174173" cy="568098"/>
            </a:xfrm>
          </p:grpSpPr>
          <p:cxnSp>
            <p:nvCxnSpPr>
              <p:cNvPr id="60" name="Straight Connector 59"/>
              <p:cNvCxnSpPr/>
              <p:nvPr/>
            </p:nvCxnSpPr>
            <p:spPr bwMode="auto">
              <a:xfrm>
                <a:off x="3135086" y="4689702"/>
                <a:ext cx="0" cy="263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1" name="Oval 60"/>
              <p:cNvSpPr/>
              <p:nvPr/>
            </p:nvSpPr>
            <p:spPr bwMode="auto">
              <a:xfrm>
                <a:off x="3048000" y="4953000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3048000" y="4537302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282667" y="1709054"/>
            <a:ext cx="3213133" cy="1295400"/>
            <a:chOff x="1456841" y="1752600"/>
            <a:chExt cx="3213133" cy="11430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456841" y="1752600"/>
              <a:ext cx="2908333" cy="838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1609241" y="1905000"/>
              <a:ext cx="2908333" cy="838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761641" y="2057400"/>
              <a:ext cx="2908333" cy="838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Session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54546" y="2971800"/>
            <a:ext cx="174173" cy="568098"/>
            <a:chOff x="3048000" y="4537302"/>
            <a:chExt cx="174173" cy="568098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3135086" y="4689702"/>
              <a:ext cx="0" cy="263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43" name="Oval 42"/>
            <p:cNvSpPr/>
            <p:nvPr/>
          </p:nvSpPr>
          <p:spPr bwMode="auto">
            <a:xfrm>
              <a:off x="3048000" y="4953000"/>
              <a:ext cx="174173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3048000" y="4537302"/>
              <a:ext cx="174173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694796" y="2466634"/>
            <a:ext cx="954951" cy="3364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WebDriver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167740" y="2443840"/>
            <a:ext cx="1175660" cy="3646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ExtWebDriver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688772" y="2535900"/>
            <a:ext cx="430907" cy="19641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927834" y="1219200"/>
            <a:ext cx="289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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7969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090613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370013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72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44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16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1988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endParaRPr lang="en-US" kern="0" dirty="0" smtClean="0"/>
          </a:p>
          <a:p>
            <a:pPr eaLnBrk="1" hangingPunct="1"/>
            <a:r>
              <a:rPr lang="en-US" sz="1600" kern="0" dirty="0" smtClean="0"/>
              <a:t>Session Factory creates session</a:t>
            </a:r>
          </a:p>
          <a:p>
            <a:pPr eaLnBrk="1" hangingPunct="1"/>
            <a:r>
              <a:rPr lang="en-US" sz="1600" kern="0" dirty="0" smtClean="0"/>
              <a:t>Custom Session Factory</a:t>
            </a:r>
          </a:p>
          <a:p>
            <a:pPr lvl="1" eaLnBrk="1" hangingPunct="1"/>
            <a:r>
              <a:rPr lang="en-US" sz="1400" kern="0" dirty="0" smtClean="0"/>
              <a:t>Extend/override creation of ExtWebdriver instance</a:t>
            </a:r>
          </a:p>
          <a:p>
            <a:pPr lvl="1" eaLnBrk="1" hangingPunct="1"/>
            <a:r>
              <a:rPr lang="en-US" sz="1400" kern="0" dirty="0" smtClean="0"/>
              <a:t>Shipped with built-in default session factory.</a:t>
            </a:r>
          </a:p>
          <a:p>
            <a:pPr eaLnBrk="1" hangingPunct="1"/>
            <a:r>
              <a:rPr lang="en-US" sz="1600" kern="0" dirty="0" smtClean="0"/>
              <a:t>Easy management of sessions by Session Manager </a:t>
            </a:r>
          </a:p>
          <a:p>
            <a:pPr eaLnBrk="1" hangingPunct="1"/>
            <a:r>
              <a:rPr lang="en-US" sz="1600" kern="0" dirty="0" smtClean="0"/>
              <a:t>Thread Safe</a:t>
            </a:r>
          </a:p>
          <a:p>
            <a:pPr lvl="1" eaLnBrk="1" hangingPunct="1"/>
            <a:r>
              <a:rPr lang="en-US" sz="1400" kern="0" dirty="0" smtClean="0"/>
              <a:t>Multiple concurrent sessions</a:t>
            </a:r>
          </a:p>
          <a:p>
            <a:pPr lvl="1" eaLnBrk="1" hangingPunct="1"/>
            <a:r>
              <a:rPr lang="en-US" sz="1400" kern="0" dirty="0" smtClean="0"/>
              <a:t>Parallel </a:t>
            </a:r>
            <a:r>
              <a:rPr lang="en-US" sz="1400" kern="0" dirty="0"/>
              <a:t>t</a:t>
            </a:r>
            <a:r>
              <a:rPr lang="en-US" sz="1400" kern="0" dirty="0" smtClean="0"/>
              <a:t>est execution</a:t>
            </a:r>
          </a:p>
          <a:p>
            <a:pPr marL="0" indent="0" eaLnBrk="1" hangingPunct="1">
              <a:buNone/>
            </a:pPr>
            <a:endParaRPr lang="en-US" sz="1600" kern="0" dirty="0" smtClean="0"/>
          </a:p>
          <a:p>
            <a:pPr eaLnBrk="1" hangingPunct="1"/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132489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6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Widgets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45030"/>
            <a:ext cx="8686800" cy="49747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6210300" y="1197430"/>
            <a:ext cx="2628900" cy="4746170"/>
            <a:chOff x="6302826" y="1219200"/>
            <a:chExt cx="2209800" cy="4615544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6302826" y="1219200"/>
              <a:ext cx="2209800" cy="461554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Widgets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607626" y="2206399"/>
              <a:ext cx="914400" cy="6511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normalizeH="0" baseline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ea typeface="ＭＳ Ｐゴシック" pitchFamily="1" charset="-128"/>
                </a:rPr>
                <a:t>HTML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7407726" y="3066369"/>
              <a:ext cx="914400" cy="651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normalizeH="0" baseline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ea typeface="ＭＳ Ｐゴシック" pitchFamily="1" charset="-128"/>
                </a:rPr>
                <a:t>GWT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6607626" y="4038600"/>
              <a:ext cx="914400" cy="651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jQuery</a:t>
              </a:r>
              <a:r>
                <a:rPr lang="en-US" sz="1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-UI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228600" y="11430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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7969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090613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370013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72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44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16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1988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endParaRPr lang="en-US" kern="0" dirty="0" smtClean="0"/>
          </a:p>
          <a:p>
            <a:pPr eaLnBrk="1" hangingPunct="1"/>
            <a:r>
              <a:rPr lang="en-US" sz="1600" kern="0" dirty="0" smtClean="0"/>
              <a:t>Object Model Design</a:t>
            </a:r>
            <a:endParaRPr lang="en-US" sz="1600" kern="0" dirty="0"/>
          </a:p>
          <a:p>
            <a:pPr eaLnBrk="1" hangingPunct="1"/>
            <a:r>
              <a:rPr lang="en-US" sz="1600" kern="0" dirty="0"/>
              <a:t>Reduced maintenance as compared to </a:t>
            </a:r>
            <a:r>
              <a:rPr lang="en-US" sz="1600" kern="0" dirty="0" smtClean="0"/>
              <a:t>Page Object Model</a:t>
            </a:r>
            <a:endParaRPr lang="en-US" sz="1600" kern="0" dirty="0"/>
          </a:p>
          <a:p>
            <a:pPr eaLnBrk="1" hangingPunct="1"/>
            <a:r>
              <a:rPr lang="en-US" sz="1600" kern="0" dirty="0" smtClean="0"/>
              <a:t>Increased reusability</a:t>
            </a:r>
          </a:p>
          <a:p>
            <a:pPr eaLnBrk="1" hangingPunct="1"/>
            <a:r>
              <a:rPr lang="en-US" sz="1600" kern="0" dirty="0" smtClean="0"/>
              <a:t>Widget </a:t>
            </a:r>
            <a:r>
              <a:rPr lang="en-US" sz="1600" kern="0" dirty="0"/>
              <a:t>interfaces separated from </a:t>
            </a:r>
            <a:r>
              <a:rPr lang="en-US" sz="1600" kern="0" dirty="0" smtClean="0"/>
              <a:t>implementation </a:t>
            </a:r>
            <a:r>
              <a:rPr lang="en-US" sz="1600" kern="0" dirty="0"/>
              <a:t>based on web technologies (HTML, GWT etc)</a:t>
            </a:r>
          </a:p>
          <a:p>
            <a:pPr eaLnBrk="1" hangingPunct="1"/>
            <a:r>
              <a:rPr lang="en-US" sz="1600" kern="0" dirty="0" smtClean="0"/>
              <a:t>Shipped with built-in </a:t>
            </a:r>
            <a:r>
              <a:rPr lang="en-US" sz="1600" kern="0" dirty="0"/>
              <a:t>widgets </a:t>
            </a:r>
            <a:r>
              <a:rPr lang="en-US" sz="1600" kern="0" dirty="0" smtClean="0"/>
              <a:t>for </a:t>
            </a:r>
            <a:r>
              <a:rPr lang="en-US" sz="1600" kern="0" dirty="0"/>
              <a:t>popular HTML controls (Button, </a:t>
            </a:r>
            <a:r>
              <a:rPr lang="en-US" sz="1600" kern="0" dirty="0" smtClean="0"/>
              <a:t>Checkbox </a:t>
            </a:r>
            <a:r>
              <a:rPr lang="en-US" sz="1600" kern="0" dirty="0"/>
              <a:t>etc)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kern="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  </a:t>
            </a:r>
            <a:endParaRPr lang="en-US" kern="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kern="0" dirty="0" smtClean="0"/>
          </a:p>
          <a:p>
            <a:pPr marL="0" indent="0" eaLnBrk="1" hangingPunct="1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98909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6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Widget Hierarchy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45030"/>
            <a:ext cx="8686800" cy="49747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6210300" y="1197430"/>
            <a:ext cx="2628900" cy="4746170"/>
            <a:chOff x="6302826" y="1219200"/>
            <a:chExt cx="2209800" cy="4615544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6302826" y="1219200"/>
              <a:ext cx="2209800" cy="461554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Widgets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607626" y="2206399"/>
              <a:ext cx="914400" cy="6511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normalizeH="0" baseline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ea typeface="ＭＳ Ｐゴシック" pitchFamily="1" charset="-128"/>
                </a:rPr>
                <a:t>HTML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7407726" y="3066369"/>
              <a:ext cx="914400" cy="651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normalizeH="0" baseline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ea typeface="ＭＳ Ｐゴシック" pitchFamily="1" charset="-128"/>
                </a:rPr>
                <a:t>GWT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6607626" y="4038600"/>
              <a:ext cx="914400" cy="651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normalizeH="0" baseline="0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ea typeface="ＭＳ Ｐゴシック" pitchFamily="1" charset="-128"/>
                </a:rPr>
                <a:t>jQuery</a:t>
              </a:r>
              <a:r>
                <a:rPr kumimoji="0" lang="en-US" sz="1400" b="1" i="0" u="none" strike="noStrike" normalizeH="0" baseline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ea typeface="ＭＳ Ｐゴシック" pitchFamily="1" charset="-128"/>
                </a:rPr>
                <a:t>-UI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7430"/>
            <a:ext cx="5715000" cy="47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0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0" y="457200"/>
            <a:ext cx="8382000" cy="52322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lement class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1430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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7969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090613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370013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72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44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16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1988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endParaRPr lang="en-US" kern="0" dirty="0" smtClean="0"/>
          </a:p>
          <a:p>
            <a:pPr eaLnBrk="1" hangingPunct="1"/>
            <a:r>
              <a:rPr lang="en-US" kern="0" dirty="0" smtClean="0"/>
              <a:t>Base class for all Widgets</a:t>
            </a:r>
          </a:p>
          <a:p>
            <a:pPr eaLnBrk="1" hangingPunct="1"/>
            <a:r>
              <a:rPr lang="en-US" kern="0" dirty="0" smtClean="0"/>
              <a:t>Instantiated by passing the ‘locator’</a:t>
            </a:r>
          </a:p>
          <a:p>
            <a:pPr marL="0" indent="0" eaLnBrk="1" hangingPunct="1">
              <a:buNone/>
            </a:pPr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                      Element </a:t>
            </a:r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element</a:t>
            </a:r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  =  new Element(“//div//input[@id=‘a’]”)</a:t>
            </a:r>
            <a:endParaRPr lang="en-US" sz="1000" kern="0" dirty="0" smtClean="0"/>
          </a:p>
          <a:p>
            <a:pPr eaLnBrk="1" hangingPunct="1"/>
            <a:r>
              <a:rPr lang="en-US" kern="0" dirty="0"/>
              <a:t>Supports different locator types </a:t>
            </a:r>
            <a:r>
              <a:rPr lang="en-US" kern="0" dirty="0" smtClean="0"/>
              <a:t>(</a:t>
            </a:r>
            <a:r>
              <a:rPr lang="en-US" kern="0" dirty="0" err="1" smtClean="0"/>
              <a:t>XPath</a:t>
            </a:r>
            <a:r>
              <a:rPr lang="en-US" kern="0" dirty="0"/>
              <a:t>, </a:t>
            </a:r>
            <a:r>
              <a:rPr lang="en-US" kern="0" dirty="0" err="1" smtClean="0"/>
              <a:t>CssSelector</a:t>
            </a:r>
            <a:r>
              <a:rPr lang="en-US" kern="0" dirty="0"/>
              <a:t>, id, </a:t>
            </a:r>
            <a:r>
              <a:rPr lang="en-US" kern="0" dirty="0" smtClean="0"/>
              <a:t>name, ..)</a:t>
            </a:r>
          </a:p>
          <a:p>
            <a:pPr eaLnBrk="1" hangingPunct="1"/>
            <a:r>
              <a:rPr lang="en-US" kern="0" dirty="0" smtClean="0"/>
              <a:t>Wraps the </a:t>
            </a:r>
            <a:r>
              <a:rPr lang="en-US" kern="0" dirty="0" err="1" smtClean="0"/>
              <a:t>WebDriver</a:t>
            </a:r>
            <a:r>
              <a:rPr lang="en-US" kern="0" dirty="0" smtClean="0"/>
              <a:t> </a:t>
            </a:r>
            <a:r>
              <a:rPr lang="en-US" kern="0" dirty="0" err="1" smtClean="0"/>
              <a:t>WebElement</a:t>
            </a:r>
            <a:endParaRPr lang="en-US" kern="0" dirty="0" smtClean="0"/>
          </a:p>
          <a:p>
            <a:pPr eaLnBrk="1" hangingPunct="1"/>
            <a:r>
              <a:rPr lang="en-US" kern="0" dirty="0" smtClean="0"/>
              <a:t>Provides convenient </a:t>
            </a:r>
            <a:r>
              <a:rPr lang="en-US" kern="0" dirty="0" err="1" smtClean="0"/>
              <a:t>waitFor</a:t>
            </a:r>
            <a:r>
              <a:rPr lang="en-US" kern="0" dirty="0" smtClean="0"/>
              <a:t> APIs for element present, element visible, attribute present, etc.</a:t>
            </a:r>
          </a:p>
          <a:p>
            <a:pPr eaLnBrk="1" hangingPunct="1"/>
            <a:r>
              <a:rPr lang="en-US" kern="0" dirty="0" smtClean="0"/>
              <a:t>Easy debugging with highlight feature </a:t>
            </a:r>
            <a:r>
              <a:rPr lang="en-US" kern="0" smtClean="0"/>
              <a:t>(turn </a:t>
            </a:r>
            <a:r>
              <a:rPr lang="en-US" kern="0" dirty="0" smtClean="0"/>
              <a:t>on/off by configuration)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kern="0" dirty="0" smtClean="0"/>
          </a:p>
          <a:p>
            <a:pPr marL="0" indent="0" eaLnBrk="1" hangingPunct="1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35933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ExtWebdriver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endParaRPr lang="en-US" dirty="0"/>
          </a:p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endParaRPr lang="en-US" dirty="0"/>
          </a:p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r>
              <a:rPr lang="en-US" sz="4000" b="1" dirty="0" smtClean="0"/>
              <a:t>Extended Example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73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Upcoming Open Source Projects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r>
              <a:rPr lang="en-US" sz="1800" dirty="0"/>
              <a:t>JavaScript Testing Tools for client-side code testing</a:t>
            </a:r>
          </a:p>
          <a:p>
            <a:pPr lvl="1"/>
            <a:r>
              <a:rPr lang="en-US" sz="1600" dirty="0"/>
              <a:t>Mock-</a:t>
            </a:r>
            <a:r>
              <a:rPr lang="en-US" sz="1600" dirty="0" err="1"/>
              <a:t>WebServer</a:t>
            </a:r>
            <a:r>
              <a:rPr lang="en-US" sz="1600" dirty="0"/>
              <a:t> – </a:t>
            </a:r>
            <a:r>
              <a:rPr lang="en-US" sz="1600" b="1" i="1" dirty="0">
                <a:solidFill>
                  <a:srgbClr val="FF0000"/>
                </a:solidFill>
              </a:rPr>
              <a:t>Q2 </a:t>
            </a:r>
            <a:r>
              <a:rPr lang="en-US" sz="1600" b="1" i="1" dirty="0" smtClean="0">
                <a:solidFill>
                  <a:srgbClr val="FF0000"/>
                </a:solidFill>
              </a:rPr>
              <a:t>2014</a:t>
            </a:r>
            <a:endParaRPr lang="en-US" sz="1600" b="1" i="1" dirty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Simple local deployment of web apps</a:t>
            </a:r>
          </a:p>
          <a:p>
            <a:pPr lvl="2"/>
            <a:r>
              <a:rPr lang="en-US" sz="1600" dirty="0"/>
              <a:t>Mock server-side responses</a:t>
            </a:r>
          </a:p>
          <a:p>
            <a:pPr lvl="2"/>
            <a:r>
              <a:rPr lang="en-US" sz="1600" dirty="0"/>
              <a:t>Intercept XHRs for validation</a:t>
            </a:r>
          </a:p>
          <a:p>
            <a:pPr lvl="1"/>
            <a:r>
              <a:rPr lang="en-US" sz="1600" dirty="0"/>
              <a:t>JavaScript Test Runner – </a:t>
            </a:r>
            <a:r>
              <a:rPr lang="en-US" sz="1600" b="1" i="1" dirty="0">
                <a:solidFill>
                  <a:srgbClr val="FF0000"/>
                </a:solidFill>
              </a:rPr>
              <a:t>Q3 </a:t>
            </a:r>
            <a:r>
              <a:rPr lang="en-US" sz="1600" b="1" i="1" dirty="0" smtClean="0">
                <a:solidFill>
                  <a:srgbClr val="FF0000"/>
                </a:solidFill>
              </a:rPr>
              <a:t>2014</a:t>
            </a:r>
            <a:endParaRPr lang="en-US" sz="1600" b="1" i="1" dirty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Use JavaScript for writing your tests</a:t>
            </a:r>
          </a:p>
          <a:p>
            <a:pPr lvl="2"/>
            <a:r>
              <a:rPr lang="en-US" sz="1600" dirty="0"/>
              <a:t>Faster execution of UI </a:t>
            </a:r>
            <a:r>
              <a:rPr lang="en-US" sz="1600" dirty="0" smtClean="0"/>
              <a:t>tests</a:t>
            </a:r>
            <a:endParaRPr lang="en-US" sz="1800" dirty="0" smtClean="0"/>
          </a:p>
          <a:p>
            <a:r>
              <a:rPr lang="en-US" sz="1800" dirty="0" smtClean="0"/>
              <a:t>Java Test Automation Framework (JTAF-Core) – </a:t>
            </a:r>
            <a:r>
              <a:rPr lang="en-US" sz="1800" i="1" dirty="0" smtClean="0">
                <a:solidFill>
                  <a:srgbClr val="FF0000"/>
                </a:solidFill>
              </a:rPr>
              <a:t>Q3 2014</a:t>
            </a:r>
          </a:p>
          <a:p>
            <a:pPr lvl="1"/>
            <a:r>
              <a:rPr lang="en-US" sz="1600" dirty="0" smtClean="0"/>
              <a:t>Create library of business actions (DSL)</a:t>
            </a:r>
          </a:p>
          <a:p>
            <a:pPr lvl="1"/>
            <a:r>
              <a:rPr lang="en-US" sz="1600" dirty="0" smtClean="0"/>
              <a:t>Create test scenarios using XML</a:t>
            </a:r>
          </a:p>
          <a:p>
            <a:pPr lvl="1"/>
            <a:r>
              <a:rPr lang="en-US" sz="1600" dirty="0" smtClean="0"/>
              <a:t>Use ExtWebDriver for UI interaction</a:t>
            </a:r>
          </a:p>
          <a:p>
            <a:pPr lvl="1"/>
            <a:r>
              <a:rPr lang="en-US" sz="1600" dirty="0" smtClean="0"/>
              <a:t>Set execution strategy and run tests</a:t>
            </a:r>
          </a:p>
          <a:p>
            <a:pPr lvl="1"/>
            <a:r>
              <a:rPr lang="en-US" sz="1600" dirty="0" smtClean="0"/>
              <a:t>Extension to </a:t>
            </a:r>
            <a:r>
              <a:rPr lang="en-US" sz="1600" dirty="0" err="1" smtClean="0"/>
              <a:t>JUnit</a:t>
            </a:r>
            <a:r>
              <a:rPr lang="en-US" sz="1600" dirty="0" smtClean="0"/>
              <a:t> for multithreaded test execution</a:t>
            </a:r>
          </a:p>
          <a:p>
            <a:pPr lvl="1"/>
            <a:r>
              <a:rPr lang="en-US" sz="1600" dirty="0" smtClean="0"/>
              <a:t>Test reporting, logs, screenshots</a:t>
            </a:r>
          </a:p>
          <a:p>
            <a:pPr lvl="1"/>
            <a:endParaRPr lang="en-US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390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We </a:t>
            </a:r>
            <a:r>
              <a:rPr lang="en-US" sz="2800" smtClean="0"/>
              <a:t>Want Your Contributions!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pPr marL="407988" indent="-342900"/>
            <a:r>
              <a:rPr lang="en-US" dirty="0" smtClean="0"/>
              <a:t>Homepage</a:t>
            </a:r>
          </a:p>
          <a:p>
            <a:pPr marL="687388" lvl="1" indent="-342900"/>
            <a:r>
              <a:rPr lang="en-US" sz="2000" dirty="0" smtClean="0">
                <a:hlinkClick r:id="rId2"/>
              </a:rPr>
              <a:t>http://finraos.github.io</a:t>
            </a:r>
            <a:r>
              <a:rPr lang="en-US" sz="2000" dirty="0">
                <a:hlinkClick r:id="rId2"/>
              </a:rPr>
              <a:t>/JTAF-</a:t>
            </a:r>
            <a:r>
              <a:rPr lang="en-US" sz="2000" dirty="0" smtClean="0">
                <a:hlinkClick r:id="rId2"/>
              </a:rPr>
              <a:t>ExtWebDriver</a:t>
            </a:r>
            <a:endParaRPr lang="en-US" sz="2000" dirty="0" smtClean="0"/>
          </a:p>
          <a:p>
            <a:pPr marL="407988" indent="-342900"/>
            <a:r>
              <a:rPr lang="en-US" dirty="0" smtClean="0"/>
              <a:t>How to contribute</a:t>
            </a:r>
          </a:p>
          <a:p>
            <a:pPr marL="687388" lvl="1" indent="-342900"/>
            <a:r>
              <a:rPr lang="en-US" sz="2000" dirty="0">
                <a:hlinkClick r:id="rId3"/>
              </a:rPr>
              <a:t>http://finraos.github.io/JTAF-ExtWebDriver/</a:t>
            </a:r>
            <a:r>
              <a:rPr lang="en-US" sz="2000" dirty="0" smtClean="0">
                <a:hlinkClick r:id="rId3"/>
              </a:rPr>
              <a:t>contribute.html</a:t>
            </a:r>
            <a:endParaRPr lang="en-US" sz="2000" dirty="0" smtClean="0"/>
          </a:p>
          <a:p>
            <a:pPr marL="407988" indent="-342900"/>
            <a:r>
              <a:rPr lang="en-US" dirty="0" smtClean="0"/>
              <a:t>Ask questions</a:t>
            </a:r>
          </a:p>
          <a:p>
            <a:pPr marL="687388" lvl="1" indent="-342900"/>
            <a:r>
              <a:rPr lang="en-US" sz="2000" dirty="0">
                <a:hlinkClick r:id="rId4"/>
              </a:rPr>
              <a:t>https://groups.google.com/forum/#!forum/jtaf-</a:t>
            </a:r>
            <a:r>
              <a:rPr lang="en-US" sz="2000" dirty="0" smtClean="0">
                <a:hlinkClick r:id="rId4"/>
              </a:rPr>
              <a:t>extwebdriver</a:t>
            </a:r>
            <a:endParaRPr lang="en-US" sz="2000" dirty="0" smtClean="0"/>
          </a:p>
          <a:p>
            <a:pPr marL="687388" lvl="1" indent="-342900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7785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Thanks!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endParaRPr lang="en-US" dirty="0"/>
          </a:p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endParaRPr lang="en-US" dirty="0"/>
          </a:p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r>
              <a:rPr lang="en-US" sz="4000" b="1" dirty="0" smtClean="0"/>
              <a:t>QUESTIONS?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7502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r>
              <a:rPr lang="en-US" sz="2800" dirty="0" smtClean="0"/>
              <a:t>About FINRA</a:t>
            </a:r>
          </a:p>
          <a:p>
            <a:r>
              <a:rPr lang="en-US" sz="2800" dirty="0" smtClean="0"/>
              <a:t>Project History</a:t>
            </a:r>
          </a:p>
          <a:p>
            <a:r>
              <a:rPr lang="en-US" sz="2800" dirty="0" smtClean="0"/>
              <a:t>Example</a:t>
            </a:r>
          </a:p>
          <a:p>
            <a:r>
              <a:rPr lang="en-US" sz="2800" dirty="0" smtClean="0"/>
              <a:t>Architecture</a:t>
            </a:r>
          </a:p>
          <a:p>
            <a:r>
              <a:rPr lang="en-US" sz="2800" dirty="0" smtClean="0"/>
              <a:t>Extended Example</a:t>
            </a:r>
          </a:p>
          <a:p>
            <a:r>
              <a:rPr lang="en-US" sz="2800" dirty="0" smtClean="0"/>
              <a:t>Upcoming OS Projects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5701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About FINRA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81001" y="1371600"/>
            <a:ext cx="4114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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7969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090613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370013" indent="-165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72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44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16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198813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&gt;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smtClean="0"/>
              <a:t>Financial Industry Regulatory Authority</a:t>
            </a:r>
            <a:endParaRPr lang="en-US" sz="1400" smtClean="0"/>
          </a:p>
          <a:p>
            <a:pPr lvl="1"/>
            <a:r>
              <a:rPr lang="en-US" sz="1400" smtClean="0"/>
              <a:t>Largest independent regulator for all securities firms doing business in the U.S.</a:t>
            </a:r>
          </a:p>
          <a:p>
            <a:pPr lvl="1"/>
            <a:r>
              <a:rPr lang="en-US" sz="1400" smtClean="0"/>
              <a:t>~4,500 brokerage firms</a:t>
            </a:r>
          </a:p>
          <a:p>
            <a:pPr lvl="1"/>
            <a:r>
              <a:rPr lang="en-US" sz="1400" smtClean="0"/>
              <a:t>~163,500 branch offices</a:t>
            </a:r>
          </a:p>
          <a:p>
            <a:pPr lvl="1"/>
            <a:r>
              <a:rPr lang="en-US" sz="1400" smtClean="0"/>
              <a:t>~634,400 registered securities representatives</a:t>
            </a:r>
            <a:endParaRPr lang="en-US" sz="1400" dirty="0"/>
          </a:p>
        </p:txBody>
      </p: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4566718" y="3246838"/>
            <a:ext cx="4208318" cy="2547234"/>
            <a:chOff x="656" y="790"/>
            <a:chExt cx="5015" cy="3742"/>
          </a:xfrm>
        </p:grpSpPr>
        <p:sp>
          <p:nvSpPr>
            <p:cNvPr id="19" name="AutoShape 27"/>
            <p:cNvSpPr>
              <a:spLocks noChangeArrowheads="1"/>
            </p:cNvSpPr>
            <p:nvPr/>
          </p:nvSpPr>
          <p:spPr bwMode="blackWhite">
            <a:xfrm>
              <a:off x="2184" y="790"/>
              <a:ext cx="1958" cy="1871"/>
            </a:xfrm>
            <a:prstGeom prst="plus">
              <a:avLst>
                <a:gd name="adj" fmla="val 25000"/>
              </a:avLst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0" rIns="0" bIns="91440" anchor="ctr"/>
            <a:lstStyle/>
            <a:p>
              <a:pPr algn="ctr" eaLnBrk="1" hangingPunct="1">
                <a:buClr>
                  <a:schemeClr val="hlink"/>
                </a:buClr>
                <a:buFont typeface="Wingdings" pitchFamily="1" charset="2"/>
                <a:buNone/>
              </a:pPr>
              <a:r>
                <a:rPr lang="en-US" sz="1100" b="1" dirty="0">
                  <a:solidFill>
                    <a:schemeClr val="bg1"/>
                  </a:solidFill>
                </a:rPr>
                <a:t>Providing independent, vigorous </a:t>
              </a:r>
              <a:br>
                <a:rPr lang="en-US" sz="1100" b="1" dirty="0">
                  <a:solidFill>
                    <a:schemeClr val="bg1"/>
                  </a:solidFill>
                </a:rPr>
              </a:br>
              <a:r>
                <a:rPr lang="en-US" sz="1100" b="1" dirty="0">
                  <a:solidFill>
                    <a:schemeClr val="bg1"/>
                  </a:solidFill>
                </a:rPr>
                <a:t>regulation</a:t>
              </a: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blackWhite">
            <a:xfrm>
              <a:off x="656" y="1726"/>
              <a:ext cx="1958" cy="1871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tIns="91440" bIns="91440" anchor="ctr"/>
            <a:lstStyle/>
            <a:p>
              <a:pPr algn="ctr" eaLnBrk="1" hangingPunct="1">
                <a:buClr>
                  <a:schemeClr val="hlink"/>
                </a:buClr>
                <a:buFont typeface="Wingdings" pitchFamily="1" charset="2"/>
                <a:buNone/>
              </a:pPr>
              <a:r>
                <a:rPr lang="en-US" sz="1100" b="1" dirty="0">
                  <a:solidFill>
                    <a:schemeClr val="bg1"/>
                  </a:solidFill>
                </a:rPr>
                <a:t>Educating </a:t>
              </a:r>
              <a:br>
                <a:rPr lang="en-US" sz="1100" b="1" dirty="0">
                  <a:solidFill>
                    <a:schemeClr val="bg1"/>
                  </a:solidFill>
                </a:rPr>
              </a:br>
              <a:r>
                <a:rPr lang="en-US" sz="1100" b="1" dirty="0">
                  <a:solidFill>
                    <a:schemeClr val="bg1"/>
                  </a:solidFill>
                </a:rPr>
                <a:t>&amp; informing investors</a:t>
              </a:r>
            </a:p>
          </p:txBody>
        </p:sp>
        <p:sp>
          <p:nvSpPr>
            <p:cNvPr id="21" name="AutoShape 29"/>
            <p:cNvSpPr>
              <a:spLocks noChangeArrowheads="1"/>
            </p:cNvSpPr>
            <p:nvPr/>
          </p:nvSpPr>
          <p:spPr bwMode="blackWhite">
            <a:xfrm>
              <a:off x="3713" y="1725"/>
              <a:ext cx="1958" cy="1871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tIns="91440" bIns="91440" anchor="ctr"/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en-US" sz="1100" b="1" dirty="0">
                  <a:solidFill>
                    <a:schemeClr val="bg1"/>
                  </a:solidFill>
                </a:rPr>
                <a:t>Inviting active </a:t>
              </a:r>
              <a:br>
                <a:rPr lang="en-US" sz="1100" b="1" dirty="0">
                  <a:solidFill>
                    <a:schemeClr val="bg1"/>
                  </a:solidFill>
                </a:rPr>
              </a:br>
              <a:r>
                <a:rPr lang="en-US" sz="1100" b="1" dirty="0">
                  <a:solidFill>
                    <a:schemeClr val="bg1"/>
                  </a:solidFill>
                </a:rPr>
                <a:t>industry involvement &amp; input</a:t>
              </a:r>
              <a:r>
                <a:rPr lang="en-US" sz="1100" dirty="0"/>
                <a:t> </a:t>
              </a:r>
            </a:p>
          </p:txBody>
        </p:sp>
        <p:sp>
          <p:nvSpPr>
            <p:cNvPr id="22" name="AutoShape 30"/>
            <p:cNvSpPr>
              <a:spLocks noChangeArrowheads="1"/>
            </p:cNvSpPr>
            <p:nvPr/>
          </p:nvSpPr>
          <p:spPr bwMode="blackWhite">
            <a:xfrm>
              <a:off x="2204" y="2661"/>
              <a:ext cx="1958" cy="1871"/>
            </a:xfrm>
            <a:prstGeom prst="plus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0" tIns="91440" rIns="0" bIns="91440" anchor="ctr"/>
            <a:lstStyle/>
            <a:p>
              <a:pPr algn="ctr" eaLnBrk="1" hangingPunct="1">
                <a:buClr>
                  <a:schemeClr val="hlink"/>
                </a:buClr>
                <a:buFont typeface="Wingdings" pitchFamily="1" charset="2"/>
                <a:buNone/>
              </a:pPr>
              <a:r>
                <a:rPr lang="en-US" sz="1100" b="1" dirty="0">
                  <a:solidFill>
                    <a:schemeClr val="bg1"/>
                  </a:solidFill>
                </a:rPr>
                <a:t>Actively supporting</a:t>
              </a:r>
              <a:br>
                <a:rPr lang="en-US" sz="1100" b="1" dirty="0">
                  <a:solidFill>
                    <a:schemeClr val="bg1"/>
                  </a:solidFill>
                </a:rPr>
              </a:br>
              <a:r>
                <a:rPr lang="en-US" sz="1100" b="1" dirty="0">
                  <a:solidFill>
                    <a:schemeClr val="bg1"/>
                  </a:solidFill>
                </a:rPr>
                <a:t>firms’ compliance efforts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24400" y="1371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Our Mission:</a:t>
            </a:r>
          </a:p>
          <a:p>
            <a:r>
              <a:rPr lang="en-US" sz="1600" b="1" dirty="0" smtClean="0"/>
              <a:t>Investor Protection. </a:t>
            </a:r>
          </a:p>
          <a:p>
            <a:r>
              <a:rPr lang="en-US" sz="1600" b="1" dirty="0" smtClean="0"/>
              <a:t>Market Integrity.</a:t>
            </a:r>
            <a:endParaRPr lang="en-US" sz="1600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42" y="2578279"/>
            <a:ext cx="2279190" cy="88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26999"/>
            <a:ext cx="3183803" cy="118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29"/>
          <p:cNvSpPr>
            <a:spLocks noChangeArrowheads="1"/>
          </p:cNvSpPr>
          <p:nvPr/>
        </p:nvSpPr>
        <p:spPr bwMode="blackWhite">
          <a:xfrm>
            <a:off x="2743200" y="5181600"/>
            <a:ext cx="2285952" cy="815556"/>
          </a:xfrm>
          <a:prstGeom prst="plus">
            <a:avLst>
              <a:gd name="adj" fmla="val 0"/>
            </a:avLst>
          </a:prstGeom>
          <a:solidFill>
            <a:schemeClr val="tx2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91440" bIns="9144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sz="1100" dirty="0" smtClean="0">
                <a:solidFill>
                  <a:srgbClr val="193F69"/>
                </a:solidFill>
              </a:rPr>
              <a:t>Computerized certification and continued education.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sz="1100" b="1" dirty="0" smtClean="0">
                <a:solidFill>
                  <a:srgbClr val="193F69"/>
                </a:solidFill>
              </a:rPr>
              <a:t>Series 7, 63 …etc. </a:t>
            </a:r>
            <a:endParaRPr lang="en-US" sz="1100" dirty="0">
              <a:solidFill>
                <a:srgbClr val="193F69"/>
              </a:solidFill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70152"/>
            <a:ext cx="2286000" cy="11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6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Project History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r>
              <a:rPr lang="en-US" dirty="0" smtClean="0"/>
              <a:t>Initial code base </a:t>
            </a:r>
            <a:r>
              <a:rPr lang="en-US" dirty="0"/>
              <a:t>created </a:t>
            </a:r>
            <a:r>
              <a:rPr lang="en-US" dirty="0" smtClean="0"/>
              <a:t>– 2007</a:t>
            </a:r>
          </a:p>
          <a:p>
            <a:r>
              <a:rPr lang="en-US" dirty="0" smtClean="0"/>
              <a:t>Adopted Selenium RC 1.0</a:t>
            </a:r>
          </a:p>
          <a:p>
            <a:pPr lvl="1"/>
            <a:r>
              <a:rPr lang="en-US" dirty="0" smtClean="0"/>
              <a:t>Use Java binding - Java developers available</a:t>
            </a:r>
          </a:p>
          <a:p>
            <a:pPr lvl="1"/>
            <a:r>
              <a:rPr lang="en-US" dirty="0" smtClean="0"/>
              <a:t>Use existing testing framework -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Automate AJAX application (</a:t>
            </a:r>
            <a:r>
              <a:rPr lang="en-US" dirty="0" err="1" smtClean="0"/>
              <a:t>WinRunner</a:t>
            </a:r>
            <a:r>
              <a:rPr lang="en-US" dirty="0" smtClean="0"/>
              <a:t> at the time didn’t support)</a:t>
            </a:r>
          </a:p>
          <a:p>
            <a:pPr lvl="1"/>
            <a:r>
              <a:rPr lang="en-US" dirty="0" smtClean="0"/>
              <a:t>Cross-browser testing</a:t>
            </a:r>
          </a:p>
          <a:p>
            <a:r>
              <a:rPr lang="en-US" dirty="0" smtClean="0"/>
              <a:t>Created extensions to </a:t>
            </a:r>
            <a:r>
              <a:rPr lang="en-US" dirty="0" err="1" smtClean="0"/>
              <a:t>DefaultSelenium</a:t>
            </a:r>
            <a:endParaRPr lang="en-US" dirty="0" smtClean="0"/>
          </a:p>
          <a:p>
            <a:pPr lvl="1"/>
            <a:r>
              <a:rPr lang="en-US" dirty="0" smtClean="0"/>
              <a:t>Reusable methods</a:t>
            </a:r>
          </a:p>
          <a:p>
            <a:pPr lvl="1"/>
            <a:r>
              <a:rPr lang="en-US" dirty="0" smtClean="0"/>
              <a:t>Easy session management</a:t>
            </a:r>
          </a:p>
          <a:p>
            <a:pPr lvl="1"/>
            <a:r>
              <a:rPr lang="en-US" dirty="0" smtClean="0"/>
              <a:t>Easy configuration</a:t>
            </a:r>
          </a:p>
          <a:p>
            <a:r>
              <a:rPr lang="en-US" dirty="0" smtClean="0"/>
              <a:t>Adopted </a:t>
            </a:r>
            <a:r>
              <a:rPr lang="en-US" dirty="0" err="1" smtClean="0"/>
              <a:t>PageObject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Many projects were reinventing the wheel</a:t>
            </a:r>
          </a:p>
          <a:p>
            <a:pPr lvl="1"/>
            <a:r>
              <a:rPr lang="en-US" dirty="0" smtClean="0"/>
              <a:t>Started identifying sharable code across projects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048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History - continued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r>
              <a:rPr lang="en-US" dirty="0" smtClean="0"/>
              <a:t>Adopted Selenium 2.0 (WebDriver API</a:t>
            </a:r>
            <a:r>
              <a:rPr lang="en-US" dirty="0"/>
              <a:t>) – </a:t>
            </a:r>
            <a:r>
              <a:rPr lang="en-US" dirty="0" smtClean="0"/>
              <a:t>late 2011</a:t>
            </a:r>
          </a:p>
          <a:p>
            <a:pPr lvl="1"/>
            <a:r>
              <a:rPr lang="en-US" dirty="0" smtClean="0"/>
              <a:t>Cleaner API</a:t>
            </a:r>
          </a:p>
          <a:p>
            <a:pPr lvl="1"/>
            <a:r>
              <a:rPr lang="en-US" dirty="0" smtClean="0"/>
              <a:t>Web Element concept</a:t>
            </a:r>
          </a:p>
          <a:p>
            <a:pPr lvl="1"/>
            <a:r>
              <a:rPr lang="en-US" dirty="0" smtClean="0"/>
              <a:t>Native calls instead of JavaScript</a:t>
            </a:r>
          </a:p>
          <a:p>
            <a:r>
              <a:rPr lang="en-US" dirty="0" smtClean="0"/>
              <a:t>Created Widget Library</a:t>
            </a:r>
          </a:p>
          <a:p>
            <a:pPr lvl="1"/>
            <a:r>
              <a:rPr lang="en-US" dirty="0" smtClean="0"/>
              <a:t>Reusable HTML widget classes</a:t>
            </a:r>
          </a:p>
          <a:p>
            <a:pPr lvl="1"/>
            <a:r>
              <a:rPr lang="en-US" dirty="0" smtClean="0"/>
              <a:t>Define widget interface hierarchy</a:t>
            </a:r>
          </a:p>
          <a:p>
            <a:r>
              <a:rPr lang="en-US" dirty="0" smtClean="0"/>
              <a:t>Widget Design Pattern</a:t>
            </a:r>
          </a:p>
          <a:p>
            <a:pPr lvl="1"/>
            <a:r>
              <a:rPr lang="en-US" dirty="0" smtClean="0"/>
              <a:t>Represent application using widgets</a:t>
            </a:r>
          </a:p>
          <a:p>
            <a:pPr lvl="1"/>
            <a:r>
              <a:rPr lang="en-US" dirty="0" smtClean="0"/>
              <a:t>Combine </a:t>
            </a:r>
            <a:r>
              <a:rPr lang="en-US" dirty="0" err="1" smtClean="0"/>
              <a:t>PageObject</a:t>
            </a:r>
            <a:r>
              <a:rPr lang="en-US" dirty="0" smtClean="0"/>
              <a:t> and Widget model</a:t>
            </a:r>
          </a:p>
          <a:p>
            <a:r>
              <a:rPr lang="en-US" dirty="0" smtClean="0"/>
              <a:t>Started planning for OS release – late 2012</a:t>
            </a:r>
          </a:p>
          <a:p>
            <a:r>
              <a:rPr lang="en-US" dirty="0" smtClean="0"/>
              <a:t>ExtWebDriver OS project released – December 2013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8714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Project Hosting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 descr="Screen Shot 2013-12-17 at 11.32.44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4267200" cy="3120733"/>
          </a:xfrm>
          <a:prstGeom prst="rect">
            <a:avLst/>
          </a:prstGeom>
        </p:spPr>
      </p:pic>
      <p:pic>
        <p:nvPicPr>
          <p:cNvPr id="5" name="Picture 4" descr="Screen Shot 2013-12-17 at 11.32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270278" cy="27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8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Builds and Releases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 descr="Screen Shot 2013-12-17 at 11.3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4191000" cy="3429000"/>
          </a:xfrm>
          <a:prstGeom prst="rect">
            <a:avLst/>
          </a:prstGeom>
        </p:spPr>
      </p:pic>
      <p:pic>
        <p:nvPicPr>
          <p:cNvPr id="5" name="Picture 4" descr="Screen Shot 2014-04-16 at 10.27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267200" cy="34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ExtWebdriver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endParaRPr lang="en-US" dirty="0"/>
          </a:p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endParaRPr lang="en-US" dirty="0"/>
          </a:p>
          <a:p>
            <a:pPr marL="344488" lvl="1" indent="0" algn="ctr">
              <a:buNone/>
            </a:pPr>
            <a:endParaRPr lang="en-US" dirty="0" smtClean="0"/>
          </a:p>
          <a:p>
            <a:pPr marL="344488" lvl="1" indent="0" algn="ctr">
              <a:buNone/>
            </a:pPr>
            <a:r>
              <a:rPr lang="en-US" sz="4000" b="1" dirty="0" smtClean="0"/>
              <a:t>Hello World Demo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282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6" y="457200"/>
            <a:ext cx="8382000" cy="523220"/>
          </a:xfrm>
        </p:spPr>
        <p:txBody>
          <a:bodyPr/>
          <a:lstStyle/>
          <a:p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45030"/>
            <a:ext cx="8686800" cy="49747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4801" y="1219200"/>
            <a:ext cx="5486399" cy="472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Session Management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10300" y="1197430"/>
            <a:ext cx="2628900" cy="4746170"/>
            <a:chOff x="6302826" y="1219200"/>
            <a:chExt cx="2209800" cy="4615544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6302826" y="1219200"/>
              <a:ext cx="2209800" cy="461554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Widgets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607626" y="2206399"/>
              <a:ext cx="914400" cy="6511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normalizeH="0" baseline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ea typeface="ＭＳ Ｐゴシック" pitchFamily="1" charset="-128"/>
                </a:rPr>
                <a:t>HTML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7407726" y="3066369"/>
              <a:ext cx="914400" cy="651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normalizeH="0" baseline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ea typeface="ＭＳ Ｐゴシック" pitchFamily="1" charset="-128"/>
                </a:rPr>
                <a:t>GWT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6607626" y="4038600"/>
              <a:ext cx="914400" cy="651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jQuery</a:t>
              </a:r>
              <a:r>
                <a:rPr lang="en-US" sz="1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-UI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8231" y="3535816"/>
            <a:ext cx="5264997" cy="2364242"/>
            <a:chOff x="624177" y="3274558"/>
            <a:chExt cx="5264997" cy="2364242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624177" y="4648200"/>
              <a:ext cx="5264997" cy="9906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SessionManager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519502" y="3274558"/>
              <a:ext cx="1442898" cy="797379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Default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SessionFactory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191000" y="3274558"/>
              <a:ext cx="1663671" cy="7892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Custom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SessionFactory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85800" y="3274558"/>
              <a:ext cx="1585623" cy="797379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Client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Properties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033721" y="4063773"/>
              <a:ext cx="174173" cy="568098"/>
              <a:chOff x="3048000" y="4537302"/>
              <a:chExt cx="174173" cy="568098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35086" y="4689702"/>
                <a:ext cx="0" cy="263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 bwMode="auto">
              <a:xfrm>
                <a:off x="3048000" y="4953000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3048000" y="4537302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391524" y="4080100"/>
              <a:ext cx="174173" cy="568098"/>
              <a:chOff x="3048000" y="4537302"/>
              <a:chExt cx="174173" cy="568098"/>
            </a:xfrm>
          </p:grpSpPr>
          <p:cxnSp>
            <p:nvCxnSpPr>
              <p:cNvPr id="56" name="Straight Connector 55"/>
              <p:cNvCxnSpPr/>
              <p:nvPr/>
            </p:nvCxnSpPr>
            <p:spPr bwMode="auto">
              <a:xfrm>
                <a:off x="3135086" y="4689702"/>
                <a:ext cx="0" cy="263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57" name="Oval 56"/>
              <p:cNvSpPr/>
              <p:nvPr/>
            </p:nvSpPr>
            <p:spPr bwMode="auto">
              <a:xfrm>
                <a:off x="3048000" y="4953000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3048000" y="4537302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088551" y="4071256"/>
              <a:ext cx="174173" cy="568098"/>
              <a:chOff x="3048000" y="4537302"/>
              <a:chExt cx="174173" cy="568098"/>
            </a:xfrm>
          </p:grpSpPr>
          <p:cxnSp>
            <p:nvCxnSpPr>
              <p:cNvPr id="60" name="Straight Connector 59"/>
              <p:cNvCxnSpPr/>
              <p:nvPr/>
            </p:nvCxnSpPr>
            <p:spPr bwMode="auto">
              <a:xfrm>
                <a:off x="3135086" y="4689702"/>
                <a:ext cx="0" cy="263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1" name="Oval 60"/>
              <p:cNvSpPr/>
              <p:nvPr/>
            </p:nvSpPr>
            <p:spPr bwMode="auto">
              <a:xfrm>
                <a:off x="3048000" y="4953000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3048000" y="4537302"/>
                <a:ext cx="174173" cy="152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282667" y="1709054"/>
            <a:ext cx="3213133" cy="1295400"/>
            <a:chOff x="1456841" y="1752600"/>
            <a:chExt cx="3213133" cy="11430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456841" y="1752600"/>
              <a:ext cx="2908333" cy="838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1609241" y="1905000"/>
              <a:ext cx="2908333" cy="838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761641" y="2057400"/>
              <a:ext cx="2908333" cy="838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rPr>
                <a:t>Session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54546" y="2971800"/>
            <a:ext cx="174173" cy="568098"/>
            <a:chOff x="3048000" y="4537302"/>
            <a:chExt cx="174173" cy="568098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3135086" y="4689702"/>
              <a:ext cx="0" cy="263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43" name="Oval 42"/>
            <p:cNvSpPr/>
            <p:nvPr/>
          </p:nvSpPr>
          <p:spPr bwMode="auto">
            <a:xfrm>
              <a:off x="3048000" y="4953000"/>
              <a:ext cx="174173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3048000" y="4537302"/>
              <a:ext cx="174173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694796" y="2466634"/>
            <a:ext cx="954951" cy="3364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WebDriver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167740" y="2443840"/>
            <a:ext cx="1175660" cy="3646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ExtWebDriver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688772" y="2535900"/>
            <a:ext cx="430907" cy="19641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7" name="Straight Arrow Connector 16"/>
          <p:cNvCxnSpPr>
            <a:stCxn id="44" idx="1"/>
            <a:endCxn id="4" idx="3"/>
          </p:cNvCxnSpPr>
          <p:nvPr/>
        </p:nvCxnSpPr>
        <p:spPr bwMode="auto">
          <a:xfrm flipH="1">
            <a:off x="5791200" y="3570515"/>
            <a:ext cx="419100" cy="108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9185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AS001_FINRA_Presentation_071907">
  <a:themeElements>
    <a:clrScheme name="">
      <a:dk1>
        <a:srgbClr val="193E66"/>
      </a:dk1>
      <a:lt1>
        <a:srgbClr val="FFFFFF"/>
      </a:lt1>
      <a:dk2>
        <a:srgbClr val="0082D1"/>
      </a:dk2>
      <a:lt2>
        <a:srgbClr val="808080"/>
      </a:lt2>
      <a:accent1>
        <a:srgbClr val="9EC405"/>
      </a:accent1>
      <a:accent2>
        <a:srgbClr val="FB483D"/>
      </a:accent2>
      <a:accent3>
        <a:srgbClr val="FFFFFF"/>
      </a:accent3>
      <a:accent4>
        <a:srgbClr val="143456"/>
      </a:accent4>
      <a:accent5>
        <a:srgbClr val="CCDEAA"/>
      </a:accent5>
      <a:accent6>
        <a:srgbClr val="E34036"/>
      </a:accent6>
      <a:hlink>
        <a:srgbClr val="5C594C"/>
      </a:hlink>
      <a:folHlink>
        <a:srgbClr val="CEE4ED"/>
      </a:folHlink>
    </a:clrScheme>
    <a:fontScheme name="NAS001_FINRA_Presentation_071907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AS001_FINRA_Presentation_0719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001_FINRA_Presentation_0719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001_FINRA_Presentation_0719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001_FINRA_Presentation_0719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001_FINRA_Presentation_0719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001_FINRA_Presentation_0719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001_FINRA_Presentation_0719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001_FINRA_Presentation_0719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001_FINRA_Presentation_0719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001_FINRA_Presentation_0719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001_FINRA_Presentation_0719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001_FINRA_Presentation_0719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12970</TotalTime>
  <Words>660</Words>
  <Application>Microsoft Macintosh PowerPoint</Application>
  <PresentationFormat>On-screen Show (4:3)</PresentationFormat>
  <Paragraphs>308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NAS001_FINRA_Presentation_071907</vt:lpstr>
      <vt:lpstr>ExtWebDriver Open Source Project</vt:lpstr>
      <vt:lpstr>Agenda</vt:lpstr>
      <vt:lpstr>About FINRA</vt:lpstr>
      <vt:lpstr>Project History</vt:lpstr>
      <vt:lpstr>History - continued</vt:lpstr>
      <vt:lpstr>Project Hosting</vt:lpstr>
      <vt:lpstr>Builds and Releases</vt:lpstr>
      <vt:lpstr>ExtWebdriver</vt:lpstr>
      <vt:lpstr>Architecture</vt:lpstr>
      <vt:lpstr>Extended WebDriver</vt:lpstr>
      <vt:lpstr>Session and Configuration</vt:lpstr>
      <vt:lpstr>Session Management</vt:lpstr>
      <vt:lpstr>Widgets</vt:lpstr>
      <vt:lpstr>Widget Hierarchy</vt:lpstr>
      <vt:lpstr>Element class</vt:lpstr>
      <vt:lpstr>ExtWebdriver</vt:lpstr>
      <vt:lpstr>Upcoming Open Source Projects</vt:lpstr>
      <vt:lpstr>We Want Your Contributions!</vt:lpstr>
      <vt:lpstr>Thanks!</vt:lpstr>
    </vt:vector>
  </TitlesOfParts>
  <Company>FINRA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browser testing brownbag</dc:title>
  <dc:subject>Cross browser testing brownbag</dc:subject>
  <dc:creator>Daniel Koo</dc:creator>
  <cp:lastModifiedBy>Daniel Koo</cp:lastModifiedBy>
  <cp:revision>671</cp:revision>
  <dcterms:created xsi:type="dcterms:W3CDTF">2009-12-16T15:41:11Z</dcterms:created>
  <dcterms:modified xsi:type="dcterms:W3CDTF">2014-05-07T15:16:18Z</dcterms:modified>
</cp:coreProperties>
</file>