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41"/>
  </p:notesMasterIdLst>
  <p:sldIdLst>
    <p:sldId id="257" r:id="rId3"/>
    <p:sldId id="258"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351" r:id="rId18"/>
    <p:sldId id="353" r:id="rId19"/>
    <p:sldId id="354" r:id="rId20"/>
    <p:sldId id="321" r:id="rId21"/>
    <p:sldId id="322" r:id="rId22"/>
    <p:sldId id="323" r:id="rId23"/>
    <p:sldId id="326" r:id="rId24"/>
    <p:sldId id="328" r:id="rId25"/>
    <p:sldId id="329" r:id="rId26"/>
    <p:sldId id="332" r:id="rId27"/>
    <p:sldId id="333" r:id="rId28"/>
    <p:sldId id="334" r:id="rId29"/>
    <p:sldId id="335" r:id="rId30"/>
    <p:sldId id="336" r:id="rId31"/>
    <p:sldId id="337" r:id="rId32"/>
    <p:sldId id="338" r:id="rId33"/>
    <p:sldId id="339" r:id="rId34"/>
    <p:sldId id="340" r:id="rId35"/>
    <p:sldId id="341" r:id="rId36"/>
    <p:sldId id="342" r:id="rId37"/>
    <p:sldId id="343" r:id="rId38"/>
    <p:sldId id="350" r:id="rId39"/>
    <p:sldId id="30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79" autoAdjust="0"/>
    <p:restoredTop sz="94374" autoAdjust="0"/>
  </p:normalViewPr>
  <p:slideViewPr>
    <p:cSldViewPr snapToGrid="0">
      <p:cViewPr>
        <p:scale>
          <a:sx n="72" d="100"/>
          <a:sy n="72" d="100"/>
        </p:scale>
        <p:origin x="-552" y="3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5C0E20-40F8-4998-B7B3-F463D02E3E48}" type="datetimeFigureOut">
              <a:rPr lang="en-IN" smtClean="0"/>
              <a:t>23-06-2021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8CD145-F0FA-495E-99B4-7796B9BD6C78}" type="slidenum">
              <a:rPr lang="en-IN" smtClean="0"/>
              <a:t>‹#›</a:t>
            </a:fld>
            <a:endParaRPr lang="en-IN"/>
          </a:p>
        </p:txBody>
      </p:sp>
    </p:spTree>
    <p:extLst>
      <p:ext uri="{BB962C8B-B14F-4D97-AF65-F5344CB8AC3E}">
        <p14:creationId xmlns:p14="http://schemas.microsoft.com/office/powerpoint/2010/main" val="3084545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xmlns="" id="{BF75D85A-6C9D-4244-B066-29EC0CFBF9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b="1">
                <a:solidFill>
                  <a:schemeClr val="tx1"/>
                </a:solidFill>
                <a:latin typeface="Times New Roman" panose="02020603050405020304" pitchFamily="18" charset="0"/>
                <a:ea typeface="MS PGothic" panose="020B0600070205080204" pitchFamily="34" charset="-128"/>
              </a:defRPr>
            </a:lvl1pPr>
            <a:lvl2pPr marL="742950" indent="-285750" defTabSz="931863">
              <a:defRPr sz="2400" b="1">
                <a:solidFill>
                  <a:schemeClr val="tx1"/>
                </a:solidFill>
                <a:latin typeface="Times New Roman" panose="02020603050405020304" pitchFamily="18" charset="0"/>
                <a:ea typeface="MS PGothic" panose="020B0600070205080204" pitchFamily="34" charset="-128"/>
              </a:defRPr>
            </a:lvl2pPr>
            <a:lvl3pPr marL="1143000" indent="-228600" defTabSz="931863">
              <a:defRPr sz="2400" b="1">
                <a:solidFill>
                  <a:schemeClr val="tx1"/>
                </a:solidFill>
                <a:latin typeface="Times New Roman" panose="02020603050405020304" pitchFamily="18" charset="0"/>
                <a:ea typeface="MS PGothic" panose="020B0600070205080204" pitchFamily="34" charset="-128"/>
              </a:defRPr>
            </a:lvl3pPr>
            <a:lvl4pPr marL="1600200" indent="-228600" defTabSz="931863">
              <a:defRPr sz="2400" b="1">
                <a:solidFill>
                  <a:schemeClr val="tx1"/>
                </a:solidFill>
                <a:latin typeface="Times New Roman" panose="02020603050405020304" pitchFamily="18" charset="0"/>
                <a:ea typeface="MS PGothic" panose="020B0600070205080204" pitchFamily="34" charset="-128"/>
              </a:defRPr>
            </a:lvl4pPr>
            <a:lvl5pPr marL="2057400" indent="-228600" defTabSz="931863">
              <a:defRPr sz="2400" b="1">
                <a:solidFill>
                  <a:schemeClr val="tx1"/>
                </a:solidFill>
                <a:latin typeface="Times New Roman" panose="02020603050405020304" pitchFamily="18" charset="0"/>
                <a:ea typeface="MS PGothic" panose="020B0600070205080204" pitchFamily="34" charset="-128"/>
              </a:defRPr>
            </a:lvl5pPr>
            <a:lvl6pPr marL="2514600" indent="-228600" defTabSz="931863"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defTabSz="931863"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defTabSz="931863"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defTabSz="931863"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marL="0" marR="0" lvl="0" indent="0" algn="r" defTabSz="931863" rtl="0" eaLnBrk="0" fontAlgn="base" latinLnBrk="0" hangingPunct="0">
              <a:lnSpc>
                <a:spcPct val="100000"/>
              </a:lnSpc>
              <a:spcBef>
                <a:spcPct val="0"/>
              </a:spcBef>
              <a:spcAft>
                <a:spcPct val="0"/>
              </a:spcAft>
              <a:buClrTx/>
              <a:buSzTx/>
              <a:buFontTx/>
              <a:buNone/>
              <a:tabLst/>
              <a:defRPr/>
            </a:pPr>
            <a:fld id="{F669DC18-10DC-4F66-BFD6-47063CE24445}" type="slidenum">
              <a:rPr kumimoji="0" lang="da-DK" altLang="en-US" sz="1200" b="1" i="0" u="none" strike="noStrike" kern="1200" cap="none" spc="0" normalizeH="0" baseline="0" noProof="0" smtClean="0">
                <a:ln>
                  <a:noFill/>
                </a:ln>
                <a:solidFill>
                  <a:srgbClr val="000000"/>
                </a:solidFill>
                <a:effectLst/>
                <a:uLnTx/>
                <a:uFillTx/>
                <a:latin typeface="Times New Roman" panose="02020603050405020304" pitchFamily="18" charset="0"/>
                <a:ea typeface="MS PGothic" panose="020B0600070205080204" pitchFamily="34" charset="-128"/>
                <a:cs typeface="+mn-cs"/>
              </a:rPr>
              <a:pPr marL="0" marR="0" lvl="0" indent="0" algn="r" defTabSz="931863" rtl="0" eaLnBrk="0" fontAlgn="base" latinLnBrk="0" hangingPunct="0">
                <a:lnSpc>
                  <a:spcPct val="100000"/>
                </a:lnSpc>
                <a:spcBef>
                  <a:spcPct val="0"/>
                </a:spcBef>
                <a:spcAft>
                  <a:spcPct val="0"/>
                </a:spcAft>
                <a:buClrTx/>
                <a:buSzTx/>
                <a:buFontTx/>
                <a:buNone/>
                <a:tabLst/>
                <a:defRPr/>
              </a:pPr>
              <a:t>1</a:t>
            </a:fld>
            <a:endParaRPr kumimoji="0" lang="da-DK" altLang="en-US" sz="1200" b="1"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38915" name="Rectangle 2">
            <a:extLst>
              <a:ext uri="{FF2B5EF4-FFF2-40B4-BE49-F238E27FC236}">
                <a16:creationId xmlns:a16="http://schemas.microsoft.com/office/drawing/2014/main" xmlns="" id="{D215BD42-A5EE-43B9-B6F6-D714BABC8A33}"/>
              </a:ext>
            </a:extLst>
          </p:cNvPr>
          <p:cNvSpPr>
            <a:spLocks noGrp="1" noRot="1" noChangeAspect="1" noChangeArrowheads="1" noTextEdit="1"/>
          </p:cNvSpPr>
          <p:nvPr>
            <p:ph type="sldImg"/>
          </p:nvPr>
        </p:nvSpPr>
        <p:spPr>
          <a:xfrm>
            <a:off x="685800" y="1143000"/>
            <a:ext cx="5486400" cy="3086100"/>
          </a:xfrm>
          <a:ln/>
        </p:spPr>
      </p:sp>
      <p:sp>
        <p:nvSpPr>
          <p:cNvPr id="38916" name="Rectangle 3">
            <a:extLst>
              <a:ext uri="{FF2B5EF4-FFF2-40B4-BE49-F238E27FC236}">
                <a16:creationId xmlns:a16="http://schemas.microsoft.com/office/drawing/2014/main" xmlns="" id="{067DC460-D77E-41EF-8E73-9DE2AEB674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266804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a:prstGeom prst="rect">
            <a:avLst/>
          </a:prstGeom>
        </p:spPr>
        <p:txBody>
          <a:bodyPr/>
          <a:lstStyle/>
          <a:p>
            <a:r>
              <a:rPr lang="en-US"/>
              <a:t>Click to edit Master title style</a:t>
            </a:r>
            <a:endParaRPr lang="da-DK"/>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da-DK"/>
          </a:p>
        </p:txBody>
      </p:sp>
    </p:spTree>
    <p:extLst>
      <p:ext uri="{BB962C8B-B14F-4D97-AF65-F5344CB8AC3E}">
        <p14:creationId xmlns:p14="http://schemas.microsoft.com/office/powerpoint/2010/main" val="1948445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952464" y="928670"/>
            <a:ext cx="10464800" cy="685800"/>
          </a:xfrm>
          <a:prstGeom prst="rect">
            <a:avLst/>
          </a:prstGeom>
        </p:spPr>
        <p:txBody>
          <a:bodyPr/>
          <a:lstStyle/>
          <a:p>
            <a:r>
              <a:rPr lang="en-US"/>
              <a:t>Click to edit Master title style</a:t>
            </a:r>
            <a:endParaRPr lang="da-DK"/>
          </a:p>
        </p:txBody>
      </p:sp>
      <p:sp>
        <p:nvSpPr>
          <p:cNvPr id="3" name="Vertical Text Placeholder 2"/>
          <p:cNvSpPr>
            <a:spLocks noGrp="1"/>
          </p:cNvSpPr>
          <p:nvPr>
            <p:ph type="body" orient="vert" idx="1"/>
          </p:nvPr>
        </p:nvSpPr>
        <p:spPr>
          <a:xfrm>
            <a:off x="914400" y="2362200"/>
            <a:ext cx="8839200" cy="3124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extLst>
      <p:ext uri="{BB962C8B-B14F-4D97-AF65-F5344CB8AC3E}">
        <p14:creationId xmlns:p14="http://schemas.microsoft.com/office/powerpoint/2010/main" val="757123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3000" y="762000"/>
            <a:ext cx="2616200" cy="4724400"/>
          </a:xfrm>
          <a:prstGeom prst="rect">
            <a:avLst/>
          </a:prstGeo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914400" y="762000"/>
            <a:ext cx="7645400" cy="47244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extLst>
      <p:ext uri="{BB962C8B-B14F-4D97-AF65-F5344CB8AC3E}">
        <p14:creationId xmlns:p14="http://schemas.microsoft.com/office/powerpoint/2010/main" val="8915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7" y="214314"/>
            <a:ext cx="10390716" cy="1462087"/>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1576917" y="2017713"/>
            <a:ext cx="50800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60117" y="2017713"/>
            <a:ext cx="50800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FA4760F-6929-4EAF-8A27-CEB82F80E87A}"/>
              </a:ext>
            </a:extLst>
          </p:cNvPr>
          <p:cNvSpPr>
            <a:spLocks noGrp="1"/>
          </p:cNvSpPr>
          <p:nvPr>
            <p:ph type="dt" sz="half" idx="10"/>
          </p:nvPr>
        </p:nvSpPr>
        <p:spPr>
          <a:xfrm>
            <a:off x="1549400" y="6243638"/>
            <a:ext cx="2540000" cy="457200"/>
          </a:xfrm>
          <a:prstGeom prst="rect">
            <a:avLst/>
          </a:prstGeom>
        </p:spPr>
        <p:txBody>
          <a:bodyPr/>
          <a:lstStyle>
            <a:lvl1pPr>
              <a:defRPr/>
            </a:lvl1pPr>
          </a:lstStyle>
          <a:p>
            <a:pPr>
              <a:defRPr/>
            </a:pPr>
            <a:endParaRPr lang="en-AU"/>
          </a:p>
        </p:txBody>
      </p:sp>
      <p:sp>
        <p:nvSpPr>
          <p:cNvPr id="6" name="Footer Placeholder 5">
            <a:extLst>
              <a:ext uri="{FF2B5EF4-FFF2-40B4-BE49-F238E27FC236}">
                <a16:creationId xmlns:a16="http://schemas.microsoft.com/office/drawing/2014/main" xmlns="" id="{49EBC7E5-2A3F-4505-8A80-E90A55DE91DB}"/>
              </a:ext>
            </a:extLst>
          </p:cNvPr>
          <p:cNvSpPr>
            <a:spLocks noGrp="1"/>
          </p:cNvSpPr>
          <p:nvPr>
            <p:ph type="ftr" sz="quarter" idx="11"/>
          </p:nvPr>
        </p:nvSpPr>
        <p:spPr>
          <a:xfrm>
            <a:off x="4876800" y="6243638"/>
            <a:ext cx="3860800" cy="457200"/>
          </a:xfrm>
          <a:prstGeom prst="rect">
            <a:avLst/>
          </a:prstGeom>
        </p:spPr>
        <p:txBody>
          <a:bodyPr/>
          <a:lstStyle>
            <a:lvl1pPr>
              <a:defRPr/>
            </a:lvl1pPr>
          </a:lstStyle>
          <a:p>
            <a:pPr>
              <a:defRPr/>
            </a:pPr>
            <a:endParaRPr lang="en-AU"/>
          </a:p>
        </p:txBody>
      </p:sp>
      <p:sp>
        <p:nvSpPr>
          <p:cNvPr id="7" name="Slide Number Placeholder 6">
            <a:extLst>
              <a:ext uri="{FF2B5EF4-FFF2-40B4-BE49-F238E27FC236}">
                <a16:creationId xmlns:a16="http://schemas.microsoft.com/office/drawing/2014/main" xmlns="" id="{86A3BBC0-E460-496D-9834-DDD66E2B1207}"/>
              </a:ext>
            </a:extLst>
          </p:cNvPr>
          <p:cNvSpPr>
            <a:spLocks noGrp="1"/>
          </p:cNvSpPr>
          <p:nvPr>
            <p:ph type="sldNum" sz="quarter" idx="12"/>
          </p:nvPr>
        </p:nvSpPr>
        <p:spPr>
          <a:xfrm>
            <a:off x="9389533" y="6243638"/>
            <a:ext cx="2540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51F91634-CFD4-4533-90E0-8B29B4CF87FD}" type="slidenum">
              <a:rPr lang="en-AU" altLang="en-US"/>
              <a:pPr/>
              <a:t>‹#›</a:t>
            </a:fld>
            <a:endParaRPr lang="en-AU" altLang="en-US"/>
          </a:p>
        </p:txBody>
      </p:sp>
    </p:spTree>
    <p:extLst>
      <p:ext uri="{BB962C8B-B14F-4D97-AF65-F5344CB8AC3E}">
        <p14:creationId xmlns:p14="http://schemas.microsoft.com/office/powerpoint/2010/main" val="1138827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endParaRPr lang="da-DK"/>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da-DK"/>
          </a:p>
        </p:txBody>
      </p:sp>
    </p:spTree>
    <p:extLst>
      <p:ext uri="{BB962C8B-B14F-4D97-AF65-F5344CB8AC3E}">
        <p14:creationId xmlns:p14="http://schemas.microsoft.com/office/powerpoint/2010/main" val="33758290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52464" y="928670"/>
            <a:ext cx="10464800" cy="685800"/>
          </a:xfrm>
          <a:prstGeom prst="rect">
            <a:avLst/>
          </a:prstGeom>
        </p:spPr>
        <p:txBody>
          <a:bodyPr/>
          <a:lstStyle/>
          <a:p>
            <a:r>
              <a:rPr lang="en-US"/>
              <a:t>Click to edit Master title style</a:t>
            </a:r>
            <a:endParaRPr lang="da-DK"/>
          </a:p>
        </p:txBody>
      </p:sp>
      <p:sp>
        <p:nvSpPr>
          <p:cNvPr id="3" name="Content Placeholder 2"/>
          <p:cNvSpPr>
            <a:spLocks noGrp="1"/>
          </p:cNvSpPr>
          <p:nvPr>
            <p:ph idx="1"/>
          </p:nvPr>
        </p:nvSpPr>
        <p:spPr>
          <a:xfrm>
            <a:off x="914400" y="2362200"/>
            <a:ext cx="8839200" cy="3124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extLst>
      <p:ext uri="{BB962C8B-B14F-4D97-AF65-F5344CB8AC3E}">
        <p14:creationId xmlns:p14="http://schemas.microsoft.com/office/powerpoint/2010/main" val="63523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endParaRPr lang="da-DK"/>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201951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52464" y="928670"/>
            <a:ext cx="10464800" cy="685800"/>
          </a:xfrm>
          <a:prstGeom prst="rect">
            <a:avLst/>
          </a:prstGeom>
        </p:spPr>
        <p:txBody>
          <a:bodyPr/>
          <a:lstStyle/>
          <a:p>
            <a:r>
              <a:rPr lang="en-US"/>
              <a:t>Click to edit Master title style</a:t>
            </a:r>
            <a:endParaRPr lang="da-DK"/>
          </a:p>
        </p:txBody>
      </p:sp>
      <p:sp>
        <p:nvSpPr>
          <p:cNvPr id="3" name="Content Placeholder 2"/>
          <p:cNvSpPr>
            <a:spLocks noGrp="1"/>
          </p:cNvSpPr>
          <p:nvPr>
            <p:ph sz="half" idx="1"/>
          </p:nvPr>
        </p:nvSpPr>
        <p:spPr>
          <a:xfrm>
            <a:off x="914400" y="2362200"/>
            <a:ext cx="4318000" cy="3124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5435600" y="2362200"/>
            <a:ext cx="4318000" cy="3124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extLst>
      <p:ext uri="{BB962C8B-B14F-4D97-AF65-F5344CB8AC3E}">
        <p14:creationId xmlns:p14="http://schemas.microsoft.com/office/powerpoint/2010/main" val="2420760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endParaRPr lang="da-DK"/>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extLst>
      <p:ext uri="{BB962C8B-B14F-4D97-AF65-F5344CB8AC3E}">
        <p14:creationId xmlns:p14="http://schemas.microsoft.com/office/powerpoint/2010/main" val="23453698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52464" y="928670"/>
            <a:ext cx="10464800" cy="685800"/>
          </a:xfrm>
          <a:prstGeom prst="rect">
            <a:avLst/>
          </a:prstGeom>
        </p:spPr>
        <p:txBody>
          <a:bodyPr/>
          <a:lstStyle/>
          <a:p>
            <a:r>
              <a:rPr lang="en-US"/>
              <a:t>Click to edit Master title style</a:t>
            </a:r>
            <a:endParaRPr lang="da-DK"/>
          </a:p>
        </p:txBody>
      </p:sp>
    </p:spTree>
    <p:extLst>
      <p:ext uri="{BB962C8B-B14F-4D97-AF65-F5344CB8AC3E}">
        <p14:creationId xmlns:p14="http://schemas.microsoft.com/office/powerpoint/2010/main" val="24175559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4201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52464" y="928670"/>
            <a:ext cx="10464800" cy="685800"/>
          </a:xfrm>
          <a:prstGeom prst="rect">
            <a:avLst/>
          </a:prstGeom>
        </p:spPr>
        <p:txBody>
          <a:bodyPr/>
          <a:lstStyle/>
          <a:p>
            <a:r>
              <a:rPr lang="en-US"/>
              <a:t>Click to edit Master title style</a:t>
            </a:r>
            <a:endParaRPr lang="da-DK"/>
          </a:p>
        </p:txBody>
      </p:sp>
      <p:sp>
        <p:nvSpPr>
          <p:cNvPr id="3" name="Content Placeholder 2"/>
          <p:cNvSpPr>
            <a:spLocks noGrp="1"/>
          </p:cNvSpPr>
          <p:nvPr>
            <p:ph idx="1"/>
          </p:nvPr>
        </p:nvSpPr>
        <p:spPr>
          <a:xfrm>
            <a:off x="914400" y="2362200"/>
            <a:ext cx="8839200" cy="3124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extLst>
      <p:ext uri="{BB962C8B-B14F-4D97-AF65-F5344CB8AC3E}">
        <p14:creationId xmlns:p14="http://schemas.microsoft.com/office/powerpoint/2010/main" val="4900802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endParaRPr lang="da-DK"/>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631441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endParaRPr lang="da-DK"/>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a-DK"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003604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952464" y="928670"/>
            <a:ext cx="10464800" cy="685800"/>
          </a:xfrm>
          <a:prstGeom prst="rect">
            <a:avLst/>
          </a:prstGeom>
        </p:spPr>
        <p:txBody>
          <a:bodyPr/>
          <a:lstStyle/>
          <a:p>
            <a:r>
              <a:rPr lang="en-US"/>
              <a:t>Click to edit Master title style</a:t>
            </a:r>
            <a:endParaRPr lang="da-DK"/>
          </a:p>
        </p:txBody>
      </p:sp>
      <p:sp>
        <p:nvSpPr>
          <p:cNvPr id="3" name="Vertical Text Placeholder 2"/>
          <p:cNvSpPr>
            <a:spLocks noGrp="1"/>
          </p:cNvSpPr>
          <p:nvPr>
            <p:ph type="body" orient="vert" idx="1"/>
          </p:nvPr>
        </p:nvSpPr>
        <p:spPr>
          <a:xfrm>
            <a:off x="914400" y="2362200"/>
            <a:ext cx="8839200" cy="3124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extLst>
      <p:ext uri="{BB962C8B-B14F-4D97-AF65-F5344CB8AC3E}">
        <p14:creationId xmlns:p14="http://schemas.microsoft.com/office/powerpoint/2010/main" val="7087642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3000" y="762000"/>
            <a:ext cx="2616200" cy="4724400"/>
          </a:xfrm>
          <a:prstGeom prst="rect">
            <a:avLst/>
          </a:prstGeo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914400" y="762000"/>
            <a:ext cx="7645400" cy="47244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extLst>
      <p:ext uri="{BB962C8B-B14F-4D97-AF65-F5344CB8AC3E}">
        <p14:creationId xmlns:p14="http://schemas.microsoft.com/office/powerpoint/2010/main" val="1125263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a:prstGeom prst="rect">
            <a:avLst/>
          </a:prstGeom>
        </p:spPr>
        <p:txBody>
          <a:bodyPr anchor="t"/>
          <a:lstStyle>
            <a:lvl1pPr algn="l">
              <a:defRPr sz="4000" b="1" cap="all"/>
            </a:lvl1pPr>
          </a:lstStyle>
          <a:p>
            <a:r>
              <a:rPr lang="en-US"/>
              <a:t>Click to edit Master title style</a:t>
            </a:r>
            <a:endParaRPr lang="da-DK"/>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249181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52464" y="928670"/>
            <a:ext cx="10464800" cy="685800"/>
          </a:xfrm>
          <a:prstGeom prst="rect">
            <a:avLst/>
          </a:prstGeom>
        </p:spPr>
        <p:txBody>
          <a:bodyPr/>
          <a:lstStyle/>
          <a:p>
            <a:r>
              <a:rPr lang="en-US"/>
              <a:t>Click to edit Master title style</a:t>
            </a:r>
            <a:endParaRPr lang="da-DK"/>
          </a:p>
        </p:txBody>
      </p:sp>
      <p:sp>
        <p:nvSpPr>
          <p:cNvPr id="3" name="Content Placeholder 2"/>
          <p:cNvSpPr>
            <a:spLocks noGrp="1"/>
          </p:cNvSpPr>
          <p:nvPr>
            <p:ph sz="half" idx="1"/>
          </p:nvPr>
        </p:nvSpPr>
        <p:spPr>
          <a:xfrm>
            <a:off x="914400" y="2362200"/>
            <a:ext cx="4318000" cy="3124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5435600" y="2362200"/>
            <a:ext cx="4318000" cy="3124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extLst>
      <p:ext uri="{BB962C8B-B14F-4D97-AF65-F5344CB8AC3E}">
        <p14:creationId xmlns:p14="http://schemas.microsoft.com/office/powerpoint/2010/main" val="2144343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endParaRPr lang="da-DK"/>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6193370"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extLst>
      <p:ext uri="{BB962C8B-B14F-4D97-AF65-F5344CB8AC3E}">
        <p14:creationId xmlns:p14="http://schemas.microsoft.com/office/powerpoint/2010/main" val="1723163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52464" y="928670"/>
            <a:ext cx="10464800" cy="685800"/>
          </a:xfrm>
          <a:prstGeom prst="rect">
            <a:avLst/>
          </a:prstGeom>
        </p:spPr>
        <p:txBody>
          <a:bodyPr/>
          <a:lstStyle/>
          <a:p>
            <a:r>
              <a:rPr lang="en-US"/>
              <a:t>Click to edit Master title style</a:t>
            </a:r>
            <a:endParaRPr lang="da-DK"/>
          </a:p>
        </p:txBody>
      </p:sp>
    </p:spTree>
    <p:extLst>
      <p:ext uri="{BB962C8B-B14F-4D97-AF65-F5344CB8AC3E}">
        <p14:creationId xmlns:p14="http://schemas.microsoft.com/office/powerpoint/2010/main" val="810873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0577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a:prstGeom prst="rect">
            <a:avLst/>
          </a:prstGeom>
        </p:spPr>
        <p:txBody>
          <a:bodyPr anchor="b"/>
          <a:lstStyle>
            <a:lvl1pPr algn="l">
              <a:defRPr sz="2000" b="1"/>
            </a:lvl1pPr>
          </a:lstStyle>
          <a:p>
            <a:r>
              <a:rPr lang="en-US"/>
              <a:t>Click to edit Master title style</a:t>
            </a:r>
            <a:endParaRPr lang="da-DK"/>
          </a:p>
        </p:txBody>
      </p:sp>
      <p:sp>
        <p:nvSpPr>
          <p:cNvPr id="3" name="Content Placeholder 2"/>
          <p:cNvSpPr>
            <a:spLocks noGrp="1"/>
          </p:cNvSpPr>
          <p:nvPr>
            <p:ph idx="1"/>
          </p:nvPr>
        </p:nvSpPr>
        <p:spPr>
          <a:xfrm>
            <a:off x="4766733" y="273055"/>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609603" y="1435103"/>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54401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endParaRPr lang="da-DK"/>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a-DK"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57389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Box 25">
            <a:extLst>
              <a:ext uri="{FF2B5EF4-FFF2-40B4-BE49-F238E27FC236}">
                <a16:creationId xmlns:a16="http://schemas.microsoft.com/office/drawing/2014/main" xmlns="" id="{3C222801-A99C-42FF-AA93-BE0BF023635F}"/>
              </a:ext>
            </a:extLst>
          </p:cNvPr>
          <p:cNvSpPr txBox="1">
            <a:spLocks noChangeArrowheads="1"/>
          </p:cNvSpPr>
          <p:nvPr/>
        </p:nvSpPr>
        <p:spPr bwMode="auto">
          <a:xfrm>
            <a:off x="609600" y="6400800"/>
            <a:ext cx="1261533" cy="228600"/>
          </a:xfrm>
          <a:prstGeom prst="rect">
            <a:avLst/>
          </a:prstGeom>
          <a:noFill/>
          <a:ln>
            <a:noFill/>
          </a:ln>
          <a:extLst/>
        </p:spPr>
        <p:txBody>
          <a:bodyPr>
            <a:spAutoFit/>
          </a:bodyPr>
          <a:lstStyle>
            <a:lvl1pPr>
              <a:defRPr sz="2400" b="1">
                <a:solidFill>
                  <a:schemeClr val="tx1"/>
                </a:solidFill>
                <a:latin typeface="Times New Roman" panose="02020603050405020304" pitchFamily="18" charset="0"/>
                <a:ea typeface="MS PGothic" panose="020B0600070205080204" pitchFamily="34" charset="-128"/>
              </a:defRPr>
            </a:lvl1pPr>
            <a:lvl2pPr marL="742950" indent="-285750">
              <a:defRPr sz="2400" b="1">
                <a:solidFill>
                  <a:schemeClr val="tx1"/>
                </a:solidFill>
                <a:latin typeface="Times New Roman" panose="02020603050405020304" pitchFamily="18" charset="0"/>
                <a:ea typeface="MS PGothic" panose="020B0600070205080204" pitchFamily="34" charset="-128"/>
              </a:defRPr>
            </a:lvl2pPr>
            <a:lvl3pPr marL="1143000" indent="-228600">
              <a:defRPr sz="2400" b="1">
                <a:solidFill>
                  <a:schemeClr val="tx1"/>
                </a:solidFill>
                <a:latin typeface="Times New Roman" panose="02020603050405020304" pitchFamily="18" charset="0"/>
                <a:ea typeface="MS PGothic" panose="020B0600070205080204" pitchFamily="34" charset="-128"/>
              </a:defRPr>
            </a:lvl3pPr>
            <a:lvl4pPr marL="1600200" indent="-228600">
              <a:defRPr sz="2400" b="1">
                <a:solidFill>
                  <a:schemeClr val="tx1"/>
                </a:solidFill>
                <a:latin typeface="Times New Roman" panose="02020603050405020304" pitchFamily="18" charset="0"/>
                <a:ea typeface="MS PGothic" panose="020B0600070205080204" pitchFamily="34" charset="-128"/>
              </a:defRPr>
            </a:lvl4pPr>
            <a:lvl5pPr marL="2057400" indent="-22860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a:spcBef>
                <a:spcPct val="50000"/>
              </a:spcBef>
              <a:defRPr/>
            </a:pPr>
            <a:fld id="{2EF09B32-439D-4645-BF50-9113890C07F7}" type="datetime1">
              <a:rPr lang="da-DK" altLang="en-US" sz="900" b="0" smtClean="0">
                <a:solidFill>
                  <a:srgbClr val="CCCCCC"/>
                </a:solidFill>
                <a:latin typeface="Frutiger 57Cn" pitchFamily="34" charset="0"/>
              </a:rPr>
              <a:pPr>
                <a:spcBef>
                  <a:spcPct val="50000"/>
                </a:spcBef>
                <a:defRPr/>
              </a:pPr>
              <a:t>23-06-2021</a:t>
            </a:fld>
            <a:endParaRPr lang="da-DK" altLang="en-US" sz="900" b="0">
              <a:solidFill>
                <a:srgbClr val="CCCCCC"/>
              </a:solidFill>
              <a:latin typeface="Frutiger 57Cn" pitchFamily="34" charset="0"/>
            </a:endParaRPr>
          </a:p>
        </p:txBody>
      </p:sp>
      <p:sp>
        <p:nvSpPr>
          <p:cNvPr id="1027" name="Text Box 26">
            <a:extLst>
              <a:ext uri="{FF2B5EF4-FFF2-40B4-BE49-F238E27FC236}">
                <a16:creationId xmlns:a16="http://schemas.microsoft.com/office/drawing/2014/main" xmlns="" id="{82671EB1-526A-4CCE-AA37-ECD677F86980}"/>
              </a:ext>
            </a:extLst>
          </p:cNvPr>
          <p:cNvSpPr txBox="1">
            <a:spLocks noChangeArrowheads="1"/>
          </p:cNvSpPr>
          <p:nvPr/>
        </p:nvSpPr>
        <p:spPr bwMode="auto">
          <a:xfrm>
            <a:off x="10566400" y="6400800"/>
            <a:ext cx="1016000" cy="228600"/>
          </a:xfrm>
          <a:prstGeom prst="rect">
            <a:avLst/>
          </a:prstGeom>
          <a:noFill/>
          <a:ln w="9525">
            <a:noFill/>
            <a:miter lim="800000"/>
            <a:headEnd/>
            <a:tailEnd/>
          </a:ln>
        </p:spPr>
        <p:txBody>
          <a:bodyPr>
            <a:spAutoFit/>
          </a:bodyPr>
          <a:lstStyle>
            <a:lvl1pPr>
              <a:defRPr sz="2400" b="1">
                <a:solidFill>
                  <a:schemeClr val="tx1"/>
                </a:solidFill>
                <a:latin typeface="Times New Roman" panose="02020603050405020304" pitchFamily="18" charset="0"/>
                <a:ea typeface="MS PGothic" panose="020B0600070205080204" pitchFamily="34" charset="-128"/>
              </a:defRPr>
            </a:lvl1pPr>
            <a:lvl2pPr marL="742950" indent="-285750">
              <a:defRPr sz="2400" b="1">
                <a:solidFill>
                  <a:schemeClr val="tx1"/>
                </a:solidFill>
                <a:latin typeface="Times New Roman" panose="02020603050405020304" pitchFamily="18" charset="0"/>
                <a:ea typeface="MS PGothic" panose="020B0600070205080204" pitchFamily="34" charset="-128"/>
              </a:defRPr>
            </a:lvl2pPr>
            <a:lvl3pPr marL="1143000" indent="-228600">
              <a:defRPr sz="2400" b="1">
                <a:solidFill>
                  <a:schemeClr val="tx1"/>
                </a:solidFill>
                <a:latin typeface="Times New Roman" panose="02020603050405020304" pitchFamily="18" charset="0"/>
                <a:ea typeface="MS PGothic" panose="020B0600070205080204" pitchFamily="34" charset="-128"/>
              </a:defRPr>
            </a:lvl3pPr>
            <a:lvl4pPr marL="1600200" indent="-228600">
              <a:defRPr sz="2400" b="1">
                <a:solidFill>
                  <a:schemeClr val="tx1"/>
                </a:solidFill>
                <a:latin typeface="Times New Roman" panose="02020603050405020304" pitchFamily="18" charset="0"/>
                <a:ea typeface="MS PGothic" panose="020B0600070205080204" pitchFamily="34" charset="-128"/>
              </a:defRPr>
            </a:lvl4pPr>
            <a:lvl5pPr marL="2057400" indent="-22860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algn="r">
              <a:spcBef>
                <a:spcPct val="50000"/>
              </a:spcBef>
            </a:pPr>
            <a:r>
              <a:rPr lang="da-DK" altLang="en-US" sz="900" b="0">
                <a:solidFill>
                  <a:srgbClr val="CCCCCC"/>
                </a:solidFill>
                <a:latin typeface="Frutiger 57Cn" pitchFamily="34" charset="0"/>
              </a:rPr>
              <a:t>Side </a:t>
            </a:r>
            <a:fld id="{3AF4EB77-48CA-4115-97C2-5BA957E7CE45}" type="slidenum">
              <a:rPr lang="da-DK" altLang="en-US" sz="900" b="0">
                <a:solidFill>
                  <a:srgbClr val="CCCCCC"/>
                </a:solidFill>
                <a:latin typeface="Frutiger 57Cn" pitchFamily="34" charset="0"/>
              </a:rPr>
              <a:pPr algn="r">
                <a:spcBef>
                  <a:spcPct val="50000"/>
                </a:spcBef>
              </a:pPr>
              <a:t>‹#›</a:t>
            </a:fld>
            <a:endParaRPr lang="da-DK" altLang="en-US" sz="900" b="0">
              <a:solidFill>
                <a:srgbClr val="CCCCCC"/>
              </a:solidFill>
              <a:latin typeface="Frutiger 57Cn" pitchFamily="34" charset="0"/>
            </a:endParaRPr>
          </a:p>
        </p:txBody>
      </p:sp>
      <p:sp>
        <p:nvSpPr>
          <p:cNvPr id="1028" name="TextBox 9">
            <a:extLst>
              <a:ext uri="{FF2B5EF4-FFF2-40B4-BE49-F238E27FC236}">
                <a16:creationId xmlns:a16="http://schemas.microsoft.com/office/drawing/2014/main" xmlns="" id="{C4176CD0-792C-4502-A2DB-C80C591786BD}"/>
              </a:ext>
            </a:extLst>
          </p:cNvPr>
          <p:cNvSpPr txBox="1">
            <a:spLocks noChangeArrowheads="1"/>
          </p:cNvSpPr>
          <p:nvPr userDrawn="1"/>
        </p:nvSpPr>
        <p:spPr bwMode="auto">
          <a:xfrm>
            <a:off x="4381503" y="0"/>
            <a:ext cx="7810500" cy="369888"/>
          </a:xfrm>
          <a:prstGeom prst="rect">
            <a:avLst/>
          </a:prstGeom>
          <a:noFill/>
          <a:ln>
            <a:noFill/>
          </a:ln>
          <a:extLst/>
        </p:spPr>
        <p:txBody>
          <a:bodyPr>
            <a:spAutoFit/>
          </a:bodyPr>
          <a:lstStyle>
            <a:lvl1pPr>
              <a:defRPr sz="2400" b="1">
                <a:solidFill>
                  <a:schemeClr val="tx1"/>
                </a:solidFill>
                <a:latin typeface="Times New Roman" pitchFamily="18" charset="0"/>
                <a:ea typeface="MS PGothic" pitchFamily="34" charset="-128"/>
              </a:defRPr>
            </a:lvl1pPr>
            <a:lvl2pPr marL="742950" indent="-285750">
              <a:defRPr sz="2400" b="1">
                <a:solidFill>
                  <a:schemeClr val="tx1"/>
                </a:solidFill>
                <a:latin typeface="Times New Roman" pitchFamily="18" charset="0"/>
                <a:ea typeface="MS PGothic" pitchFamily="34" charset="-128"/>
              </a:defRPr>
            </a:lvl2pPr>
            <a:lvl3pPr marL="1143000" indent="-228600">
              <a:defRPr sz="2400" b="1">
                <a:solidFill>
                  <a:schemeClr val="tx1"/>
                </a:solidFill>
                <a:latin typeface="Times New Roman" pitchFamily="18" charset="0"/>
                <a:ea typeface="MS PGothic" pitchFamily="34" charset="-128"/>
              </a:defRPr>
            </a:lvl3pPr>
            <a:lvl4pPr marL="1600200" indent="-228600">
              <a:defRPr sz="2400" b="1">
                <a:solidFill>
                  <a:schemeClr val="tx1"/>
                </a:solidFill>
                <a:latin typeface="Times New Roman" pitchFamily="18" charset="0"/>
                <a:ea typeface="MS PGothic" pitchFamily="34" charset="-128"/>
              </a:defRPr>
            </a:lvl4pPr>
            <a:lvl5pPr marL="2057400" indent="-228600">
              <a:defRPr sz="2400" b="1">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9pPr>
          </a:lstStyle>
          <a:p>
            <a:pPr>
              <a:defRPr/>
            </a:pPr>
            <a:r>
              <a:rPr lang="en-US" altLang="en-US" sz="1800" i="1" dirty="0"/>
              <a:t>Madan Mohan Malaviya Univ. of Technology, Gorakhpur</a:t>
            </a:r>
          </a:p>
        </p:txBody>
      </p:sp>
      <p:cxnSp>
        <p:nvCxnSpPr>
          <p:cNvPr id="1029" name="Straight Connector 8">
            <a:extLst>
              <a:ext uri="{FF2B5EF4-FFF2-40B4-BE49-F238E27FC236}">
                <a16:creationId xmlns:a16="http://schemas.microsoft.com/office/drawing/2014/main" xmlns="" id="{A7FA5739-C17F-49A6-9C16-CDF21F175DFA}"/>
              </a:ext>
            </a:extLst>
          </p:cNvPr>
          <p:cNvCxnSpPr>
            <a:cxnSpLocks noChangeShapeType="1"/>
          </p:cNvCxnSpPr>
          <p:nvPr userDrawn="1"/>
        </p:nvCxnSpPr>
        <p:spPr bwMode="auto">
          <a:xfrm>
            <a:off x="1143003" y="357193"/>
            <a:ext cx="10858500" cy="1587"/>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cxnSp>
      <p:cxnSp>
        <p:nvCxnSpPr>
          <p:cNvPr id="1030" name="Straight Connector 11">
            <a:extLst>
              <a:ext uri="{FF2B5EF4-FFF2-40B4-BE49-F238E27FC236}">
                <a16:creationId xmlns:a16="http://schemas.microsoft.com/office/drawing/2014/main" xmlns="" id="{5834993C-1D89-43A4-B1FA-F9A2A7F28918}"/>
              </a:ext>
            </a:extLst>
          </p:cNvPr>
          <p:cNvCxnSpPr>
            <a:cxnSpLocks noChangeShapeType="1"/>
          </p:cNvCxnSpPr>
          <p:nvPr userDrawn="1"/>
        </p:nvCxnSpPr>
        <p:spPr bwMode="auto">
          <a:xfrm>
            <a:off x="0" y="6357943"/>
            <a:ext cx="12192000" cy="1587"/>
          </a:xfrm>
          <a:prstGeom prst="line">
            <a:avLst/>
          </a:prstGeom>
          <a:noFill/>
          <a:ln w="9525">
            <a:solidFill>
              <a:srgbClr val="00B050"/>
            </a:solidFill>
            <a:round/>
            <a:headEnd/>
            <a:tailEnd/>
          </a:ln>
          <a:extLst>
            <a:ext uri="{909E8E84-426E-40DD-AFC4-6F175D3DCCD1}">
              <a14:hiddenFill xmlns:a14="http://schemas.microsoft.com/office/drawing/2010/main">
                <a:noFill/>
              </a14:hiddenFill>
            </a:ext>
          </a:extLst>
        </p:spPr>
      </p:cxnSp>
      <p:pic>
        <p:nvPicPr>
          <p:cNvPr id="1031" name="Picture 1">
            <a:extLst>
              <a:ext uri="{FF2B5EF4-FFF2-40B4-BE49-F238E27FC236}">
                <a16:creationId xmlns:a16="http://schemas.microsoft.com/office/drawing/2014/main" xmlns="" id="{2950F9EB-63B1-4FBC-8E64-9A84AF743C76}"/>
              </a:ext>
            </a:extLst>
          </p:cNvPr>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 y="-30163"/>
            <a:ext cx="1200151" cy="1038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19935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p:txStyles>
    <p:titleStyle>
      <a:lvl1pPr algn="l" rtl="0" eaLnBrk="0" fontAlgn="base" hangingPunct="0">
        <a:spcBef>
          <a:spcPct val="0"/>
        </a:spcBef>
        <a:spcAft>
          <a:spcPct val="0"/>
        </a:spcAft>
        <a:defRPr sz="2800" b="1">
          <a:solidFill>
            <a:srgbClr val="990000"/>
          </a:solidFill>
          <a:latin typeface="+mj-lt"/>
          <a:ea typeface="MS PGothic" pitchFamily="34" charset="-128"/>
          <a:cs typeface="+mj-cs"/>
        </a:defRPr>
      </a:lvl1pPr>
      <a:lvl2pPr algn="l" rtl="0" eaLnBrk="0" fontAlgn="base" hangingPunct="0">
        <a:spcBef>
          <a:spcPct val="0"/>
        </a:spcBef>
        <a:spcAft>
          <a:spcPct val="0"/>
        </a:spcAft>
        <a:defRPr sz="2800" b="1">
          <a:solidFill>
            <a:srgbClr val="990000"/>
          </a:solidFill>
          <a:latin typeface="Frutiger 57Cn" pitchFamily="34" charset="0"/>
          <a:ea typeface="MS PGothic" pitchFamily="34" charset="-128"/>
        </a:defRPr>
      </a:lvl2pPr>
      <a:lvl3pPr algn="l" rtl="0" eaLnBrk="0" fontAlgn="base" hangingPunct="0">
        <a:spcBef>
          <a:spcPct val="0"/>
        </a:spcBef>
        <a:spcAft>
          <a:spcPct val="0"/>
        </a:spcAft>
        <a:defRPr sz="2800" b="1">
          <a:solidFill>
            <a:srgbClr val="990000"/>
          </a:solidFill>
          <a:latin typeface="Frutiger 57Cn" pitchFamily="34" charset="0"/>
          <a:ea typeface="MS PGothic" pitchFamily="34" charset="-128"/>
        </a:defRPr>
      </a:lvl3pPr>
      <a:lvl4pPr algn="l" rtl="0" eaLnBrk="0" fontAlgn="base" hangingPunct="0">
        <a:spcBef>
          <a:spcPct val="0"/>
        </a:spcBef>
        <a:spcAft>
          <a:spcPct val="0"/>
        </a:spcAft>
        <a:defRPr sz="2800" b="1">
          <a:solidFill>
            <a:srgbClr val="990000"/>
          </a:solidFill>
          <a:latin typeface="Frutiger 57Cn" pitchFamily="34" charset="0"/>
          <a:ea typeface="MS PGothic" pitchFamily="34" charset="-128"/>
        </a:defRPr>
      </a:lvl4pPr>
      <a:lvl5pPr algn="l" rtl="0" eaLnBrk="0" fontAlgn="base" hangingPunct="0">
        <a:spcBef>
          <a:spcPct val="0"/>
        </a:spcBef>
        <a:spcAft>
          <a:spcPct val="0"/>
        </a:spcAft>
        <a:defRPr sz="2800" b="1">
          <a:solidFill>
            <a:srgbClr val="990000"/>
          </a:solidFill>
          <a:latin typeface="Frutiger 57Cn" pitchFamily="34" charset="0"/>
          <a:ea typeface="MS PGothic" pitchFamily="34" charset="-128"/>
        </a:defRPr>
      </a:lvl5pPr>
      <a:lvl6pPr marL="457200" algn="l" rtl="0" eaLnBrk="0" fontAlgn="base" hangingPunct="0">
        <a:spcBef>
          <a:spcPct val="0"/>
        </a:spcBef>
        <a:spcAft>
          <a:spcPct val="0"/>
        </a:spcAft>
        <a:defRPr sz="2800" b="1">
          <a:solidFill>
            <a:srgbClr val="990000"/>
          </a:solidFill>
          <a:latin typeface="Frutiger 57Cn" pitchFamily="34" charset="0"/>
        </a:defRPr>
      </a:lvl6pPr>
      <a:lvl7pPr marL="914400" algn="l" rtl="0" eaLnBrk="0" fontAlgn="base" hangingPunct="0">
        <a:spcBef>
          <a:spcPct val="0"/>
        </a:spcBef>
        <a:spcAft>
          <a:spcPct val="0"/>
        </a:spcAft>
        <a:defRPr sz="2800" b="1">
          <a:solidFill>
            <a:srgbClr val="990000"/>
          </a:solidFill>
          <a:latin typeface="Frutiger 57Cn" pitchFamily="34" charset="0"/>
        </a:defRPr>
      </a:lvl7pPr>
      <a:lvl8pPr marL="1371600" algn="l" rtl="0" eaLnBrk="0" fontAlgn="base" hangingPunct="0">
        <a:spcBef>
          <a:spcPct val="0"/>
        </a:spcBef>
        <a:spcAft>
          <a:spcPct val="0"/>
        </a:spcAft>
        <a:defRPr sz="2800" b="1">
          <a:solidFill>
            <a:srgbClr val="990000"/>
          </a:solidFill>
          <a:latin typeface="Frutiger 57Cn" pitchFamily="34" charset="0"/>
        </a:defRPr>
      </a:lvl8pPr>
      <a:lvl9pPr marL="1828800" algn="l" rtl="0" eaLnBrk="0" fontAlgn="base" hangingPunct="0">
        <a:spcBef>
          <a:spcPct val="0"/>
        </a:spcBef>
        <a:spcAft>
          <a:spcPct val="0"/>
        </a:spcAft>
        <a:defRPr sz="2800" b="1">
          <a:solidFill>
            <a:srgbClr val="990000"/>
          </a:solidFill>
          <a:latin typeface="Frutiger 57Cn" pitchFamily="34" charset="0"/>
        </a:defRPr>
      </a:lvl9pPr>
    </p:titleStyle>
    <p:bodyStyle>
      <a:lvl1pPr marL="342900" indent="-342900" algn="l" rtl="0" eaLnBrk="0" fontAlgn="base" hangingPunct="0">
        <a:spcBef>
          <a:spcPct val="30000"/>
        </a:spcBef>
        <a:spcAft>
          <a:spcPct val="0"/>
        </a:spcAft>
        <a:buChar char="•"/>
        <a:defRPr sz="2000">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Char char="•"/>
        <a:defRPr sz="16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16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16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1600">
          <a:solidFill>
            <a:schemeClr val="tx1"/>
          </a:solidFill>
          <a:latin typeface="+mn-lt"/>
          <a:ea typeface="MS PGothic" pitchFamily="34" charset="-128"/>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Box 25">
            <a:extLst>
              <a:ext uri="{FF2B5EF4-FFF2-40B4-BE49-F238E27FC236}">
                <a16:creationId xmlns:a16="http://schemas.microsoft.com/office/drawing/2014/main" xmlns="" id="{1C02B2B6-2EFD-4E55-8B76-B5C1EF0089AB}"/>
              </a:ext>
            </a:extLst>
          </p:cNvPr>
          <p:cNvSpPr txBox="1">
            <a:spLocks noChangeArrowheads="1"/>
          </p:cNvSpPr>
          <p:nvPr/>
        </p:nvSpPr>
        <p:spPr bwMode="auto">
          <a:xfrm>
            <a:off x="609600" y="6400800"/>
            <a:ext cx="126153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MS PGothic" panose="020B0600070205080204" pitchFamily="34" charset="-128"/>
              </a:defRPr>
            </a:lvl1pPr>
            <a:lvl2pPr marL="742950" indent="-285750">
              <a:defRPr sz="2400" b="1">
                <a:solidFill>
                  <a:schemeClr val="tx1"/>
                </a:solidFill>
                <a:latin typeface="Times New Roman" panose="02020603050405020304" pitchFamily="18" charset="0"/>
                <a:ea typeface="MS PGothic" panose="020B0600070205080204" pitchFamily="34" charset="-128"/>
              </a:defRPr>
            </a:lvl2pPr>
            <a:lvl3pPr marL="1143000" indent="-228600">
              <a:defRPr sz="2400" b="1">
                <a:solidFill>
                  <a:schemeClr val="tx1"/>
                </a:solidFill>
                <a:latin typeface="Times New Roman" panose="02020603050405020304" pitchFamily="18" charset="0"/>
                <a:ea typeface="MS PGothic" panose="020B0600070205080204" pitchFamily="34" charset="-128"/>
              </a:defRPr>
            </a:lvl3pPr>
            <a:lvl4pPr marL="1600200" indent="-228600">
              <a:defRPr sz="2400" b="1">
                <a:solidFill>
                  <a:schemeClr val="tx1"/>
                </a:solidFill>
                <a:latin typeface="Times New Roman" panose="02020603050405020304" pitchFamily="18" charset="0"/>
                <a:ea typeface="MS PGothic" panose="020B0600070205080204" pitchFamily="34" charset="-128"/>
              </a:defRPr>
            </a:lvl4pPr>
            <a:lvl5pPr marL="2057400" indent="-22860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eaLnBrk="0" fontAlgn="base" hangingPunct="0">
              <a:spcBef>
                <a:spcPct val="50000"/>
              </a:spcBef>
              <a:spcAft>
                <a:spcPct val="0"/>
              </a:spcAft>
              <a:defRPr/>
            </a:pPr>
            <a:fld id="{2EF09B32-439D-4645-BF50-9113890C07F7}" type="datetime1">
              <a:rPr lang="da-DK" altLang="en-US" sz="900" b="0" smtClean="0">
                <a:solidFill>
                  <a:srgbClr val="CCCCCC"/>
                </a:solidFill>
                <a:latin typeface="Frutiger 57Cn" pitchFamily="34" charset="0"/>
              </a:rPr>
              <a:pPr eaLnBrk="0" fontAlgn="base" hangingPunct="0">
                <a:spcBef>
                  <a:spcPct val="50000"/>
                </a:spcBef>
                <a:spcAft>
                  <a:spcPct val="0"/>
                </a:spcAft>
                <a:defRPr/>
              </a:pPr>
              <a:t>23-06-2021</a:t>
            </a:fld>
            <a:endParaRPr lang="da-DK" altLang="en-US" sz="900" b="0">
              <a:solidFill>
                <a:srgbClr val="CCCCCC"/>
              </a:solidFill>
              <a:latin typeface="Frutiger 57Cn" pitchFamily="34" charset="0"/>
            </a:endParaRPr>
          </a:p>
        </p:txBody>
      </p:sp>
      <p:sp>
        <p:nvSpPr>
          <p:cNvPr id="1027" name="Text Box 26">
            <a:extLst>
              <a:ext uri="{FF2B5EF4-FFF2-40B4-BE49-F238E27FC236}">
                <a16:creationId xmlns:a16="http://schemas.microsoft.com/office/drawing/2014/main" xmlns="" id="{1BBC5AB8-117E-411F-AFF0-61D9CABEFA01}"/>
              </a:ext>
            </a:extLst>
          </p:cNvPr>
          <p:cNvSpPr txBox="1">
            <a:spLocks noChangeArrowheads="1"/>
          </p:cNvSpPr>
          <p:nvPr/>
        </p:nvSpPr>
        <p:spPr bwMode="auto">
          <a:xfrm>
            <a:off x="10566400" y="6400800"/>
            <a:ext cx="1016000" cy="228600"/>
          </a:xfrm>
          <a:prstGeom prst="rect">
            <a:avLst/>
          </a:prstGeom>
          <a:noFill/>
          <a:ln w="9525">
            <a:noFill/>
            <a:miter lim="800000"/>
            <a:headEnd/>
            <a:tailEnd/>
          </a:ln>
        </p:spPr>
        <p:txBody>
          <a:bodyPr>
            <a:spAutoFit/>
          </a:bodyPr>
          <a:lstStyle>
            <a:lvl1pPr>
              <a:defRPr sz="2400" b="1">
                <a:solidFill>
                  <a:schemeClr val="tx1"/>
                </a:solidFill>
                <a:latin typeface="Times New Roman" pitchFamily="18" charset="0"/>
                <a:ea typeface="MS PGothic" pitchFamily="34" charset="-128"/>
              </a:defRPr>
            </a:lvl1pPr>
            <a:lvl2pPr marL="742950" indent="-285750">
              <a:defRPr sz="2400" b="1">
                <a:solidFill>
                  <a:schemeClr val="tx1"/>
                </a:solidFill>
                <a:latin typeface="Times New Roman" pitchFamily="18" charset="0"/>
                <a:ea typeface="MS PGothic" pitchFamily="34" charset="-128"/>
              </a:defRPr>
            </a:lvl2pPr>
            <a:lvl3pPr marL="1143000" indent="-228600">
              <a:defRPr sz="2400" b="1">
                <a:solidFill>
                  <a:schemeClr val="tx1"/>
                </a:solidFill>
                <a:latin typeface="Times New Roman" pitchFamily="18" charset="0"/>
                <a:ea typeface="MS PGothic" pitchFamily="34" charset="-128"/>
              </a:defRPr>
            </a:lvl3pPr>
            <a:lvl4pPr marL="1600200" indent="-228600">
              <a:defRPr sz="2400" b="1">
                <a:solidFill>
                  <a:schemeClr val="tx1"/>
                </a:solidFill>
                <a:latin typeface="Times New Roman" pitchFamily="18" charset="0"/>
                <a:ea typeface="MS PGothic" pitchFamily="34" charset="-128"/>
              </a:defRPr>
            </a:lvl4pPr>
            <a:lvl5pPr marL="2057400" indent="-228600">
              <a:defRPr sz="2400" b="1">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9pPr>
          </a:lstStyle>
          <a:p>
            <a:pPr algn="r" eaLnBrk="0" fontAlgn="base" hangingPunct="0">
              <a:spcBef>
                <a:spcPct val="50000"/>
              </a:spcBef>
              <a:spcAft>
                <a:spcPct val="0"/>
              </a:spcAft>
            </a:pPr>
            <a:r>
              <a:rPr lang="da-DK" altLang="en-US" sz="900" b="0">
                <a:solidFill>
                  <a:srgbClr val="CCCCCC"/>
                </a:solidFill>
                <a:latin typeface="Frutiger 57Cn" pitchFamily="34" charset="0"/>
              </a:rPr>
              <a:t>Side </a:t>
            </a:r>
            <a:fld id="{44150A59-5D9E-4F73-BB3E-2E3232CE3180}" type="slidenum">
              <a:rPr lang="da-DK" altLang="en-US" sz="900" b="0" smtClean="0">
                <a:solidFill>
                  <a:srgbClr val="CCCCCC"/>
                </a:solidFill>
                <a:latin typeface="Frutiger 57Cn" pitchFamily="34" charset="0"/>
              </a:rPr>
              <a:pPr algn="r" eaLnBrk="0" fontAlgn="base" hangingPunct="0">
                <a:spcBef>
                  <a:spcPct val="50000"/>
                </a:spcBef>
                <a:spcAft>
                  <a:spcPct val="0"/>
                </a:spcAft>
              </a:pPr>
              <a:t>‹#›</a:t>
            </a:fld>
            <a:endParaRPr lang="da-DK" altLang="en-US" sz="900" b="0">
              <a:solidFill>
                <a:srgbClr val="CCCCCC"/>
              </a:solidFill>
              <a:latin typeface="Frutiger 57Cn" pitchFamily="34" charset="0"/>
            </a:endParaRPr>
          </a:p>
        </p:txBody>
      </p:sp>
      <p:sp>
        <p:nvSpPr>
          <p:cNvPr id="1028" name="TextBox 9">
            <a:extLst>
              <a:ext uri="{FF2B5EF4-FFF2-40B4-BE49-F238E27FC236}">
                <a16:creationId xmlns:a16="http://schemas.microsoft.com/office/drawing/2014/main" xmlns="" id="{096AA1F1-202B-47F8-9D71-402EB9BDD2EA}"/>
              </a:ext>
            </a:extLst>
          </p:cNvPr>
          <p:cNvSpPr txBox="1">
            <a:spLocks noChangeArrowheads="1"/>
          </p:cNvSpPr>
          <p:nvPr userDrawn="1"/>
        </p:nvSpPr>
        <p:spPr bwMode="auto">
          <a:xfrm>
            <a:off x="4381501" y="0"/>
            <a:ext cx="7810500" cy="369888"/>
          </a:xfrm>
          <a:prstGeom prst="rect">
            <a:avLst/>
          </a:prstGeom>
          <a:noFill/>
          <a:ln>
            <a:noFill/>
          </a:ln>
          <a:extLst/>
        </p:spPr>
        <p:txBody>
          <a:bodyPr>
            <a:spAutoFit/>
          </a:bodyPr>
          <a:lstStyle>
            <a:lvl1pPr>
              <a:defRPr sz="2400" b="1">
                <a:solidFill>
                  <a:schemeClr val="tx1"/>
                </a:solidFill>
                <a:latin typeface="Times New Roman" pitchFamily="18" charset="0"/>
                <a:ea typeface="MS PGothic" pitchFamily="34" charset="-128"/>
              </a:defRPr>
            </a:lvl1pPr>
            <a:lvl2pPr marL="742950" indent="-285750">
              <a:defRPr sz="2400" b="1">
                <a:solidFill>
                  <a:schemeClr val="tx1"/>
                </a:solidFill>
                <a:latin typeface="Times New Roman" pitchFamily="18" charset="0"/>
                <a:ea typeface="MS PGothic" pitchFamily="34" charset="-128"/>
              </a:defRPr>
            </a:lvl2pPr>
            <a:lvl3pPr marL="1143000" indent="-228600">
              <a:defRPr sz="2400" b="1">
                <a:solidFill>
                  <a:schemeClr val="tx1"/>
                </a:solidFill>
                <a:latin typeface="Times New Roman" pitchFamily="18" charset="0"/>
                <a:ea typeface="MS PGothic" pitchFamily="34" charset="-128"/>
              </a:defRPr>
            </a:lvl3pPr>
            <a:lvl4pPr marL="1600200" indent="-228600">
              <a:defRPr sz="2400" b="1">
                <a:solidFill>
                  <a:schemeClr val="tx1"/>
                </a:solidFill>
                <a:latin typeface="Times New Roman" pitchFamily="18" charset="0"/>
                <a:ea typeface="MS PGothic" pitchFamily="34" charset="-128"/>
              </a:defRPr>
            </a:lvl4pPr>
            <a:lvl5pPr marL="2057400" indent="-228600">
              <a:defRPr sz="2400" b="1">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9pPr>
          </a:lstStyle>
          <a:p>
            <a:pPr eaLnBrk="0" fontAlgn="base" hangingPunct="0">
              <a:spcBef>
                <a:spcPct val="0"/>
              </a:spcBef>
              <a:spcAft>
                <a:spcPct val="0"/>
              </a:spcAft>
              <a:defRPr/>
            </a:pPr>
            <a:r>
              <a:rPr lang="en-US" altLang="en-US" sz="1800" i="1" dirty="0">
                <a:solidFill>
                  <a:prstClr val="black"/>
                </a:solidFill>
              </a:rPr>
              <a:t>Madan Mohan Malaviya Univ. of Technology, Gorakhpur</a:t>
            </a:r>
          </a:p>
        </p:txBody>
      </p:sp>
      <p:cxnSp>
        <p:nvCxnSpPr>
          <p:cNvPr id="1029" name="Straight Connector 8"/>
          <p:cNvCxnSpPr>
            <a:cxnSpLocks noChangeShapeType="1"/>
          </p:cNvCxnSpPr>
          <p:nvPr userDrawn="1"/>
        </p:nvCxnSpPr>
        <p:spPr bwMode="auto">
          <a:xfrm>
            <a:off x="1143001" y="357189"/>
            <a:ext cx="10858500" cy="1587"/>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cxnSp>
      <p:cxnSp>
        <p:nvCxnSpPr>
          <p:cNvPr id="1030" name="Straight Connector 11"/>
          <p:cNvCxnSpPr>
            <a:cxnSpLocks noChangeShapeType="1"/>
          </p:cNvCxnSpPr>
          <p:nvPr userDrawn="1"/>
        </p:nvCxnSpPr>
        <p:spPr bwMode="auto">
          <a:xfrm>
            <a:off x="0" y="6357939"/>
            <a:ext cx="12192000" cy="1587"/>
          </a:xfrm>
          <a:prstGeom prst="line">
            <a:avLst/>
          </a:prstGeom>
          <a:noFill/>
          <a:ln w="9525">
            <a:solidFill>
              <a:srgbClr val="00B050"/>
            </a:solidFill>
            <a:round/>
            <a:headEnd/>
            <a:tailEnd/>
          </a:ln>
          <a:extLst>
            <a:ext uri="{909E8E84-426E-40DD-AFC4-6F175D3DCCD1}">
              <a14:hiddenFill xmlns:a14="http://schemas.microsoft.com/office/drawing/2010/main">
                <a:noFill/>
              </a14:hiddenFill>
            </a:ext>
          </a:extLst>
        </p:spPr>
      </p:cxnSp>
      <p:pic>
        <p:nvPicPr>
          <p:cNvPr id="1031" name="Picture 1"/>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 y="-30163"/>
            <a:ext cx="1200151" cy="1038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016086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p:txStyles>
    <p:titleStyle>
      <a:lvl1pPr algn="l" rtl="0" eaLnBrk="0" fontAlgn="base" hangingPunct="0">
        <a:spcBef>
          <a:spcPct val="0"/>
        </a:spcBef>
        <a:spcAft>
          <a:spcPct val="0"/>
        </a:spcAft>
        <a:defRPr sz="2800" b="1">
          <a:solidFill>
            <a:srgbClr val="990000"/>
          </a:solidFill>
          <a:latin typeface="+mj-lt"/>
          <a:ea typeface="MS PGothic" pitchFamily="34" charset="-128"/>
          <a:cs typeface="+mj-cs"/>
        </a:defRPr>
      </a:lvl1pPr>
      <a:lvl2pPr algn="l" rtl="0" eaLnBrk="0" fontAlgn="base" hangingPunct="0">
        <a:spcBef>
          <a:spcPct val="0"/>
        </a:spcBef>
        <a:spcAft>
          <a:spcPct val="0"/>
        </a:spcAft>
        <a:defRPr sz="2800" b="1">
          <a:solidFill>
            <a:srgbClr val="990000"/>
          </a:solidFill>
          <a:latin typeface="Frutiger 57Cn" pitchFamily="34" charset="0"/>
          <a:ea typeface="MS PGothic" pitchFamily="34" charset="-128"/>
        </a:defRPr>
      </a:lvl2pPr>
      <a:lvl3pPr algn="l" rtl="0" eaLnBrk="0" fontAlgn="base" hangingPunct="0">
        <a:spcBef>
          <a:spcPct val="0"/>
        </a:spcBef>
        <a:spcAft>
          <a:spcPct val="0"/>
        </a:spcAft>
        <a:defRPr sz="2800" b="1">
          <a:solidFill>
            <a:srgbClr val="990000"/>
          </a:solidFill>
          <a:latin typeface="Frutiger 57Cn" pitchFamily="34" charset="0"/>
          <a:ea typeface="MS PGothic" pitchFamily="34" charset="-128"/>
        </a:defRPr>
      </a:lvl3pPr>
      <a:lvl4pPr algn="l" rtl="0" eaLnBrk="0" fontAlgn="base" hangingPunct="0">
        <a:spcBef>
          <a:spcPct val="0"/>
        </a:spcBef>
        <a:spcAft>
          <a:spcPct val="0"/>
        </a:spcAft>
        <a:defRPr sz="2800" b="1">
          <a:solidFill>
            <a:srgbClr val="990000"/>
          </a:solidFill>
          <a:latin typeface="Frutiger 57Cn" pitchFamily="34" charset="0"/>
          <a:ea typeface="MS PGothic" pitchFamily="34" charset="-128"/>
        </a:defRPr>
      </a:lvl4pPr>
      <a:lvl5pPr algn="l" rtl="0" eaLnBrk="0" fontAlgn="base" hangingPunct="0">
        <a:spcBef>
          <a:spcPct val="0"/>
        </a:spcBef>
        <a:spcAft>
          <a:spcPct val="0"/>
        </a:spcAft>
        <a:defRPr sz="2800" b="1">
          <a:solidFill>
            <a:srgbClr val="990000"/>
          </a:solidFill>
          <a:latin typeface="Frutiger 57Cn" pitchFamily="34" charset="0"/>
          <a:ea typeface="MS PGothic" pitchFamily="34" charset="-128"/>
        </a:defRPr>
      </a:lvl5pPr>
      <a:lvl6pPr marL="457200" algn="l" rtl="0" eaLnBrk="0" fontAlgn="base" hangingPunct="0">
        <a:spcBef>
          <a:spcPct val="0"/>
        </a:spcBef>
        <a:spcAft>
          <a:spcPct val="0"/>
        </a:spcAft>
        <a:defRPr sz="2800" b="1">
          <a:solidFill>
            <a:srgbClr val="990000"/>
          </a:solidFill>
          <a:latin typeface="Frutiger 57Cn" pitchFamily="34" charset="0"/>
        </a:defRPr>
      </a:lvl6pPr>
      <a:lvl7pPr marL="914400" algn="l" rtl="0" eaLnBrk="0" fontAlgn="base" hangingPunct="0">
        <a:spcBef>
          <a:spcPct val="0"/>
        </a:spcBef>
        <a:spcAft>
          <a:spcPct val="0"/>
        </a:spcAft>
        <a:defRPr sz="2800" b="1">
          <a:solidFill>
            <a:srgbClr val="990000"/>
          </a:solidFill>
          <a:latin typeface="Frutiger 57Cn" pitchFamily="34" charset="0"/>
        </a:defRPr>
      </a:lvl7pPr>
      <a:lvl8pPr marL="1371600" algn="l" rtl="0" eaLnBrk="0" fontAlgn="base" hangingPunct="0">
        <a:spcBef>
          <a:spcPct val="0"/>
        </a:spcBef>
        <a:spcAft>
          <a:spcPct val="0"/>
        </a:spcAft>
        <a:defRPr sz="2800" b="1">
          <a:solidFill>
            <a:srgbClr val="990000"/>
          </a:solidFill>
          <a:latin typeface="Frutiger 57Cn" pitchFamily="34" charset="0"/>
        </a:defRPr>
      </a:lvl8pPr>
      <a:lvl9pPr marL="1828800" algn="l" rtl="0" eaLnBrk="0" fontAlgn="base" hangingPunct="0">
        <a:spcBef>
          <a:spcPct val="0"/>
        </a:spcBef>
        <a:spcAft>
          <a:spcPct val="0"/>
        </a:spcAft>
        <a:defRPr sz="2800" b="1">
          <a:solidFill>
            <a:srgbClr val="990000"/>
          </a:solidFill>
          <a:latin typeface="Frutiger 57Cn" pitchFamily="34" charset="0"/>
        </a:defRPr>
      </a:lvl9pPr>
    </p:titleStyle>
    <p:bodyStyle>
      <a:lvl1pPr marL="342900" indent="-342900" algn="l" rtl="0" eaLnBrk="0" fontAlgn="base" hangingPunct="0">
        <a:spcBef>
          <a:spcPct val="30000"/>
        </a:spcBef>
        <a:spcAft>
          <a:spcPct val="0"/>
        </a:spcAft>
        <a:buChar char="•"/>
        <a:defRPr sz="2000">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Char char="•"/>
        <a:defRPr sz="16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16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16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1600">
          <a:solidFill>
            <a:schemeClr val="tx1"/>
          </a:solidFill>
          <a:latin typeface="+mn-lt"/>
          <a:ea typeface="MS PGothic" pitchFamily="34" charset="-128"/>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a:extLst>
              <a:ext uri="{FF2B5EF4-FFF2-40B4-BE49-F238E27FC236}">
                <a16:creationId xmlns:a16="http://schemas.microsoft.com/office/drawing/2014/main" xmlns="" id="{AABDF155-1B2C-4EE0-9F2A-D0F692DF073B}"/>
              </a:ext>
            </a:extLst>
          </p:cNvPr>
          <p:cNvSpPr>
            <a:spLocks noChangeArrowheads="1"/>
          </p:cNvSpPr>
          <p:nvPr/>
        </p:nvSpPr>
        <p:spPr bwMode="auto">
          <a:xfrm>
            <a:off x="2043115" y="4598298"/>
            <a:ext cx="8032751"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defRPr sz="2400" b="1">
                <a:solidFill>
                  <a:schemeClr val="tx1"/>
                </a:solidFill>
                <a:latin typeface="Times New Roman" panose="02020603050405020304" pitchFamily="18" charset="0"/>
                <a:ea typeface="MS PGothic" panose="020B0600070205080204" pitchFamily="34" charset="-128"/>
              </a:defRPr>
            </a:lvl1pPr>
            <a:lvl2pPr marL="742950" indent="-285750">
              <a:defRPr sz="2400" b="1">
                <a:solidFill>
                  <a:schemeClr val="tx1"/>
                </a:solidFill>
                <a:latin typeface="Times New Roman" panose="02020603050405020304" pitchFamily="18" charset="0"/>
                <a:ea typeface="MS PGothic" panose="020B0600070205080204" pitchFamily="34" charset="-128"/>
              </a:defRPr>
            </a:lvl2pPr>
            <a:lvl3pPr marL="1143000" indent="-228600">
              <a:defRPr sz="2400" b="1">
                <a:solidFill>
                  <a:schemeClr val="tx1"/>
                </a:solidFill>
                <a:latin typeface="Times New Roman" panose="02020603050405020304" pitchFamily="18" charset="0"/>
                <a:ea typeface="MS PGothic" panose="020B0600070205080204" pitchFamily="34" charset="-128"/>
              </a:defRPr>
            </a:lvl3pPr>
            <a:lvl4pPr marL="1600200" indent="-228600">
              <a:defRPr sz="2400" b="1">
                <a:solidFill>
                  <a:schemeClr val="tx1"/>
                </a:solidFill>
                <a:latin typeface="Times New Roman" panose="02020603050405020304" pitchFamily="18" charset="0"/>
                <a:ea typeface="MS PGothic" panose="020B0600070205080204" pitchFamily="34" charset="-128"/>
              </a:defRPr>
            </a:lvl4pPr>
            <a:lvl5pPr marL="2057400" indent="-22860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algn="ctr" eaLnBrk="0" fontAlgn="base" hangingPunct="0">
              <a:spcBef>
                <a:spcPct val="0"/>
              </a:spcBef>
              <a:spcAft>
                <a:spcPct val="0"/>
              </a:spcAft>
            </a:pPr>
            <a:r>
              <a:rPr lang="en-US" altLang="en-US" sz="2800" i="1" dirty="0"/>
              <a:t>Department of Information Technology &amp; Computer Application, Madan Mohan Malaviya University of Technology </a:t>
            </a:r>
          </a:p>
          <a:p>
            <a:pPr algn="ctr" eaLnBrk="0" fontAlgn="base" hangingPunct="0">
              <a:spcBef>
                <a:spcPct val="0"/>
              </a:spcBef>
              <a:spcAft>
                <a:spcPct val="0"/>
              </a:spcAft>
            </a:pPr>
            <a:r>
              <a:rPr lang="en-US" altLang="en-US" sz="2800" i="1" dirty="0"/>
              <a:t>Gorakhpur-273010,India</a:t>
            </a:r>
          </a:p>
          <a:p>
            <a:pPr algn="ctr" eaLnBrk="0" fontAlgn="base" hangingPunct="0">
              <a:spcBef>
                <a:spcPct val="0"/>
              </a:spcBef>
              <a:spcAft>
                <a:spcPct val="0"/>
              </a:spcAft>
            </a:pPr>
            <a:endParaRPr lang="en-US" altLang="en-US" sz="2000" i="1" dirty="0">
              <a:solidFill>
                <a:srgbClr val="F66E13"/>
              </a:solidFill>
            </a:endParaRPr>
          </a:p>
        </p:txBody>
      </p:sp>
      <p:sp>
        <p:nvSpPr>
          <p:cNvPr id="6" name="Content Placeholder 9">
            <a:extLst>
              <a:ext uri="{FF2B5EF4-FFF2-40B4-BE49-F238E27FC236}">
                <a16:creationId xmlns:a16="http://schemas.microsoft.com/office/drawing/2014/main" xmlns="" id="{2D16825D-443A-426D-9E29-5AF7831C91C4}"/>
              </a:ext>
            </a:extLst>
          </p:cNvPr>
          <p:cNvSpPr txBox="1">
            <a:spLocks/>
          </p:cNvSpPr>
          <p:nvPr/>
        </p:nvSpPr>
        <p:spPr bwMode="auto">
          <a:xfrm>
            <a:off x="1590805" y="496887"/>
            <a:ext cx="9043792" cy="1158881"/>
          </a:xfrm>
          <a:prstGeom prst="rect">
            <a:avLst/>
          </a:prstGeom>
          <a:noFill/>
          <a:ln w="9525">
            <a:noFill/>
            <a:miter lim="800000"/>
            <a:headEnd/>
            <a:tailEnd/>
          </a:ln>
        </p:spPr>
        <p:txBody>
          <a:bodyPr/>
          <a:lstStyle/>
          <a:p>
            <a:pPr algn="ctr" eaLnBrk="0" fontAlgn="base" hangingPunct="0">
              <a:spcBef>
                <a:spcPct val="0"/>
              </a:spcBef>
              <a:spcAft>
                <a:spcPct val="0"/>
              </a:spcAft>
              <a:defRPr/>
            </a:pPr>
            <a:r>
              <a:rPr lang="en-IN" sz="3200" b="1" kern="0" dirty="0">
                <a:latin typeface="Times New Roman" pitchFamily="18" charset="0"/>
                <a:ea typeface="MS PGothic" pitchFamily="34" charset="-128"/>
                <a:cs typeface="Times New Roman" pitchFamily="18" charset="0"/>
              </a:rPr>
              <a:t>Operating System Concepts (MCA-204)</a:t>
            </a:r>
            <a:br>
              <a:rPr lang="en-IN" sz="3200" b="1" kern="0" dirty="0">
                <a:latin typeface="Times New Roman" pitchFamily="18" charset="0"/>
                <a:ea typeface="MS PGothic" pitchFamily="34" charset="-128"/>
                <a:cs typeface="Times New Roman" pitchFamily="18" charset="0"/>
              </a:rPr>
            </a:br>
            <a:r>
              <a:rPr lang="en-IN" sz="3200" b="1" kern="0" dirty="0">
                <a:latin typeface="Times New Roman" pitchFamily="18" charset="0"/>
                <a:ea typeface="MS PGothic" pitchFamily="34" charset="-128"/>
                <a:cs typeface="Times New Roman" pitchFamily="18" charset="0"/>
              </a:rPr>
              <a:t>Unit </a:t>
            </a:r>
            <a:r>
              <a:rPr lang="en-IN" sz="3200" b="1" kern="0" dirty="0" smtClean="0">
                <a:latin typeface="Times New Roman" pitchFamily="18" charset="0"/>
                <a:ea typeface="MS PGothic" pitchFamily="34" charset="-128"/>
                <a:cs typeface="Times New Roman" pitchFamily="18" charset="0"/>
              </a:rPr>
              <a:t>3</a:t>
            </a:r>
            <a:endParaRPr lang="en-IN" sz="3200" b="1" kern="0" dirty="0">
              <a:latin typeface="Times New Roman" pitchFamily="18" charset="0"/>
              <a:ea typeface="MS PGothic" pitchFamily="34" charset="-128"/>
              <a:cs typeface="Times New Roman" pitchFamily="18" charset="0"/>
            </a:endParaRPr>
          </a:p>
        </p:txBody>
      </p:sp>
      <p:pic>
        <p:nvPicPr>
          <p:cNvPr id="15365" name="Picture 3">
            <a:extLst>
              <a:ext uri="{FF2B5EF4-FFF2-40B4-BE49-F238E27FC236}">
                <a16:creationId xmlns:a16="http://schemas.microsoft.com/office/drawing/2014/main" xmlns="" id="{A5DC609F-A6AD-4727-8884-EC341F2EFB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8125" y="1749287"/>
            <a:ext cx="2089151" cy="20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8125" y="3803374"/>
            <a:ext cx="2500313"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9804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0759" y="570862"/>
            <a:ext cx="4904998" cy="685800"/>
          </a:xfrm>
        </p:spPr>
        <p:txBody>
          <a:bodyPr/>
          <a:lstStyle/>
          <a:p>
            <a:r>
              <a:rPr lang="en-US" sz="2400" dirty="0">
                <a:solidFill>
                  <a:schemeClr val="tx1"/>
                </a:solidFill>
                <a:latin typeface="Times New Roman" panose="02020603050405020304" pitchFamily="18" charset="0"/>
                <a:cs typeface="Times New Roman" panose="02020603050405020304" pitchFamily="18" charset="0"/>
              </a:rPr>
              <a:t>Hold and Wait</a:t>
            </a:r>
          </a:p>
        </p:txBody>
      </p:sp>
      <p:sp>
        <p:nvSpPr>
          <p:cNvPr id="3" name="Content Placeholder 2"/>
          <p:cNvSpPr>
            <a:spLocks noGrp="1"/>
          </p:cNvSpPr>
          <p:nvPr>
            <p:ph idx="1"/>
          </p:nvPr>
        </p:nvSpPr>
        <p:spPr>
          <a:xfrm>
            <a:off x="1603512" y="1262269"/>
            <a:ext cx="9223513" cy="5098774"/>
          </a:xfrm>
        </p:spPr>
        <p:txBody>
          <a:bodyPr/>
          <a:lstStyle/>
          <a:p>
            <a:pPr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A process can hold multiple resources and still request more resources from other processes which are holding them. In the diagram given below, Process 2 holds Resource 2 and Resource 3 and is requesting the Resource 1 which is held by Process 1.</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826" y="2835965"/>
            <a:ext cx="8150087" cy="31672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343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6533" y="597366"/>
            <a:ext cx="4494179" cy="685800"/>
          </a:xfrm>
        </p:spPr>
        <p:txBody>
          <a:bodyPr/>
          <a:lstStyle/>
          <a:p>
            <a:r>
              <a:rPr lang="en-US" sz="2400" dirty="0">
                <a:solidFill>
                  <a:schemeClr val="tx1"/>
                </a:solidFill>
                <a:latin typeface="Times New Roman" panose="02020603050405020304" pitchFamily="18" charset="0"/>
                <a:cs typeface="Times New Roman" panose="02020603050405020304" pitchFamily="18" charset="0"/>
              </a:rPr>
              <a:t>No Preemption</a:t>
            </a:r>
          </a:p>
        </p:txBody>
      </p:sp>
      <p:sp>
        <p:nvSpPr>
          <p:cNvPr id="3" name="Content Placeholder 2"/>
          <p:cNvSpPr>
            <a:spLocks noGrp="1"/>
          </p:cNvSpPr>
          <p:nvPr>
            <p:ph idx="1"/>
          </p:nvPr>
        </p:nvSpPr>
        <p:spPr>
          <a:xfrm>
            <a:off x="1802296" y="1428544"/>
            <a:ext cx="8839200" cy="4640952"/>
          </a:xfrm>
        </p:spPr>
        <p:txBody>
          <a:bodyPr/>
          <a:lstStyle/>
          <a:p>
            <a:pPr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A resource cannot be preempted from a process by force. A process can only release a resource voluntarily. In the diagram below, Process 2 cannot preempt Resource 1 from Process 1. It will only be released when Process 1 relinquishes it voluntarily after its execution is complete.</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8887" y="3257344"/>
            <a:ext cx="7938051" cy="26796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7866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264" y="531105"/>
            <a:ext cx="4692962" cy="685800"/>
          </a:xfrm>
        </p:spPr>
        <p:txBody>
          <a:bodyPr/>
          <a:lstStyle/>
          <a:p>
            <a:r>
              <a:rPr lang="en-US" sz="2400" dirty="0">
                <a:solidFill>
                  <a:schemeClr val="tx1"/>
                </a:solidFill>
                <a:latin typeface="Times New Roman" panose="02020603050405020304" pitchFamily="18" charset="0"/>
                <a:cs typeface="Times New Roman" panose="02020603050405020304" pitchFamily="18" charset="0"/>
              </a:rPr>
              <a:t>Circular Wait</a:t>
            </a:r>
          </a:p>
        </p:txBody>
      </p:sp>
      <p:sp>
        <p:nvSpPr>
          <p:cNvPr id="3" name="Content Placeholder 2"/>
          <p:cNvSpPr>
            <a:spLocks noGrp="1"/>
          </p:cNvSpPr>
          <p:nvPr>
            <p:ph idx="1"/>
          </p:nvPr>
        </p:nvSpPr>
        <p:spPr>
          <a:xfrm>
            <a:off x="1484243" y="1166190"/>
            <a:ext cx="9435548" cy="5565914"/>
          </a:xfrm>
        </p:spPr>
        <p:txBody>
          <a:bodyPr/>
          <a:lstStyle/>
          <a:p>
            <a:pPr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A process is waiting for the resource held by the second process, which is waiting for the resource held by the third process and so on, till the last process is waiting for a resource held by the first process. This forms a circular chain. For example: Process 1 is allocated Resource2 and it is requesting Resource 1. Similarly, Process 2 is allocated Resource 1 and it is requesting Resource 2. This forms a circular wait loop.</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6610" y="3339548"/>
            <a:ext cx="8375374" cy="31304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7949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021" y="504600"/>
            <a:ext cx="4202631" cy="685800"/>
          </a:xfrm>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Deadlock Prevention</a:t>
            </a:r>
          </a:p>
        </p:txBody>
      </p:sp>
      <p:sp>
        <p:nvSpPr>
          <p:cNvPr id="3" name="Content Placeholder 2"/>
          <p:cNvSpPr>
            <a:spLocks noGrp="1"/>
          </p:cNvSpPr>
          <p:nvPr>
            <p:ph idx="1"/>
          </p:nvPr>
        </p:nvSpPr>
        <p:spPr>
          <a:xfrm>
            <a:off x="1762539" y="1527313"/>
            <a:ext cx="8295861" cy="3124200"/>
          </a:xfrm>
        </p:spPr>
        <p:txBody>
          <a:bodyPr/>
          <a:lstStyle/>
          <a:p>
            <a:pPr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It is very important to prevent a deadlock before it can occur. So, the system checks each transaction before it is executed to make sure it does not lead to deadlock. If there is even a slight chance that a transaction may lead to deadlock in the future, it is never allowed to execute.</a:t>
            </a:r>
          </a:p>
        </p:txBody>
      </p:sp>
    </p:spTree>
    <p:extLst>
      <p:ext uri="{BB962C8B-B14F-4D97-AF65-F5344CB8AC3E}">
        <p14:creationId xmlns:p14="http://schemas.microsoft.com/office/powerpoint/2010/main" val="3615544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0273" y="504601"/>
            <a:ext cx="4586944" cy="685800"/>
          </a:xfrm>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Deadlock Avoidance</a:t>
            </a:r>
          </a:p>
        </p:txBody>
      </p:sp>
      <p:sp>
        <p:nvSpPr>
          <p:cNvPr id="3" name="Content Placeholder 2"/>
          <p:cNvSpPr>
            <a:spLocks noGrp="1"/>
          </p:cNvSpPr>
          <p:nvPr>
            <p:ph idx="1"/>
          </p:nvPr>
        </p:nvSpPr>
        <p:spPr>
          <a:xfrm>
            <a:off x="1736034" y="1394791"/>
            <a:ext cx="8269357" cy="3124200"/>
          </a:xfrm>
        </p:spPr>
        <p:txBody>
          <a:bodyPr/>
          <a:lstStyle/>
          <a:p>
            <a:pPr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It is better to avoid a deadlock rather than take measures after the deadlock has occurred. The wait for graph can be used for deadlock avoidance. This is however only useful for smaller databases as it can get quite complex in larger </a:t>
            </a:r>
            <a:r>
              <a:rPr lang="en-US" sz="2200" dirty="0" smtClean="0">
                <a:latin typeface="Times New Roman" panose="02020603050405020304" pitchFamily="18" charset="0"/>
                <a:cs typeface="Times New Roman" panose="02020603050405020304" pitchFamily="18" charset="0"/>
              </a:rPr>
              <a:t>databases</a:t>
            </a:r>
          </a:p>
          <a:p>
            <a:endParaRPr lang="en-US" dirty="0"/>
          </a:p>
        </p:txBody>
      </p:sp>
    </p:spTree>
    <p:extLst>
      <p:ext uri="{BB962C8B-B14F-4D97-AF65-F5344CB8AC3E}">
        <p14:creationId xmlns:p14="http://schemas.microsoft.com/office/powerpoint/2010/main" val="3381668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264" y="584113"/>
            <a:ext cx="4533936" cy="685800"/>
          </a:xfrm>
        </p:spPr>
        <p:txBody>
          <a:bodyPr/>
          <a:lstStyle/>
          <a:p>
            <a:r>
              <a:rPr lang="en-US" dirty="0">
                <a:solidFill>
                  <a:schemeClr val="tx1"/>
                </a:solidFill>
                <a:latin typeface="Times New Roman" panose="02020603050405020304" pitchFamily="18" charset="0"/>
                <a:cs typeface="Times New Roman" panose="02020603050405020304" pitchFamily="18" charset="0"/>
              </a:rPr>
              <a:t>Deadlock Detection</a:t>
            </a:r>
          </a:p>
        </p:txBody>
      </p:sp>
      <p:sp>
        <p:nvSpPr>
          <p:cNvPr id="3" name="Content Placeholder 2"/>
          <p:cNvSpPr>
            <a:spLocks noGrp="1"/>
          </p:cNvSpPr>
          <p:nvPr>
            <p:ph idx="1"/>
          </p:nvPr>
        </p:nvSpPr>
        <p:spPr>
          <a:xfrm>
            <a:off x="1630017" y="1487557"/>
            <a:ext cx="8839200" cy="4224130"/>
          </a:xfrm>
        </p:spPr>
        <p:txBody>
          <a:bodyPr/>
          <a:lstStyle/>
          <a:p>
            <a:pPr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A deadlock can be detected by a resource scheduler as it keeps track of all the resources that are allocated to different processes. After a deadlock is detected, it can be resolved using the following methods </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All the processes that are involved in the deadlock are terminated. This is not a good approach as all the progress made by the processes is destroyed.</a:t>
            </a:r>
          </a:p>
          <a:p>
            <a:pPr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Resources can be preempted from some processes and given to others till the deadlock is resolved.</a:t>
            </a:r>
          </a:p>
        </p:txBody>
      </p:sp>
    </p:spTree>
    <p:extLst>
      <p:ext uri="{BB962C8B-B14F-4D97-AF65-F5344CB8AC3E}">
        <p14:creationId xmlns:p14="http://schemas.microsoft.com/office/powerpoint/2010/main" val="2396154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264" y="438340"/>
            <a:ext cx="10464800" cy="685800"/>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Banker’s Algorithm</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89043" y="1391478"/>
            <a:ext cx="7818783" cy="4890051"/>
          </a:xfrm>
        </p:spPr>
        <p:txBody>
          <a:bodyPr/>
          <a:lstStyle/>
          <a:p>
            <a:pPr marL="0" indent="0" algn="just">
              <a:buNone/>
            </a:pPr>
            <a:r>
              <a:rPr lang="en-US" sz="2200" dirty="0" smtClean="0">
                <a:latin typeface="Times New Roman" panose="02020603050405020304" pitchFamily="18" charset="0"/>
                <a:cs typeface="Times New Roman" panose="02020603050405020304" pitchFamily="18" charset="0"/>
              </a:rPr>
              <a:t>It is a deadlock avoidance algorithm. It is used to avoid deadlocks by maintaining the system in a safe state. The algorithm operates as follows-</a:t>
            </a:r>
          </a:p>
          <a:p>
            <a:pPr algn="just">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When a new process is admitted into the system, the process has to pre-declare its maximum requirement of  resource they may occur any time during its execution. The process will be admitted for execution only if its maximum requirement of  the resources is within the system capacity of resources. The process admitted for execution can be safely executed in some sequence called </a:t>
            </a:r>
            <a:r>
              <a:rPr lang="en-US" sz="2200" b="1" dirty="0" smtClean="0">
                <a:latin typeface="Times New Roman" panose="02020603050405020304" pitchFamily="18" charset="0"/>
                <a:cs typeface="Times New Roman" panose="02020603050405020304" pitchFamily="18" charset="0"/>
              </a:rPr>
              <a:t>SAFE SEQUENCE</a:t>
            </a:r>
            <a:r>
              <a:rPr lang="en-US" sz="2200" dirty="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0744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11966" y="291548"/>
            <a:ext cx="9886122" cy="6414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7119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7251" y="424070"/>
            <a:ext cx="9064487" cy="5791200"/>
          </a:xfrm>
        </p:spPr>
        <p:txBody>
          <a:bodyPr/>
          <a:lstStyle/>
          <a:p>
            <a:pPr marL="0" indent="0" algn="just">
              <a:buNone/>
            </a:pPr>
            <a:r>
              <a:rPr lang="en-US" sz="2200" b="1" dirty="0" smtClean="0">
                <a:latin typeface="Times New Roman" panose="02020603050405020304" pitchFamily="18" charset="0"/>
                <a:cs typeface="Times New Roman" panose="02020603050405020304" pitchFamily="18" charset="0"/>
              </a:rPr>
              <a:t>Question : </a:t>
            </a:r>
            <a:r>
              <a:rPr lang="en-US" sz="2200" dirty="0" smtClean="0">
                <a:latin typeface="Times New Roman" panose="02020603050405020304" pitchFamily="18" charset="0"/>
                <a:cs typeface="Times New Roman" panose="02020603050405020304" pitchFamily="18" charset="0"/>
              </a:rPr>
              <a:t>Total resource 10 5 7 then find the safe sequence.</a:t>
            </a:r>
          </a:p>
          <a:p>
            <a:pPr marL="0" indent="0">
              <a:buNone/>
            </a:pPr>
            <a:endParaRPr lang="en-US" dirty="0" smtClean="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84110963"/>
              </p:ext>
            </p:extLst>
          </p:nvPr>
        </p:nvGraphicFramePr>
        <p:xfrm>
          <a:off x="2058504" y="1501544"/>
          <a:ext cx="8127999" cy="256032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pPr algn="ctr"/>
                      <a:r>
                        <a:rPr lang="en-US" sz="2200" b="1" dirty="0" smtClean="0">
                          <a:latin typeface="Times New Roman" panose="02020603050405020304" pitchFamily="18" charset="0"/>
                          <a:cs typeface="Times New Roman" panose="02020603050405020304" pitchFamily="18" charset="0"/>
                        </a:rPr>
                        <a:t>Process</a:t>
                      </a:r>
                      <a:endParaRPr lang="en-US" sz="2200" b="1" dirty="0">
                        <a:latin typeface="Times New Roman" panose="02020603050405020304" pitchFamily="18" charset="0"/>
                        <a:cs typeface="Times New Roman" panose="02020603050405020304" pitchFamily="18" charset="0"/>
                      </a:endParaRPr>
                    </a:p>
                  </a:txBody>
                  <a:tcPr/>
                </a:tc>
                <a:tc>
                  <a:txBody>
                    <a:bodyPr/>
                    <a:lstStyle/>
                    <a:p>
                      <a:pPr algn="ctr"/>
                      <a:r>
                        <a:rPr lang="en-US" sz="2200" b="1" dirty="0" smtClean="0">
                          <a:latin typeface="Times New Roman" panose="02020603050405020304" pitchFamily="18" charset="0"/>
                          <a:cs typeface="Times New Roman" panose="02020603050405020304" pitchFamily="18" charset="0"/>
                        </a:rPr>
                        <a:t>Allocation</a:t>
                      </a:r>
                      <a:endParaRPr lang="en-US" sz="2200" b="1" dirty="0">
                        <a:latin typeface="Times New Roman" panose="02020603050405020304" pitchFamily="18" charset="0"/>
                        <a:cs typeface="Times New Roman" panose="02020603050405020304" pitchFamily="18" charset="0"/>
                      </a:endParaRPr>
                    </a:p>
                  </a:txBody>
                  <a:tcPr/>
                </a:tc>
                <a:tc>
                  <a:txBody>
                    <a:bodyPr/>
                    <a:lstStyle/>
                    <a:p>
                      <a:pPr algn="ctr"/>
                      <a:r>
                        <a:rPr lang="en-US" sz="2200" b="1" dirty="0" smtClean="0">
                          <a:latin typeface="Times New Roman" panose="02020603050405020304" pitchFamily="18" charset="0"/>
                          <a:cs typeface="Times New Roman" panose="02020603050405020304" pitchFamily="18" charset="0"/>
                        </a:rPr>
                        <a:t>Maximum</a:t>
                      </a:r>
                      <a:endParaRPr lang="en-US" sz="2200" b="1" dirty="0">
                        <a:latin typeface="Times New Roman" panose="02020603050405020304" pitchFamily="18" charset="0"/>
                        <a:cs typeface="Times New Roman" panose="02020603050405020304" pitchFamily="18" charset="0"/>
                      </a:endParaRPr>
                    </a:p>
                  </a:txBody>
                  <a:tcPr/>
                </a:tc>
              </a:tr>
              <a:tr h="370840">
                <a:tc>
                  <a:txBody>
                    <a:bodyPr/>
                    <a:lstStyle/>
                    <a:p>
                      <a:pPr algn="ctr"/>
                      <a:r>
                        <a:rPr lang="en-US" sz="2200" dirty="0" smtClean="0">
                          <a:latin typeface="Times New Roman" panose="02020603050405020304" pitchFamily="18" charset="0"/>
                          <a:cs typeface="Times New Roman" panose="02020603050405020304" pitchFamily="18" charset="0"/>
                        </a:rPr>
                        <a:t>P0</a:t>
                      </a: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smtClean="0">
                          <a:latin typeface="Times New Roman" panose="02020603050405020304" pitchFamily="18" charset="0"/>
                          <a:cs typeface="Times New Roman" panose="02020603050405020304" pitchFamily="18" charset="0"/>
                        </a:rPr>
                        <a:t>010</a:t>
                      </a: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smtClean="0">
                          <a:latin typeface="Times New Roman" panose="02020603050405020304" pitchFamily="18" charset="0"/>
                          <a:cs typeface="Times New Roman" panose="02020603050405020304" pitchFamily="18" charset="0"/>
                        </a:rPr>
                        <a:t>753</a:t>
                      </a:r>
                      <a:endParaRPr lang="en-US" sz="2200" dirty="0">
                        <a:latin typeface="Times New Roman" panose="02020603050405020304" pitchFamily="18" charset="0"/>
                        <a:cs typeface="Times New Roman" panose="02020603050405020304" pitchFamily="18" charset="0"/>
                      </a:endParaRPr>
                    </a:p>
                  </a:txBody>
                  <a:tcPr/>
                </a:tc>
              </a:tr>
              <a:tr h="370840">
                <a:tc>
                  <a:txBody>
                    <a:bodyPr/>
                    <a:lstStyle/>
                    <a:p>
                      <a:pPr algn="ctr"/>
                      <a:r>
                        <a:rPr lang="en-US" sz="2200" dirty="0" smtClean="0">
                          <a:latin typeface="Times New Roman" panose="02020603050405020304" pitchFamily="18" charset="0"/>
                          <a:cs typeface="Times New Roman" panose="02020603050405020304" pitchFamily="18" charset="0"/>
                        </a:rPr>
                        <a:t>P1</a:t>
                      </a: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smtClean="0">
                          <a:latin typeface="Times New Roman" panose="02020603050405020304" pitchFamily="18" charset="0"/>
                          <a:cs typeface="Times New Roman" panose="02020603050405020304" pitchFamily="18" charset="0"/>
                        </a:rPr>
                        <a:t>200</a:t>
                      </a: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smtClean="0">
                          <a:latin typeface="Times New Roman" panose="02020603050405020304" pitchFamily="18" charset="0"/>
                          <a:cs typeface="Times New Roman" panose="02020603050405020304" pitchFamily="18" charset="0"/>
                        </a:rPr>
                        <a:t>322</a:t>
                      </a:r>
                      <a:endParaRPr lang="en-US" sz="2200" dirty="0">
                        <a:latin typeface="Times New Roman" panose="02020603050405020304" pitchFamily="18" charset="0"/>
                        <a:cs typeface="Times New Roman" panose="02020603050405020304" pitchFamily="18" charset="0"/>
                      </a:endParaRPr>
                    </a:p>
                  </a:txBody>
                  <a:tcPr/>
                </a:tc>
              </a:tr>
              <a:tr h="370840">
                <a:tc>
                  <a:txBody>
                    <a:bodyPr/>
                    <a:lstStyle/>
                    <a:p>
                      <a:pPr algn="ctr"/>
                      <a:r>
                        <a:rPr lang="en-US" sz="2200" dirty="0" smtClean="0">
                          <a:latin typeface="Times New Roman" panose="02020603050405020304" pitchFamily="18" charset="0"/>
                          <a:cs typeface="Times New Roman" panose="02020603050405020304" pitchFamily="18" charset="0"/>
                        </a:rPr>
                        <a:t>P2</a:t>
                      </a: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smtClean="0">
                          <a:latin typeface="Times New Roman" panose="02020603050405020304" pitchFamily="18" charset="0"/>
                          <a:cs typeface="Times New Roman" panose="02020603050405020304" pitchFamily="18" charset="0"/>
                        </a:rPr>
                        <a:t>302</a:t>
                      </a: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smtClean="0">
                          <a:latin typeface="Times New Roman" panose="02020603050405020304" pitchFamily="18" charset="0"/>
                          <a:cs typeface="Times New Roman" panose="02020603050405020304" pitchFamily="18" charset="0"/>
                        </a:rPr>
                        <a:t>902</a:t>
                      </a:r>
                      <a:endParaRPr lang="en-US" sz="2200" dirty="0">
                        <a:latin typeface="Times New Roman" panose="02020603050405020304" pitchFamily="18" charset="0"/>
                        <a:cs typeface="Times New Roman" panose="02020603050405020304" pitchFamily="18" charset="0"/>
                      </a:endParaRPr>
                    </a:p>
                  </a:txBody>
                  <a:tcPr/>
                </a:tc>
              </a:tr>
              <a:tr h="370840">
                <a:tc>
                  <a:txBody>
                    <a:bodyPr/>
                    <a:lstStyle/>
                    <a:p>
                      <a:pPr algn="ctr"/>
                      <a:r>
                        <a:rPr lang="en-US" sz="2200" dirty="0" smtClean="0">
                          <a:latin typeface="Times New Roman" panose="02020603050405020304" pitchFamily="18" charset="0"/>
                          <a:cs typeface="Times New Roman" panose="02020603050405020304" pitchFamily="18" charset="0"/>
                        </a:rPr>
                        <a:t>P3</a:t>
                      </a: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smtClean="0">
                          <a:latin typeface="Times New Roman" panose="02020603050405020304" pitchFamily="18" charset="0"/>
                          <a:cs typeface="Times New Roman" panose="02020603050405020304" pitchFamily="18" charset="0"/>
                        </a:rPr>
                        <a:t>211</a:t>
                      </a: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smtClean="0">
                          <a:latin typeface="Times New Roman" panose="02020603050405020304" pitchFamily="18" charset="0"/>
                          <a:cs typeface="Times New Roman" panose="02020603050405020304" pitchFamily="18" charset="0"/>
                        </a:rPr>
                        <a:t>222</a:t>
                      </a:r>
                      <a:endParaRPr lang="en-US" sz="2200" dirty="0">
                        <a:latin typeface="Times New Roman" panose="02020603050405020304" pitchFamily="18" charset="0"/>
                        <a:cs typeface="Times New Roman" panose="02020603050405020304" pitchFamily="18" charset="0"/>
                      </a:endParaRPr>
                    </a:p>
                  </a:txBody>
                  <a:tcPr/>
                </a:tc>
              </a:tr>
              <a:tr h="370840">
                <a:tc>
                  <a:txBody>
                    <a:bodyPr/>
                    <a:lstStyle/>
                    <a:p>
                      <a:pPr algn="ctr"/>
                      <a:r>
                        <a:rPr lang="en-US" sz="2200" dirty="0" smtClean="0">
                          <a:latin typeface="Times New Roman" panose="02020603050405020304" pitchFamily="18" charset="0"/>
                          <a:cs typeface="Times New Roman" panose="02020603050405020304" pitchFamily="18" charset="0"/>
                        </a:rPr>
                        <a:t>P4</a:t>
                      </a: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smtClean="0">
                          <a:latin typeface="Times New Roman" panose="02020603050405020304" pitchFamily="18" charset="0"/>
                          <a:cs typeface="Times New Roman" panose="02020603050405020304" pitchFamily="18" charset="0"/>
                        </a:rPr>
                        <a:t>002</a:t>
                      </a:r>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smtClean="0">
                          <a:latin typeface="Times New Roman" panose="02020603050405020304" pitchFamily="18" charset="0"/>
                          <a:cs typeface="Times New Roman" panose="02020603050405020304" pitchFamily="18" charset="0"/>
                        </a:rPr>
                        <a:t>433</a:t>
                      </a:r>
                      <a:endParaRPr lang="en-US" sz="22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436424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516" y="438340"/>
            <a:ext cx="4136371" cy="685800"/>
          </a:xfrm>
        </p:spPr>
        <p:txBody>
          <a:bodyPr/>
          <a:lstStyle/>
          <a:p>
            <a:r>
              <a:rPr lang="en-US" dirty="0">
                <a:solidFill>
                  <a:schemeClr val="tx1"/>
                </a:solidFill>
                <a:latin typeface="Times New Roman" panose="02020603050405020304" pitchFamily="18" charset="0"/>
                <a:cs typeface="Times New Roman" panose="02020603050405020304" pitchFamily="18" charset="0"/>
              </a:rPr>
              <a:t>R</a:t>
            </a:r>
            <a:r>
              <a:rPr lang="en-US" dirty="0" smtClean="0">
                <a:solidFill>
                  <a:schemeClr val="tx1"/>
                </a:solidFill>
                <a:latin typeface="Times New Roman" panose="02020603050405020304" pitchFamily="18" charset="0"/>
                <a:cs typeface="Times New Roman" panose="02020603050405020304" pitchFamily="18" charset="0"/>
              </a:rPr>
              <a:t>ecovery</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90261" y="1192694"/>
            <a:ext cx="9037982" cy="4903306"/>
          </a:xfrm>
        </p:spPr>
        <p:txBody>
          <a:bodyPr/>
          <a:lstStyle/>
          <a:p>
            <a:pPr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A traditional operating system such as Windows doesn’t deal with deadlock recovery as it is time and space consuming process. Real-time operating systems use Deadlock recovery</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Recovery method</a:t>
            </a:r>
          </a:p>
          <a:p>
            <a:pPr algn="just">
              <a:buFont typeface="Wingdings" panose="05000000000000000000" pitchFamily="2" charset="2"/>
              <a:buChar char="v"/>
            </a:pPr>
            <a:r>
              <a:rPr lang="en-US" sz="2200" b="1" dirty="0">
                <a:latin typeface="Times New Roman" panose="02020603050405020304" pitchFamily="18" charset="0"/>
                <a:cs typeface="Times New Roman" panose="02020603050405020304" pitchFamily="18" charset="0"/>
              </a:rPr>
              <a:t>Killing the process: </a:t>
            </a:r>
            <a:r>
              <a:rPr lang="en-US" sz="2200" dirty="0">
                <a:latin typeface="Times New Roman" panose="02020603050405020304" pitchFamily="18" charset="0"/>
                <a:cs typeface="Times New Roman" panose="02020603050405020304" pitchFamily="18" charset="0"/>
              </a:rPr>
              <a:t>killing all the process involved in the deadlock. Killing process one by one. After killing each process check for deadlock again keep repeating the process till system recover from deadlock.</a:t>
            </a:r>
          </a:p>
          <a:p>
            <a:pPr algn="just">
              <a:buFont typeface="Wingdings" panose="05000000000000000000" pitchFamily="2" charset="2"/>
              <a:buChar char="v"/>
            </a:pPr>
            <a:r>
              <a:rPr lang="en-US" sz="2200" b="1" dirty="0">
                <a:latin typeface="Times New Roman" panose="02020603050405020304" pitchFamily="18" charset="0"/>
                <a:cs typeface="Times New Roman" panose="02020603050405020304" pitchFamily="18" charset="0"/>
              </a:rPr>
              <a:t>Resource Preemption: </a:t>
            </a:r>
            <a:r>
              <a:rPr lang="en-US" sz="2200" dirty="0">
                <a:latin typeface="Times New Roman" panose="02020603050405020304" pitchFamily="18" charset="0"/>
                <a:cs typeface="Times New Roman" panose="02020603050405020304" pitchFamily="18" charset="0"/>
              </a:rPr>
              <a:t>Resources are preempted from the processes involved in the deadlock, preempted resources are allocated to other processes so that there is a possibility of recovering the system from deadlock. In this case, the system goes into starvation</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3061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bwMode="auto">
          <a:xfrm>
            <a:off x="1351722" y="1708761"/>
            <a:ext cx="9144000" cy="282348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gn="just">
              <a:lnSpc>
                <a:spcPct val="90000"/>
              </a:lnSpc>
              <a:buNone/>
            </a:pPr>
            <a:r>
              <a:rPr lang="en-IN" sz="2400" dirty="0">
                <a:latin typeface="Times New Roman" panose="02020603050405020304" pitchFamily="18" charset="0"/>
                <a:cs typeface="Times New Roman" panose="02020603050405020304" pitchFamily="18" charset="0"/>
              </a:rPr>
              <a:t>Concurrent Programming: Critical region, conditional critical region, monitors, Deadlocks: prevention, </a:t>
            </a:r>
            <a:r>
              <a:rPr lang="en-IN" sz="2400" dirty="0" smtClean="0">
                <a:latin typeface="Times New Roman" panose="02020603050405020304" pitchFamily="18" charset="0"/>
                <a:cs typeface="Times New Roman" panose="02020603050405020304" pitchFamily="18" charset="0"/>
              </a:rPr>
              <a:t>avoidance, detection </a:t>
            </a:r>
            <a:r>
              <a:rPr lang="en-IN" sz="2400" dirty="0">
                <a:latin typeface="Times New Roman" panose="02020603050405020304" pitchFamily="18" charset="0"/>
                <a:cs typeface="Times New Roman" panose="02020603050405020304" pitchFamily="18" charset="0"/>
              </a:rPr>
              <a:t>and recovery. Device Management: Scheduling algorithms – FCFS, shortest-seek-time-first, SCAN, CSCAN, LOOK, C-LOOK algorithms, spooling, spool management algorithm.</a:t>
            </a:r>
          </a:p>
          <a:p>
            <a:pPr>
              <a:lnSpc>
                <a:spcPct val="90000"/>
              </a:lnSpc>
              <a:buFont typeface="Wingdings" pitchFamily="2" charset="2"/>
              <a:buChar char="v"/>
            </a:pPr>
            <a:endParaRPr lang="en-IN" sz="2200" dirty="0">
              <a:latin typeface="Arial" pitchFamily="34" charset="0"/>
              <a:cs typeface="Arial" pitchFamily="34" charset="0"/>
            </a:endParaRPr>
          </a:p>
        </p:txBody>
      </p:sp>
      <p:sp>
        <p:nvSpPr>
          <p:cNvPr id="18435" name="Title 3"/>
          <p:cNvSpPr>
            <a:spLocks noGrp="1"/>
          </p:cNvSpPr>
          <p:nvPr>
            <p:ph type="title"/>
          </p:nvPr>
        </p:nvSpPr>
        <p:spPr bwMode="auto">
          <a:xfrm>
            <a:off x="1243588" y="732036"/>
            <a:ext cx="2254986"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sz="3200" dirty="0" smtClean="0">
                <a:solidFill>
                  <a:schemeClr val="tx1"/>
                </a:solidFill>
                <a:latin typeface="Times New Roman" pitchFamily="18" charset="0"/>
                <a:cs typeface="Times New Roman" pitchFamily="18" charset="0"/>
              </a:rPr>
              <a:t>Content</a:t>
            </a:r>
            <a:endParaRPr lang="en-IN" altLang="en-US" sz="3200" dirty="0">
              <a:solidFill>
                <a:schemeClr val="tx1"/>
              </a:solidFill>
            </a:endParaRPr>
          </a:p>
        </p:txBody>
      </p:sp>
    </p:spTree>
    <p:extLst>
      <p:ext uri="{BB962C8B-B14F-4D97-AF65-F5344CB8AC3E}">
        <p14:creationId xmlns:p14="http://schemas.microsoft.com/office/powerpoint/2010/main" val="122663753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2794" y="491349"/>
            <a:ext cx="4825484" cy="685800"/>
          </a:xfrm>
        </p:spPr>
        <p:txBody>
          <a:bodyPr/>
          <a:lstStyle/>
          <a:p>
            <a:r>
              <a:rPr lang="en-US" dirty="0">
                <a:solidFill>
                  <a:schemeClr val="tx1"/>
                </a:solidFill>
                <a:latin typeface="Times New Roman" panose="02020603050405020304" pitchFamily="18" charset="0"/>
                <a:cs typeface="Times New Roman" panose="02020603050405020304" pitchFamily="18" charset="0"/>
              </a:rPr>
              <a:t>Device Management</a:t>
            </a:r>
          </a:p>
        </p:txBody>
      </p:sp>
      <p:sp>
        <p:nvSpPr>
          <p:cNvPr id="3" name="Content Placeholder 2"/>
          <p:cNvSpPr>
            <a:spLocks noGrp="1"/>
          </p:cNvSpPr>
          <p:nvPr>
            <p:ph idx="1"/>
          </p:nvPr>
        </p:nvSpPr>
        <p:spPr>
          <a:xfrm>
            <a:off x="1762539" y="1288773"/>
            <a:ext cx="8839200" cy="3813313"/>
          </a:xfrm>
        </p:spPr>
        <p:txBody>
          <a:bodyPr/>
          <a:lstStyle/>
          <a:p>
            <a:pPr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Device management in operating system known as the management of the I/O devices such as a keyboard, magnetic tape, disk, printer, microphone, USB ports, scanner, etc.as well as the supporting units like control channels. The basics of I/O devices can fall into 3 categories</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200" b="1" dirty="0" smtClean="0">
                <a:latin typeface="Times New Roman" panose="02020603050405020304" pitchFamily="18" charset="0"/>
                <a:cs typeface="Times New Roman" panose="02020603050405020304" pitchFamily="18" charset="0"/>
              </a:rPr>
              <a:t>Block </a:t>
            </a:r>
            <a:r>
              <a:rPr lang="en-US" sz="2200" b="1" dirty="0">
                <a:latin typeface="Times New Roman" panose="02020603050405020304" pitchFamily="18" charset="0"/>
                <a:cs typeface="Times New Roman" panose="02020603050405020304" pitchFamily="18" charset="0"/>
              </a:rPr>
              <a:t>device: </a:t>
            </a:r>
            <a:r>
              <a:rPr lang="en-US" sz="2200" dirty="0">
                <a:latin typeface="Times New Roman" panose="02020603050405020304" pitchFamily="18" charset="0"/>
                <a:cs typeface="Times New Roman" panose="02020603050405020304" pitchFamily="18" charset="0"/>
              </a:rPr>
              <a:t>I</a:t>
            </a:r>
            <a:r>
              <a:rPr lang="en-US" sz="2200" dirty="0" smtClean="0">
                <a:latin typeface="Times New Roman" panose="02020603050405020304" pitchFamily="18" charset="0"/>
                <a:cs typeface="Times New Roman" panose="02020603050405020304" pitchFamily="18" charset="0"/>
              </a:rPr>
              <a:t>t </a:t>
            </a:r>
            <a:r>
              <a:rPr lang="en-US" sz="2200" dirty="0">
                <a:latin typeface="Times New Roman" panose="02020603050405020304" pitchFamily="18" charset="0"/>
                <a:cs typeface="Times New Roman" panose="02020603050405020304" pitchFamily="18" charset="0"/>
              </a:rPr>
              <a:t>stores information in fixed-size block, each one with its own address</a:t>
            </a:r>
            <a:r>
              <a:rPr lang="en-US" sz="2200" dirty="0" smtClean="0">
                <a:latin typeface="Times New Roman" panose="02020603050405020304" pitchFamily="18" charset="0"/>
                <a:cs typeface="Times New Roman" panose="02020603050405020304" pitchFamily="18" charset="0"/>
              </a:rPr>
              <a:t>. For </a:t>
            </a:r>
            <a:r>
              <a:rPr lang="en-US" sz="2200" dirty="0">
                <a:latin typeface="Times New Roman" panose="02020603050405020304" pitchFamily="18" charset="0"/>
                <a:cs typeface="Times New Roman" panose="02020603050405020304" pitchFamily="18" charset="0"/>
              </a:rPr>
              <a:t>example, disks</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200" b="1" dirty="0">
                <a:latin typeface="Times New Roman" panose="02020603050405020304" pitchFamily="18" charset="0"/>
                <a:cs typeface="Times New Roman" panose="02020603050405020304" pitchFamily="18" charset="0"/>
              </a:rPr>
              <a:t>Character device: </a:t>
            </a:r>
            <a:r>
              <a:rPr lang="en-US" sz="2200" dirty="0">
                <a:latin typeface="Times New Roman" panose="02020603050405020304" pitchFamily="18" charset="0"/>
                <a:cs typeface="Times New Roman" panose="02020603050405020304" pitchFamily="18" charset="0"/>
              </a:rPr>
              <a:t>I</a:t>
            </a:r>
            <a:r>
              <a:rPr lang="en-US" sz="2200" dirty="0" smtClean="0">
                <a:latin typeface="Times New Roman" panose="02020603050405020304" pitchFamily="18" charset="0"/>
                <a:cs typeface="Times New Roman" panose="02020603050405020304" pitchFamily="18" charset="0"/>
              </a:rPr>
              <a:t>t’s </a:t>
            </a:r>
            <a:r>
              <a:rPr lang="en-US" sz="2200" dirty="0">
                <a:latin typeface="Times New Roman" panose="02020603050405020304" pitchFamily="18" charset="0"/>
                <a:cs typeface="Times New Roman" panose="02020603050405020304" pitchFamily="18" charset="0"/>
              </a:rPr>
              <a:t>delivers or accepts a stream of characters. The individual characters are not addressable. For example printers, keyboards etc</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200" b="1" dirty="0">
                <a:latin typeface="Times New Roman" panose="02020603050405020304" pitchFamily="18" charset="0"/>
                <a:cs typeface="Times New Roman" panose="02020603050405020304" pitchFamily="18" charset="0"/>
              </a:rPr>
              <a:t>Network device: </a:t>
            </a:r>
            <a:r>
              <a:rPr lang="en-US" sz="2200" dirty="0">
                <a:latin typeface="Times New Roman" panose="02020603050405020304" pitchFamily="18" charset="0"/>
                <a:cs typeface="Times New Roman" panose="02020603050405020304" pitchFamily="18" charset="0"/>
              </a:rPr>
              <a:t>For transmitting data packets.</a:t>
            </a:r>
          </a:p>
        </p:txBody>
      </p:sp>
    </p:spTree>
    <p:extLst>
      <p:ext uri="{BB962C8B-B14F-4D97-AF65-F5344CB8AC3E}">
        <p14:creationId xmlns:p14="http://schemas.microsoft.com/office/powerpoint/2010/main" val="1937135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6533" y="503584"/>
            <a:ext cx="10464800" cy="622852"/>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Technique </a:t>
            </a:r>
            <a:r>
              <a:rPr lang="en-US" dirty="0">
                <a:solidFill>
                  <a:schemeClr val="tx1"/>
                </a:solidFill>
                <a:latin typeface="Times New Roman" panose="02020603050405020304" pitchFamily="18" charset="0"/>
                <a:cs typeface="Times New Roman" panose="02020603050405020304" pitchFamily="18" charset="0"/>
              </a:rPr>
              <a:t>of </a:t>
            </a:r>
            <a:r>
              <a:rPr lang="en-US" dirty="0" smtClean="0">
                <a:solidFill>
                  <a:schemeClr val="tx1"/>
                </a:solidFill>
                <a:latin typeface="Times New Roman" panose="02020603050405020304" pitchFamily="18" charset="0"/>
                <a:cs typeface="Times New Roman" panose="02020603050405020304" pitchFamily="18" charset="0"/>
              </a:rPr>
              <a:t>Device </a:t>
            </a:r>
            <a:r>
              <a:rPr lang="en-US" dirty="0">
                <a:solidFill>
                  <a:schemeClr val="tx1"/>
                </a:solidFill>
                <a:latin typeface="Times New Roman" panose="02020603050405020304" pitchFamily="18" charset="0"/>
                <a:cs typeface="Times New Roman" panose="02020603050405020304" pitchFamily="18" charset="0"/>
              </a:rPr>
              <a:t>M</a:t>
            </a:r>
            <a:r>
              <a:rPr lang="en-US" dirty="0" smtClean="0">
                <a:solidFill>
                  <a:schemeClr val="tx1"/>
                </a:solidFill>
                <a:latin typeface="Times New Roman" panose="02020603050405020304" pitchFamily="18" charset="0"/>
                <a:cs typeface="Times New Roman" panose="02020603050405020304" pitchFamily="18" charset="0"/>
              </a:rPr>
              <a:t>anagement </a:t>
            </a:r>
            <a:r>
              <a:rPr lang="en-US" dirty="0">
                <a:solidFill>
                  <a:schemeClr val="tx1"/>
                </a:solidFill>
                <a:latin typeface="Times New Roman" panose="02020603050405020304" pitchFamily="18" charset="0"/>
                <a:cs typeface="Times New Roman" panose="02020603050405020304" pitchFamily="18" charset="0"/>
              </a:rPr>
              <a:t>in the O</a:t>
            </a:r>
            <a:r>
              <a:rPr lang="en-US" dirty="0" smtClean="0">
                <a:solidFill>
                  <a:schemeClr val="tx1"/>
                </a:solidFill>
                <a:latin typeface="Times New Roman" panose="02020603050405020304" pitchFamily="18" charset="0"/>
                <a:cs typeface="Times New Roman" panose="02020603050405020304" pitchFamily="18" charset="0"/>
              </a:rPr>
              <a:t>perating </a:t>
            </a:r>
            <a:r>
              <a:rPr lang="en-US" dirty="0">
                <a:solidFill>
                  <a:schemeClr val="tx1"/>
                </a:solidFill>
                <a:latin typeface="Times New Roman" panose="02020603050405020304" pitchFamily="18" charset="0"/>
                <a:cs typeface="Times New Roman" panose="02020603050405020304" pitchFamily="18" charset="0"/>
              </a:rPr>
              <a:t>S</a:t>
            </a:r>
            <a:r>
              <a:rPr lang="en-US" dirty="0" smtClean="0">
                <a:solidFill>
                  <a:schemeClr val="tx1"/>
                </a:solidFill>
                <a:latin typeface="Times New Roman" panose="02020603050405020304" pitchFamily="18" charset="0"/>
                <a:cs typeface="Times New Roman" panose="02020603050405020304" pitchFamily="18" charset="0"/>
              </a:rPr>
              <a:t>ystem</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50505" y="1129748"/>
            <a:ext cx="8931966" cy="5125278"/>
          </a:xfrm>
        </p:spPr>
        <p:txBody>
          <a:bodyPr/>
          <a:lstStyle/>
          <a:p>
            <a:pPr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An operating system or the OS manages communication with the devices through their respective drivers. The operating system component provides a uniform interface to access devices of varied physical attributes. For device management in operating system</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Keep tracks of all devices and the program which is responsible to perform this is called I/O controller.</a:t>
            </a:r>
          </a:p>
          <a:p>
            <a:pPr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Monitoring the status of each device such as storage drivers, printers and other peripheral devices.</a:t>
            </a:r>
          </a:p>
          <a:p>
            <a:pPr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Enforcing preset policies and taking a decision which process gets the device when and for how long.</a:t>
            </a:r>
          </a:p>
          <a:p>
            <a:pPr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Allocates and </a:t>
            </a:r>
            <a:r>
              <a:rPr lang="en-US" sz="2200" dirty="0" smtClean="0">
                <a:latin typeface="Times New Roman" panose="02020603050405020304" pitchFamily="18" charset="0"/>
                <a:cs typeface="Times New Roman" panose="02020603050405020304" pitchFamily="18" charset="0"/>
              </a:rPr>
              <a:t>De-allocates </a:t>
            </a:r>
            <a:r>
              <a:rPr lang="en-US" sz="2200" dirty="0">
                <a:latin typeface="Times New Roman" panose="02020603050405020304" pitchFamily="18" charset="0"/>
                <a:cs typeface="Times New Roman" panose="02020603050405020304" pitchFamily="18" charset="0"/>
              </a:rPr>
              <a:t>the device in an efficient way</a:t>
            </a:r>
            <a:r>
              <a:rPr lang="en-US" sz="2200" dirty="0" smtClean="0">
                <a:latin typeface="Times New Roman" panose="02020603050405020304" pitchFamily="18" charset="0"/>
                <a:cs typeface="Times New Roman" panose="02020603050405020304" pitchFamily="18" charset="0"/>
              </a:rPr>
              <a:t>. De-allocating </a:t>
            </a:r>
            <a:r>
              <a:rPr lang="en-US" sz="2200" dirty="0">
                <a:latin typeface="Times New Roman" panose="02020603050405020304" pitchFamily="18" charset="0"/>
                <a:cs typeface="Times New Roman" panose="02020603050405020304" pitchFamily="18" charset="0"/>
              </a:rPr>
              <a:t>them at two levels: at the process level when I/O command has been executed and the device is temporarily released, and at the job level, when the job is finished and the device is permanently released.</a:t>
            </a:r>
          </a:p>
        </p:txBody>
      </p:sp>
    </p:spTree>
    <p:extLst>
      <p:ext uri="{BB962C8B-B14F-4D97-AF65-F5344CB8AC3E}">
        <p14:creationId xmlns:p14="http://schemas.microsoft.com/office/powerpoint/2010/main" val="3069591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0273" y="411836"/>
            <a:ext cx="5302562" cy="685800"/>
          </a:xfrm>
        </p:spPr>
        <p:txBody>
          <a:bodyPr/>
          <a:lstStyle/>
          <a:p>
            <a:r>
              <a:rPr lang="en-US" dirty="0">
                <a:solidFill>
                  <a:schemeClr val="tx1"/>
                </a:solidFill>
                <a:latin typeface="Times New Roman" panose="02020603050405020304" pitchFamily="18" charset="0"/>
                <a:cs typeface="Times New Roman" panose="02020603050405020304" pitchFamily="18" charset="0"/>
              </a:rPr>
              <a:t>Types of </a:t>
            </a:r>
            <a:r>
              <a:rPr lang="en-US" dirty="0" smtClean="0">
                <a:solidFill>
                  <a:schemeClr val="tx1"/>
                </a:solidFill>
                <a:latin typeface="Times New Roman" panose="02020603050405020304" pitchFamily="18" charset="0"/>
                <a:cs typeface="Times New Roman" panose="02020603050405020304" pitchFamily="18" charset="0"/>
              </a:rPr>
              <a:t>Devices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04729" y="1222513"/>
            <a:ext cx="9051236" cy="4979504"/>
          </a:xfrm>
        </p:spPr>
        <p:txBody>
          <a:bodyPr/>
          <a:lstStyle/>
          <a:p>
            <a:pPr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The OS peripheral devices can be categorized into 3: Dedicated, Shared, and Virtual. </a:t>
            </a:r>
            <a:endParaRPr lang="en-US" sz="2200" dirty="0" smtClean="0">
              <a:latin typeface="Times New Roman" panose="02020603050405020304" pitchFamily="18" charset="0"/>
              <a:cs typeface="Times New Roman" panose="02020603050405020304" pitchFamily="18" charset="0"/>
            </a:endParaRPr>
          </a:p>
          <a:p>
            <a:pPr marL="0" indent="0" algn="just">
              <a:buNone/>
            </a:pPr>
            <a:r>
              <a:rPr lang="en-US" sz="2400" b="1" dirty="0" smtClean="0">
                <a:latin typeface="Times New Roman" panose="02020603050405020304" pitchFamily="18" charset="0"/>
                <a:cs typeface="Times New Roman" panose="02020603050405020304" pitchFamily="18" charset="0"/>
              </a:rPr>
              <a:t>Dedicated Devices</a:t>
            </a:r>
          </a:p>
          <a:p>
            <a:pPr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Such type of devices in the device management in operating system are dedicated or assigned to only one job at a time until that job releases them. Devices like printers, tape drivers, plotters etc. </a:t>
            </a:r>
            <a:endParaRPr lang="en-US" sz="2200" dirty="0" smtClean="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Shared </a:t>
            </a:r>
            <a:r>
              <a:rPr lang="en-US" sz="2400" b="1" dirty="0" smtClean="0">
                <a:latin typeface="Times New Roman" panose="02020603050405020304" pitchFamily="18" charset="0"/>
                <a:cs typeface="Times New Roman" panose="02020603050405020304" pitchFamily="18" charset="0"/>
              </a:rPr>
              <a:t>Devices</a:t>
            </a:r>
          </a:p>
          <a:p>
            <a:pPr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These devices can be </a:t>
            </a:r>
            <a:r>
              <a:rPr lang="en-US" sz="2200" dirty="0" smtClean="0">
                <a:latin typeface="Times New Roman" panose="02020603050405020304" pitchFamily="18" charset="0"/>
                <a:cs typeface="Times New Roman" panose="02020603050405020304" pitchFamily="18" charset="0"/>
              </a:rPr>
              <a:t>allocated </a:t>
            </a:r>
            <a:r>
              <a:rPr lang="en-US" sz="2200" dirty="0">
                <a:latin typeface="Times New Roman" panose="02020603050405020304" pitchFamily="18" charset="0"/>
                <a:cs typeface="Times New Roman" panose="02020603050405020304" pitchFamily="18" charset="0"/>
              </a:rPr>
              <a:t>several processes. </a:t>
            </a:r>
            <a:r>
              <a:rPr lang="en-US" sz="2200" dirty="0" smtClean="0">
                <a:latin typeface="Times New Roman" panose="02020603050405020304" pitchFamily="18" charset="0"/>
                <a:cs typeface="Times New Roman" panose="02020603050405020304" pitchFamily="18" charset="0"/>
              </a:rPr>
              <a:t>Disk </a:t>
            </a:r>
            <a:r>
              <a:rPr lang="en-US" sz="2200" dirty="0">
                <a:latin typeface="Times New Roman" panose="02020603050405020304" pitchFamily="18" charset="0"/>
                <a:cs typeface="Times New Roman" panose="02020603050405020304" pitchFamily="18" charset="0"/>
              </a:rPr>
              <a:t>can be shared among several processes at the same time by interleaving their requests. The interleaving is carefully controlled by the Device Manager and all issues must be resolved on the basis of predetermined policies.</a:t>
            </a:r>
          </a:p>
          <a:p>
            <a:pPr marL="0" indent="0" algn="just">
              <a:buNone/>
            </a:pPr>
            <a:endParaRPr lang="en-US" sz="2400" b="1" dirty="0" smtClean="0">
              <a:latin typeface="Times New Roman" panose="02020603050405020304" pitchFamily="18" charset="0"/>
              <a:cs typeface="Times New Roman" panose="02020603050405020304" pitchFamily="18" charset="0"/>
            </a:endParaRPr>
          </a:p>
          <a:p>
            <a:pPr marL="0" indent="0" algn="just">
              <a:buNone/>
            </a:pP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2574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7252" y="1129747"/>
            <a:ext cx="9117496" cy="4913243"/>
          </a:xfrm>
        </p:spPr>
        <p:txBody>
          <a:bodyPr/>
          <a:lstStyle/>
          <a:p>
            <a:pPr marL="0" indent="0" algn="just">
              <a:buNone/>
            </a:pPr>
            <a:r>
              <a:rPr lang="en-US" sz="2400" b="1" dirty="0" smtClean="0">
                <a:latin typeface="Times New Roman" panose="02020603050405020304" pitchFamily="18" charset="0"/>
                <a:cs typeface="Times New Roman" panose="02020603050405020304" pitchFamily="18" charset="0"/>
              </a:rPr>
              <a:t>Virtual Devices</a:t>
            </a:r>
          </a:p>
          <a:p>
            <a:pPr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These devices are the combination of the first two types and they are dedicated devices which are transformed into shared devices. For example, a printer converted into a shareable device via spooling program which re-routes all the print requests to a disk. </a:t>
            </a:r>
            <a:endParaRPr lang="en-US" sz="2400" b="1" dirty="0" smtClean="0">
              <a:latin typeface="Times New Roman" panose="02020603050405020304" pitchFamily="18" charset="0"/>
              <a:cs typeface="Times New Roman" panose="02020603050405020304" pitchFamily="18" charset="0"/>
            </a:endParaRPr>
          </a:p>
          <a:p>
            <a:pPr marL="0" indent="0" algn="just">
              <a:buNone/>
            </a:pP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5668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021" y="504601"/>
            <a:ext cx="6084440" cy="685800"/>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Disk Scheduling </a:t>
            </a:r>
            <a:r>
              <a:rPr lang="en-US" dirty="0">
                <a:solidFill>
                  <a:schemeClr val="tx1"/>
                </a:solidFill>
                <a:latin typeface="Times New Roman" panose="02020603050405020304" pitchFamily="18" charset="0"/>
                <a:cs typeface="Times New Roman" panose="02020603050405020304" pitchFamily="18" charset="0"/>
              </a:rPr>
              <a:t>A</a:t>
            </a:r>
            <a:r>
              <a:rPr lang="en-US" dirty="0" smtClean="0">
                <a:solidFill>
                  <a:schemeClr val="tx1"/>
                </a:solidFill>
                <a:latin typeface="Times New Roman" panose="02020603050405020304" pitchFamily="18" charset="0"/>
                <a:cs typeface="Times New Roman" panose="02020603050405020304" pitchFamily="18" charset="0"/>
              </a:rPr>
              <a:t>lgorithms </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69774" y="1205948"/>
            <a:ext cx="8839200" cy="4969565"/>
          </a:xfrm>
        </p:spPr>
        <p:txBody>
          <a:bodyPr/>
          <a:lstStyle/>
          <a:p>
            <a:pPr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Disk scheduling is done by operating systems to schedule I/O requests arriving for the disk. Disk scheduling is also known as I/O scheduling</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Disk scheduling is important because</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Multiple I/O requests may arrive by different processes and only one I/O request can be served at a time by the disk controller. Thus other I/O requests need to wait in the waiting queue and need to be scheduled</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8474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1479" y="626164"/>
            <a:ext cx="8839200" cy="5191540"/>
          </a:xfrm>
        </p:spPr>
        <p:txBody>
          <a:bodyPr/>
          <a:lstStyle/>
          <a:p>
            <a:pPr marL="0" indent="0">
              <a:buNone/>
            </a:pPr>
            <a:r>
              <a:rPr lang="en-US" dirty="0" smtClean="0"/>
              <a:t> </a:t>
            </a:r>
            <a:r>
              <a:rPr lang="en-US" sz="2400" b="1" dirty="0" smtClean="0">
                <a:latin typeface="Times New Roman" panose="02020603050405020304" pitchFamily="18" charset="0"/>
                <a:cs typeface="Times New Roman" panose="02020603050405020304" pitchFamily="18" charset="0"/>
              </a:rPr>
              <a:t>Types of Disk </a:t>
            </a:r>
            <a:r>
              <a:rPr lang="en-US" sz="2400" b="1" dirty="0">
                <a:latin typeface="Times New Roman" panose="02020603050405020304" pitchFamily="18" charset="0"/>
                <a:cs typeface="Times New Roman" panose="02020603050405020304" pitchFamily="18" charset="0"/>
              </a:rPr>
              <a:t>Scheduling Algorithms</a:t>
            </a:r>
          </a:p>
          <a:p>
            <a:pPr marL="0" indent="0" algn="just">
              <a:buNone/>
            </a:pPr>
            <a:r>
              <a:rPr lang="en-US" sz="2200" dirty="0">
                <a:latin typeface="Times New Roman" panose="02020603050405020304" pitchFamily="18" charset="0"/>
                <a:cs typeface="Times New Roman" panose="02020603050405020304" pitchFamily="18" charset="0"/>
              </a:rPr>
              <a:t>The list of various disks scheduling algorithm is given below. Each algorithm is carrying some advantages and disadvantages. </a:t>
            </a:r>
            <a:endParaRPr lang="en-US" sz="22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FCFS scheduling algorithm</a:t>
            </a:r>
          </a:p>
          <a:p>
            <a:pPr>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SSTF </a:t>
            </a:r>
            <a:r>
              <a:rPr lang="en-US" sz="2200" dirty="0">
                <a:latin typeface="Times New Roman" panose="02020603050405020304" pitchFamily="18" charset="0"/>
                <a:cs typeface="Times New Roman" panose="02020603050405020304" pitchFamily="18" charset="0"/>
              </a:rPr>
              <a:t>(shortest seek time first) algorithm</a:t>
            </a:r>
          </a:p>
          <a:p>
            <a:pPr>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SCAN scheduling</a:t>
            </a:r>
          </a:p>
          <a:p>
            <a:pPr>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C-SCAN scheduling</a:t>
            </a:r>
          </a:p>
          <a:p>
            <a:pPr>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LOOK Scheduling</a:t>
            </a:r>
          </a:p>
          <a:p>
            <a:pPr>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C-LOOK scheduling</a:t>
            </a:r>
          </a:p>
        </p:txBody>
      </p:sp>
    </p:spTree>
    <p:extLst>
      <p:ext uri="{BB962C8B-B14F-4D97-AF65-F5344CB8AC3E}">
        <p14:creationId xmlns:p14="http://schemas.microsoft.com/office/powerpoint/2010/main" val="1216675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91548"/>
            <a:ext cx="9674086" cy="6387548"/>
          </a:xfrm>
        </p:spPr>
        <p:txBody>
          <a:bodyPr/>
          <a:lstStyle/>
          <a:p>
            <a:pPr marL="0" indent="0" algn="just">
              <a:buNone/>
            </a:pPr>
            <a:r>
              <a:rPr lang="en-US" sz="2400" b="1" dirty="0" smtClean="0">
                <a:latin typeface="Times New Roman" panose="02020603050405020304" pitchFamily="18" charset="0"/>
                <a:cs typeface="Times New Roman" panose="02020603050405020304" pitchFamily="18" charset="0"/>
              </a:rPr>
              <a:t>FCFS</a:t>
            </a:r>
            <a:r>
              <a:rPr lang="en-US" sz="24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FCFS is the simplest of all the Disk Scheduling Algorithms. In FCFS, the requests are addressed in the order they arrive in the disk queue. </a:t>
            </a:r>
            <a:endParaRPr lang="en-US" sz="2200" dirty="0" smtClean="0">
              <a:latin typeface="Times New Roman" panose="02020603050405020304" pitchFamily="18" charset="0"/>
              <a:cs typeface="Times New Roman" panose="02020603050405020304" pitchFamily="18" charset="0"/>
            </a:endParaRPr>
          </a:p>
          <a:p>
            <a:pPr marL="0" indent="0" algn="just">
              <a:buNone/>
            </a:pPr>
            <a:r>
              <a:rPr lang="en-US" sz="2200" b="1" dirty="0" smtClean="0">
                <a:latin typeface="Times New Roman" panose="02020603050405020304" pitchFamily="18" charset="0"/>
                <a:cs typeface="Times New Roman" panose="02020603050405020304" pitchFamily="18" charset="0"/>
              </a:rPr>
              <a:t>Example: </a:t>
            </a:r>
            <a:r>
              <a:rPr lang="en-US" sz="2200" dirty="0" smtClean="0">
                <a:latin typeface="Times New Roman" panose="02020603050405020304" pitchFamily="18" charset="0"/>
                <a:cs typeface="Times New Roman" panose="02020603050405020304" pitchFamily="18" charset="0"/>
              </a:rPr>
              <a:t>Suppose </a:t>
            </a:r>
            <a:r>
              <a:rPr lang="en-US" sz="2200" dirty="0">
                <a:latin typeface="Times New Roman" panose="02020603050405020304" pitchFamily="18" charset="0"/>
                <a:cs typeface="Times New Roman" panose="02020603050405020304" pitchFamily="18" charset="0"/>
              </a:rPr>
              <a:t>the order of request is- (</a:t>
            </a:r>
            <a:r>
              <a:rPr lang="en-US" sz="2200" dirty="0" smtClean="0">
                <a:latin typeface="Times New Roman" panose="02020603050405020304" pitchFamily="18" charset="0"/>
                <a:cs typeface="Times New Roman" panose="02020603050405020304" pitchFamily="18" charset="0"/>
              </a:rPr>
              <a:t>82,170,43,140,24,16,190) and </a:t>
            </a:r>
            <a:r>
              <a:rPr lang="en-US" sz="2200" dirty="0">
                <a:latin typeface="Times New Roman" panose="02020603050405020304" pitchFamily="18" charset="0"/>
                <a:cs typeface="Times New Roman" panose="02020603050405020304" pitchFamily="18" charset="0"/>
              </a:rPr>
              <a:t>current position of Read/Write head is : </a:t>
            </a:r>
            <a:r>
              <a:rPr lang="en-US" sz="2200" dirty="0" smtClean="0">
                <a:latin typeface="Times New Roman" panose="02020603050405020304" pitchFamily="18" charset="0"/>
                <a:cs typeface="Times New Roman" panose="02020603050405020304" pitchFamily="18" charset="0"/>
              </a:rPr>
              <a:t>50 and disk contains 200 tracks (0 – 199)</a:t>
            </a:r>
            <a:endParaRPr lang="en-US" sz="2200" dirty="0">
              <a:latin typeface="Times New Roman" panose="02020603050405020304" pitchFamily="18" charset="0"/>
              <a:cs typeface="Times New Roman" panose="02020603050405020304" pitchFamily="18" charset="0"/>
            </a:endParaRP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7729" y="2133600"/>
            <a:ext cx="8372475" cy="35036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2345634" y="5637289"/>
            <a:ext cx="8057321" cy="1107996"/>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So, total seek time:</a:t>
            </a:r>
          </a:p>
          <a:p>
            <a:r>
              <a:rPr lang="en-US" sz="2200" dirty="0">
                <a:latin typeface="Times New Roman" panose="02020603050405020304" pitchFamily="18" charset="0"/>
                <a:cs typeface="Times New Roman" panose="02020603050405020304" pitchFamily="18" charset="0"/>
              </a:rPr>
              <a:t>=(82-50)+(170-82)+(170-43)+(140-43)+(140-24)+(24-16)+(190-16)</a:t>
            </a:r>
          </a:p>
          <a:p>
            <a:r>
              <a:rPr lang="en-US" sz="2200" dirty="0">
                <a:latin typeface="Times New Roman" panose="02020603050405020304" pitchFamily="18" charset="0"/>
                <a:cs typeface="Times New Roman" panose="02020603050405020304" pitchFamily="18" charset="0"/>
              </a:rPr>
              <a:t>=642</a:t>
            </a:r>
          </a:p>
        </p:txBody>
      </p:sp>
    </p:spTree>
    <p:extLst>
      <p:ext uri="{BB962C8B-B14F-4D97-AF65-F5344CB8AC3E}">
        <p14:creationId xmlns:p14="http://schemas.microsoft.com/office/powerpoint/2010/main" val="3426273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975" y="540026"/>
            <a:ext cx="8839200" cy="5589104"/>
          </a:xfrm>
        </p:spPr>
        <p:txBody>
          <a:bodyPr/>
          <a:lstStyle/>
          <a:p>
            <a:pPr marL="0" indent="0" algn="just">
              <a:buNone/>
            </a:pPr>
            <a:r>
              <a:rPr lang="en-US" sz="2200" b="1" dirty="0" smtClean="0">
                <a:latin typeface="Times New Roman" panose="02020603050405020304" pitchFamily="18" charset="0"/>
                <a:cs typeface="Times New Roman" panose="02020603050405020304" pitchFamily="18" charset="0"/>
              </a:rPr>
              <a:t>Example: </a:t>
            </a:r>
            <a:r>
              <a:rPr lang="en-US" sz="2200" dirty="0" smtClean="0">
                <a:latin typeface="Times New Roman" panose="02020603050405020304" pitchFamily="18" charset="0"/>
                <a:cs typeface="Times New Roman" panose="02020603050405020304" pitchFamily="18" charset="0"/>
              </a:rPr>
              <a:t>Head is 32</a:t>
            </a:r>
            <a:r>
              <a:rPr lang="en-US" sz="2200" dirty="0">
                <a:latin typeface="Times New Roman" panose="02020603050405020304" pitchFamily="18" charset="0"/>
                <a:cs typeface="Times New Roman" panose="02020603050405020304" pitchFamily="18" charset="0"/>
              </a:rPr>
              <a:t>  and disk contains </a:t>
            </a:r>
            <a:r>
              <a:rPr lang="en-US" sz="2200" dirty="0" smtClean="0">
                <a:latin typeface="Times New Roman" panose="02020603050405020304" pitchFamily="18" charset="0"/>
                <a:cs typeface="Times New Roman" panose="02020603050405020304" pitchFamily="18" charset="0"/>
              </a:rPr>
              <a:t>200 tracks (0 – 199)</a:t>
            </a:r>
          </a:p>
          <a:p>
            <a:pPr marL="0" indent="0" algn="just">
              <a:buNone/>
            </a:pPr>
            <a:r>
              <a:rPr lang="en-US" sz="2200" dirty="0" smtClean="0">
                <a:latin typeface="Times New Roman" panose="02020603050405020304" pitchFamily="18" charset="0"/>
                <a:cs typeface="Times New Roman" panose="02020603050405020304" pitchFamily="18" charset="0"/>
              </a:rPr>
              <a:t>98,37,14,124,65,67 find total seek time.</a:t>
            </a: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Advantages</a:t>
            </a:r>
            <a:r>
              <a:rPr lang="en-US" sz="2400" b="1"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Every request gets a fair chance</a:t>
            </a: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Disadvantages</a:t>
            </a:r>
            <a:r>
              <a:rPr lang="en-US" sz="2400" b="1"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Does not try to optimize seek time</a:t>
            </a:r>
          </a:p>
          <a:p>
            <a:pPr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May not provide the best possible service</a:t>
            </a:r>
          </a:p>
        </p:txBody>
      </p:sp>
    </p:spTree>
    <p:extLst>
      <p:ext uri="{BB962C8B-B14F-4D97-AF65-F5344CB8AC3E}">
        <p14:creationId xmlns:p14="http://schemas.microsoft.com/office/powerpoint/2010/main" val="63019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2938" y="424070"/>
            <a:ext cx="9978887" cy="6122504"/>
          </a:xfrm>
        </p:spPr>
        <p:txBody>
          <a:bodyPr/>
          <a:lstStyle/>
          <a:p>
            <a:pPr marL="0" indent="0" algn="just">
              <a:buNone/>
            </a:pPr>
            <a:r>
              <a:rPr lang="en-US" sz="2400" b="1" dirty="0">
                <a:latin typeface="Times New Roman" panose="02020603050405020304" pitchFamily="18" charset="0"/>
                <a:cs typeface="Times New Roman" panose="02020603050405020304" pitchFamily="18" charset="0"/>
              </a:rPr>
              <a:t>SSTF: </a:t>
            </a:r>
            <a:r>
              <a:rPr lang="en-US" sz="2200" dirty="0">
                <a:latin typeface="Times New Roman" panose="02020603050405020304" pitchFamily="18" charset="0"/>
                <a:cs typeface="Times New Roman" panose="02020603050405020304" pitchFamily="18" charset="0"/>
              </a:rPr>
              <a:t>In SSTF (Shortest Seek Time First), requests having shortest seek time are executed first. So, the seek time of every request is calculated in advance in the queue and then they are scheduled according to their calculated seek time. As a result, the request near the disk arm will get executed first. </a:t>
            </a:r>
            <a:endParaRPr lang="en-US" sz="2200" dirty="0" smtClean="0">
              <a:latin typeface="Times New Roman" panose="02020603050405020304" pitchFamily="18" charset="0"/>
              <a:cs typeface="Times New Roman" panose="02020603050405020304" pitchFamily="18" charset="0"/>
            </a:endParaRPr>
          </a:p>
          <a:p>
            <a:pPr marL="0" indent="0" algn="just">
              <a:buNone/>
            </a:pPr>
            <a:r>
              <a:rPr lang="en-US" sz="2200" b="1" dirty="0" smtClean="0">
                <a:latin typeface="Times New Roman" panose="02020603050405020304" pitchFamily="18" charset="0"/>
                <a:cs typeface="Times New Roman" panose="02020603050405020304" pitchFamily="18" charset="0"/>
              </a:rPr>
              <a:t>Example: </a:t>
            </a:r>
            <a:r>
              <a:rPr lang="en-US" sz="2200" dirty="0" smtClean="0">
                <a:latin typeface="Times New Roman" panose="02020603050405020304" pitchFamily="18" charset="0"/>
                <a:cs typeface="Times New Roman" panose="02020603050405020304" pitchFamily="18" charset="0"/>
              </a:rPr>
              <a:t>Suppose </a:t>
            </a:r>
            <a:r>
              <a:rPr lang="en-US" sz="2200" dirty="0">
                <a:latin typeface="Times New Roman" panose="02020603050405020304" pitchFamily="18" charset="0"/>
                <a:cs typeface="Times New Roman" panose="02020603050405020304" pitchFamily="18" charset="0"/>
              </a:rPr>
              <a:t>the order of request is- (</a:t>
            </a:r>
            <a:r>
              <a:rPr lang="en-US" sz="2200" dirty="0" smtClean="0">
                <a:latin typeface="Times New Roman" panose="02020603050405020304" pitchFamily="18" charset="0"/>
                <a:cs typeface="Times New Roman" panose="02020603050405020304" pitchFamily="18" charset="0"/>
              </a:rPr>
              <a:t>82,170,43,140,24,16,190) and </a:t>
            </a:r>
            <a:r>
              <a:rPr lang="en-US" sz="2200" dirty="0">
                <a:latin typeface="Times New Roman" panose="02020603050405020304" pitchFamily="18" charset="0"/>
                <a:cs typeface="Times New Roman" panose="02020603050405020304" pitchFamily="18" charset="0"/>
              </a:rPr>
              <a:t>current position of Read/Write head is : 50 and disk contains 200 tracks (0 – 199)</a:t>
            </a:r>
          </a:p>
          <a:p>
            <a:pPr marL="0" indent="0" algn="just">
              <a:buNone/>
            </a:pPr>
            <a:endParaRPr lang="en-US" sz="2200"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739" y="2663686"/>
            <a:ext cx="9369287" cy="3193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961321" y="5628356"/>
            <a:ext cx="8176592" cy="1107996"/>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So, total seek time:</a:t>
            </a:r>
          </a:p>
          <a:p>
            <a:r>
              <a:rPr lang="en-US" sz="2200" dirty="0">
                <a:latin typeface="Times New Roman" panose="02020603050405020304" pitchFamily="18" charset="0"/>
                <a:cs typeface="Times New Roman" panose="02020603050405020304" pitchFamily="18" charset="0"/>
              </a:rPr>
              <a:t>=(50-43)+(43-24)+(24-16)+(82-16)+(140-82)+(170-40)+(190-170)</a:t>
            </a:r>
          </a:p>
          <a:p>
            <a:r>
              <a:rPr lang="en-US" sz="2200" dirty="0">
                <a:latin typeface="Times New Roman" panose="02020603050405020304" pitchFamily="18" charset="0"/>
                <a:cs typeface="Times New Roman" panose="02020603050405020304" pitchFamily="18" charset="0"/>
              </a:rPr>
              <a:t>=208</a:t>
            </a:r>
          </a:p>
        </p:txBody>
      </p:sp>
    </p:spTree>
    <p:extLst>
      <p:ext uri="{BB962C8B-B14F-4D97-AF65-F5344CB8AC3E}">
        <p14:creationId xmlns:p14="http://schemas.microsoft.com/office/powerpoint/2010/main" val="25809183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7253" y="612913"/>
            <a:ext cx="8839200" cy="5840896"/>
          </a:xfrm>
        </p:spPr>
        <p:txBody>
          <a:bodyPr/>
          <a:lstStyle/>
          <a:p>
            <a:pPr marL="0" indent="0" algn="just">
              <a:buNone/>
            </a:pPr>
            <a:r>
              <a:rPr lang="en-US" sz="2200" b="1" dirty="0">
                <a:latin typeface="Times New Roman" panose="02020603050405020304" pitchFamily="18" charset="0"/>
                <a:cs typeface="Times New Roman" panose="02020603050405020304" pitchFamily="18" charset="0"/>
              </a:rPr>
              <a:t>Example: </a:t>
            </a:r>
            <a:r>
              <a:rPr lang="en-US" sz="2200" dirty="0">
                <a:latin typeface="Times New Roman" panose="02020603050405020304" pitchFamily="18" charset="0"/>
                <a:cs typeface="Times New Roman" panose="02020603050405020304" pitchFamily="18" charset="0"/>
              </a:rPr>
              <a:t>Head is 32 and disk contains 200 tracks (0 – 199</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98,37,14,124,65,67 find total seek time.</a:t>
            </a: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Advantages</a:t>
            </a:r>
            <a:r>
              <a:rPr lang="en-US" sz="2400" b="1"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Average Response Time decreases</a:t>
            </a:r>
          </a:p>
          <a:p>
            <a:pPr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Throughput </a:t>
            </a:r>
            <a:r>
              <a:rPr lang="en-US" sz="2200" dirty="0" smtClean="0">
                <a:latin typeface="Times New Roman" panose="02020603050405020304" pitchFamily="18" charset="0"/>
                <a:cs typeface="Times New Roman" panose="02020603050405020304" pitchFamily="18" charset="0"/>
              </a:rPr>
              <a:t>increases</a:t>
            </a:r>
          </a:p>
          <a:p>
            <a:pPr algn="just"/>
            <a:endParaRPr lang="en-US" sz="2200"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Disadvantages</a:t>
            </a:r>
            <a:r>
              <a:rPr lang="en-US" sz="2400" b="1"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Overhead to calculate seek time in advance</a:t>
            </a:r>
          </a:p>
          <a:p>
            <a:pPr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Can cause Starvation for a request if it has higher seek time as compared to incoming </a:t>
            </a:r>
            <a:r>
              <a:rPr lang="en-US" sz="2200" dirty="0" smtClean="0">
                <a:latin typeface="Times New Roman" panose="02020603050405020304" pitchFamily="18" charset="0"/>
                <a:cs typeface="Times New Roman" panose="02020603050405020304" pitchFamily="18" charset="0"/>
              </a:rPr>
              <a:t>requests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7677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0029" y="690130"/>
            <a:ext cx="4931501" cy="685800"/>
          </a:xfrm>
        </p:spPr>
        <p:txBody>
          <a:bodyPr/>
          <a:lstStyle/>
          <a:p>
            <a:r>
              <a:rPr lang="en-US" dirty="0">
                <a:solidFill>
                  <a:schemeClr val="tx1"/>
                </a:solidFill>
                <a:latin typeface="Times New Roman" panose="02020603050405020304" pitchFamily="18" charset="0"/>
                <a:cs typeface="Times New Roman" panose="02020603050405020304" pitchFamily="18" charset="0"/>
              </a:rPr>
              <a:t>Concurrent </a:t>
            </a:r>
            <a:r>
              <a:rPr lang="en-US" dirty="0" smtClean="0">
                <a:solidFill>
                  <a:schemeClr val="tx1"/>
                </a:solidFill>
                <a:latin typeface="Times New Roman" panose="02020603050405020304" pitchFamily="18" charset="0"/>
                <a:cs typeface="Times New Roman" panose="02020603050405020304" pitchFamily="18" charset="0"/>
              </a:rPr>
              <a:t>Programming</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22783" y="1567069"/>
            <a:ext cx="8269356" cy="3482009"/>
          </a:xfrm>
        </p:spPr>
        <p:txBody>
          <a:bodyPr/>
          <a:lstStyle/>
          <a:p>
            <a:pPr marL="0" indent="0" algn="just">
              <a:buNone/>
            </a:pPr>
            <a:r>
              <a:rPr lang="en-US" sz="2200" dirty="0">
                <a:latin typeface="Times New Roman" panose="02020603050405020304" pitchFamily="18" charset="0"/>
                <a:cs typeface="Times New Roman" panose="02020603050405020304" pitchFamily="18" charset="0"/>
              </a:rPr>
              <a:t>Concurrent programming, Computer programming designed for execution on multiple processors, where more than one processor is used to execute a program or complex of programs running simultaneously. It is also used for programming designed for a multitasking environment, where two or more programs share the same memory while running concurrently.</a:t>
            </a:r>
          </a:p>
        </p:txBody>
      </p:sp>
    </p:spTree>
    <p:extLst>
      <p:ext uri="{BB962C8B-B14F-4D97-AF65-F5344CB8AC3E}">
        <p14:creationId xmlns:p14="http://schemas.microsoft.com/office/powerpoint/2010/main" val="17088533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8469" y="386177"/>
            <a:ext cx="9568070" cy="6279666"/>
          </a:xfrm>
        </p:spPr>
        <p:txBody>
          <a:bodyPr/>
          <a:lstStyle/>
          <a:p>
            <a:pPr marL="0" indent="0" algn="just">
              <a:buNone/>
            </a:pPr>
            <a:r>
              <a:rPr lang="en-US" sz="2400" b="1" dirty="0">
                <a:latin typeface="Times New Roman" panose="02020603050405020304" pitchFamily="18" charset="0"/>
                <a:cs typeface="Times New Roman" panose="02020603050405020304" pitchFamily="18" charset="0"/>
              </a:rPr>
              <a:t>SCAN: </a:t>
            </a:r>
            <a:r>
              <a:rPr lang="en-US" sz="2200" dirty="0">
                <a:latin typeface="Times New Roman" panose="02020603050405020304" pitchFamily="18" charset="0"/>
                <a:cs typeface="Times New Roman" panose="02020603050405020304" pitchFamily="18" charset="0"/>
              </a:rPr>
              <a:t>In SCAN algorithm the disk arm moves into a particular direction and services the requests coming in its path and after reaching the end of disk, it reverses its direction and again services the request arriving in its path. So, this algorithm works as an elevator and hence also known as elevator algorithm</a:t>
            </a:r>
            <a:r>
              <a:rPr lang="en-US" sz="2200" dirty="0" smtClean="0">
                <a:latin typeface="Times New Roman" panose="02020603050405020304" pitchFamily="18" charset="0"/>
                <a:cs typeface="Times New Roman" panose="02020603050405020304" pitchFamily="18" charset="0"/>
              </a:rPr>
              <a:t>.</a:t>
            </a:r>
          </a:p>
          <a:p>
            <a:pPr marL="0" indent="0" algn="just">
              <a:buNone/>
            </a:pPr>
            <a:r>
              <a:rPr lang="en-US" sz="2200" dirty="0" smtClean="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Example: </a:t>
            </a:r>
            <a:r>
              <a:rPr lang="en-US" sz="2200" dirty="0" smtClean="0">
                <a:latin typeface="Times New Roman" panose="02020603050405020304" pitchFamily="18" charset="0"/>
                <a:cs typeface="Times New Roman" panose="02020603050405020304" pitchFamily="18" charset="0"/>
              </a:rPr>
              <a:t>Suppose </a:t>
            </a:r>
            <a:r>
              <a:rPr lang="en-US" sz="2200" dirty="0">
                <a:latin typeface="Times New Roman" panose="02020603050405020304" pitchFamily="18" charset="0"/>
                <a:cs typeface="Times New Roman" panose="02020603050405020304" pitchFamily="18" charset="0"/>
              </a:rPr>
              <a:t>the requests to be addressed </a:t>
            </a:r>
            <a:r>
              <a:rPr lang="en-US" sz="2200" dirty="0" smtClean="0">
                <a:latin typeface="Times New Roman" panose="02020603050405020304" pitchFamily="18" charset="0"/>
                <a:cs typeface="Times New Roman" panose="02020603050405020304" pitchFamily="18" charset="0"/>
              </a:rPr>
              <a:t>are-82,170,43,142,24,16,190</a:t>
            </a:r>
            <a:r>
              <a:rPr lang="en-US" sz="2200" dirty="0">
                <a:latin typeface="Times New Roman" panose="02020603050405020304" pitchFamily="18" charset="0"/>
                <a:cs typeface="Times New Roman" panose="02020603050405020304" pitchFamily="18" charset="0"/>
              </a:rPr>
              <a:t>. And the Read/Write arm is at 50, and it is also given that the disk arm should move “towards </a:t>
            </a:r>
            <a:r>
              <a:rPr lang="en-US" dirty="0">
                <a:latin typeface="Times New Roman" panose="02020603050405020304" pitchFamily="18" charset="0"/>
                <a:cs typeface="Times New Roman" panose="02020603050405020304" pitchFamily="18" charset="0"/>
              </a:rPr>
              <a:t>the larger value” and disk contains 200 tracks (0 – 199</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smtClean="0">
              <a:latin typeface="Times New Roman" panose="02020603050405020304" pitchFamily="18" charset="0"/>
              <a:cs typeface="Times New Roman" panose="02020603050405020304" pitchFamily="18" charset="0"/>
            </a:endParaRP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0748" y="2993553"/>
            <a:ext cx="9170505" cy="29831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709531" y="5869274"/>
            <a:ext cx="6096000" cy="1107996"/>
          </a:xfrm>
          <a:prstGeom prst="rect">
            <a:avLst/>
          </a:prstGeom>
        </p:spPr>
        <p:txBody>
          <a:bodyPr>
            <a:spAutoFit/>
          </a:bodyPr>
          <a:lstStyle/>
          <a:p>
            <a:pPr algn="just"/>
            <a:r>
              <a:rPr lang="en-US" sz="2200" dirty="0">
                <a:latin typeface="Times New Roman" panose="02020603050405020304" pitchFamily="18" charset="0"/>
                <a:cs typeface="Times New Roman" panose="02020603050405020304" pitchFamily="18" charset="0"/>
              </a:rPr>
              <a:t>Therefore, the seek time is calculated as</a:t>
            </a:r>
          </a:p>
          <a:p>
            <a:pPr algn="just"/>
            <a:r>
              <a:rPr lang="en-US" sz="2200" dirty="0">
                <a:latin typeface="Times New Roman" panose="02020603050405020304" pitchFamily="18" charset="0"/>
                <a:cs typeface="Times New Roman" panose="02020603050405020304" pitchFamily="18" charset="0"/>
              </a:rPr>
              <a:t>=(199-50)+(199-16)</a:t>
            </a:r>
          </a:p>
          <a:p>
            <a:pPr algn="just"/>
            <a:r>
              <a:rPr lang="en-US" sz="2200" dirty="0">
                <a:latin typeface="Times New Roman" panose="02020603050405020304" pitchFamily="18" charset="0"/>
                <a:cs typeface="Times New Roman" panose="02020603050405020304" pitchFamily="18" charset="0"/>
              </a:rPr>
              <a:t>=332</a:t>
            </a:r>
          </a:p>
        </p:txBody>
      </p:sp>
    </p:spTree>
    <p:extLst>
      <p:ext uri="{BB962C8B-B14F-4D97-AF65-F5344CB8AC3E}">
        <p14:creationId xmlns:p14="http://schemas.microsoft.com/office/powerpoint/2010/main" val="35936608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8470" y="450573"/>
            <a:ext cx="8839200" cy="5751443"/>
          </a:xfrm>
        </p:spPr>
        <p:txBody>
          <a:bodyPr/>
          <a:lstStyle/>
          <a:p>
            <a:pPr marL="0" indent="0" algn="just">
              <a:buNone/>
            </a:pPr>
            <a:r>
              <a:rPr lang="en-US" sz="2400" b="1" dirty="0" smtClean="0">
                <a:latin typeface="Times New Roman" panose="02020603050405020304" pitchFamily="18" charset="0"/>
                <a:cs typeface="Times New Roman" panose="02020603050405020304" pitchFamily="18" charset="0"/>
              </a:rPr>
              <a:t>Example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Request sequence: </a:t>
            </a:r>
            <a:r>
              <a:rPr lang="en-US" sz="2400" dirty="0" smtClean="0">
                <a:latin typeface="Times New Roman" panose="02020603050405020304" pitchFamily="18" charset="0"/>
                <a:cs typeface="Times New Roman" panose="02020603050405020304" pitchFamily="18" charset="0"/>
              </a:rPr>
              <a:t>176, 79, 34, 60, 92, 11, 41, 114</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Initial head position : 50 and disk contains 200 tracks (0 – 199</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lgn="just">
              <a:buNone/>
            </a:pPr>
            <a:endParaRPr lang="en-US" sz="2200" b="1" dirty="0">
              <a:latin typeface="Times New Roman" panose="02020603050405020304" pitchFamily="18" charset="0"/>
              <a:cs typeface="Times New Roman" panose="02020603050405020304" pitchFamily="18" charset="0"/>
            </a:endParaRPr>
          </a:p>
          <a:p>
            <a:pPr marL="0" indent="0" algn="just">
              <a:buNone/>
            </a:pPr>
            <a:r>
              <a:rPr lang="en-US" sz="2400" b="1" dirty="0" smtClean="0">
                <a:latin typeface="Times New Roman" panose="02020603050405020304" pitchFamily="18" charset="0"/>
                <a:cs typeface="Times New Roman" panose="02020603050405020304" pitchFamily="18" charset="0"/>
              </a:rPr>
              <a:t>Advantages:</a:t>
            </a: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High throughput</a:t>
            </a:r>
          </a:p>
          <a:p>
            <a:pPr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Low variance of response time</a:t>
            </a:r>
          </a:p>
          <a:p>
            <a:pPr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Average response </a:t>
            </a:r>
            <a:r>
              <a:rPr lang="en-US" sz="2200" dirty="0" smtClean="0">
                <a:latin typeface="Times New Roman" panose="02020603050405020304" pitchFamily="18" charset="0"/>
                <a:cs typeface="Times New Roman" panose="02020603050405020304" pitchFamily="18" charset="0"/>
              </a:rPr>
              <a:t>time</a:t>
            </a:r>
          </a:p>
          <a:p>
            <a:pPr algn="just"/>
            <a:endParaRPr lang="en-US" sz="2200"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Disadvantages:</a:t>
            </a:r>
          </a:p>
          <a:p>
            <a:pPr algn="just">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Long </a:t>
            </a:r>
            <a:r>
              <a:rPr lang="en-US" sz="2200" dirty="0">
                <a:latin typeface="Times New Roman" panose="02020603050405020304" pitchFamily="18" charset="0"/>
                <a:cs typeface="Times New Roman" panose="02020603050405020304" pitchFamily="18" charset="0"/>
              </a:rPr>
              <a:t>waiting time for requests for locations just visited by disk arm</a:t>
            </a:r>
          </a:p>
        </p:txBody>
      </p:sp>
    </p:spTree>
    <p:extLst>
      <p:ext uri="{BB962C8B-B14F-4D97-AF65-F5344CB8AC3E}">
        <p14:creationId xmlns:p14="http://schemas.microsoft.com/office/powerpoint/2010/main" val="1345989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1966" y="503581"/>
            <a:ext cx="9197008" cy="5698435"/>
          </a:xfrm>
        </p:spPr>
        <p:txBody>
          <a:bodyPr/>
          <a:lstStyle/>
          <a:p>
            <a:pPr marL="0" indent="0" algn="just">
              <a:buNone/>
            </a:pPr>
            <a:r>
              <a:rPr lang="en-US" sz="2400" dirty="0" smtClean="0">
                <a:latin typeface="Times New Roman" panose="02020603050405020304" pitchFamily="18" charset="0"/>
                <a:cs typeface="Times New Roman" panose="02020603050405020304" pitchFamily="18" charset="0"/>
              </a:rPr>
              <a:t>C</a:t>
            </a:r>
            <a:r>
              <a:rPr lang="en-US" sz="2400" b="1" dirty="0" smtClean="0">
                <a:latin typeface="Times New Roman" panose="02020603050405020304" pitchFamily="18" charset="0"/>
                <a:cs typeface="Times New Roman" panose="02020603050405020304" pitchFamily="18" charset="0"/>
              </a:rPr>
              <a:t>SCAN: </a:t>
            </a:r>
            <a:r>
              <a:rPr lang="en-US" sz="2200" dirty="0">
                <a:latin typeface="Times New Roman" panose="02020603050405020304" pitchFamily="18" charset="0"/>
                <a:cs typeface="Times New Roman" panose="02020603050405020304" pitchFamily="18" charset="0"/>
              </a:rPr>
              <a:t>I</a:t>
            </a:r>
            <a:r>
              <a:rPr lang="en-US" sz="2200" dirty="0" smtClean="0">
                <a:latin typeface="Times New Roman" panose="02020603050405020304" pitchFamily="18" charset="0"/>
                <a:cs typeface="Times New Roman" panose="02020603050405020304" pitchFamily="18" charset="0"/>
              </a:rPr>
              <a:t>n which the disk arm instead of reversing its direction goes to the other end of the disk and starts servicing the requests from there. So, the disk arm moves in a circular fashion and this algorithm is also similar to SCAN algorithm and hence it is known as C-SCAN (Circular SCAN).</a:t>
            </a:r>
          </a:p>
          <a:p>
            <a:pPr algn="just">
              <a:buFont typeface="Wingdings" panose="05000000000000000000" pitchFamily="2" charset="2"/>
              <a:buChar char="v"/>
            </a:pPr>
            <a:endParaRPr lang="en-US" sz="2200" dirty="0" smtClean="0">
              <a:latin typeface="Times New Roman" panose="02020603050405020304" pitchFamily="18" charset="0"/>
              <a:cs typeface="Times New Roman" panose="02020603050405020304" pitchFamily="18" charset="0"/>
            </a:endParaRPr>
          </a:p>
          <a:p>
            <a:pPr marL="0" indent="0" algn="just">
              <a:buNone/>
            </a:pPr>
            <a:r>
              <a:rPr lang="en-US" sz="2200" b="1" dirty="0" smtClean="0">
                <a:latin typeface="Times New Roman" panose="02020603050405020304" pitchFamily="18" charset="0"/>
                <a:cs typeface="Times New Roman" panose="02020603050405020304" pitchFamily="18" charset="0"/>
              </a:rPr>
              <a:t>Example: </a:t>
            </a:r>
            <a:r>
              <a:rPr lang="en-US" sz="2200" dirty="0" smtClean="0">
                <a:latin typeface="Times New Roman" panose="02020603050405020304" pitchFamily="18" charset="0"/>
                <a:cs typeface="Times New Roman" panose="02020603050405020304" pitchFamily="18" charset="0"/>
              </a:rPr>
              <a:t>Request sequence: 176, 79, 34, 60, 92, 11, 41</a:t>
            </a:r>
          </a:p>
          <a:p>
            <a:pPr marL="0" indent="0" algn="just">
              <a:buNone/>
            </a:pPr>
            <a:r>
              <a:rPr lang="en-US" sz="2200" dirty="0" smtClean="0">
                <a:latin typeface="Times New Roman" panose="02020603050405020304" pitchFamily="18" charset="0"/>
                <a:cs typeface="Times New Roman" panose="02020603050405020304" pitchFamily="18" charset="0"/>
              </a:rPr>
              <a:t>Initial head position : </a:t>
            </a:r>
            <a:r>
              <a:rPr lang="en-US" sz="2200" dirty="0">
                <a:latin typeface="Times New Roman" panose="02020603050405020304" pitchFamily="18" charset="0"/>
                <a:cs typeface="Times New Roman" panose="02020603050405020304" pitchFamily="18" charset="0"/>
              </a:rPr>
              <a:t>50 and disk contains 200 tracks (0 – 199)</a:t>
            </a:r>
          </a:p>
          <a:p>
            <a:pPr marL="0" indent="0" algn="just">
              <a:buNone/>
            </a:pP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US"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16119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0991" y="1558570"/>
            <a:ext cx="9727097" cy="4245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994450" y="5411450"/>
            <a:ext cx="8209724" cy="1785104"/>
          </a:xfrm>
          <a:prstGeom prst="rect">
            <a:avLst/>
          </a:prstGeom>
        </p:spPr>
        <p:txBody>
          <a:bodyPr wrap="square">
            <a:spAutoFit/>
          </a:bodyPr>
          <a:lstStyle/>
          <a:p>
            <a:pPr algn="just"/>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Seek </a:t>
            </a:r>
            <a:r>
              <a:rPr lang="en-US" sz="2200" dirty="0">
                <a:latin typeface="Times New Roman" panose="02020603050405020304" pitchFamily="18" charset="0"/>
                <a:cs typeface="Times New Roman" panose="02020603050405020304" pitchFamily="18" charset="0"/>
              </a:rPr>
              <a:t>time is calculated as</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=(199-50)+(199-0)+(43-0)</a:t>
            </a:r>
          </a:p>
          <a:p>
            <a:pPr algn="just"/>
            <a:r>
              <a:rPr lang="en-US" sz="2200" dirty="0">
                <a:latin typeface="Times New Roman" panose="02020603050405020304" pitchFamily="18" charset="0"/>
                <a:cs typeface="Times New Roman" panose="02020603050405020304" pitchFamily="18" charset="0"/>
              </a:rPr>
              <a:t>=391</a:t>
            </a:r>
          </a:p>
          <a:p>
            <a:pPr algn="just"/>
            <a:endParaRPr lang="en-US" sz="2200" dirty="0">
              <a:latin typeface="Times New Roman" panose="02020603050405020304" pitchFamily="18" charset="0"/>
              <a:cs typeface="Times New Roman" panose="02020603050405020304" pitchFamily="18" charset="0"/>
            </a:endParaRPr>
          </a:p>
        </p:txBody>
      </p:sp>
      <p:sp>
        <p:nvSpPr>
          <p:cNvPr id="2" name="Rectangle 1"/>
          <p:cNvSpPr/>
          <p:nvPr/>
        </p:nvSpPr>
        <p:spPr>
          <a:xfrm>
            <a:off x="1245703" y="463827"/>
            <a:ext cx="9833113" cy="1446550"/>
          </a:xfrm>
          <a:prstGeom prst="rect">
            <a:avLst/>
          </a:prstGeom>
        </p:spPr>
        <p:txBody>
          <a:bodyPr wrap="square">
            <a:spAutoFit/>
          </a:bodyPr>
          <a:lstStyle/>
          <a:p>
            <a:pPr algn="just"/>
            <a:r>
              <a:rPr lang="en-US" sz="2200" b="1" dirty="0">
                <a:latin typeface="Times New Roman" panose="02020603050405020304" pitchFamily="18" charset="0"/>
                <a:cs typeface="Times New Roman" panose="02020603050405020304" pitchFamily="18" charset="0"/>
              </a:rPr>
              <a:t>Example: </a:t>
            </a:r>
            <a:r>
              <a:rPr lang="en-US" sz="2200" dirty="0">
                <a:latin typeface="Times New Roman" panose="02020603050405020304" pitchFamily="18" charset="0"/>
                <a:cs typeface="Times New Roman" panose="02020603050405020304" pitchFamily="18" charset="0"/>
              </a:rPr>
              <a:t>Suppose the requests to be addressed </a:t>
            </a:r>
            <a:r>
              <a:rPr lang="en-US" sz="2200" dirty="0" smtClean="0">
                <a:latin typeface="Times New Roman" panose="02020603050405020304" pitchFamily="18" charset="0"/>
                <a:cs typeface="Times New Roman" panose="02020603050405020304" pitchFamily="18" charset="0"/>
              </a:rPr>
              <a:t>are-82,170,43,142,24,16,190</a:t>
            </a:r>
            <a:r>
              <a:rPr lang="en-US" sz="2200" dirty="0">
                <a:latin typeface="Times New Roman" panose="02020603050405020304" pitchFamily="18" charset="0"/>
                <a:cs typeface="Times New Roman" panose="02020603050405020304" pitchFamily="18" charset="0"/>
              </a:rPr>
              <a:t>. And the Read/Write arm is at 50, and it is also given that the disk arm should move “towards the larger value” and disk contains 200 tracks (0 – 199)</a:t>
            </a: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34103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2" y="265045"/>
            <a:ext cx="10389702" cy="6592955"/>
          </a:xfrm>
        </p:spPr>
        <p:txBody>
          <a:bodyPr/>
          <a:lstStyle/>
          <a:p>
            <a:pPr marL="0" indent="0" algn="just">
              <a:buNone/>
            </a:pPr>
            <a:r>
              <a:rPr lang="en-US" sz="2400" b="1" dirty="0">
                <a:latin typeface="Times New Roman" panose="02020603050405020304" pitchFamily="18" charset="0"/>
                <a:cs typeface="Times New Roman" panose="02020603050405020304" pitchFamily="18" charset="0"/>
              </a:rPr>
              <a:t>LOOK: </a:t>
            </a:r>
            <a:r>
              <a:rPr lang="en-US" sz="2200" dirty="0">
                <a:latin typeface="Times New Roman" panose="02020603050405020304" pitchFamily="18" charset="0"/>
                <a:cs typeface="Times New Roman" panose="02020603050405020304" pitchFamily="18" charset="0"/>
              </a:rPr>
              <a:t>It is similar to the SCAN disk scheduling algorithm except for the difference that the disk arm in spite of going to the end of the disk goes only to the last request to be serviced in front of the head and then reverses its direction from there only. </a:t>
            </a:r>
            <a:endParaRPr lang="en-US" sz="2200" dirty="0" smtClean="0">
              <a:latin typeface="Times New Roman" panose="02020603050405020304" pitchFamily="18" charset="0"/>
              <a:cs typeface="Times New Roman" panose="02020603050405020304" pitchFamily="18" charset="0"/>
            </a:endParaRPr>
          </a:p>
          <a:p>
            <a:pPr marL="0" indent="0" algn="just">
              <a:buNone/>
            </a:pPr>
            <a:r>
              <a:rPr lang="en-US" sz="2200" b="1" dirty="0" smtClean="0">
                <a:latin typeface="Times New Roman" panose="02020603050405020304" pitchFamily="18" charset="0"/>
                <a:cs typeface="Times New Roman" panose="02020603050405020304" pitchFamily="18" charset="0"/>
              </a:rPr>
              <a:t>Example: </a:t>
            </a:r>
            <a:r>
              <a:rPr lang="en-US" sz="2200" dirty="0" smtClean="0">
                <a:latin typeface="Times New Roman" panose="02020603050405020304" pitchFamily="18" charset="0"/>
                <a:cs typeface="Times New Roman" panose="02020603050405020304" pitchFamily="18" charset="0"/>
              </a:rPr>
              <a:t>Suppose </a:t>
            </a:r>
            <a:r>
              <a:rPr lang="en-US" sz="2200" dirty="0">
                <a:latin typeface="Times New Roman" panose="02020603050405020304" pitchFamily="18" charset="0"/>
                <a:cs typeface="Times New Roman" panose="02020603050405020304" pitchFamily="18" charset="0"/>
              </a:rPr>
              <a:t>the requests to be addressed </a:t>
            </a:r>
            <a:r>
              <a:rPr lang="en-US" sz="2200" dirty="0" smtClean="0">
                <a:latin typeface="Times New Roman" panose="02020603050405020304" pitchFamily="18" charset="0"/>
                <a:cs typeface="Times New Roman" panose="02020603050405020304" pitchFamily="18" charset="0"/>
              </a:rPr>
              <a:t>are-82,170,43,142,24,16,190</a:t>
            </a:r>
            <a:r>
              <a:rPr lang="en-US" sz="2200" dirty="0">
                <a:latin typeface="Times New Roman" panose="02020603050405020304" pitchFamily="18" charset="0"/>
                <a:cs typeface="Times New Roman" panose="02020603050405020304" pitchFamily="18" charset="0"/>
              </a:rPr>
              <a:t>. And the Read/Write arm is at 50, and it is also given that the disk arm should move “towards the larger value” and disk contains 200 tracks (0 – 199</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0" indent="0" algn="just">
              <a:buNone/>
            </a:pPr>
            <a:endParaRPr lang="en-US" sz="2200" dirty="0" smtClean="0">
              <a:latin typeface="Times New Roman" panose="02020603050405020304" pitchFamily="18" charset="0"/>
              <a:cs typeface="Times New Roman" panose="02020603050405020304" pitchFamily="18" charset="0"/>
            </a:endParaRP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740" y="2504661"/>
            <a:ext cx="9435548" cy="39226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5698436" y="5735600"/>
            <a:ext cx="6096000" cy="1107996"/>
          </a:xfrm>
          <a:prstGeom prst="rect">
            <a:avLst/>
          </a:prstGeom>
        </p:spPr>
        <p:txBody>
          <a:bodyPr>
            <a:spAutoFit/>
          </a:bodyPr>
          <a:lstStyle/>
          <a:p>
            <a:pPr algn="just"/>
            <a:r>
              <a:rPr lang="en-US" sz="2200" dirty="0">
                <a:latin typeface="Times New Roman" panose="02020603050405020304" pitchFamily="18" charset="0"/>
                <a:cs typeface="Times New Roman" panose="02020603050405020304" pitchFamily="18" charset="0"/>
              </a:rPr>
              <a:t>So, the seek time is calculated as:</a:t>
            </a:r>
          </a:p>
          <a:p>
            <a:pPr algn="just"/>
            <a:r>
              <a:rPr lang="en-US" sz="2200" dirty="0">
                <a:latin typeface="Times New Roman" panose="02020603050405020304" pitchFamily="18" charset="0"/>
                <a:cs typeface="Times New Roman" panose="02020603050405020304" pitchFamily="18" charset="0"/>
              </a:rPr>
              <a:t>=(190-50)+(190-16)</a:t>
            </a:r>
          </a:p>
          <a:p>
            <a:pPr algn="just"/>
            <a:r>
              <a:rPr lang="en-US" sz="2200" dirty="0">
                <a:latin typeface="Times New Roman" panose="02020603050405020304" pitchFamily="18" charset="0"/>
                <a:cs typeface="Times New Roman" panose="02020603050405020304" pitchFamily="18" charset="0"/>
              </a:rPr>
              <a:t>=314</a:t>
            </a:r>
          </a:p>
        </p:txBody>
      </p:sp>
    </p:spTree>
    <p:extLst>
      <p:ext uri="{BB962C8B-B14F-4D97-AF65-F5344CB8AC3E}">
        <p14:creationId xmlns:p14="http://schemas.microsoft.com/office/powerpoint/2010/main" val="11264089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7983" y="503582"/>
            <a:ext cx="10111408" cy="4784035"/>
          </a:xfrm>
        </p:spPr>
        <p:txBody>
          <a:bodyPr/>
          <a:lstStyle/>
          <a:p>
            <a:pPr marL="0" indent="0" algn="just">
              <a:buNone/>
            </a:pPr>
            <a:r>
              <a:rPr lang="en-US" sz="2400" b="1" dirty="0">
                <a:latin typeface="Times New Roman" panose="02020603050405020304" pitchFamily="18" charset="0"/>
                <a:cs typeface="Times New Roman" panose="02020603050405020304" pitchFamily="18" charset="0"/>
              </a:rPr>
              <a:t>Example: </a:t>
            </a:r>
            <a:r>
              <a:rPr lang="en-US" sz="2400" dirty="0">
                <a:latin typeface="Times New Roman" panose="02020603050405020304" pitchFamily="18" charset="0"/>
                <a:cs typeface="Times New Roman" panose="02020603050405020304" pitchFamily="18" charset="0"/>
              </a:rPr>
              <a:t>Request sequence: </a:t>
            </a:r>
            <a:r>
              <a:rPr lang="en-US" sz="2400" dirty="0" smtClean="0">
                <a:latin typeface="Times New Roman" panose="02020603050405020304" pitchFamily="18" charset="0"/>
                <a:cs typeface="Times New Roman" panose="02020603050405020304" pitchFamily="18" charset="0"/>
              </a:rPr>
              <a:t>98, 137, 122, 183, 14, 133, 65, 78</a:t>
            </a:r>
          </a:p>
          <a:p>
            <a:pPr marL="0" indent="0" algn="just">
              <a:buNone/>
            </a:pPr>
            <a:r>
              <a:rPr lang="en-US" sz="2400" dirty="0" smtClean="0">
                <a:latin typeface="Times New Roman" panose="02020603050405020304" pitchFamily="18" charset="0"/>
                <a:cs typeface="Times New Roman" panose="02020603050405020304" pitchFamily="18" charset="0"/>
              </a:rPr>
              <a:t>Initial </a:t>
            </a:r>
            <a:r>
              <a:rPr lang="en-US" sz="2400" dirty="0">
                <a:latin typeface="Times New Roman" panose="02020603050405020304" pitchFamily="18" charset="0"/>
                <a:cs typeface="Times New Roman" panose="02020603050405020304" pitchFamily="18" charset="0"/>
              </a:rPr>
              <a:t>head position : 54 and disk contains 200 tracks (0 – 199</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b="1" dirty="0" smtClean="0">
              <a:latin typeface="Times New Roman" panose="02020603050405020304" pitchFamily="18" charset="0"/>
              <a:cs typeface="Times New Roman" panose="02020603050405020304" pitchFamily="18" charset="0"/>
            </a:endParaRPr>
          </a:p>
          <a:p>
            <a:pPr marL="0" indent="0" algn="just">
              <a:buNone/>
            </a:pPr>
            <a:r>
              <a:rPr lang="en-US" sz="2400" b="1" dirty="0" smtClean="0">
                <a:latin typeface="Times New Roman" panose="02020603050405020304" pitchFamily="18" charset="0"/>
                <a:cs typeface="Times New Roman" panose="02020603050405020304" pitchFamily="18" charset="0"/>
              </a:rPr>
              <a:t>CLOOK</a:t>
            </a:r>
            <a:r>
              <a:rPr lang="en-US" sz="24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As LOOK is similar to SCAN algorithm, in similar way, CLOOK is similar to CSCAN disk scheduling algorithm. In CLOOK, the disk arm in spite of going to the end goes only to the last request to be serviced in front of the head and then from there goes to the other end’s last request. </a:t>
            </a:r>
            <a:endParaRPr lang="en-US" sz="2200" dirty="0" smtClean="0">
              <a:latin typeface="Times New Roman" panose="02020603050405020304" pitchFamily="18" charset="0"/>
              <a:cs typeface="Times New Roman" panose="02020603050405020304" pitchFamily="18" charset="0"/>
            </a:endParaRPr>
          </a:p>
          <a:p>
            <a:pPr marL="0" indent="0" algn="just">
              <a:buNone/>
            </a:pPr>
            <a:r>
              <a:rPr lang="en-US" sz="2400" b="1" dirty="0" smtClean="0">
                <a:latin typeface="Times New Roman" panose="02020603050405020304" pitchFamily="18" charset="0"/>
                <a:cs typeface="Times New Roman" panose="02020603050405020304" pitchFamily="18" charset="0"/>
              </a:rPr>
              <a:t>Example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Request sequence: </a:t>
            </a:r>
            <a:r>
              <a:rPr lang="en-US" sz="2400" dirty="0" smtClean="0">
                <a:latin typeface="Times New Roman" panose="02020603050405020304" pitchFamily="18" charset="0"/>
                <a:cs typeface="Times New Roman" panose="02020603050405020304" pitchFamily="18" charset="0"/>
              </a:rPr>
              <a:t>30, 98</a:t>
            </a:r>
            <a:r>
              <a:rPr lang="en-US" sz="2400" dirty="0">
                <a:latin typeface="Times New Roman" panose="02020603050405020304" pitchFamily="18" charset="0"/>
                <a:cs typeface="Times New Roman" panose="02020603050405020304" pitchFamily="18" charset="0"/>
              </a:rPr>
              <a:t>, 137, 122, 183, 14, 133, 65, </a:t>
            </a:r>
            <a:r>
              <a:rPr lang="en-US" sz="2400" dirty="0" smtClean="0">
                <a:latin typeface="Times New Roman" panose="02020603050405020304" pitchFamily="18" charset="0"/>
                <a:cs typeface="Times New Roman" panose="02020603050405020304" pitchFamily="18" charset="0"/>
              </a:rPr>
              <a:t>78, 22</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Initial head position : 54 and disk contains 200 tracks (0 – 199)</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92360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1722" y="516835"/>
            <a:ext cx="9448800" cy="5764695"/>
          </a:xfrm>
        </p:spPr>
        <p:txBody>
          <a:bodyPr/>
          <a:lstStyle/>
          <a:p>
            <a:pPr marL="0" indent="0" algn="just">
              <a:buNone/>
            </a:pPr>
            <a:r>
              <a:rPr lang="en-US" sz="2200" b="1" dirty="0" smtClean="0">
                <a:latin typeface="Times New Roman" panose="02020603050405020304" pitchFamily="18" charset="0"/>
                <a:cs typeface="Times New Roman" panose="02020603050405020304" pitchFamily="18" charset="0"/>
              </a:rPr>
              <a:t>Example: </a:t>
            </a:r>
            <a:r>
              <a:rPr lang="en-US" sz="2200" dirty="0" smtClean="0">
                <a:latin typeface="Times New Roman" panose="02020603050405020304" pitchFamily="18" charset="0"/>
                <a:cs typeface="Times New Roman" panose="02020603050405020304" pitchFamily="18" charset="0"/>
              </a:rPr>
              <a:t>Suppose </a:t>
            </a:r>
            <a:r>
              <a:rPr lang="en-US" sz="2200" dirty="0">
                <a:latin typeface="Times New Roman" panose="02020603050405020304" pitchFamily="18" charset="0"/>
                <a:cs typeface="Times New Roman" panose="02020603050405020304" pitchFamily="18" charset="0"/>
              </a:rPr>
              <a:t>the requests to be addressed </a:t>
            </a:r>
            <a:r>
              <a:rPr lang="en-US" sz="2200" dirty="0" smtClean="0">
                <a:latin typeface="Times New Roman" panose="02020603050405020304" pitchFamily="18" charset="0"/>
                <a:cs typeface="Times New Roman" panose="02020603050405020304" pitchFamily="18" charset="0"/>
              </a:rPr>
              <a:t>are-82,170,43,142,24,16,190</a:t>
            </a:r>
            <a:r>
              <a:rPr lang="en-US" sz="2200" dirty="0">
                <a:latin typeface="Times New Roman" panose="02020603050405020304" pitchFamily="18" charset="0"/>
                <a:cs typeface="Times New Roman" panose="02020603050405020304" pitchFamily="18" charset="0"/>
              </a:rPr>
              <a:t>. And the Read/Write arm is at 50, and it is also given that the disk arm should move “towards the larger value” and disk contains 200 tracks (0 – 199</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0" indent="0" algn="just">
              <a:buNone/>
            </a:pPr>
            <a:endParaRPr lang="en-US" sz="2200" dirty="0">
              <a:latin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7009" y="1616765"/>
            <a:ext cx="9448799" cy="4098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577009" y="5715216"/>
            <a:ext cx="8799443" cy="1107996"/>
          </a:xfrm>
          <a:prstGeom prst="rect">
            <a:avLst/>
          </a:prstGeom>
        </p:spPr>
        <p:txBody>
          <a:bodyPr wrap="square">
            <a:spAutoFit/>
          </a:bodyPr>
          <a:lstStyle/>
          <a:p>
            <a:pPr algn="just"/>
            <a:r>
              <a:rPr lang="en-US" sz="2200" dirty="0">
                <a:latin typeface="Times New Roman" panose="02020603050405020304" pitchFamily="18" charset="0"/>
                <a:cs typeface="Times New Roman" panose="02020603050405020304" pitchFamily="18" charset="0"/>
              </a:rPr>
              <a:t>So, the seek time is calculated as</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=(190-50)+(190-16)+(43-16)</a:t>
            </a:r>
          </a:p>
          <a:p>
            <a:pPr algn="just"/>
            <a:r>
              <a:rPr lang="en-US" sz="2200" dirty="0">
                <a:latin typeface="Times New Roman" panose="02020603050405020304" pitchFamily="18" charset="0"/>
                <a:cs typeface="Times New Roman" panose="02020603050405020304" pitchFamily="18" charset="0"/>
              </a:rPr>
              <a:t>=341</a:t>
            </a:r>
          </a:p>
        </p:txBody>
      </p:sp>
    </p:spTree>
    <p:extLst>
      <p:ext uri="{BB962C8B-B14F-4D97-AF65-F5344CB8AC3E}">
        <p14:creationId xmlns:p14="http://schemas.microsoft.com/office/powerpoint/2010/main" val="29959642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516" y="517852"/>
            <a:ext cx="10464800" cy="685800"/>
          </a:xfrm>
        </p:spPr>
        <p:txBody>
          <a:bodyPr/>
          <a:lstStyle/>
          <a:p>
            <a:r>
              <a:rPr lang="en-US" dirty="0">
                <a:solidFill>
                  <a:schemeClr val="tx1"/>
                </a:solidFill>
                <a:latin typeface="Times New Roman" panose="02020603050405020304" pitchFamily="18" charset="0"/>
                <a:cs typeface="Times New Roman" panose="02020603050405020304" pitchFamily="18" charset="0"/>
              </a:rPr>
              <a:t>Spooling</a:t>
            </a:r>
          </a:p>
        </p:txBody>
      </p:sp>
      <p:sp>
        <p:nvSpPr>
          <p:cNvPr id="3" name="Content Placeholder 2"/>
          <p:cNvSpPr>
            <a:spLocks noGrp="1"/>
          </p:cNvSpPr>
          <p:nvPr>
            <p:ph idx="1"/>
          </p:nvPr>
        </p:nvSpPr>
        <p:spPr>
          <a:xfrm>
            <a:off x="1550504" y="1285461"/>
            <a:ext cx="9236766" cy="4943061"/>
          </a:xfrm>
        </p:spPr>
        <p:txBody>
          <a:bodyPr/>
          <a:lstStyle/>
          <a:p>
            <a:pPr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Spooling stands for "Simultaneous Peripheral Operations Online". So, in a Spooling, more than one I/O operations can be performed simultaneously i.e. at the time when the CPU is executing some process then more than one I/O operations can </a:t>
            </a:r>
            <a:r>
              <a:rPr lang="en-US" sz="2200" dirty="0" smtClean="0">
                <a:latin typeface="Times New Roman" panose="02020603050405020304" pitchFamily="18" charset="0"/>
                <a:cs typeface="Times New Roman" panose="02020603050405020304" pitchFamily="18" charset="0"/>
              </a:rPr>
              <a:t>also done </a:t>
            </a:r>
            <a:r>
              <a:rPr lang="en-US" sz="2200" dirty="0">
                <a:latin typeface="Times New Roman" panose="02020603050405020304" pitchFamily="18" charset="0"/>
                <a:cs typeface="Times New Roman" panose="02020603050405020304" pitchFamily="18" charset="0"/>
              </a:rPr>
              <a:t>at the same time. The following image will help us in understanding the </a:t>
            </a:r>
            <a:r>
              <a:rPr lang="en-US" sz="2200" dirty="0" smtClean="0">
                <a:latin typeface="Times New Roman" panose="02020603050405020304" pitchFamily="18" charset="0"/>
                <a:cs typeface="Times New Roman" panose="02020603050405020304" pitchFamily="18" charset="0"/>
              </a:rPr>
              <a:t>concept </a:t>
            </a:r>
            <a:r>
              <a:rPr lang="en-US" sz="2200" dirty="0">
                <a:latin typeface="Times New Roman" panose="02020603050405020304" pitchFamily="18" charset="0"/>
                <a:cs typeface="Times New Roman" panose="02020603050405020304" pitchFamily="18" charset="0"/>
              </a:rPr>
              <a:t>in a better way</a:t>
            </a:r>
            <a:r>
              <a:rPr lang="en-US" sz="22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endParaRPr lang="en-US" sz="2200"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5877" y="3087758"/>
            <a:ext cx="8030817" cy="3551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8538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bwMode="auto">
          <a:xfrm>
            <a:off x="3826206" y="2121312"/>
            <a:ext cx="4403394" cy="140376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lvl="0" indent="0" algn="ctr">
              <a:buNone/>
            </a:pPr>
            <a:r>
              <a:rPr lang="en-US" sz="5400" dirty="0" smtClean="0">
                <a:latin typeface="Times New Roman" panose="02020603050405020304" pitchFamily="18" charset="0"/>
                <a:cs typeface="Times New Roman" panose="02020603050405020304" pitchFamily="18" charset="0"/>
              </a:rPr>
              <a:t>THE END</a:t>
            </a:r>
            <a:endParaRPr lang="en-US"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994706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Critical R</a:t>
            </a:r>
            <a:r>
              <a:rPr lang="en-US" dirty="0" smtClean="0">
                <a:solidFill>
                  <a:schemeClr val="tx1"/>
                </a:solidFill>
                <a:latin typeface="Times New Roman" panose="02020603050405020304" pitchFamily="18" charset="0"/>
                <a:cs typeface="Times New Roman" panose="02020603050405020304" pitchFamily="18" charset="0"/>
              </a:rPr>
              <a:t>egion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38470" y="1593574"/>
            <a:ext cx="8839200" cy="4489174"/>
          </a:xfrm>
        </p:spPr>
        <p:txBody>
          <a:bodyPr/>
          <a:lstStyle/>
          <a:p>
            <a:pPr algn="just">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When </a:t>
            </a:r>
            <a:r>
              <a:rPr lang="en-US" sz="2200" dirty="0">
                <a:latin typeface="Times New Roman" panose="02020603050405020304" pitchFamily="18" charset="0"/>
                <a:cs typeface="Times New Roman" panose="02020603050405020304" pitchFamily="18" charset="0"/>
              </a:rPr>
              <a:t>more than one processes access a same code segment that segment is known as critical section. Critical section contains shared variables or resources which are needed to be synchronized to maintain consistency of data variable</a:t>
            </a:r>
            <a:r>
              <a:rPr lang="en-US" sz="22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In simple terms a critical section is group of instructions/statements or region of code that need to be executed </a:t>
            </a:r>
            <a:r>
              <a:rPr lang="en-US" sz="2200" dirty="0" smtClean="0">
                <a:latin typeface="Times New Roman" panose="02020603050405020304" pitchFamily="18" charset="0"/>
                <a:cs typeface="Times New Roman" panose="02020603050405020304" pitchFamily="18" charset="0"/>
              </a:rPr>
              <a:t>atomically such </a:t>
            </a:r>
            <a:r>
              <a:rPr lang="en-US" sz="2200" dirty="0">
                <a:latin typeface="Times New Roman" panose="02020603050405020304" pitchFamily="18" charset="0"/>
                <a:cs typeface="Times New Roman" panose="02020603050405020304" pitchFamily="18" charset="0"/>
              </a:rPr>
              <a:t>as accessing a resource (file, input or output port, global data, etc.).</a:t>
            </a:r>
          </a:p>
          <a:p>
            <a:pPr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In concurrent programming, if one thread tries to change the value of shared data at the same time as another thread tries to read the value </a:t>
            </a: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result is unpredictable.</a:t>
            </a:r>
          </a:p>
          <a:p>
            <a:endParaRPr lang="en-US" dirty="0"/>
          </a:p>
        </p:txBody>
      </p:sp>
    </p:spTree>
    <p:extLst>
      <p:ext uri="{BB962C8B-B14F-4D97-AF65-F5344CB8AC3E}">
        <p14:creationId xmlns:p14="http://schemas.microsoft.com/office/powerpoint/2010/main" val="1362915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751" y="690131"/>
            <a:ext cx="5620614" cy="685800"/>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Conditional Critical Region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97496" y="1378227"/>
            <a:ext cx="8256104" cy="4797286"/>
          </a:xfrm>
        </p:spPr>
        <p:txBody>
          <a:bodyPr/>
          <a:lstStyle/>
          <a:p>
            <a:pPr marL="0" indent="0" algn="just">
              <a:buNone/>
            </a:pPr>
            <a:r>
              <a:rPr lang="en-US" sz="2200" dirty="0">
                <a:latin typeface="Times New Roman" panose="02020603050405020304" pitchFamily="18" charset="0"/>
                <a:cs typeface="Times New Roman" panose="02020603050405020304" pitchFamily="18" charset="0"/>
              </a:rPr>
              <a:t>Conditional critical regions are the regions in a program that must be </a:t>
            </a:r>
            <a:r>
              <a:rPr lang="en-US" sz="2200" dirty="0" smtClean="0">
                <a:latin typeface="Times New Roman" panose="02020603050405020304" pitchFamily="18" charset="0"/>
                <a:cs typeface="Times New Roman" panose="02020603050405020304" pitchFamily="18" charset="0"/>
              </a:rPr>
              <a:t>executed </a:t>
            </a:r>
            <a:r>
              <a:rPr lang="en-US" sz="2200" dirty="0">
                <a:latin typeface="Times New Roman" panose="02020603050405020304" pitchFamily="18" charset="0"/>
                <a:cs typeface="Times New Roman" panose="02020603050405020304" pitchFamily="18" charset="0"/>
              </a:rPr>
              <a:t>by one process and no other process can execute that region at the same time. When we use condition variables for locking purposes then the critical regions are referred to as conditional critical regions. </a:t>
            </a:r>
            <a:endParaRPr lang="en-US" sz="2200" dirty="0" smtClean="0">
              <a:latin typeface="Times New Roman" panose="02020603050405020304" pitchFamily="18" charset="0"/>
              <a:cs typeface="Times New Roman" panose="02020603050405020304" pitchFamily="18" charset="0"/>
            </a:endParaRPr>
          </a:p>
          <a:p>
            <a:pPr marL="0" indent="0" algn="just">
              <a:buNone/>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limitations of conditional critical region are: </a:t>
            </a:r>
            <a:endParaRPr lang="en-US" sz="22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With </a:t>
            </a:r>
            <a:r>
              <a:rPr lang="en-US" sz="2200" dirty="0">
                <a:latin typeface="Times New Roman" panose="02020603050405020304" pitchFamily="18" charset="0"/>
                <a:cs typeface="Times New Roman" panose="02020603050405020304" pitchFamily="18" charset="0"/>
              </a:rPr>
              <a:t>conditional critical regions, waiting occurs without any changes to shared state. </a:t>
            </a:r>
            <a:endParaRPr lang="en-US" sz="22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resource concept is unreliable </a:t>
            </a:r>
            <a:endParaRPr lang="en-US" sz="22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context switching is </a:t>
            </a:r>
            <a:r>
              <a:rPr lang="en-US" sz="2200" dirty="0" smtClean="0">
                <a:latin typeface="Times New Roman" panose="02020603050405020304" pitchFamily="18" charset="0"/>
                <a:cs typeface="Times New Roman" panose="02020603050405020304" pitchFamily="18" charset="0"/>
              </a:rPr>
              <a:t>inefficient</a:t>
            </a:r>
          </a:p>
          <a:p>
            <a:pPr algn="just">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 The </a:t>
            </a:r>
            <a:r>
              <a:rPr lang="en-US" sz="2200" dirty="0">
                <a:latin typeface="Times New Roman" panose="02020603050405020304" pitchFamily="18" charset="0"/>
                <a:cs typeface="Times New Roman" panose="02020603050405020304" pitchFamily="18" charset="0"/>
              </a:rPr>
              <a:t>scheduling mechanism is too restrictive </a:t>
            </a:r>
            <a:endParaRPr lang="en-US" sz="22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These </a:t>
            </a:r>
            <a:r>
              <a:rPr lang="en-US" sz="2200" dirty="0">
                <a:latin typeface="Times New Roman" panose="02020603050405020304" pitchFamily="18" charset="0"/>
                <a:cs typeface="Times New Roman" panose="02020603050405020304" pitchFamily="18" charset="0"/>
              </a:rPr>
              <a:t>limitations can be removed using conditional variables</a:t>
            </a:r>
            <a:r>
              <a:rPr lang="en-US" dirty="0"/>
              <a:t>. </a:t>
            </a:r>
          </a:p>
        </p:txBody>
      </p:sp>
    </p:spTree>
    <p:extLst>
      <p:ext uri="{BB962C8B-B14F-4D97-AF65-F5344CB8AC3E}">
        <p14:creationId xmlns:p14="http://schemas.microsoft.com/office/powerpoint/2010/main" val="1635374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3523" y="610618"/>
            <a:ext cx="7144616" cy="685800"/>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Monitors</a:t>
            </a:r>
            <a:r>
              <a:rPr lang="en-US" dirty="0" smtClean="0"/>
              <a:t> </a:t>
            </a:r>
            <a:endParaRPr lang="en-US" dirty="0"/>
          </a:p>
        </p:txBody>
      </p:sp>
      <p:sp>
        <p:nvSpPr>
          <p:cNvPr id="3" name="Content Placeholder 2"/>
          <p:cNvSpPr>
            <a:spLocks noGrp="1"/>
          </p:cNvSpPr>
          <p:nvPr>
            <p:ph idx="1"/>
          </p:nvPr>
        </p:nvSpPr>
        <p:spPr>
          <a:xfrm>
            <a:off x="1828800" y="1272209"/>
            <a:ext cx="7924800" cy="4214191"/>
          </a:xfrm>
        </p:spPr>
        <p:txBody>
          <a:bodyPr/>
          <a:lstStyle/>
          <a:p>
            <a:pPr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Monitors are used for process synchronization. With the help of programming languages, we can use a monitor to achieve mutual exclusion among the processes. Example of monitors: Java Synchronized methods such as Java offers notify() and wait() constructs</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In other words, monitors are defined as the construct of programming language, which helps in controlling shared data access</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The Monitor is a module or package which encapsulates shared data structure, procedures, and the synchronization between the concurrent procedure invocations.</a:t>
            </a:r>
          </a:p>
        </p:txBody>
      </p:sp>
    </p:spTree>
    <p:extLst>
      <p:ext uri="{BB962C8B-B14F-4D97-AF65-F5344CB8AC3E}">
        <p14:creationId xmlns:p14="http://schemas.microsoft.com/office/powerpoint/2010/main" val="2408219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4499" y="756392"/>
            <a:ext cx="6415744" cy="685800"/>
          </a:xfrm>
        </p:spPr>
        <p:txBody>
          <a:bodyPr/>
          <a:lstStyle/>
          <a:p>
            <a:r>
              <a:rPr lang="en-US" sz="2400" dirty="0">
                <a:solidFill>
                  <a:schemeClr val="tx1"/>
                </a:solidFill>
                <a:latin typeface="Times New Roman" panose="02020603050405020304" pitchFamily="18" charset="0"/>
                <a:cs typeface="Times New Roman" panose="02020603050405020304" pitchFamily="18" charset="0"/>
              </a:rPr>
              <a:t>Characteristics of Monitors</a:t>
            </a:r>
          </a:p>
        </p:txBody>
      </p:sp>
      <p:sp>
        <p:nvSpPr>
          <p:cNvPr id="3" name="Content Placeholder 2"/>
          <p:cNvSpPr>
            <a:spLocks noGrp="1"/>
          </p:cNvSpPr>
          <p:nvPr>
            <p:ph idx="1"/>
          </p:nvPr>
        </p:nvSpPr>
        <p:spPr>
          <a:xfrm>
            <a:off x="1470990" y="1497496"/>
            <a:ext cx="8282609" cy="4611756"/>
          </a:xfrm>
        </p:spPr>
        <p:txBody>
          <a:bodyPr/>
          <a:lstStyle/>
          <a:p>
            <a:pPr algn="just">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In </a:t>
            </a:r>
            <a:r>
              <a:rPr lang="en-US" sz="2200" dirty="0">
                <a:latin typeface="Times New Roman" panose="02020603050405020304" pitchFamily="18" charset="0"/>
                <a:cs typeface="Times New Roman" panose="02020603050405020304" pitchFamily="18" charset="0"/>
              </a:rPr>
              <a:t>the monitors, we can only execute one process at a time.</a:t>
            </a:r>
          </a:p>
          <a:p>
            <a:pPr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Monitors are the group of procedures, and condition variables that are merged together in a special type of module.</a:t>
            </a:r>
          </a:p>
          <a:p>
            <a:pPr algn="just">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If </a:t>
            </a:r>
            <a:r>
              <a:rPr lang="en-US" sz="2200" dirty="0">
                <a:latin typeface="Times New Roman" panose="02020603050405020304" pitchFamily="18" charset="0"/>
                <a:cs typeface="Times New Roman" panose="02020603050405020304" pitchFamily="18" charset="0"/>
              </a:rPr>
              <a:t>the process is running outside the monitor, then it cannot access the monitor’s internal variable. But a process can call the procedures of the monitor</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Monitors </a:t>
            </a:r>
            <a:r>
              <a:rPr lang="en-US" sz="2200" dirty="0">
                <a:latin typeface="Times New Roman" panose="02020603050405020304" pitchFamily="18" charset="0"/>
                <a:cs typeface="Times New Roman" panose="02020603050405020304" pitchFamily="18" charset="0"/>
              </a:rPr>
              <a:t>offer high-level of </a:t>
            </a:r>
            <a:r>
              <a:rPr lang="en-US" sz="2200" dirty="0" smtClean="0">
                <a:latin typeface="Times New Roman" panose="02020603050405020304" pitchFamily="18" charset="0"/>
                <a:cs typeface="Times New Roman" panose="02020603050405020304" pitchFamily="18" charset="0"/>
              </a:rPr>
              <a:t>synchronization</a:t>
            </a: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Monitors were derived to simplify the complexity of synchronization problems</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There </a:t>
            </a:r>
            <a:r>
              <a:rPr lang="en-US" sz="2200" dirty="0">
                <a:latin typeface="Times New Roman" panose="02020603050405020304" pitchFamily="18" charset="0"/>
                <a:cs typeface="Times New Roman" panose="02020603050405020304" pitchFamily="18" charset="0"/>
              </a:rPr>
              <a:t>is only one process that can be active at a time inside the monitor.</a:t>
            </a:r>
          </a:p>
        </p:txBody>
      </p:sp>
    </p:spTree>
    <p:extLst>
      <p:ext uri="{BB962C8B-B14F-4D97-AF65-F5344CB8AC3E}">
        <p14:creationId xmlns:p14="http://schemas.microsoft.com/office/powerpoint/2010/main" val="3888485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6777" y="531105"/>
            <a:ext cx="2718388" cy="685800"/>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Deadlocks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62539" y="1086678"/>
            <a:ext cx="9435548" cy="5565913"/>
          </a:xfrm>
        </p:spPr>
        <p:txBody>
          <a:bodyPr/>
          <a:lstStyle/>
          <a:p>
            <a:pPr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A deadlock happens in operating system when two or more processes need some resource to complete their execution that is held by the other process.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7426" y="1934817"/>
            <a:ext cx="7248939" cy="2676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842052" y="4611757"/>
            <a:ext cx="9276522" cy="1785104"/>
          </a:xfrm>
          <a:prstGeom prst="rect">
            <a:avLst/>
          </a:prstGeom>
        </p:spPr>
        <p:txBody>
          <a:bodyPr wrap="square">
            <a:spAutoFit/>
          </a:bodyPr>
          <a:lstStyle/>
          <a:p>
            <a:pPr algn="just"/>
            <a:r>
              <a:rPr lang="en-US" sz="2200" dirty="0">
                <a:latin typeface="Times New Roman" panose="02020603050405020304" pitchFamily="18" charset="0"/>
                <a:cs typeface="Times New Roman" panose="02020603050405020304" pitchFamily="18" charset="0"/>
              </a:rPr>
              <a:t>In the above diagram, the process 1 has resource 1 and needs to acquire resource 2. Similarly process 2 has resource 2 and needs to acquire resource 1. Process 1 and process 2 are in deadlock as each of them needs the other’s resource to complete their execution but neither of them is willing to relinquish their resources.</a:t>
            </a:r>
          </a:p>
        </p:txBody>
      </p:sp>
    </p:spTree>
    <p:extLst>
      <p:ext uri="{BB962C8B-B14F-4D97-AF65-F5344CB8AC3E}">
        <p14:creationId xmlns:p14="http://schemas.microsoft.com/office/powerpoint/2010/main" val="3763102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1965" y="557609"/>
            <a:ext cx="4744278" cy="685800"/>
          </a:xfrm>
        </p:spPr>
        <p:txBody>
          <a:bodyPr/>
          <a:lstStyle/>
          <a:p>
            <a:r>
              <a:rPr lang="en-US" sz="2400" dirty="0">
                <a:solidFill>
                  <a:schemeClr val="tx1"/>
                </a:solidFill>
                <a:latin typeface="Times New Roman" panose="02020603050405020304" pitchFamily="18" charset="0"/>
                <a:cs typeface="Times New Roman" panose="02020603050405020304" pitchFamily="18" charset="0"/>
              </a:rPr>
              <a:t>Coffman Conditions</a:t>
            </a:r>
            <a:r>
              <a:rPr lang="en-US" dirty="0"/>
              <a:t/>
            </a:r>
            <a:br>
              <a:rPr lang="en-US" dirty="0"/>
            </a:br>
            <a:endParaRPr lang="en-US" dirty="0"/>
          </a:p>
        </p:txBody>
      </p:sp>
      <p:sp>
        <p:nvSpPr>
          <p:cNvPr id="3" name="Content Placeholder 2"/>
          <p:cNvSpPr>
            <a:spLocks noGrp="1"/>
          </p:cNvSpPr>
          <p:nvPr>
            <p:ph idx="1"/>
          </p:nvPr>
        </p:nvSpPr>
        <p:spPr>
          <a:xfrm>
            <a:off x="1696278" y="1205948"/>
            <a:ext cx="8839200" cy="5208104"/>
          </a:xfrm>
        </p:spPr>
        <p:txBody>
          <a:bodyPr/>
          <a:lstStyle/>
          <a:p>
            <a:pPr algn="just">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A </a:t>
            </a:r>
            <a:r>
              <a:rPr lang="en-US" sz="2200" dirty="0">
                <a:latin typeface="Times New Roman" panose="02020603050405020304" pitchFamily="18" charset="0"/>
                <a:cs typeface="Times New Roman" panose="02020603050405020304" pitchFamily="18" charset="0"/>
              </a:rPr>
              <a:t>deadlock occurs if the four Coffman conditions hold true. But these conditions are not mutually exclusive</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The Coffman conditions are given as follows </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Mutual Exclusion</a:t>
            </a:r>
          </a:p>
          <a:p>
            <a:pPr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There should be a resource that can only be held by one process at a time. In the diagram below, there is a single instance of Resource 1 and it is held by Process 1 only.</a:t>
            </a:r>
          </a:p>
          <a:p>
            <a:endParaRPr lang="en-US" dirty="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6365" y="4252291"/>
            <a:ext cx="8189844" cy="19364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2340217"/>
      </p:ext>
    </p:extLst>
  </p:cSld>
  <p:clrMapOvr>
    <a:masterClrMapping/>
  </p:clrMapOvr>
</p:sld>
</file>

<file path=ppt/theme/theme1.xml><?xml version="1.0" encoding="utf-8"?>
<a:theme xmlns:a="http://schemas.openxmlformats.org/drawingml/2006/main" name="CET_white_UK">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CET_white_UK">
      <a:majorFont>
        <a:latin typeface="Frutiger 57Cn"/>
        <a:ea typeface=""/>
        <a:cs typeface=""/>
      </a:majorFont>
      <a:minorFont>
        <a:latin typeface="Frutiger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a-DK"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a-DK"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ET_white_U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ET_white_U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ET_white_U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ET_white_U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ET_white_U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ET_white_U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ET_white_U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ET_white_UK">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CET_white_UK">
      <a:majorFont>
        <a:latin typeface="Frutiger 57Cn"/>
        <a:ea typeface=""/>
        <a:cs typeface=""/>
      </a:majorFont>
      <a:minorFont>
        <a:latin typeface="Frutiger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a-DK"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a-DK"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ET_white_U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ET_white_U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ET_white_U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ET_white_U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ET_white_U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ET_white_U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ET_white_U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2023</TotalTime>
  <Words>2830</Words>
  <Application>Microsoft Office PowerPoint</Application>
  <PresentationFormat>Custom</PresentationFormat>
  <Paragraphs>183</Paragraphs>
  <Slides>38</Slides>
  <Notes>1</Notes>
  <HiddenSlides>0</HiddenSlides>
  <MMClips>0</MMClips>
  <ScaleCrop>false</ScaleCrop>
  <HeadingPairs>
    <vt:vector size="4" baseType="variant">
      <vt:variant>
        <vt:lpstr>Theme</vt:lpstr>
      </vt:variant>
      <vt:variant>
        <vt:i4>2</vt:i4>
      </vt:variant>
      <vt:variant>
        <vt:lpstr>Slide Titles</vt:lpstr>
      </vt:variant>
      <vt:variant>
        <vt:i4>38</vt:i4>
      </vt:variant>
    </vt:vector>
  </HeadingPairs>
  <TitlesOfParts>
    <vt:vector size="40" baseType="lpstr">
      <vt:lpstr>CET_white_UK</vt:lpstr>
      <vt:lpstr>1_CET_white_UK</vt:lpstr>
      <vt:lpstr>PowerPoint Presentation</vt:lpstr>
      <vt:lpstr>Content</vt:lpstr>
      <vt:lpstr>Concurrent Programming</vt:lpstr>
      <vt:lpstr>Critical Region</vt:lpstr>
      <vt:lpstr>Conditional Critical Region</vt:lpstr>
      <vt:lpstr>Monitors </vt:lpstr>
      <vt:lpstr>Characteristics of Monitors</vt:lpstr>
      <vt:lpstr>Deadlocks</vt:lpstr>
      <vt:lpstr>Coffman Conditions </vt:lpstr>
      <vt:lpstr>Hold and Wait</vt:lpstr>
      <vt:lpstr>No Preemption</vt:lpstr>
      <vt:lpstr>Circular Wait</vt:lpstr>
      <vt:lpstr>Deadlock Prevention</vt:lpstr>
      <vt:lpstr>Deadlock Avoidance</vt:lpstr>
      <vt:lpstr>Deadlock Detection</vt:lpstr>
      <vt:lpstr>Banker’s Algorithm</vt:lpstr>
      <vt:lpstr>PowerPoint Presentation</vt:lpstr>
      <vt:lpstr>PowerPoint Presentation</vt:lpstr>
      <vt:lpstr>Recovery</vt:lpstr>
      <vt:lpstr>Device Management</vt:lpstr>
      <vt:lpstr>Technique of Device Management in the Operating System</vt:lpstr>
      <vt:lpstr>Types of Devices</vt:lpstr>
      <vt:lpstr>PowerPoint Presentation</vt:lpstr>
      <vt:lpstr>Disk Scheduling Algorithms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Spooling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Srivastava</dc:creator>
  <cp:lastModifiedBy>NEHA</cp:lastModifiedBy>
  <cp:revision>157</cp:revision>
  <dcterms:created xsi:type="dcterms:W3CDTF">2018-05-25T08:47:28Z</dcterms:created>
  <dcterms:modified xsi:type="dcterms:W3CDTF">2021-06-23T06:08:46Z</dcterms:modified>
</cp:coreProperties>
</file>