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2CEF5E-E235-4A5A-80B3-B96E25B1678A}">
  <a:tblStyle styleId="{DB2CEF5E-E235-4A5A-80B3-B96E25B1678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d59eadeb4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d59eade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d59eadeb4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d59eade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d59eadeb4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d59eade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d59eadeb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d59eade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d59eadeb4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d59eade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eia.gov/dnav/ng/ng_sum_lsum_dcu_nus_m.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62522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Gas Price Analysis</a:t>
            </a:r>
            <a:endParaRPr/>
          </a:p>
        </p:txBody>
      </p:sp>
      <p:sp>
        <p:nvSpPr>
          <p:cNvPr id="60" name="Google Shape;60;p13"/>
          <p:cNvSpPr txBox="1"/>
          <p:nvPr>
            <p:ph idx="1" type="subTitle"/>
          </p:nvPr>
        </p:nvSpPr>
        <p:spPr>
          <a:xfrm>
            <a:off x="671250" y="3089849"/>
            <a:ext cx="7801500" cy="137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By Two Gassy Girls</a:t>
            </a:r>
            <a:endParaRPr sz="2300"/>
          </a:p>
          <a:p>
            <a:pPr indent="0" lvl="0" marL="0" rtl="0" algn="ctr">
              <a:spcBef>
                <a:spcPts val="0"/>
              </a:spcBef>
              <a:spcAft>
                <a:spcPts val="0"/>
              </a:spcAft>
              <a:buNone/>
            </a:pPr>
            <a:r>
              <a:rPr lang="en" sz="1700"/>
              <a:t>Kimberly Kang &amp; Phoebe Miao</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900"/>
              <a:t>June 6th, Monday 2022</a:t>
            </a:r>
            <a:endParaRPr sz="1900"/>
          </a:p>
          <a:p>
            <a:pPr indent="0" lvl="0" marL="0" rtl="0" algn="ctr">
              <a:spcBef>
                <a:spcPts val="0"/>
              </a:spcBef>
              <a:spcAft>
                <a:spcPts val="0"/>
              </a:spcAft>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179" name="Google Shape;179;p22"/>
          <p:cNvSpPr txBox="1"/>
          <p:nvPr>
            <p:ph idx="2" type="body"/>
          </p:nvPr>
        </p:nvSpPr>
        <p:spPr>
          <a:xfrm>
            <a:off x="4939475"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target audience can be…</a:t>
            </a:r>
            <a:endParaRPr/>
          </a:p>
          <a:p>
            <a:pPr indent="0" lvl="0" marL="0" rtl="0" algn="ctr">
              <a:spcBef>
                <a:spcPts val="1600"/>
              </a:spcBef>
              <a:spcAft>
                <a:spcPts val="0"/>
              </a:spcAft>
              <a:buNone/>
            </a:pPr>
            <a:r>
              <a:rPr b="1" lang="en" sz="2000"/>
              <a:t>ANYONE!</a:t>
            </a:r>
            <a:r>
              <a:rPr lang="en"/>
              <a:t> </a:t>
            </a:r>
            <a:endParaRPr/>
          </a:p>
          <a:p>
            <a:pPr indent="0" lvl="0" marL="0" rtl="0" algn="ctr">
              <a:spcBef>
                <a:spcPts val="1600"/>
              </a:spcBef>
              <a:spcAft>
                <a:spcPts val="1600"/>
              </a:spcAft>
              <a:buNone/>
            </a:pPr>
            <a:r>
              <a:rPr lang="en"/>
              <a:t>We made our platform to make sure people would be able to find the information on the forecasted U.S. gas price so conveniently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135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Results from Linear Regression (with </a:t>
            </a:r>
            <a:r>
              <a:rPr lang="en" u="sng"/>
              <a:t>11</a:t>
            </a:r>
            <a:r>
              <a:rPr lang="en"/>
              <a:t> factors)</a:t>
            </a:r>
            <a:endParaRPr/>
          </a:p>
        </p:txBody>
      </p:sp>
      <p:sp>
        <p:nvSpPr>
          <p:cNvPr id="185" name="Google Shape;185;p23"/>
          <p:cNvSpPr txBox="1"/>
          <p:nvPr>
            <p:ph idx="2" type="body"/>
          </p:nvPr>
        </p:nvSpPr>
        <p:spPr>
          <a:xfrm>
            <a:off x="5087425" y="708450"/>
            <a:ext cx="3999900" cy="43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 from these regression results:</a:t>
            </a:r>
            <a:endParaRPr b="1" sz="2100">
              <a:solidFill>
                <a:schemeClr val="dk1"/>
              </a:solidFill>
            </a:endParaRPr>
          </a:p>
          <a:p>
            <a:pPr indent="-330200" lvl="0" marL="457200" rtl="0" algn="l">
              <a:spcBef>
                <a:spcPts val="1600"/>
              </a:spcBef>
              <a:spcAft>
                <a:spcPts val="0"/>
              </a:spcAft>
              <a:buSzPts val="1600"/>
              <a:buChar char="●"/>
            </a:pPr>
            <a:r>
              <a:rPr lang="en" sz="1600"/>
              <a:t>Our R-squared value is 1.0 which means that this model is perfectly fit. = 100% of the variability of our </a:t>
            </a:r>
            <a:r>
              <a:rPr lang="en" sz="1600"/>
              <a:t>dependent variables is explained using this Linear Regression Model. </a:t>
            </a:r>
            <a:endParaRPr sz="1600"/>
          </a:p>
          <a:p>
            <a:pPr indent="-330200" lvl="0" marL="457200" rtl="0" algn="l">
              <a:spcBef>
                <a:spcPts val="0"/>
              </a:spcBef>
              <a:spcAft>
                <a:spcPts val="0"/>
              </a:spcAft>
              <a:buSzPts val="1600"/>
              <a:buChar char="●"/>
            </a:pPr>
            <a:r>
              <a:rPr lang="en" sz="1600"/>
              <a:t>Significance level is 0.05 and our p-value for Avg Storage Volume, Avg Regular Price, Avg Premium Price, and Avg Diesel Price are less than 0.05 which indicates that these 4 variables are considered to be statistically significant </a:t>
            </a:r>
            <a:endParaRPr sz="1600"/>
          </a:p>
        </p:txBody>
      </p:sp>
      <p:pic>
        <p:nvPicPr>
          <p:cNvPr id="186" name="Google Shape;186;p23"/>
          <p:cNvPicPr preferRelativeResize="0"/>
          <p:nvPr/>
        </p:nvPicPr>
        <p:blipFill>
          <a:blip r:embed="rId3">
            <a:alphaModFix/>
          </a:blip>
          <a:stretch>
            <a:fillRect/>
          </a:stretch>
        </p:blipFill>
        <p:spPr>
          <a:xfrm>
            <a:off x="162700" y="788163"/>
            <a:ext cx="4865224" cy="427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311700" y="135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trends with 4 significant variables</a:t>
            </a:r>
            <a:endParaRPr/>
          </a:p>
        </p:txBody>
      </p:sp>
      <p:sp>
        <p:nvSpPr>
          <p:cNvPr id="192" name="Google Shape;192;p24"/>
          <p:cNvSpPr txBox="1"/>
          <p:nvPr>
            <p:ph idx="2" type="body"/>
          </p:nvPr>
        </p:nvSpPr>
        <p:spPr>
          <a:xfrm>
            <a:off x="4976900" y="816700"/>
            <a:ext cx="3999900" cy="3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t/>
            </a:r>
            <a:endParaRPr sz="1600"/>
          </a:p>
        </p:txBody>
      </p:sp>
      <p:pic>
        <p:nvPicPr>
          <p:cNvPr id="193" name="Google Shape;193;p24"/>
          <p:cNvPicPr preferRelativeResize="0"/>
          <p:nvPr/>
        </p:nvPicPr>
        <p:blipFill>
          <a:blip r:embed="rId3">
            <a:alphaModFix/>
          </a:blip>
          <a:stretch>
            <a:fillRect/>
          </a:stretch>
        </p:blipFill>
        <p:spPr>
          <a:xfrm>
            <a:off x="152400" y="708450"/>
            <a:ext cx="5373341" cy="443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Results from Linear Regression (with </a:t>
            </a:r>
            <a:r>
              <a:rPr lang="en" u="sng"/>
              <a:t>16</a:t>
            </a:r>
            <a:r>
              <a:rPr lang="en"/>
              <a:t> factors)</a:t>
            </a:r>
            <a:endParaRPr/>
          </a:p>
        </p:txBody>
      </p:sp>
      <p:sp>
        <p:nvSpPr>
          <p:cNvPr id="199" name="Google Shape;199;p25"/>
          <p:cNvSpPr txBox="1"/>
          <p:nvPr>
            <p:ph idx="2" type="body"/>
          </p:nvPr>
        </p:nvSpPr>
        <p:spPr>
          <a:xfrm>
            <a:off x="5223450" y="691450"/>
            <a:ext cx="3999900" cy="43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 from these regression results:</a:t>
            </a:r>
            <a:endParaRPr b="1" sz="2100">
              <a:solidFill>
                <a:schemeClr val="dk1"/>
              </a:solidFill>
            </a:endParaRPr>
          </a:p>
          <a:p>
            <a:pPr indent="-330200" lvl="0" marL="457200" rtl="0" algn="l">
              <a:spcBef>
                <a:spcPts val="1600"/>
              </a:spcBef>
              <a:spcAft>
                <a:spcPts val="0"/>
              </a:spcAft>
              <a:buSzPts val="1600"/>
              <a:buChar char="●"/>
            </a:pPr>
            <a:r>
              <a:t/>
            </a:r>
            <a:endParaRPr sz="1600"/>
          </a:p>
        </p:txBody>
      </p:sp>
      <p:pic>
        <p:nvPicPr>
          <p:cNvPr id="200" name="Google Shape;200;p25"/>
          <p:cNvPicPr preferRelativeResize="0"/>
          <p:nvPr/>
        </p:nvPicPr>
        <p:blipFill>
          <a:blip r:embed="rId3">
            <a:alphaModFix/>
          </a:blip>
          <a:stretch>
            <a:fillRect/>
          </a:stretch>
        </p:blipFill>
        <p:spPr>
          <a:xfrm>
            <a:off x="50400" y="572700"/>
            <a:ext cx="5099675" cy="443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11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Best</a:t>
            </a:r>
            <a:r>
              <a:rPr lang="en"/>
              <a:t> Linear Regression Model </a:t>
            </a:r>
            <a:endParaRPr/>
          </a:p>
        </p:txBody>
      </p:sp>
      <p:sp>
        <p:nvSpPr>
          <p:cNvPr id="206" name="Google Shape;206;p26"/>
          <p:cNvSpPr txBox="1"/>
          <p:nvPr>
            <p:ph idx="2" type="body"/>
          </p:nvPr>
        </p:nvSpPr>
        <p:spPr>
          <a:xfrm>
            <a:off x="386000" y="691450"/>
            <a:ext cx="8336700" cy="43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Multi-linear Equation :</a:t>
            </a:r>
            <a:endParaRPr b="1" sz="2100">
              <a:solidFill>
                <a:schemeClr val="dk1"/>
              </a:solidFill>
            </a:endParaRPr>
          </a:p>
          <a:p>
            <a:pPr indent="-330200" lvl="0" marL="457200" rtl="0" algn="l">
              <a:spcBef>
                <a:spcPts val="1600"/>
              </a:spcBef>
              <a:spcAft>
                <a:spcPts val="0"/>
              </a:spcAft>
              <a:buSzPts val="1600"/>
              <a:buChar char="●"/>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4294967295" type="title"/>
          </p:nvPr>
        </p:nvSpPr>
        <p:spPr>
          <a:xfrm>
            <a:off x="311700" y="29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Platform to search Future Gas Price</a:t>
            </a:r>
            <a:r>
              <a:rPr lang="en"/>
              <a:t>: </a:t>
            </a:r>
            <a:endParaRPr/>
          </a:p>
        </p:txBody>
      </p:sp>
      <p:sp>
        <p:nvSpPr>
          <p:cNvPr id="212" name="Google Shape;212;p27"/>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213" name="Google Shape;213;p27"/>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214" name="Google Shape;214;p27"/>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215" name="Google Shape;215;p27"/>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 - Two Gassy Girls</a:t>
            </a:r>
            <a:endParaRPr>
              <a:solidFill>
                <a:schemeClr val="lt1"/>
              </a:solidFill>
            </a:endParaRPr>
          </a:p>
        </p:txBody>
      </p:sp>
      <p:sp>
        <p:nvSpPr>
          <p:cNvPr id="222" name="Google Shape;222;p28"/>
          <p:cNvSpPr txBox="1"/>
          <p:nvPr>
            <p:ph idx="4294967295" type="body"/>
          </p:nvPr>
        </p:nvSpPr>
        <p:spPr>
          <a:xfrm>
            <a:off x="2171325"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Phoebe Miao</a:t>
            </a:r>
            <a:endParaRPr sz="1700">
              <a:solidFill>
                <a:schemeClr val="dk1"/>
              </a:solidFill>
            </a:endParaRPr>
          </a:p>
        </p:txBody>
      </p:sp>
      <p:cxnSp>
        <p:nvCxnSpPr>
          <p:cNvPr id="223" name="Google Shape;223;p28"/>
          <p:cNvCxnSpPr/>
          <p:nvPr/>
        </p:nvCxnSpPr>
        <p:spPr>
          <a:xfrm>
            <a:off x="3124575" y="3545088"/>
            <a:ext cx="270900" cy="0"/>
          </a:xfrm>
          <a:prstGeom prst="straightConnector1">
            <a:avLst/>
          </a:prstGeom>
          <a:noFill/>
          <a:ln cap="flat" cmpd="sng" w="9525">
            <a:solidFill>
              <a:schemeClr val="dk2"/>
            </a:solidFill>
            <a:prstDash val="solid"/>
            <a:round/>
            <a:headEnd len="sm" w="sm" type="none"/>
            <a:tailEnd len="sm" w="sm" type="none"/>
          </a:ln>
        </p:spPr>
      </p:cxnSp>
      <p:sp>
        <p:nvSpPr>
          <p:cNvPr id="224" name="Google Shape;224;p28"/>
          <p:cNvSpPr txBox="1"/>
          <p:nvPr>
            <p:ph idx="4294967295" type="body"/>
          </p:nvPr>
        </p:nvSpPr>
        <p:spPr>
          <a:xfrm>
            <a:off x="2171325" y="3641650"/>
            <a:ext cx="4590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A full-time mom and a full-time worker worked on this project together when there were so many difficulties! We learned a lot together and now we feel like we have a good understanding of Data Analytics and we are ready to move onto the next step :)</a:t>
            </a:r>
            <a:endParaRPr sz="1300"/>
          </a:p>
        </p:txBody>
      </p:sp>
      <p:sp>
        <p:nvSpPr>
          <p:cNvPr id="225" name="Google Shape;225;p28"/>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Kimberly Kang</a:t>
            </a:r>
            <a:endParaRPr sz="1700">
              <a:solidFill>
                <a:schemeClr val="dk1"/>
              </a:solidFill>
            </a:endParaRPr>
          </a:p>
        </p:txBody>
      </p:sp>
      <p:cxnSp>
        <p:nvCxnSpPr>
          <p:cNvPr id="226" name="Google Shape;226;p28"/>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227" name="Google Shape;227;p28"/>
          <p:cNvPicPr preferRelativeResize="0"/>
          <p:nvPr/>
        </p:nvPicPr>
        <p:blipFill>
          <a:blip r:embed="rId3">
            <a:alphaModFix/>
          </a:blip>
          <a:stretch>
            <a:fillRect/>
          </a:stretch>
        </p:blipFill>
        <p:spPr>
          <a:xfrm>
            <a:off x="4887055" y="1396675"/>
            <a:ext cx="1571625" cy="1495425"/>
          </a:xfrm>
          <a:prstGeom prst="rect">
            <a:avLst/>
          </a:prstGeom>
          <a:noFill/>
          <a:ln>
            <a:noFill/>
          </a:ln>
        </p:spPr>
      </p:pic>
      <p:pic>
        <p:nvPicPr>
          <p:cNvPr id="228" name="Google Shape;228;p28"/>
          <p:cNvPicPr preferRelativeResize="0"/>
          <p:nvPr/>
        </p:nvPicPr>
        <p:blipFill>
          <a:blip r:embed="rId4">
            <a:alphaModFix/>
          </a:blip>
          <a:stretch>
            <a:fillRect/>
          </a:stretch>
        </p:blipFill>
        <p:spPr>
          <a:xfrm>
            <a:off x="2509013" y="1396675"/>
            <a:ext cx="1502020" cy="149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606825"/>
            <a:ext cx="8520600" cy="2316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spcBef>
                <a:spcPts val="0"/>
              </a:spcBef>
              <a:spcAft>
                <a:spcPts val="0"/>
              </a:spcAft>
              <a:buNone/>
            </a:pPr>
            <a:r>
              <a:t/>
            </a:r>
            <a:endParaRPr sz="1500">
              <a:solidFill>
                <a:schemeClr val="dk1"/>
              </a:solidFill>
              <a:latin typeface="Arial"/>
              <a:ea typeface="Arial"/>
              <a:cs typeface="Arial"/>
              <a:sym typeface="Arial"/>
            </a:endParaRPr>
          </a:p>
          <a:p>
            <a:pPr indent="0" lvl="0" marL="0" rtl="0" algn="l">
              <a:spcBef>
                <a:spcPts val="1600"/>
              </a:spcBef>
              <a:spcAft>
                <a:spcPts val="1600"/>
              </a:spcAft>
              <a:buNone/>
            </a:pPr>
            <a:r>
              <a:rPr lang="en" sz="1500">
                <a:solidFill>
                  <a:schemeClr val="dk1"/>
                </a:solidFill>
                <a:latin typeface="Arial"/>
                <a:ea typeface="Arial"/>
                <a:cs typeface="Arial"/>
                <a:sym typeface="Arial"/>
              </a:rPr>
              <a:t>Our Gas Price Analysis project uses Python, ETL, Web Scraping, and Machine Learning Model to explore the future Gas Price in the U.S. We performed price forecasting and prediction to visualize our findings based on the gas consumption, supply, and gas types in the last two decades. Our goal is to provide users to predict the future gas price in U.S. by interacting with various Machine Learning Models.</a:t>
            </a:r>
            <a:endParaRPr sz="1500">
              <a:solidFill>
                <a:schemeClr val="dk1"/>
              </a:solidFill>
            </a:endParaRPr>
          </a:p>
        </p:txBody>
      </p:sp>
      <p:pic>
        <p:nvPicPr>
          <p:cNvPr id="67" name="Google Shape;67;p14"/>
          <p:cNvPicPr preferRelativeResize="0"/>
          <p:nvPr/>
        </p:nvPicPr>
        <p:blipFill>
          <a:blip r:embed="rId3">
            <a:alphaModFix/>
          </a:blip>
          <a:stretch>
            <a:fillRect/>
          </a:stretch>
        </p:blipFill>
        <p:spPr>
          <a:xfrm>
            <a:off x="6779800" y="67450"/>
            <a:ext cx="2052501" cy="153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aphicFrame>
        <p:nvGraphicFramePr>
          <p:cNvPr id="72" name="Google Shape;72;p15"/>
          <p:cNvGraphicFramePr/>
          <p:nvPr/>
        </p:nvGraphicFramePr>
        <p:xfrm>
          <a:off x="489138" y="1215612"/>
          <a:ext cx="3000000" cy="3000000"/>
        </p:xfrm>
        <a:graphic>
          <a:graphicData uri="http://schemas.openxmlformats.org/drawingml/2006/table">
            <a:tbl>
              <a:tblPr>
                <a:noFill/>
                <a:tableStyleId>{DB2CEF5E-E235-4A5A-80B3-B96E25B1678A}</a:tableStyleId>
              </a:tblPr>
              <a:tblGrid>
                <a:gridCol w="382850"/>
                <a:gridCol w="382850"/>
                <a:gridCol w="382850"/>
                <a:gridCol w="382850"/>
                <a:gridCol w="5020975"/>
                <a:gridCol w="717325"/>
                <a:gridCol w="382850"/>
                <a:gridCol w="382850"/>
              </a:tblGrid>
              <a:tr h="369075">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May</a:t>
                      </a:r>
                      <a:r>
                        <a:rPr lang="en">
                          <a:solidFill>
                            <a:schemeClr val="lt1"/>
                          </a:solidFill>
                        </a:rPr>
                        <a:t>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June</a:t>
                      </a:r>
                      <a:endParaRPr b="1">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29042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descr="Timeline background shape" id="74" name="Google Shape;74;p15"/>
          <p:cNvSpPr/>
          <p:nvPr/>
        </p:nvSpPr>
        <p:spPr>
          <a:xfrm>
            <a:off x="489149" y="1744400"/>
            <a:ext cx="35919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idx="4294967295" type="body"/>
          </p:nvPr>
        </p:nvSpPr>
        <p:spPr>
          <a:xfrm>
            <a:off x="565350" y="1779975"/>
            <a:ext cx="3345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Data finding &amp; Data Cleaning</a:t>
            </a:r>
            <a:endParaRPr sz="1500">
              <a:solidFill>
                <a:schemeClr val="lt1"/>
              </a:solidFill>
            </a:endParaRPr>
          </a:p>
        </p:txBody>
      </p:sp>
      <p:sp>
        <p:nvSpPr>
          <p:cNvPr descr="Timeline background shape" id="76" name="Google Shape;76;p15"/>
          <p:cNvSpPr/>
          <p:nvPr/>
        </p:nvSpPr>
        <p:spPr>
          <a:xfrm>
            <a:off x="3209425" y="2288500"/>
            <a:ext cx="2538000" cy="4416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idx="4294967295" type="body"/>
          </p:nvPr>
        </p:nvSpPr>
        <p:spPr>
          <a:xfrm>
            <a:off x="3209425" y="2330925"/>
            <a:ext cx="2355900" cy="4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Machine Learning Model </a:t>
            </a:r>
            <a:endParaRPr sz="1500">
              <a:solidFill>
                <a:schemeClr val="lt1"/>
              </a:solidFill>
            </a:endParaRPr>
          </a:p>
        </p:txBody>
      </p:sp>
      <p:grpSp>
        <p:nvGrpSpPr>
          <p:cNvPr id="78" name="Google Shape;78;p15"/>
          <p:cNvGrpSpPr/>
          <p:nvPr/>
        </p:nvGrpSpPr>
        <p:grpSpPr>
          <a:xfrm>
            <a:off x="5747466" y="3846997"/>
            <a:ext cx="2148158" cy="441657"/>
            <a:chOff x="6448870" y="3733723"/>
            <a:chExt cx="2453355" cy="351302"/>
          </a:xfrm>
        </p:grpSpPr>
        <p:sp>
          <p:nvSpPr>
            <p:cNvPr id="79" name="Google Shape;79;p15"/>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txBox="1"/>
          <p:nvPr>
            <p:ph idx="4294967295" type="body"/>
          </p:nvPr>
        </p:nvSpPr>
        <p:spPr>
          <a:xfrm>
            <a:off x="5713225" y="3831075"/>
            <a:ext cx="19290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RECORDING</a:t>
            </a:r>
            <a:endParaRPr>
              <a:solidFill>
                <a:schemeClr val="lt1"/>
              </a:solidFill>
            </a:endParaRPr>
          </a:p>
        </p:txBody>
      </p:sp>
      <p:sp>
        <p:nvSpPr>
          <p:cNvPr descr="Timeline background shape" id="84" name="Google Shape;84;p15"/>
          <p:cNvSpPr/>
          <p:nvPr/>
        </p:nvSpPr>
        <p:spPr>
          <a:xfrm>
            <a:off x="3209425" y="2865975"/>
            <a:ext cx="4017000" cy="4416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4294967295" type="body"/>
          </p:nvPr>
        </p:nvSpPr>
        <p:spPr>
          <a:xfrm>
            <a:off x="3209425" y="2865975"/>
            <a:ext cx="4017000" cy="4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Web Scraping &amp; Visualization -&gt; our Platform </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3800"/>
              <a:t>Analyze Gas Price data from the past and find the best regression model to predict gas prices for the future</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deliverables</a:t>
            </a:r>
            <a:endParaRPr/>
          </a:p>
        </p:txBody>
      </p:sp>
      <p:grpSp>
        <p:nvGrpSpPr>
          <p:cNvPr id="96" name="Google Shape;96;p17"/>
          <p:cNvGrpSpPr/>
          <p:nvPr/>
        </p:nvGrpSpPr>
        <p:grpSpPr>
          <a:xfrm>
            <a:off x="424825" y="1253973"/>
            <a:ext cx="8294372" cy="799416"/>
            <a:chOff x="424813" y="1177875"/>
            <a:chExt cx="8294372" cy="849900"/>
          </a:xfrm>
        </p:grpSpPr>
        <p:sp>
          <p:nvSpPr>
            <p:cNvPr id="97" name="Google Shape;97;p17"/>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7"/>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100" name="Google Shape;100;p17"/>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Presentation</a:t>
            </a:r>
            <a:endParaRPr>
              <a:solidFill>
                <a:schemeClr val="lt1"/>
              </a:solidFill>
            </a:endParaRPr>
          </a:p>
        </p:txBody>
      </p:sp>
      <p:grpSp>
        <p:nvGrpSpPr>
          <p:cNvPr id="101" name="Google Shape;101;p17"/>
          <p:cNvGrpSpPr/>
          <p:nvPr/>
        </p:nvGrpSpPr>
        <p:grpSpPr>
          <a:xfrm>
            <a:off x="424825" y="2127339"/>
            <a:ext cx="8294360" cy="799416"/>
            <a:chOff x="424813" y="2075689"/>
            <a:chExt cx="8294360" cy="849900"/>
          </a:xfrm>
        </p:grpSpPr>
        <p:sp>
          <p:nvSpPr>
            <p:cNvPr id="102" name="Google Shape;102;p17"/>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7"/>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05" name="Google Shape;105;p17"/>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Database</a:t>
            </a:r>
            <a:endParaRPr>
              <a:solidFill>
                <a:schemeClr val="lt1"/>
              </a:solidFill>
            </a:endParaRPr>
          </a:p>
        </p:txBody>
      </p:sp>
      <p:grpSp>
        <p:nvGrpSpPr>
          <p:cNvPr id="106" name="Google Shape;106;p17"/>
          <p:cNvGrpSpPr/>
          <p:nvPr/>
        </p:nvGrpSpPr>
        <p:grpSpPr>
          <a:xfrm>
            <a:off x="424825" y="3000705"/>
            <a:ext cx="8294360" cy="799447"/>
            <a:chOff x="424813" y="2974405"/>
            <a:chExt cx="8294360" cy="849933"/>
          </a:xfrm>
        </p:grpSpPr>
        <p:sp>
          <p:nvSpPr>
            <p:cNvPr id="107" name="Google Shape;107;p17"/>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7"/>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3</a:t>
            </a:r>
            <a:endParaRPr>
              <a:solidFill>
                <a:schemeClr val="lt1"/>
              </a:solidFill>
            </a:endParaRPr>
          </a:p>
        </p:txBody>
      </p:sp>
      <p:sp>
        <p:nvSpPr>
          <p:cNvPr id="110" name="Google Shape;110;p17"/>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Machine Learning Model</a:t>
            </a:r>
            <a:endParaRPr>
              <a:solidFill>
                <a:schemeClr val="lt1"/>
              </a:solidFill>
            </a:endParaRPr>
          </a:p>
        </p:txBody>
      </p:sp>
      <p:grpSp>
        <p:nvGrpSpPr>
          <p:cNvPr id="111" name="Google Shape;111;p17"/>
          <p:cNvGrpSpPr/>
          <p:nvPr/>
        </p:nvGrpSpPr>
        <p:grpSpPr>
          <a:xfrm>
            <a:off x="424825" y="3874103"/>
            <a:ext cx="8294360" cy="799447"/>
            <a:chOff x="424813" y="3871259"/>
            <a:chExt cx="8294360" cy="849933"/>
          </a:xfrm>
        </p:grpSpPr>
        <p:sp>
          <p:nvSpPr>
            <p:cNvPr id="112" name="Google Shape;112;p17"/>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7"/>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15" name="Google Shape;115;p17"/>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Our platform</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4294967295" type="title"/>
          </p:nvPr>
        </p:nvSpPr>
        <p:spPr>
          <a:xfrm>
            <a:off x="311700" y="29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among these 5 variables : </a:t>
            </a:r>
            <a:endParaRPr/>
          </a:p>
        </p:txBody>
      </p:sp>
      <p:sp>
        <p:nvSpPr>
          <p:cNvPr id="121" name="Google Shape;121;p18"/>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122" name="Google Shape;122;p1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23" name="Google Shape;123;p1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24" name="Google Shape;124;p1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25" name="Google Shape;125;p18"/>
          <p:cNvPicPr preferRelativeResize="0"/>
          <p:nvPr/>
        </p:nvPicPr>
        <p:blipFill>
          <a:blip r:embed="rId3">
            <a:alphaModFix/>
          </a:blip>
          <a:stretch>
            <a:fillRect/>
          </a:stretch>
        </p:blipFill>
        <p:spPr>
          <a:xfrm>
            <a:off x="585487" y="862775"/>
            <a:ext cx="7973025" cy="3958225"/>
          </a:xfrm>
          <a:prstGeom prst="rect">
            <a:avLst/>
          </a:prstGeom>
          <a:noFill/>
          <a:ln>
            <a:noFill/>
          </a:ln>
        </p:spPr>
      </p:pic>
      <p:sp>
        <p:nvSpPr>
          <p:cNvPr id="126" name="Google Shape;126;p18"/>
          <p:cNvSpPr txBox="1"/>
          <p:nvPr/>
        </p:nvSpPr>
        <p:spPr>
          <a:xfrm>
            <a:off x="7274500" y="567275"/>
            <a:ext cx="132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Tableau Dashboard</a:t>
            </a:r>
            <a:endParaRPr sz="11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Gas Price:</a:t>
            </a:r>
            <a:endParaRPr/>
          </a:p>
        </p:txBody>
      </p:sp>
      <p:grpSp>
        <p:nvGrpSpPr>
          <p:cNvPr id="132" name="Google Shape;132;p19"/>
          <p:cNvGrpSpPr/>
          <p:nvPr/>
        </p:nvGrpSpPr>
        <p:grpSpPr>
          <a:xfrm>
            <a:off x="431925" y="1304875"/>
            <a:ext cx="2628925" cy="3416400"/>
            <a:chOff x="431925" y="1304875"/>
            <a:chExt cx="2628925" cy="3416400"/>
          </a:xfrm>
        </p:grpSpPr>
        <p:sp>
          <p:nvSpPr>
            <p:cNvPr id="133" name="Google Shape;133;p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Imports &amp; Exports</a:t>
            </a:r>
            <a:endParaRPr sz="1600">
              <a:solidFill>
                <a:schemeClr val="lt1"/>
              </a:solidFill>
            </a:endParaRPr>
          </a:p>
        </p:txBody>
      </p:sp>
      <p:sp>
        <p:nvSpPr>
          <p:cNvPr id="136" name="Google Shape;136;p19"/>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 Natural Gas Total Imports vs. Total Exports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U.S. Natural Gas Import Prices vs. Export Prices</a:t>
            </a:r>
            <a:endParaRPr sz="1600"/>
          </a:p>
        </p:txBody>
      </p:sp>
      <p:grpSp>
        <p:nvGrpSpPr>
          <p:cNvPr id="137" name="Google Shape;137;p19"/>
          <p:cNvGrpSpPr/>
          <p:nvPr/>
        </p:nvGrpSpPr>
        <p:grpSpPr>
          <a:xfrm>
            <a:off x="3320450" y="1304875"/>
            <a:ext cx="2632500" cy="3416400"/>
            <a:chOff x="3320450" y="1304875"/>
            <a:chExt cx="2632500" cy="3416400"/>
          </a:xfrm>
        </p:grpSpPr>
        <p:sp>
          <p:nvSpPr>
            <p:cNvPr id="138" name="Google Shape;138;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9"/>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Supply, Demand &amp; Storage</a:t>
            </a:r>
            <a:endParaRPr sz="1500">
              <a:solidFill>
                <a:schemeClr val="lt1"/>
              </a:solidFill>
            </a:endParaRPr>
          </a:p>
        </p:txBody>
      </p:sp>
      <p:sp>
        <p:nvSpPr>
          <p:cNvPr id="141" name="Google Shape;141;p19"/>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 Marketed Natural Gas Production</a:t>
            </a:r>
            <a:endParaRPr sz="1600"/>
          </a:p>
          <a:p>
            <a:pPr indent="-330200" lvl="0" marL="457200" rtl="0" algn="l">
              <a:spcBef>
                <a:spcPts val="0"/>
              </a:spcBef>
              <a:spcAft>
                <a:spcPts val="0"/>
              </a:spcAft>
              <a:buSzPts val="1600"/>
              <a:buChar char="●"/>
            </a:pPr>
            <a:r>
              <a:rPr lang="en" sz="1600"/>
              <a:t>U.S. Total Natural Gas Consumption</a:t>
            </a:r>
            <a:endParaRPr sz="1600"/>
          </a:p>
          <a:p>
            <a:pPr indent="-330200" lvl="0" marL="457200" rtl="0" algn="l">
              <a:spcBef>
                <a:spcPts val="0"/>
              </a:spcBef>
              <a:spcAft>
                <a:spcPts val="0"/>
              </a:spcAft>
              <a:buSzPts val="1600"/>
              <a:buChar char="●"/>
            </a:pPr>
            <a:r>
              <a:rPr lang="en" sz="1600"/>
              <a:t>U.S. Natural Gas in Storage from Underground </a:t>
            </a:r>
            <a:endParaRPr sz="1600"/>
          </a:p>
        </p:txBody>
      </p:sp>
      <p:grpSp>
        <p:nvGrpSpPr>
          <p:cNvPr id="142" name="Google Shape;142;p19"/>
          <p:cNvGrpSpPr/>
          <p:nvPr/>
        </p:nvGrpSpPr>
        <p:grpSpPr>
          <a:xfrm>
            <a:off x="6212550" y="1304875"/>
            <a:ext cx="2632500" cy="3416400"/>
            <a:chOff x="6212550" y="1304875"/>
            <a:chExt cx="2632500" cy="3416400"/>
          </a:xfrm>
        </p:grpSpPr>
        <p:sp>
          <p:nvSpPr>
            <p:cNvPr id="143" name="Google Shape;143;p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9"/>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Natural Gas $ by Types</a:t>
            </a:r>
            <a:endParaRPr sz="1600">
              <a:solidFill>
                <a:schemeClr val="lt1"/>
              </a:solidFill>
            </a:endParaRPr>
          </a:p>
        </p:txBody>
      </p:sp>
      <p:sp>
        <p:nvSpPr>
          <p:cNvPr id="146" name="Google Shape;146;p19"/>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Grades all formulations Retail </a:t>
            </a:r>
            <a:endParaRPr sz="1600"/>
          </a:p>
          <a:p>
            <a:pPr indent="-330200" lvl="0" marL="457200" rtl="0" algn="l">
              <a:spcBef>
                <a:spcPts val="0"/>
              </a:spcBef>
              <a:spcAft>
                <a:spcPts val="0"/>
              </a:spcAft>
              <a:buSzPts val="1600"/>
              <a:buChar char="●"/>
            </a:pPr>
            <a:r>
              <a:rPr lang="en" sz="1600"/>
              <a:t>Regular all formulations Retail</a:t>
            </a:r>
            <a:endParaRPr sz="1600"/>
          </a:p>
          <a:p>
            <a:pPr indent="-330200" lvl="0" marL="457200" rtl="0" algn="l">
              <a:spcBef>
                <a:spcPts val="0"/>
              </a:spcBef>
              <a:spcAft>
                <a:spcPts val="0"/>
              </a:spcAft>
              <a:buSzPts val="1600"/>
              <a:buChar char="●"/>
            </a:pPr>
            <a:r>
              <a:rPr lang="en" sz="1600"/>
              <a:t>Midgrade all formulations Retail</a:t>
            </a:r>
            <a:endParaRPr sz="1600"/>
          </a:p>
          <a:p>
            <a:pPr indent="-330200" lvl="0" marL="457200" rtl="0" algn="l">
              <a:spcBef>
                <a:spcPts val="0"/>
              </a:spcBef>
              <a:spcAft>
                <a:spcPts val="0"/>
              </a:spcAft>
              <a:buSzPts val="1600"/>
              <a:buChar char="●"/>
            </a:pPr>
            <a:r>
              <a:rPr lang="en" sz="1600"/>
              <a:t>Premium all formulations Retail</a:t>
            </a:r>
            <a:endParaRPr sz="1600"/>
          </a:p>
          <a:p>
            <a:pPr indent="-330200" lvl="0" marL="457200" rtl="0" algn="l">
              <a:spcBef>
                <a:spcPts val="0"/>
              </a:spcBef>
              <a:spcAft>
                <a:spcPts val="0"/>
              </a:spcAft>
              <a:buSzPts val="1600"/>
              <a:buChar char="●"/>
            </a:pPr>
            <a:r>
              <a:rPr lang="en" sz="1600"/>
              <a:t>No.2 Diesel Retail</a:t>
            </a:r>
            <a:endParaRPr sz="1600"/>
          </a:p>
        </p:txBody>
      </p:sp>
      <p:sp>
        <p:nvSpPr>
          <p:cNvPr id="147" name="Google Shape;147;p19"/>
          <p:cNvSpPr txBox="1"/>
          <p:nvPr/>
        </p:nvSpPr>
        <p:spPr>
          <a:xfrm>
            <a:off x="431925" y="4721275"/>
            <a:ext cx="84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Average"/>
                <a:ea typeface="Average"/>
                <a:cs typeface="Average"/>
                <a:sym typeface="Average"/>
              </a:rPr>
              <a:t>Reference:</a:t>
            </a:r>
            <a:r>
              <a:rPr lang="en">
                <a:latin typeface="Average"/>
                <a:ea typeface="Average"/>
                <a:cs typeface="Average"/>
                <a:sym typeface="Average"/>
              </a:rPr>
              <a:t> </a:t>
            </a:r>
            <a:r>
              <a:rPr lang="en" u="sng">
                <a:solidFill>
                  <a:schemeClr val="hlink"/>
                </a:solidFill>
                <a:latin typeface="Average"/>
                <a:ea typeface="Average"/>
                <a:cs typeface="Average"/>
                <a:sym typeface="Average"/>
                <a:hlinkClick r:id="rId3"/>
              </a:rPr>
              <a:t>https://www.eia.gov/dnav/ng/ng_sum_lsum_dcu_nus_m.htm</a:t>
            </a:r>
            <a:r>
              <a:rPr lang="en">
                <a:latin typeface="Average"/>
                <a:ea typeface="Average"/>
                <a:cs typeface="Average"/>
                <a:sym typeface="Average"/>
              </a:rPr>
              <a:t> </a:t>
            </a:r>
            <a:r>
              <a:rPr lang="en">
                <a:solidFill>
                  <a:schemeClr val="accent6"/>
                </a:solidFill>
                <a:latin typeface="Average"/>
                <a:ea typeface="Average"/>
                <a:cs typeface="Average"/>
                <a:sym typeface="Average"/>
              </a:rPr>
              <a:t>&lt;- Very helpful </a:t>
            </a:r>
            <a:r>
              <a:rPr lang="en">
                <a:solidFill>
                  <a:schemeClr val="accent6"/>
                </a:solidFill>
                <a:latin typeface="Average"/>
                <a:ea typeface="Average"/>
                <a:cs typeface="Average"/>
                <a:sym typeface="Average"/>
              </a:rPr>
              <a:t>website</a:t>
            </a:r>
            <a:r>
              <a:rPr lang="en">
                <a:solidFill>
                  <a:schemeClr val="accent6"/>
                </a:solidFill>
                <a:latin typeface="Average"/>
                <a:ea typeface="Average"/>
                <a:cs typeface="Average"/>
                <a:sym typeface="Average"/>
              </a:rPr>
              <a:t>!</a:t>
            </a:r>
            <a:endParaRPr>
              <a:solidFill>
                <a:schemeClr val="accent6"/>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Interesting Factors </a:t>
            </a:r>
            <a:r>
              <a:rPr lang="en"/>
              <a:t>:</a:t>
            </a:r>
            <a:endParaRPr/>
          </a:p>
        </p:txBody>
      </p:sp>
      <p:grpSp>
        <p:nvGrpSpPr>
          <p:cNvPr id="153" name="Google Shape;153;p20"/>
          <p:cNvGrpSpPr/>
          <p:nvPr/>
        </p:nvGrpSpPr>
        <p:grpSpPr>
          <a:xfrm>
            <a:off x="431925" y="1304875"/>
            <a:ext cx="2628925" cy="3416400"/>
            <a:chOff x="431925" y="1304875"/>
            <a:chExt cx="2628925" cy="3416400"/>
          </a:xfrm>
        </p:grpSpPr>
        <p:sp>
          <p:nvSpPr>
            <p:cNvPr id="154" name="Google Shape;154;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Us (we, us)</a:t>
            </a:r>
            <a:endParaRPr sz="1600">
              <a:solidFill>
                <a:schemeClr val="lt1"/>
              </a:solidFill>
            </a:endParaRPr>
          </a:p>
        </p:txBody>
      </p:sp>
      <p:sp>
        <p:nvSpPr>
          <p:cNvPr id="157" name="Google Shape;157;p2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Working population (Age 15-64)</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grpSp>
        <p:nvGrpSpPr>
          <p:cNvPr id="158" name="Google Shape;158;p20"/>
          <p:cNvGrpSpPr/>
          <p:nvPr/>
        </p:nvGrpSpPr>
        <p:grpSpPr>
          <a:xfrm>
            <a:off x="3320450" y="1304875"/>
            <a:ext cx="2632500" cy="3416400"/>
            <a:chOff x="3320450" y="1304875"/>
            <a:chExt cx="2632500" cy="3416400"/>
          </a:xfrm>
        </p:grpSpPr>
        <p:sp>
          <p:nvSpPr>
            <p:cNvPr id="159" name="Google Shape;159;p2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Money related </a:t>
            </a:r>
            <a:endParaRPr sz="1500">
              <a:solidFill>
                <a:schemeClr val="lt1"/>
              </a:solidFill>
            </a:endParaRPr>
          </a:p>
        </p:txBody>
      </p:sp>
      <p:sp>
        <p:nvSpPr>
          <p:cNvPr id="162" name="Google Shape;162;p2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Stock market capitalization to GDP (%) </a:t>
            </a:r>
            <a:endParaRPr sz="1600"/>
          </a:p>
          <a:p>
            <a:pPr indent="-330200" lvl="0" marL="457200" rtl="0" algn="l">
              <a:spcBef>
                <a:spcPts val="0"/>
              </a:spcBef>
              <a:spcAft>
                <a:spcPts val="0"/>
              </a:spcAft>
              <a:buSzPts val="1600"/>
              <a:buChar char="●"/>
            </a:pPr>
            <a:r>
              <a:rPr lang="en" sz="1600"/>
              <a:t>Inflation (%)</a:t>
            </a:r>
            <a:endParaRPr sz="1600"/>
          </a:p>
          <a:p>
            <a:pPr indent="-330200" lvl="0" marL="457200" rtl="0" algn="l">
              <a:spcBef>
                <a:spcPts val="0"/>
              </a:spcBef>
              <a:spcAft>
                <a:spcPts val="0"/>
              </a:spcAft>
              <a:buSzPts val="1600"/>
              <a:buChar char="●"/>
            </a:pPr>
            <a:r>
              <a:rPr lang="en" sz="1600"/>
              <a:t>Interest Rate (%) </a:t>
            </a:r>
            <a:endParaRPr sz="1600"/>
          </a:p>
        </p:txBody>
      </p:sp>
      <p:grpSp>
        <p:nvGrpSpPr>
          <p:cNvPr id="163" name="Google Shape;163;p20"/>
          <p:cNvGrpSpPr/>
          <p:nvPr/>
        </p:nvGrpSpPr>
        <p:grpSpPr>
          <a:xfrm>
            <a:off x="6212550" y="1304875"/>
            <a:ext cx="2632500" cy="3416400"/>
            <a:chOff x="6212550" y="1304875"/>
            <a:chExt cx="2632500" cy="3416400"/>
          </a:xfrm>
        </p:grpSpPr>
        <p:sp>
          <p:nvSpPr>
            <p:cNvPr id="164" name="Google Shape;164;p2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Electric Cars</a:t>
            </a:r>
            <a:endParaRPr sz="1600">
              <a:solidFill>
                <a:schemeClr val="lt1"/>
              </a:solidFill>
            </a:endParaRPr>
          </a:p>
        </p:txBody>
      </p:sp>
      <p:sp>
        <p:nvSpPr>
          <p:cNvPr id="167" name="Google Shape;167;p2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Any time series data for Electric cars </a:t>
            </a:r>
            <a:endParaRPr sz="1600"/>
          </a:p>
          <a:p>
            <a:pPr indent="0" lvl="0" marL="457200" rtl="0" algn="l">
              <a:spcBef>
                <a:spcPts val="1600"/>
              </a:spcBef>
              <a:spcAft>
                <a:spcPts val="1600"/>
              </a:spcAft>
              <a:buNone/>
            </a:pPr>
            <a:r>
              <a:t/>
            </a:r>
            <a:endParaRPr sz="1600"/>
          </a:p>
        </p:txBody>
      </p:sp>
      <p:sp>
        <p:nvSpPr>
          <p:cNvPr id="168" name="Google Shape;168;p20"/>
          <p:cNvSpPr txBox="1"/>
          <p:nvPr/>
        </p:nvSpPr>
        <p:spPr>
          <a:xfrm>
            <a:off x="431925" y="4721275"/>
            <a:ext cx="84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Average"/>
                <a:ea typeface="Average"/>
                <a:cs typeface="Average"/>
                <a:sym typeface="Average"/>
              </a:rPr>
              <a:t>Reference:</a:t>
            </a:r>
            <a:r>
              <a:rPr lang="en">
                <a:latin typeface="Average"/>
                <a:ea typeface="Average"/>
                <a:cs typeface="Average"/>
                <a:sym typeface="Average"/>
              </a:rPr>
              <a:t> </a:t>
            </a:r>
            <a:r>
              <a:rPr lang="en">
                <a:solidFill>
                  <a:schemeClr val="accent5"/>
                </a:solidFill>
                <a:latin typeface="Average"/>
                <a:ea typeface="Average"/>
                <a:cs typeface="Average"/>
                <a:sym typeface="Average"/>
              </a:rPr>
              <a:t>https://fred.stlouisfed.org/categories/32267</a:t>
            </a:r>
            <a:r>
              <a:rPr lang="en">
                <a:latin typeface="Average"/>
                <a:ea typeface="Average"/>
                <a:cs typeface="Average"/>
                <a:sym typeface="Average"/>
              </a:rPr>
              <a:t> </a:t>
            </a:r>
            <a:endParaRPr>
              <a:solidFill>
                <a:schemeClr val="accent6"/>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671250" y="1811400"/>
            <a:ext cx="7852200" cy="13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Supervised Machine Learning Models</a:t>
            </a:r>
            <a:endParaRPr/>
          </a:p>
          <a:p>
            <a:pPr indent="-457200" lvl="0" marL="457200" rtl="0" algn="ctr">
              <a:spcBef>
                <a:spcPts val="0"/>
              </a:spcBef>
              <a:spcAft>
                <a:spcPts val="0"/>
              </a:spcAft>
              <a:buSzPts val="3600"/>
              <a:buChar char="-"/>
            </a:pPr>
            <a:r>
              <a:rPr lang="en"/>
              <a:t>Multi-Linear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