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8" r:id="rId2"/>
    <p:sldId id="269" r:id="rId3"/>
    <p:sldId id="258" r:id="rId4"/>
    <p:sldId id="280" r:id="rId5"/>
    <p:sldId id="281"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17"/>
    <p:restoredTop sz="94768"/>
  </p:normalViewPr>
  <p:slideViewPr>
    <p:cSldViewPr>
      <p:cViewPr varScale="1">
        <p:scale>
          <a:sx n="110" d="100"/>
          <a:sy n="110" d="100"/>
        </p:scale>
        <p:origin x="1008" y="1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0F859C-3F16-4719-AED3-4AC70AA43371}" type="datetimeFigureOut">
              <a:rPr lang="en-US" smtClean="0"/>
              <a:t>6/3/24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D2285D-FDED-40F6-92F4-75A27A7FC353}" type="slidenum">
              <a:rPr lang="en-US" smtClean="0"/>
              <a:t>‹#›</a:t>
            </a:fld>
            <a:endParaRPr lang="en-US"/>
          </a:p>
        </p:txBody>
      </p:sp>
    </p:spTree>
    <p:extLst>
      <p:ext uri="{BB962C8B-B14F-4D97-AF65-F5344CB8AC3E}">
        <p14:creationId xmlns:p14="http://schemas.microsoft.com/office/powerpoint/2010/main" val="3365529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D2285D-FDED-40F6-92F4-75A27A7FC353}" type="slidenum">
              <a:rPr lang="en-US" smtClean="0"/>
              <a:t>2</a:t>
            </a:fld>
            <a:endParaRPr lang="en-US"/>
          </a:p>
        </p:txBody>
      </p:sp>
    </p:spTree>
    <p:extLst>
      <p:ext uri="{BB962C8B-B14F-4D97-AF65-F5344CB8AC3E}">
        <p14:creationId xmlns:p14="http://schemas.microsoft.com/office/powerpoint/2010/main" val="380467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3DC253-AEB9-4A07-9CFF-FF82EDFFD26A}" type="datetimeFigureOut">
              <a:rPr lang="en-US" smtClean="0"/>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46725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DC253-AEB9-4A07-9CFF-FF82EDFFD26A}" type="datetimeFigureOut">
              <a:rPr lang="en-US" smtClean="0"/>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105730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DC253-AEB9-4A07-9CFF-FF82EDFFD26A}" type="datetimeFigureOut">
              <a:rPr lang="en-US" smtClean="0"/>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361747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DC253-AEB9-4A07-9CFF-FF82EDFFD26A}" type="datetimeFigureOut">
              <a:rPr lang="en-US" smtClean="0"/>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01865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DC253-AEB9-4A07-9CFF-FF82EDFFD26A}" type="datetimeFigureOut">
              <a:rPr lang="en-US" smtClean="0"/>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51493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3DC253-AEB9-4A07-9CFF-FF82EDFFD26A}" type="datetimeFigureOut">
              <a:rPr lang="en-US" smtClean="0"/>
              <a:t>6/3/24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415616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3DC253-AEB9-4A07-9CFF-FF82EDFFD26A}" type="datetimeFigureOut">
              <a:rPr lang="en-US" smtClean="0"/>
              <a:t>6/3/24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19279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3DC253-AEB9-4A07-9CFF-FF82EDFFD26A}" type="datetimeFigureOut">
              <a:rPr lang="en-US" smtClean="0"/>
              <a:t>6/3/24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343971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DC253-AEB9-4A07-9CFF-FF82EDFFD26A}" type="datetimeFigureOut">
              <a:rPr lang="en-US" smtClean="0"/>
              <a:t>6/3/24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144798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DC253-AEB9-4A07-9CFF-FF82EDFFD26A}" type="datetimeFigureOut">
              <a:rPr lang="en-US" smtClean="0"/>
              <a:t>6/3/24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8766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DC253-AEB9-4A07-9CFF-FF82EDFFD26A}" type="datetimeFigureOut">
              <a:rPr lang="en-US" smtClean="0"/>
              <a:t>6/3/24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84299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DC253-AEB9-4A07-9CFF-FF82EDFFD26A}" type="datetimeFigureOut">
              <a:rPr lang="en-US" smtClean="0"/>
              <a:t>6/3/24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D8339-EEA8-451D-9CB6-C0DCB314A2C1}" type="slidenum">
              <a:rPr lang="en-US" smtClean="0"/>
              <a:t>‹#›</a:t>
            </a:fld>
            <a:endParaRPr lang="en-US"/>
          </a:p>
        </p:txBody>
      </p:sp>
    </p:spTree>
    <p:extLst>
      <p:ext uri="{BB962C8B-B14F-4D97-AF65-F5344CB8AC3E}">
        <p14:creationId xmlns:p14="http://schemas.microsoft.com/office/powerpoint/2010/main" val="320827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896"/>
            <a:ext cx="8686800" cy="1143000"/>
          </a:xfrm>
        </p:spPr>
        <p:txBody>
          <a:bodyPr>
            <a:normAutofit fontScale="90000"/>
          </a:bodyPr>
          <a:lstStyle/>
          <a:p>
            <a:r>
              <a:rPr lang="en-US" sz="2000" b="1" dirty="0">
                <a:solidFill>
                  <a:schemeClr val="accent6">
                    <a:lumMod val="10000"/>
                  </a:schemeClr>
                </a:solidFill>
                <a:latin typeface="Bookman Old Style" pitchFamily="18" charset="0"/>
              </a:rPr>
              <a:t>		</a:t>
            </a:r>
            <a:br>
              <a:rPr lang="en-US" sz="2000" b="1" dirty="0">
                <a:solidFill>
                  <a:schemeClr val="accent6">
                    <a:lumMod val="10000"/>
                  </a:schemeClr>
                </a:solidFill>
                <a:latin typeface="Bookman Old Style" pitchFamily="18" charset="0"/>
              </a:rPr>
            </a:br>
            <a:r>
              <a:rPr lang="en-US" sz="2000" b="1" dirty="0">
                <a:solidFill>
                  <a:schemeClr val="accent6">
                    <a:lumMod val="10000"/>
                  </a:schemeClr>
                </a:solidFill>
                <a:latin typeface="Bookman Old Style" pitchFamily="18" charset="0"/>
              </a:rPr>
              <a:t>		</a:t>
            </a:r>
            <a:r>
              <a:rPr lang="en-US" sz="2700" b="1" dirty="0">
                <a:solidFill>
                  <a:srgbClr val="FF0000"/>
                </a:solidFill>
                <a:latin typeface="Bookman Old Style" pitchFamily="18" charset="0"/>
              </a:rPr>
              <a:t>School  of Computer </a:t>
            </a:r>
            <a:br>
              <a:rPr lang="en-US" sz="2700" b="1" dirty="0">
                <a:solidFill>
                  <a:srgbClr val="FF0000"/>
                </a:solidFill>
                <a:latin typeface="Bookman Old Style" pitchFamily="18" charset="0"/>
              </a:rPr>
            </a:br>
            <a:r>
              <a:rPr lang="en-US" sz="2700" b="1" dirty="0">
                <a:solidFill>
                  <a:srgbClr val="FF0000"/>
                </a:solidFill>
                <a:latin typeface="Bookman Old Style" pitchFamily="18" charset="0"/>
              </a:rPr>
              <a:t>		       Science and Engineering</a:t>
            </a:r>
            <a:br>
              <a:rPr lang="en-US" sz="4900" b="1" dirty="0">
                <a:solidFill>
                  <a:srgbClr val="FF0000"/>
                </a:solidFill>
                <a:latin typeface="Bookman Old Style" pitchFamily="18" charset="0"/>
              </a:rPr>
            </a:br>
            <a:endParaRPr lang="en-US" sz="4900" dirty="0">
              <a:solidFill>
                <a:srgbClr val="FF0000"/>
              </a:solidFill>
            </a:endParaRPr>
          </a:p>
        </p:txBody>
      </p:sp>
      <p:sp>
        <p:nvSpPr>
          <p:cNvPr id="3" name="Content Placeholder 2"/>
          <p:cNvSpPr>
            <a:spLocks noGrp="1"/>
          </p:cNvSpPr>
          <p:nvPr>
            <p:ph idx="1"/>
          </p:nvPr>
        </p:nvSpPr>
        <p:spPr>
          <a:xfrm>
            <a:off x="827584" y="1525034"/>
            <a:ext cx="7942312" cy="4525963"/>
          </a:xfrm>
        </p:spPr>
        <p:txBody>
          <a:bodyPr/>
          <a:lstStyle/>
          <a:p>
            <a:pPr marL="0" indent="0">
              <a:buNone/>
            </a:pPr>
            <a:r>
              <a:rPr lang="en-US" b="1" dirty="0">
                <a:solidFill>
                  <a:schemeClr val="accent6">
                    <a:lumMod val="10000"/>
                  </a:schemeClr>
                </a:solidFill>
                <a:latin typeface="Bookman Old Style" pitchFamily="18" charset="0"/>
              </a:rPr>
              <a:t> </a:t>
            </a:r>
          </a:p>
          <a:p>
            <a:pPr marL="0" indent="0" algn="just">
              <a:buNone/>
            </a:pPr>
            <a:r>
              <a:rPr lang="en-US" dirty="0"/>
              <a:t>Program: </a:t>
            </a:r>
            <a:r>
              <a:rPr lang="en-US" dirty="0" err="1"/>
              <a:t>B.Tech</a:t>
            </a:r>
            <a:endParaRPr lang="en-US" dirty="0"/>
          </a:p>
          <a:p>
            <a:pPr marL="0" indent="0" algn="just">
              <a:buNone/>
            </a:pPr>
            <a:r>
              <a:rPr lang="en-US" dirty="0"/>
              <a:t>Course Code: R1UC607C</a:t>
            </a:r>
          </a:p>
          <a:p>
            <a:pPr marL="0" indent="0" algn="just">
              <a:buNone/>
            </a:pPr>
            <a:r>
              <a:rPr lang="en-US" dirty="0"/>
              <a:t>Course Name: Secure Software Engineering</a:t>
            </a:r>
          </a:p>
        </p:txBody>
      </p:sp>
      <p:sp>
        <p:nvSpPr>
          <p:cNvPr id="7" name="Right Triangle 6"/>
          <p:cNvSpPr/>
          <p:nvPr/>
        </p:nvSpPr>
        <p:spPr>
          <a:xfrm>
            <a:off x="0" y="2971800"/>
            <a:ext cx="4572000" cy="3886200"/>
          </a:xfrm>
          <a:prstGeom prst="rtTriangl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 name="Google Shape;66;p13"/>
          <p:cNvPicPr preferRelativeResize="0"/>
          <p:nvPr/>
        </p:nvPicPr>
        <p:blipFill>
          <a:blip r:embed="rId2">
            <a:alphaModFix/>
          </a:blip>
          <a:stretch>
            <a:fillRect/>
          </a:stretch>
        </p:blipFill>
        <p:spPr>
          <a:xfrm>
            <a:off x="0" y="0"/>
            <a:ext cx="3505200" cy="1524793"/>
          </a:xfrm>
          <a:prstGeom prst="rect">
            <a:avLst/>
          </a:prstGeom>
          <a:noFill/>
          <a:ln>
            <a:noFill/>
          </a:ln>
        </p:spPr>
      </p:pic>
    </p:spTree>
    <p:extLst>
      <p:ext uri="{BB962C8B-B14F-4D97-AF65-F5344CB8AC3E}">
        <p14:creationId xmlns:p14="http://schemas.microsoft.com/office/powerpoint/2010/main" val="2737667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F1677AA4-CA86-D212-5090-5C220D5C8C49}"/>
              </a:ext>
            </a:extLst>
          </p:cNvPr>
          <p:cNvSpPr txBox="1"/>
          <p:nvPr/>
        </p:nvSpPr>
        <p:spPr>
          <a:xfrm>
            <a:off x="431539" y="1844824"/>
            <a:ext cx="8280920" cy="4093428"/>
          </a:xfrm>
          <a:prstGeom prst="rect">
            <a:avLst/>
          </a:prstGeom>
          <a:noFill/>
        </p:spPr>
        <p:txBody>
          <a:bodyPr wrap="square">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Customization and Tailoring</a:t>
            </a:r>
            <a:r>
              <a:rPr lang="en-IN" sz="2000" dirty="0">
                <a:latin typeface="Times New Roman" panose="02020603050405020304" pitchFamily="18" charset="0"/>
                <a:cs typeface="Times New Roman" panose="02020603050405020304" pitchFamily="18" charset="0"/>
              </a:rPr>
              <a:t>: Once you've selected a framework, customize it to fit the specific requirements and characteristics of your organization. This may involve selecting relevant controls, guidelines, and best practices from the framework and adapting them to your organization's unique context.</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Integration with SDLC</a:t>
            </a:r>
            <a:r>
              <a:rPr lang="en-IN" sz="2000" dirty="0">
                <a:latin typeface="Times New Roman" panose="02020603050405020304" pitchFamily="18" charset="0"/>
                <a:cs typeface="Times New Roman" panose="02020603050405020304" pitchFamily="18" charset="0"/>
              </a:rPr>
              <a:t>: Integrate the security framework into your organization's software development lifecycle (SDLC). Identify opportunities to incorporate security activities and controls at each phase of the SDLC, from requirements gathering to deployment and maintenance.</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Training and Awareness</a:t>
            </a:r>
            <a:r>
              <a:rPr lang="en-IN" sz="2000" dirty="0">
                <a:latin typeface="Times New Roman" panose="02020603050405020304" pitchFamily="18" charset="0"/>
                <a:cs typeface="Times New Roman" panose="02020603050405020304" pitchFamily="18" charset="0"/>
              </a:rPr>
              <a:t>: Provide training and awareness programs to educate stakeholders, including developers, testers, project managers, and executives, about the adopted security framework and the importance of security in software development.</a:t>
            </a:r>
          </a:p>
        </p:txBody>
      </p:sp>
    </p:spTree>
    <p:extLst>
      <p:ext uri="{BB962C8B-B14F-4D97-AF65-F5344CB8AC3E}">
        <p14:creationId xmlns:p14="http://schemas.microsoft.com/office/powerpoint/2010/main" val="24902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C8C41FF9-3607-D9EA-ABAD-43FF6420CBF6}"/>
              </a:ext>
            </a:extLst>
          </p:cNvPr>
          <p:cNvSpPr txBox="1"/>
          <p:nvPr/>
        </p:nvSpPr>
        <p:spPr>
          <a:xfrm>
            <a:off x="503547" y="1166842"/>
            <a:ext cx="8136904" cy="5324535"/>
          </a:xfrm>
          <a:prstGeom prst="rect">
            <a:avLst/>
          </a:prstGeom>
          <a:noFill/>
        </p:spPr>
        <p:txBody>
          <a:bodyPr wrap="square">
            <a:spAutoFit/>
          </a:bodyPr>
          <a:lstStyle/>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Implementation and Enforcement</a:t>
            </a:r>
            <a:r>
              <a:rPr lang="en-IN" sz="2000" dirty="0">
                <a:latin typeface="Times New Roman" panose="02020603050405020304" pitchFamily="18" charset="0"/>
                <a:cs typeface="Times New Roman" panose="02020603050405020304" pitchFamily="18" charset="0"/>
              </a:rPr>
              <a:t>: Implement the security controls and practices outlined in the framework across your organization's software development projects. Establish clear policies, procedures, and guidelines for ensuring compliance with the security framework.</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Monitoring and Measurement</a:t>
            </a:r>
            <a:r>
              <a:rPr lang="en-IN" sz="2000" dirty="0">
                <a:latin typeface="Times New Roman" panose="02020603050405020304" pitchFamily="18" charset="0"/>
                <a:cs typeface="Times New Roman" panose="02020603050405020304" pitchFamily="18" charset="0"/>
              </a:rPr>
              <a:t>: Establish metrics and key performance indicators (KPIs) to measure the effectiveness of the security framework implementation. Monitor security-related activities and incidents to identify areas for improvement and track progress over time.</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Continuous Improvement</a:t>
            </a:r>
            <a:r>
              <a:rPr lang="en-IN" sz="2000" dirty="0">
                <a:latin typeface="Times New Roman" panose="02020603050405020304" pitchFamily="18" charset="0"/>
                <a:cs typeface="Times New Roman" panose="02020603050405020304" pitchFamily="18" charset="0"/>
              </a:rPr>
              <a:t>: Regularly review and update the security framework to address evolving security threats, technological advancements, and changes in regulatory requirements. Solicit feedback from stakeholders and incorporate lessons learned from security incidents and breaches.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Auditing and Compliance</a:t>
            </a:r>
            <a:r>
              <a:rPr lang="en-IN" sz="2000" dirty="0">
                <a:latin typeface="Times New Roman" panose="02020603050405020304" pitchFamily="18" charset="0"/>
                <a:cs typeface="Times New Roman" panose="02020603050405020304" pitchFamily="18" charset="0"/>
              </a:rPr>
              <a:t>: Conduct regular audits and assessments to ensure compliance with the adopted security framework and relevant regulatory requirements. Address any non-compliance issues and take corrective actions as necessary.</a:t>
            </a:r>
          </a:p>
        </p:txBody>
      </p:sp>
    </p:spTree>
    <p:extLst>
      <p:ext uri="{BB962C8B-B14F-4D97-AF65-F5344CB8AC3E}">
        <p14:creationId xmlns:p14="http://schemas.microsoft.com/office/powerpoint/2010/main" val="323546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CDEC51CC-B995-28C8-6468-67DD49465822}"/>
              </a:ext>
            </a:extLst>
          </p:cNvPr>
          <p:cNvSpPr txBox="1"/>
          <p:nvPr/>
        </p:nvSpPr>
        <p:spPr>
          <a:xfrm>
            <a:off x="395536" y="1423585"/>
            <a:ext cx="8568952" cy="2862322"/>
          </a:xfrm>
          <a:prstGeom prst="rect">
            <a:avLst/>
          </a:prstGeom>
          <a:noFill/>
        </p:spPr>
        <p:txBody>
          <a:bodyPr wrap="square">
            <a:spAutoFit/>
          </a:bodyPr>
          <a:lstStyle/>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Promotion of Security Culture</a:t>
            </a:r>
            <a:r>
              <a:rPr lang="en-IN" sz="2000" dirty="0">
                <a:latin typeface="Times New Roman" panose="02020603050405020304" pitchFamily="18" charset="0"/>
                <a:cs typeface="Times New Roman" panose="02020603050405020304" pitchFamily="18" charset="0"/>
              </a:rPr>
              <a:t>: Foster a culture of security awareness and responsibility throughout the organization. Encourage collaboration between development, security, operations, and other relevant teams to prioritize security and effectively manage security risks.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By following these steps, organizations can effectively adopt an enterprise software security framework and strengthen their overall security posture. This proactive approach helps mitigate security risks, enhance trust with customers and partners, and protect valuable assets from cyber threats.</a:t>
            </a:r>
          </a:p>
        </p:txBody>
      </p:sp>
    </p:spTree>
    <p:extLst>
      <p:ext uri="{BB962C8B-B14F-4D97-AF65-F5344CB8AC3E}">
        <p14:creationId xmlns:p14="http://schemas.microsoft.com/office/powerpoint/2010/main" val="120355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D6CA7106-25FE-3387-40DA-117A9C1DADCA}"/>
              </a:ext>
            </a:extLst>
          </p:cNvPr>
          <p:cNvSpPr txBox="1"/>
          <p:nvPr/>
        </p:nvSpPr>
        <p:spPr>
          <a:xfrm>
            <a:off x="395536" y="1268760"/>
            <a:ext cx="7920880" cy="1015663"/>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How much security is enough for an organization depends on various factors, including the organization's risk tolerance, regulatory requirements, industry standards, and the nature of its assets and operations.</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E92CBD8-510E-C524-BB2E-3FC8CF1DD62D}"/>
              </a:ext>
            </a:extLst>
          </p:cNvPr>
          <p:cNvSpPr txBox="1"/>
          <p:nvPr/>
        </p:nvSpPr>
        <p:spPr>
          <a:xfrm>
            <a:off x="251520" y="2300778"/>
            <a:ext cx="8208912" cy="4247317"/>
          </a:xfrm>
          <a:prstGeom prst="rect">
            <a:avLst/>
          </a:prstGeom>
          <a:noFill/>
        </p:spPr>
        <p:txBody>
          <a:bodyPr wrap="square">
            <a:spAutoFit/>
          </a:bodyPr>
          <a:lstStyle/>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Risk Assessment</a:t>
            </a:r>
            <a:r>
              <a:rPr lang="en-IN" dirty="0">
                <a:latin typeface="Times New Roman" panose="02020603050405020304" pitchFamily="18" charset="0"/>
                <a:cs typeface="Times New Roman" panose="02020603050405020304" pitchFamily="18" charset="0"/>
              </a:rPr>
              <a:t>: Conduct a thorough risk assessment to identify and prioritize potential security risks and threats to your organization's assets, data, and operations. Assess the likelihood and potential impact of various security incidents, such as data breaches, system compromises, and service disruptions.</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Compliance Requirements</a:t>
            </a:r>
            <a:r>
              <a:rPr lang="en-IN" dirty="0">
                <a:latin typeface="Times New Roman" panose="02020603050405020304" pitchFamily="18" charset="0"/>
                <a:cs typeface="Times New Roman" panose="02020603050405020304" pitchFamily="18" charset="0"/>
              </a:rPr>
              <a:t>: Consider regulatory requirements and industry standards that apply to your organization's operations. Compliance with regulations such as GDPR, HIPAA, PCI DSS, and others may dictate specific security controls and practices that must be implemented.</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Asset Value</a:t>
            </a:r>
            <a:r>
              <a:rPr lang="en-IN" dirty="0">
                <a:latin typeface="Times New Roman" panose="02020603050405020304" pitchFamily="18" charset="0"/>
                <a:cs typeface="Times New Roman" panose="02020603050405020304" pitchFamily="18" charset="0"/>
              </a:rPr>
              <a:t>: Evaluate the value of your organization's assets, including intellectual property, customer data, financial information, and reputation. The level of security should be commensurate with the value of the assets being protected.</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Threat Landscape</a:t>
            </a:r>
            <a:r>
              <a:rPr lang="en-IN" dirty="0">
                <a:latin typeface="Times New Roman" panose="02020603050405020304" pitchFamily="18" charset="0"/>
                <a:cs typeface="Times New Roman" panose="02020603050405020304" pitchFamily="18" charset="0"/>
              </a:rPr>
              <a:t>: Stay informed about the evolving threat landscape and emerging cybersecurity threats relevant to your industry and organization. Assess the capabilities and tactics of potential threat actors and adjust security measures accordingly.</a:t>
            </a:r>
          </a:p>
        </p:txBody>
      </p:sp>
    </p:spTree>
    <p:extLst>
      <p:ext uri="{BB962C8B-B14F-4D97-AF65-F5344CB8AC3E}">
        <p14:creationId xmlns:p14="http://schemas.microsoft.com/office/powerpoint/2010/main" val="396223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DD8F3829-9243-1AC7-3E6E-FD31980537BA}"/>
              </a:ext>
            </a:extLst>
          </p:cNvPr>
          <p:cNvSpPr txBox="1"/>
          <p:nvPr/>
        </p:nvSpPr>
        <p:spPr>
          <a:xfrm>
            <a:off x="251520" y="1250654"/>
            <a:ext cx="8352928" cy="5016758"/>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Business Objectives</a:t>
            </a:r>
            <a:r>
              <a:rPr lang="en-IN" sz="2000" dirty="0">
                <a:latin typeface="Times New Roman" panose="02020603050405020304" pitchFamily="18" charset="0"/>
                <a:cs typeface="Times New Roman" panose="02020603050405020304" pitchFamily="18" charset="0"/>
              </a:rPr>
              <a:t>: Align security measures with your organization's business objectives and priorities. Consider factors such as growth strategies, expansion into new markets, partnerships, and customer expectations when determining security requirements.</a:t>
            </a:r>
          </a:p>
          <a:p>
            <a:pPr algn="just"/>
            <a:r>
              <a:rPr lang="en-IN" sz="2000" b="1" dirty="0">
                <a:latin typeface="Times New Roman" panose="02020603050405020304" pitchFamily="18" charset="0"/>
                <a:cs typeface="Times New Roman" panose="02020603050405020304" pitchFamily="18" charset="0"/>
              </a:rPr>
              <a:t>Cost vs. Benefit Analysis</a:t>
            </a:r>
            <a:r>
              <a:rPr lang="en-IN" sz="2000" dirty="0">
                <a:latin typeface="Times New Roman" panose="02020603050405020304" pitchFamily="18" charset="0"/>
                <a:cs typeface="Times New Roman" panose="02020603050405020304" pitchFamily="18" charset="0"/>
              </a:rPr>
              <a:t>: Evaluate the costs associated with implementing and maintaining security measures against the potential benefits of mitigating security risks. Strive to achieve a balance between security investments and business outcomes.</a:t>
            </a:r>
          </a:p>
          <a:p>
            <a:pPr algn="just"/>
            <a:r>
              <a:rPr lang="en-IN" sz="2000" b="1" dirty="0">
                <a:latin typeface="Times New Roman" panose="02020603050405020304" pitchFamily="18" charset="0"/>
                <a:cs typeface="Times New Roman" panose="02020603050405020304" pitchFamily="18" charset="0"/>
              </a:rPr>
              <a:t>Security Maturity</a:t>
            </a:r>
            <a:r>
              <a:rPr lang="en-IN" sz="2000" dirty="0">
                <a:latin typeface="Times New Roman" panose="02020603050405020304" pitchFamily="18" charset="0"/>
                <a:cs typeface="Times New Roman" panose="02020603050405020304" pitchFamily="18" charset="0"/>
              </a:rPr>
              <a:t>: Assess your organization's current security maturity level and establish a roadmap for improving security capabilities over time. Prioritize investments in areas where security gaps are most significant and where the greatest impact can be achieved.</a:t>
            </a:r>
          </a:p>
          <a:p>
            <a:pPr algn="just"/>
            <a:r>
              <a:rPr lang="en-IN" sz="2000" b="1" dirty="0">
                <a:latin typeface="Times New Roman" panose="02020603050405020304" pitchFamily="18" charset="0"/>
                <a:cs typeface="Times New Roman" panose="02020603050405020304" pitchFamily="18" charset="0"/>
              </a:rPr>
              <a:t>Continuous Improvement</a:t>
            </a:r>
            <a:r>
              <a:rPr lang="en-IN" sz="2000" dirty="0">
                <a:latin typeface="Times New Roman" panose="02020603050405020304" pitchFamily="18" charset="0"/>
                <a:cs typeface="Times New Roman" panose="02020603050405020304" pitchFamily="18" charset="0"/>
              </a:rPr>
              <a:t>: Recognize that security is an ongoing process that requires continuous monitoring, adaptation, and improvement. Regularly review and update security measures to address new threats, vulnerabilities, and changes in the business environment.</a:t>
            </a:r>
          </a:p>
        </p:txBody>
      </p:sp>
    </p:spTree>
    <p:extLst>
      <p:ext uri="{BB962C8B-B14F-4D97-AF65-F5344CB8AC3E}">
        <p14:creationId xmlns:p14="http://schemas.microsoft.com/office/powerpoint/2010/main" val="1150938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A48AFA66-A1EC-C230-6223-A5C62DC7B86F}"/>
              </a:ext>
            </a:extLst>
          </p:cNvPr>
          <p:cNvSpPr txBox="1"/>
          <p:nvPr/>
        </p:nvSpPr>
        <p:spPr>
          <a:xfrm>
            <a:off x="107504" y="1720840"/>
            <a:ext cx="8496944" cy="3785652"/>
          </a:xfrm>
          <a:prstGeom prst="rect">
            <a:avLst/>
          </a:prstGeom>
          <a:noFill/>
        </p:spPr>
        <p:txBody>
          <a:bodyPr wrap="square">
            <a:spAutoFit/>
          </a:bodyPr>
          <a:lstStyle/>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Stakeholder Expectations</a:t>
            </a:r>
            <a:r>
              <a:rPr lang="en-IN" sz="2000" dirty="0">
                <a:latin typeface="Times New Roman" panose="02020603050405020304" pitchFamily="18" charset="0"/>
                <a:cs typeface="Times New Roman" panose="02020603050405020304" pitchFamily="18" charset="0"/>
              </a:rPr>
              <a:t>: Consider the expectations and requirements of stakeholders, including customers, partners, investors, and regulators, regarding the security of your organization's systems and data.</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Industry Best Practices</a:t>
            </a:r>
            <a:r>
              <a:rPr lang="en-IN" sz="2000" dirty="0">
                <a:latin typeface="Times New Roman" panose="02020603050405020304" pitchFamily="18" charset="0"/>
                <a:cs typeface="Times New Roman" panose="02020603050405020304" pitchFamily="18" charset="0"/>
              </a:rPr>
              <a:t>: Benchmark your organization's security practices against industry best practices and standards. Engage with peer organizations, industry groups, and security experts to stay informed about emerging trends and recommended security practices.</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Ultimately, the goal is to strike a balance between achieving an acceptable level of security and maintaining operational efficiency, flexibility, and agility. Organizations should adopt a risk-based approach to security that considers the unique characteristics and priorities of the business while also addressing regulatory requirements and industry standards.</a:t>
            </a:r>
          </a:p>
        </p:txBody>
      </p:sp>
    </p:spTree>
    <p:extLst>
      <p:ext uri="{BB962C8B-B14F-4D97-AF65-F5344CB8AC3E}">
        <p14:creationId xmlns:p14="http://schemas.microsoft.com/office/powerpoint/2010/main" val="2491596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6F9D3670-D21C-6712-FEEA-9D133ED8BECF}"/>
              </a:ext>
            </a:extLst>
          </p:cNvPr>
          <p:cNvSpPr txBox="1"/>
          <p:nvPr/>
        </p:nvSpPr>
        <p:spPr>
          <a:xfrm>
            <a:off x="359531" y="1196752"/>
            <a:ext cx="8424936" cy="1631216"/>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Security and project management are closely intertwined, as security considerations should be integrated into every phase of the project management process to ensure that security risks are adequately addressed throughout the project lifecycle. Here's how security intersects with various aspects of project management:</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34A378D-9BA5-1F7C-1473-1450CB7BAA7E}"/>
              </a:ext>
            </a:extLst>
          </p:cNvPr>
          <p:cNvSpPr txBox="1"/>
          <p:nvPr/>
        </p:nvSpPr>
        <p:spPr>
          <a:xfrm>
            <a:off x="359531" y="3212976"/>
            <a:ext cx="8424936" cy="2862322"/>
          </a:xfrm>
          <a:prstGeom prst="rect">
            <a:avLst/>
          </a:prstGeom>
          <a:noFill/>
        </p:spPr>
        <p:txBody>
          <a:bodyPr wrap="square">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Initiation Phase</a:t>
            </a:r>
            <a:r>
              <a:rPr lang="en-IN" sz="2000" dirty="0">
                <a:latin typeface="Times New Roman" panose="02020603050405020304" pitchFamily="18" charset="0"/>
                <a:cs typeface="Times New Roman" panose="02020603050405020304" pitchFamily="18" charset="0"/>
              </a:rPr>
              <a:t>: During the initiation phase of a project, security considerations should be identified and defined. This involves assessing the security requirements, objectives, and constraints of the project, as well as identifying stakeholders and their roles in security governance.</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Planning Phase</a:t>
            </a:r>
            <a:r>
              <a:rPr lang="en-IN" sz="2000" dirty="0">
                <a:latin typeface="Times New Roman" panose="02020603050405020304" pitchFamily="18" charset="0"/>
                <a:cs typeface="Times New Roman" panose="02020603050405020304" pitchFamily="18" charset="0"/>
              </a:rPr>
              <a:t>: In the planning phase, project managers should develop a comprehensive security plan that outlines the security objectives, strategies, and measures for the project. This may include conducting risk assessments, defining security roles and responsibilities, establishing security policies and procedures, and identifying security controls and countermeasures.</a:t>
            </a:r>
          </a:p>
        </p:txBody>
      </p:sp>
    </p:spTree>
    <p:extLst>
      <p:ext uri="{BB962C8B-B14F-4D97-AF65-F5344CB8AC3E}">
        <p14:creationId xmlns:p14="http://schemas.microsoft.com/office/powerpoint/2010/main" val="3929917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330B2307-E82A-4D8A-3BCB-06A8297D6F09}"/>
              </a:ext>
            </a:extLst>
          </p:cNvPr>
          <p:cNvSpPr txBox="1"/>
          <p:nvPr/>
        </p:nvSpPr>
        <p:spPr>
          <a:xfrm>
            <a:off x="251520" y="1121688"/>
            <a:ext cx="8424936" cy="5355312"/>
          </a:xfrm>
          <a:prstGeom prst="rect">
            <a:avLst/>
          </a:prstGeom>
          <a:noFill/>
        </p:spPr>
        <p:txBody>
          <a:bodyPr wrap="square">
            <a:spAutoFit/>
          </a:bodyPr>
          <a:lstStyle/>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Scope Management</a:t>
            </a:r>
            <a:r>
              <a:rPr lang="en-IN" dirty="0">
                <a:latin typeface="Times New Roman" panose="02020603050405020304" pitchFamily="18" charset="0"/>
                <a:cs typeface="Times New Roman" panose="02020603050405020304" pitchFamily="18" charset="0"/>
              </a:rPr>
              <a:t>: Security considerations should be factored into the project scope to ensure that security requirements are adequately addressed. This may involve identifying security-related deliverables, such as security assessments, penetration tests, and security documentation, and ensuring that they are included in the project scope.</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Resource Management</a:t>
            </a:r>
            <a:r>
              <a:rPr lang="en-IN" dirty="0">
                <a:latin typeface="Times New Roman" panose="02020603050405020304" pitchFamily="18" charset="0"/>
                <a:cs typeface="Times New Roman" panose="02020603050405020304" pitchFamily="18" charset="0"/>
              </a:rPr>
              <a:t>: Project managers should allocate resources, such as budget, personnel, and tools, to support the implementation of security measures throughout the project lifecycle. This may involve budgeting for security investments, securing skilled personnel with expertise in security, and procuring security tools and technologies.</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Schedule Management</a:t>
            </a:r>
            <a:r>
              <a:rPr lang="en-IN" dirty="0">
                <a:latin typeface="Times New Roman" panose="02020603050405020304" pitchFamily="18" charset="0"/>
                <a:cs typeface="Times New Roman" panose="02020603050405020304" pitchFamily="18" charset="0"/>
              </a:rPr>
              <a:t>: Security activities should be integrated into the project schedule to ensure that they are completed in a timely manner. This may involve scheduling security assessments, reviews, and testing activities at appropriate intervals throughout the project lifecycle.</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Risk Management</a:t>
            </a:r>
            <a:r>
              <a:rPr lang="en-IN" dirty="0">
                <a:latin typeface="Times New Roman" panose="02020603050405020304" pitchFamily="18" charset="0"/>
                <a:cs typeface="Times New Roman" panose="02020603050405020304" pitchFamily="18" charset="0"/>
              </a:rPr>
              <a:t>: Project managers should identify, assess, and mitigate security risks throughout the project lifecycle. This involves conducting risk assessments to identify potential security threats and vulnerabilities, evaluating the likelihood and impact of security incidents, and implementing risk mitigation measures to reduce the risk exposure.</a:t>
            </a:r>
          </a:p>
        </p:txBody>
      </p:sp>
    </p:spTree>
    <p:extLst>
      <p:ext uri="{BB962C8B-B14F-4D97-AF65-F5344CB8AC3E}">
        <p14:creationId xmlns:p14="http://schemas.microsoft.com/office/powerpoint/2010/main" val="693787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53510996-9949-EC37-9E90-752A313E3215}"/>
              </a:ext>
            </a:extLst>
          </p:cNvPr>
          <p:cNvSpPr txBox="1"/>
          <p:nvPr/>
        </p:nvSpPr>
        <p:spPr>
          <a:xfrm>
            <a:off x="44453" y="1720840"/>
            <a:ext cx="8640960" cy="3416320"/>
          </a:xfrm>
          <a:prstGeom prst="rect">
            <a:avLst/>
          </a:prstGeom>
          <a:noFill/>
        </p:spPr>
        <p:txBody>
          <a:bodyPr wrap="square">
            <a:spAutoFit/>
          </a:bodyPr>
          <a:lstStyle/>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Quality Management</a:t>
            </a:r>
            <a:r>
              <a:rPr lang="en-IN" dirty="0">
                <a:latin typeface="Times New Roman" panose="02020603050405020304" pitchFamily="18" charset="0"/>
                <a:cs typeface="Times New Roman" panose="02020603050405020304" pitchFamily="18" charset="0"/>
              </a:rPr>
              <a:t>: Security considerations should be integrated into the project's quality management processes to ensure that security requirements are met. This may involve conducting security reviews, inspections, and testing activities to verify that security controls are implemented effectively and meet the desired security objectives.</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Communication Management</a:t>
            </a:r>
            <a:r>
              <a:rPr lang="en-IN" dirty="0">
                <a:latin typeface="Times New Roman" panose="02020603050405020304" pitchFamily="18" charset="0"/>
                <a:cs typeface="Times New Roman" panose="02020603050405020304" pitchFamily="18" charset="0"/>
              </a:rPr>
              <a:t>: Project managers should communicate effectively with stakeholders about security-related issues, risks, and decisions. This may involve providing regular updates on security status, escalating security concerns to appropriate stakeholders, and facilitating discussions about security requirements and trade-offs.</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Change Management</a:t>
            </a:r>
            <a:r>
              <a:rPr lang="en-IN" dirty="0">
                <a:latin typeface="Times New Roman" panose="02020603050405020304" pitchFamily="18" charset="0"/>
                <a:cs typeface="Times New Roman" panose="02020603050405020304" pitchFamily="18" charset="0"/>
              </a:rPr>
              <a:t>: Changes to project scope, requirements, or plans may have implications for security. Project managers should assess the impact of changes on security objectives and ensure that appropriate security measures are implemented to address any new or modified security risks.</a:t>
            </a:r>
          </a:p>
        </p:txBody>
      </p:sp>
    </p:spTree>
    <p:extLst>
      <p:ext uri="{BB962C8B-B14F-4D97-AF65-F5344CB8AC3E}">
        <p14:creationId xmlns:p14="http://schemas.microsoft.com/office/powerpoint/2010/main" val="1643467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A8832CD9-7F87-5770-55E1-40DCBC77AFE9}"/>
              </a:ext>
            </a:extLst>
          </p:cNvPr>
          <p:cNvSpPr txBox="1"/>
          <p:nvPr/>
        </p:nvSpPr>
        <p:spPr>
          <a:xfrm>
            <a:off x="455786" y="1844824"/>
            <a:ext cx="8280920" cy="3139321"/>
          </a:xfrm>
          <a:prstGeom prst="rect">
            <a:avLst/>
          </a:prstGeom>
          <a:noFill/>
        </p:spPr>
        <p:txBody>
          <a:bodyPr wrap="square">
            <a:spAutoFit/>
          </a:bodyPr>
          <a:lstStyle/>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Closure Phase</a:t>
            </a:r>
            <a:r>
              <a:rPr lang="en-IN" dirty="0">
                <a:latin typeface="Times New Roman" panose="02020603050405020304" pitchFamily="18" charset="0"/>
                <a:cs typeface="Times New Roman" panose="02020603050405020304" pitchFamily="18" charset="0"/>
              </a:rPr>
              <a:t>: In the closure phase, project managers should conduct a final security review to ensure that all security requirements have been met and that any outstanding security issues or risks have been addressed. This may involve documenting lessons learned, updating security documentation, and transitioning security responsibilities to the appropriate stakeholders.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integrating security considerations into project management processes, organizations can effectively manage security risks and ensure that security requirements are met throughout the project lifecycle. This proactive approach helps mitigate security threats, protect valuable assets, and enhance the overall security posture of the organization.</a:t>
            </a:r>
          </a:p>
        </p:txBody>
      </p:sp>
    </p:spTree>
    <p:extLst>
      <p:ext uri="{BB962C8B-B14F-4D97-AF65-F5344CB8AC3E}">
        <p14:creationId xmlns:p14="http://schemas.microsoft.com/office/powerpoint/2010/main" val="370516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24" y="216024"/>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pic>
        <p:nvPicPr>
          <p:cNvPr id="6" name="Google Shape;66;p13"/>
          <p:cNvPicPr preferRelativeResize="0"/>
          <p:nvPr/>
        </p:nvPicPr>
        <p:blipFill>
          <a:blip r:embed="rId3">
            <a:alphaModFix/>
          </a:blip>
          <a:stretch>
            <a:fillRect/>
          </a:stretch>
        </p:blipFill>
        <p:spPr>
          <a:xfrm>
            <a:off x="-1776" y="212535"/>
            <a:ext cx="1623223" cy="1052735"/>
          </a:xfrm>
          <a:prstGeom prst="rect">
            <a:avLst/>
          </a:prstGeom>
          <a:noFill/>
          <a:ln>
            <a:noFill/>
          </a:ln>
        </p:spPr>
      </p:pic>
      <p:sp>
        <p:nvSpPr>
          <p:cNvPr id="11" name="TextBox 10"/>
          <p:cNvSpPr txBox="1"/>
          <p:nvPr/>
        </p:nvSpPr>
        <p:spPr>
          <a:xfrm>
            <a:off x="72007" y="6693024"/>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sp>
        <p:nvSpPr>
          <p:cNvPr id="12" name="Content Placeholder 11"/>
          <p:cNvSpPr txBox="1">
            <a:spLocks noGrp="1"/>
          </p:cNvSpPr>
          <p:nvPr>
            <p:ph idx="1"/>
          </p:nvPr>
        </p:nvSpPr>
        <p:spPr>
          <a:xfrm>
            <a:off x="483123" y="1484784"/>
            <a:ext cx="8177753" cy="4315027"/>
          </a:xfrm>
          <a:prstGeom prst="rect">
            <a:avLst/>
          </a:prstGeom>
          <a:noFill/>
        </p:spPr>
        <p:txBody>
          <a:bodyPr wrap="square" rtlCol="0">
            <a:spAutoFit/>
          </a:bodyPr>
          <a:lstStyle/>
          <a:p>
            <a:pPr marL="0" lvl="0" indent="0">
              <a:buNone/>
            </a:pPr>
            <a:r>
              <a:rPr lang="en-US" b="1" dirty="0">
                <a:solidFill>
                  <a:srgbClr val="FF0000"/>
                </a:solidFill>
              </a:rPr>
              <a:t>Course Outcomes :</a:t>
            </a:r>
          </a:p>
          <a:p>
            <a:pPr marL="0" lvl="0" indent="0">
              <a:buNone/>
            </a:pPr>
            <a:endParaRPr lang="en-US" b="1" dirty="0">
              <a:solidFill>
                <a:srgbClr val="FF0000"/>
              </a:solidFill>
            </a:endParaRPr>
          </a:p>
          <a:p>
            <a:pPr marL="0" lvl="0" indent="0">
              <a:spcBef>
                <a:spcPts val="1600"/>
              </a:spcBef>
              <a:buNone/>
            </a:pPr>
            <a:endParaRPr lang="en-US" sz="2000" dirty="0"/>
          </a:p>
          <a:p>
            <a:pPr marL="0" lvl="0" indent="0">
              <a:spcBef>
                <a:spcPts val="1600"/>
              </a:spcBef>
              <a:buNone/>
            </a:pPr>
            <a:endParaRPr lang="en-US" sz="2000" dirty="0"/>
          </a:p>
          <a:p>
            <a:pPr marL="0" lvl="0" indent="0">
              <a:spcBef>
                <a:spcPts val="1600"/>
              </a:spcBef>
              <a:buNone/>
            </a:pPr>
            <a:endParaRPr lang="en-US" sz="2000" dirty="0"/>
          </a:p>
          <a:p>
            <a:pPr marL="0" lvl="0" indent="0">
              <a:spcBef>
                <a:spcPts val="1600"/>
              </a:spcBef>
              <a:buNone/>
            </a:pPr>
            <a:endParaRPr lang="en-US" sz="2000" dirty="0"/>
          </a:p>
          <a:p>
            <a:pPr marL="0" lvl="0" indent="0">
              <a:spcBef>
                <a:spcPts val="1600"/>
              </a:spcBef>
              <a:spcAft>
                <a:spcPts val="1600"/>
              </a:spcAft>
              <a:buNone/>
            </a:pPr>
            <a:endParaRPr lang="en-US" sz="2000" dirty="0"/>
          </a:p>
          <a:p>
            <a:endParaRPr lang="en-US" sz="2000" dirty="0">
              <a:latin typeface="Oswald" charset="0"/>
            </a:endParaRPr>
          </a:p>
        </p:txBody>
      </p:sp>
      <p:graphicFrame>
        <p:nvGraphicFramePr>
          <p:cNvPr id="2" name="Table 1">
            <a:extLst>
              <a:ext uri="{FF2B5EF4-FFF2-40B4-BE49-F238E27FC236}">
                <a16:creationId xmlns:a16="http://schemas.microsoft.com/office/drawing/2014/main" id="{45B6B782-B7C6-49BB-B1BD-1AF709B7EA31}"/>
              </a:ext>
            </a:extLst>
          </p:cNvPr>
          <p:cNvGraphicFramePr>
            <a:graphicFrameLocks noGrp="1"/>
          </p:cNvGraphicFramePr>
          <p:nvPr>
            <p:extLst>
              <p:ext uri="{D42A27DB-BD31-4B8C-83A1-F6EECF244321}">
                <p14:modId xmlns:p14="http://schemas.microsoft.com/office/powerpoint/2010/main" val="1668505770"/>
              </p:ext>
            </p:extLst>
          </p:nvPr>
        </p:nvGraphicFramePr>
        <p:xfrm>
          <a:off x="499879" y="1962179"/>
          <a:ext cx="7769967" cy="3354674"/>
        </p:xfrm>
        <a:graphic>
          <a:graphicData uri="http://schemas.openxmlformats.org/drawingml/2006/table">
            <a:tbl>
              <a:tblPr>
                <a:tableStyleId>{5C22544A-7EE6-4342-B048-85BDC9FD1C3A}</a:tableStyleId>
              </a:tblPr>
              <a:tblGrid>
                <a:gridCol w="1218372">
                  <a:extLst>
                    <a:ext uri="{9D8B030D-6E8A-4147-A177-3AD203B41FA5}">
                      <a16:colId xmlns:a16="http://schemas.microsoft.com/office/drawing/2014/main" val="2392523024"/>
                    </a:ext>
                  </a:extLst>
                </a:gridCol>
                <a:gridCol w="4865494">
                  <a:extLst>
                    <a:ext uri="{9D8B030D-6E8A-4147-A177-3AD203B41FA5}">
                      <a16:colId xmlns:a16="http://schemas.microsoft.com/office/drawing/2014/main" val="2149980291"/>
                    </a:ext>
                  </a:extLst>
                </a:gridCol>
                <a:gridCol w="911744">
                  <a:extLst>
                    <a:ext uri="{9D8B030D-6E8A-4147-A177-3AD203B41FA5}">
                      <a16:colId xmlns:a16="http://schemas.microsoft.com/office/drawing/2014/main" val="235898688"/>
                    </a:ext>
                  </a:extLst>
                </a:gridCol>
                <a:gridCol w="774357">
                  <a:extLst>
                    <a:ext uri="{9D8B030D-6E8A-4147-A177-3AD203B41FA5}">
                      <a16:colId xmlns:a16="http://schemas.microsoft.com/office/drawing/2014/main" val="3288692464"/>
                    </a:ext>
                  </a:extLst>
                </a:gridCol>
              </a:tblGrid>
              <a:tr h="325501">
                <a:tc gridSpan="4">
                  <a:txBody>
                    <a:bodyPr/>
                    <a:lstStyle/>
                    <a:p>
                      <a:pPr algn="l">
                        <a:spcAft>
                          <a:spcPts val="0"/>
                        </a:spcAft>
                      </a:pPr>
                      <a:r>
                        <a:rPr lang="en-IN" sz="1400" dirty="0">
                          <a:effectLst/>
                        </a:rPr>
                        <a:t>Course Outcomes (COs): At the end of the course, the student will be able to</a:t>
                      </a:r>
                    </a:p>
                    <a:p>
                      <a:pPr algn="l">
                        <a:spcAft>
                          <a:spcPts val="0"/>
                        </a:spcAft>
                      </a:pPr>
                      <a:r>
                        <a:rPr lang="en-IN" sz="1400" dirty="0">
                          <a:effectLst/>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72549625"/>
                  </a:ext>
                </a:extLst>
              </a:tr>
              <a:tr h="434000">
                <a:tc>
                  <a:txBody>
                    <a:bodyPr/>
                    <a:lstStyle/>
                    <a:p>
                      <a:pPr algn="l">
                        <a:spcAft>
                          <a:spcPts val="0"/>
                        </a:spcAft>
                      </a:pPr>
                      <a:r>
                        <a:rPr lang="en-IN" sz="1400" dirty="0">
                          <a:effectLst/>
                        </a:rPr>
                        <a:t>CO No.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l">
                        <a:spcAft>
                          <a:spcPts val="0"/>
                        </a:spcAft>
                      </a:pPr>
                      <a:r>
                        <a:rPr lang="en-IN" sz="1400" dirty="0">
                          <a:effectLst/>
                        </a:rPr>
                        <a:t>Course Outcomes (Action verb should be in italics)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l">
                        <a:spcAft>
                          <a:spcPts val="0"/>
                        </a:spcAft>
                      </a:pPr>
                      <a:r>
                        <a:rPr lang="en-IN" sz="1400">
                          <a:effectLst/>
                        </a:rPr>
                        <a:t>Bloom’s</a:t>
                      </a:r>
                    </a:p>
                    <a:p>
                      <a:pPr algn="l">
                        <a:spcAft>
                          <a:spcPts val="0"/>
                        </a:spcAft>
                      </a:pPr>
                      <a:r>
                        <a:rPr lang="en-IN" sz="1400">
                          <a:effectLst/>
                        </a:rPr>
                        <a:t>taxonomy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l">
                        <a:spcAft>
                          <a:spcPts val="0"/>
                        </a:spcAft>
                      </a:pPr>
                      <a:r>
                        <a:rPr lang="en-IN" sz="1400" dirty="0">
                          <a:effectLst/>
                        </a:rPr>
                        <a:t>Bloom’s</a:t>
                      </a:r>
                    </a:p>
                    <a:p>
                      <a:pPr algn="l">
                        <a:spcAft>
                          <a:spcPts val="0"/>
                        </a:spcAft>
                      </a:pPr>
                      <a:r>
                        <a:rPr lang="en-IN" sz="1400" dirty="0">
                          <a:effectLst/>
                        </a:rPr>
                        <a:t>Level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extLst>
                  <a:ext uri="{0D108BD9-81ED-4DB2-BD59-A6C34878D82A}">
                    <a16:rowId xmlns:a16="http://schemas.microsoft.com/office/drawing/2014/main" val="3153633676"/>
                  </a:ext>
                </a:extLst>
              </a:tr>
              <a:tr h="617958">
                <a:tc>
                  <a:txBody>
                    <a:bodyPr/>
                    <a:lstStyle/>
                    <a:p>
                      <a:pPr marL="179705" algn="l">
                        <a:lnSpc>
                          <a:spcPct val="200000"/>
                        </a:lnSpc>
                        <a:spcAft>
                          <a:spcPts val="600"/>
                        </a:spcAft>
                      </a:pPr>
                      <a:r>
                        <a:rPr lang="en-US" sz="1400" dirty="0">
                          <a:effectLst/>
                        </a:rPr>
                        <a:t>CO1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just">
                        <a:spcAft>
                          <a:spcPts val="0"/>
                        </a:spcAft>
                      </a:pPr>
                      <a:r>
                        <a:rPr lang="en-US" sz="1400" dirty="0">
                          <a:effectLst/>
                        </a:rPr>
                        <a:t>Understand the fundamentals of secure software techniques in software development.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tc>
                  <a:txBody>
                    <a:bodyPr/>
                    <a:lstStyle/>
                    <a:p>
                      <a:pPr algn="l">
                        <a:spcAft>
                          <a:spcPts val="0"/>
                        </a:spcAft>
                        <a:tabLst>
                          <a:tab pos="971550" algn="l"/>
                        </a:tabLst>
                      </a:pPr>
                      <a:r>
                        <a:rPr lang="en-IN" sz="1400" dirty="0">
                          <a:effectLst/>
                        </a:rPr>
                        <a:t>Understand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indent="34290" algn="l">
                        <a:spcAft>
                          <a:spcPts val="0"/>
                        </a:spcAft>
                        <a:tabLst>
                          <a:tab pos="971550" algn="l"/>
                        </a:tabLst>
                      </a:pPr>
                      <a:r>
                        <a:rPr lang="en-IN" sz="1400" dirty="0">
                          <a:effectLst/>
                        </a:rPr>
                        <a:t>K2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extLst>
                  <a:ext uri="{0D108BD9-81ED-4DB2-BD59-A6C34878D82A}">
                    <a16:rowId xmlns:a16="http://schemas.microsoft.com/office/drawing/2014/main" val="3892670408"/>
                  </a:ext>
                </a:extLst>
              </a:tr>
              <a:tr h="617958">
                <a:tc>
                  <a:txBody>
                    <a:bodyPr/>
                    <a:lstStyle/>
                    <a:p>
                      <a:pPr marL="179705" algn="l">
                        <a:lnSpc>
                          <a:spcPct val="200000"/>
                        </a:lnSpc>
                        <a:spcAft>
                          <a:spcPts val="600"/>
                        </a:spcAft>
                      </a:pPr>
                      <a:r>
                        <a:rPr lang="en-US" sz="1400">
                          <a:effectLst/>
                        </a:rPr>
                        <a:t>CO2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just">
                        <a:spcAft>
                          <a:spcPts val="0"/>
                        </a:spcAft>
                      </a:pPr>
                      <a:r>
                        <a:rPr lang="en-US" sz="1400" dirty="0">
                          <a:effectLst/>
                        </a:rPr>
                        <a:t>Apply secure software requirement and architecture models in software development with an effective report.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971550" algn="l"/>
                        </a:tabLst>
                        <a:defRPr/>
                      </a:pPr>
                      <a:r>
                        <a:rPr lang="en-IN" sz="1400" dirty="0">
                          <a:effectLst/>
                        </a:rPr>
                        <a:t>Understand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tabLst>
                          <a:tab pos="971550" algn="l"/>
                        </a:tabLst>
                      </a:pPr>
                      <a:r>
                        <a:rPr lang="en-IN" sz="1400" dirty="0">
                          <a:effectLst/>
                        </a:rPr>
                        <a:t>, Apply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indent="34290" algn="l">
                        <a:spcAft>
                          <a:spcPts val="0"/>
                        </a:spcAft>
                        <a:tabLst>
                          <a:tab pos="971550" algn="l"/>
                        </a:tabLst>
                      </a:pPr>
                      <a:r>
                        <a:rPr lang="en-IN" sz="1400" dirty="0">
                          <a:effectLst/>
                        </a:rPr>
                        <a:t>K2,</a:t>
                      </a:r>
                    </a:p>
                    <a:p>
                      <a:pPr indent="34290" algn="l">
                        <a:spcAft>
                          <a:spcPts val="0"/>
                        </a:spcAft>
                        <a:tabLst>
                          <a:tab pos="971550" algn="l"/>
                        </a:tabLst>
                      </a:pPr>
                      <a:r>
                        <a:rPr lang="en-IN" sz="1400" dirty="0">
                          <a:effectLst/>
                        </a:rPr>
                        <a:t>K3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extLst>
                  <a:ext uri="{0D108BD9-81ED-4DB2-BD59-A6C34878D82A}">
                    <a16:rowId xmlns:a16="http://schemas.microsoft.com/office/drawing/2014/main" val="712796906"/>
                  </a:ext>
                </a:extLst>
              </a:tr>
              <a:tr h="617958">
                <a:tc>
                  <a:txBody>
                    <a:bodyPr/>
                    <a:lstStyle/>
                    <a:p>
                      <a:pPr marL="179705" algn="l">
                        <a:lnSpc>
                          <a:spcPct val="200000"/>
                        </a:lnSpc>
                        <a:spcAft>
                          <a:spcPts val="600"/>
                        </a:spcAft>
                      </a:pPr>
                      <a:r>
                        <a:rPr lang="en-US" sz="1400">
                          <a:effectLst/>
                        </a:rPr>
                        <a:t>CO3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just">
                        <a:spcAft>
                          <a:spcPts val="0"/>
                        </a:spcAft>
                      </a:pPr>
                      <a:r>
                        <a:rPr lang="en-US" sz="1400" dirty="0">
                          <a:effectLst/>
                        </a:rPr>
                        <a:t>Apply the Concepts of System Security and Complexity in Software Development Process.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tc>
                  <a:txBody>
                    <a:bodyPr/>
                    <a:lstStyle/>
                    <a:p>
                      <a:pPr indent="34290" algn="l">
                        <a:spcAft>
                          <a:spcPts val="0"/>
                        </a:spcAft>
                        <a:tabLst>
                          <a:tab pos="971550" algn="l"/>
                        </a:tabLst>
                      </a:pPr>
                      <a:r>
                        <a:rPr lang="en-IN" sz="1400" dirty="0">
                          <a:effectLst/>
                        </a:rPr>
                        <a:t>Understand, Apply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indent="34290" algn="l">
                        <a:spcAft>
                          <a:spcPts val="0"/>
                        </a:spcAft>
                        <a:tabLst>
                          <a:tab pos="971550" algn="l"/>
                        </a:tabLst>
                      </a:pPr>
                      <a:r>
                        <a:rPr lang="en-IN" sz="1400">
                          <a:effectLst/>
                        </a:rPr>
                        <a:t>K2, K3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extLst>
                  <a:ext uri="{0D108BD9-81ED-4DB2-BD59-A6C34878D82A}">
                    <a16:rowId xmlns:a16="http://schemas.microsoft.com/office/drawing/2014/main" val="3064809299"/>
                  </a:ext>
                </a:extLst>
              </a:tr>
              <a:tr h="617958">
                <a:tc>
                  <a:txBody>
                    <a:bodyPr/>
                    <a:lstStyle/>
                    <a:p>
                      <a:pPr marL="179705" algn="l">
                        <a:lnSpc>
                          <a:spcPct val="200000"/>
                        </a:lnSpc>
                        <a:spcAft>
                          <a:spcPts val="600"/>
                        </a:spcAft>
                      </a:pPr>
                      <a:r>
                        <a:rPr lang="en-US" sz="1400">
                          <a:effectLst/>
                        </a:rPr>
                        <a:t>CO4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just">
                        <a:spcAft>
                          <a:spcPts val="0"/>
                        </a:spcAft>
                      </a:pPr>
                      <a:r>
                        <a:rPr lang="en-US" sz="1400" dirty="0">
                          <a:effectLst/>
                        </a:rPr>
                        <a:t>Apply suitable framework for providing security to a project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tc>
                  <a:txBody>
                    <a:bodyPr/>
                    <a:lstStyle/>
                    <a:p>
                      <a:pPr indent="34290" algn="l">
                        <a:spcAft>
                          <a:spcPts val="0"/>
                        </a:spcAft>
                        <a:tabLst>
                          <a:tab pos="971550" algn="l"/>
                        </a:tabLst>
                      </a:pPr>
                      <a:r>
                        <a:rPr lang="en-IN" sz="1400" dirty="0">
                          <a:effectLst/>
                        </a:rPr>
                        <a:t>Understand, Apply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indent="34290" algn="l">
                        <a:spcAft>
                          <a:spcPts val="0"/>
                        </a:spcAft>
                        <a:tabLst>
                          <a:tab pos="971550" algn="l"/>
                        </a:tabLst>
                      </a:pPr>
                      <a:r>
                        <a:rPr lang="en-IN" sz="1400" dirty="0">
                          <a:effectLst/>
                        </a:rPr>
                        <a:t>K2, K3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extLst>
                  <a:ext uri="{0D108BD9-81ED-4DB2-BD59-A6C34878D82A}">
                    <a16:rowId xmlns:a16="http://schemas.microsoft.com/office/drawing/2014/main" val="1260645173"/>
                  </a:ext>
                </a:extLst>
              </a:tr>
            </a:tbl>
          </a:graphicData>
        </a:graphic>
      </p:graphicFrame>
    </p:spTree>
    <p:extLst>
      <p:ext uri="{BB962C8B-B14F-4D97-AF65-F5344CB8AC3E}">
        <p14:creationId xmlns:p14="http://schemas.microsoft.com/office/powerpoint/2010/main" val="3494457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4F3E7530-E0DA-B5A7-22BD-71ABE2D5A099}"/>
              </a:ext>
            </a:extLst>
          </p:cNvPr>
          <p:cNvSpPr txBox="1"/>
          <p:nvPr/>
        </p:nvSpPr>
        <p:spPr>
          <a:xfrm>
            <a:off x="539552" y="1178932"/>
            <a:ext cx="8064896" cy="5016758"/>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The maturity of security practices within an organization refers to its ability to effectively identify, assess, manage, and mitigate security risks across its operations. A maturity model provides a structured framework for assessing and improving the maturity of security practices. Here's how maturity of practice can be assessed and improved:</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Assessment</a:t>
            </a:r>
            <a:r>
              <a:rPr lang="en-IN" sz="2000" dirty="0">
                <a:latin typeface="Times New Roman" panose="02020603050405020304" pitchFamily="18" charset="0"/>
                <a:cs typeface="Times New Roman" panose="02020603050405020304" pitchFamily="18" charset="0"/>
              </a:rPr>
              <a:t>: Begin by conducting a comprehensive assessment of the organization's current security practices using a maturity model or framework such as the Capability Maturity Model Integration (CMMI), the NIST Cybersecurity Framework, or the ISO/IEC 27001 standard. This assessment should evaluate the organization's capabilities across key security domains, such as governance, risk management, compliance, security operations, and incident response.</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Benchmarking</a:t>
            </a:r>
            <a:r>
              <a:rPr lang="en-IN" sz="2000" dirty="0">
                <a:latin typeface="Times New Roman" panose="02020603050405020304" pitchFamily="18" charset="0"/>
                <a:cs typeface="Times New Roman" panose="02020603050405020304" pitchFamily="18" charset="0"/>
              </a:rPr>
              <a:t>: Compare the organization's security practices against industry benchmarks, best practices, and peer organizations to identify areas of strength and areas for improvement. This benchmarking process can help set realistic goals and priorities for enhancing security maturity.</a:t>
            </a:r>
          </a:p>
        </p:txBody>
      </p:sp>
    </p:spTree>
    <p:extLst>
      <p:ext uri="{BB962C8B-B14F-4D97-AF65-F5344CB8AC3E}">
        <p14:creationId xmlns:p14="http://schemas.microsoft.com/office/powerpoint/2010/main" val="982017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0866AF82-DCDC-DA7E-F64E-A51F180AF834}"/>
              </a:ext>
            </a:extLst>
          </p:cNvPr>
          <p:cNvSpPr txBox="1"/>
          <p:nvPr/>
        </p:nvSpPr>
        <p:spPr>
          <a:xfrm>
            <a:off x="323528" y="1214021"/>
            <a:ext cx="8496944" cy="4524315"/>
          </a:xfrm>
          <a:prstGeom prst="rect">
            <a:avLst/>
          </a:prstGeom>
          <a:noFill/>
        </p:spPr>
        <p:txBody>
          <a:bodyPr wrap="square">
            <a:spAutoFit/>
          </a:bodyPr>
          <a:lstStyle/>
          <a:p>
            <a:pPr marL="342900"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Gap Analysis</a:t>
            </a:r>
            <a:r>
              <a:rPr lang="en-IN" dirty="0">
                <a:latin typeface="Times New Roman" panose="02020603050405020304" pitchFamily="18" charset="0"/>
                <a:cs typeface="Times New Roman" panose="02020603050405020304" pitchFamily="18" charset="0"/>
              </a:rPr>
              <a:t>: Identify gaps and deficiencies in the organization's security practices based on the assessment results and benchmarking analysis. This may involve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areas where the organization falls short of industry best practices or fails to meet regulatory requirements.</a:t>
            </a:r>
          </a:p>
          <a:p>
            <a:pPr marL="342900"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Strategic Planning</a:t>
            </a:r>
            <a:r>
              <a:rPr lang="en-IN" dirty="0">
                <a:latin typeface="Times New Roman" panose="02020603050405020304" pitchFamily="18" charset="0"/>
                <a:cs typeface="Times New Roman" panose="02020603050405020304" pitchFamily="18" charset="0"/>
              </a:rPr>
              <a:t>: Develop a strategic plan for improving the maturity of security practices based on the findings of the assessment and gap analysis. This plan should outline specific goals, objectives, and initiatives for enhancing security capabilities across the organization.</a:t>
            </a:r>
          </a:p>
          <a:p>
            <a:pPr marL="342900"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Governance and Leadership</a:t>
            </a:r>
            <a:r>
              <a:rPr lang="en-IN" dirty="0">
                <a:latin typeface="Times New Roman" panose="02020603050405020304" pitchFamily="18" charset="0"/>
                <a:cs typeface="Times New Roman" panose="02020603050405020304" pitchFamily="18" charset="0"/>
              </a:rPr>
              <a:t>: Establish clear governance structures and leadership roles for overseeing and driving the improvement of security practices. This may involve appointing a Chief Information Security Officer (CISO) or establishing a security steering committee to provide oversight and guidance.</a:t>
            </a:r>
          </a:p>
          <a:p>
            <a:pPr marL="342900"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Policies and Procedures</a:t>
            </a:r>
            <a:r>
              <a:rPr lang="en-IN" dirty="0">
                <a:latin typeface="Times New Roman" panose="02020603050405020304" pitchFamily="18" charset="0"/>
                <a:cs typeface="Times New Roman" panose="02020603050405020304" pitchFamily="18" charset="0"/>
              </a:rPr>
              <a:t>: Develop and implement robust security policies, procedures, and standards that define the organization's security objectives, requirements, and expectations. Ensure that these policies are aligned with industry best practices, regulatory requirements, and the organization's business goals.</a:t>
            </a:r>
          </a:p>
        </p:txBody>
      </p:sp>
    </p:spTree>
    <p:extLst>
      <p:ext uri="{BB962C8B-B14F-4D97-AF65-F5344CB8AC3E}">
        <p14:creationId xmlns:p14="http://schemas.microsoft.com/office/powerpoint/2010/main" val="197202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8" name="TextBox 7">
            <a:extLst>
              <a:ext uri="{FF2B5EF4-FFF2-40B4-BE49-F238E27FC236}">
                <a16:creationId xmlns:a16="http://schemas.microsoft.com/office/drawing/2014/main" id="{13F4C5F4-0277-06AF-964F-B2101E8CDC14}"/>
              </a:ext>
            </a:extLst>
          </p:cNvPr>
          <p:cNvSpPr txBox="1"/>
          <p:nvPr/>
        </p:nvSpPr>
        <p:spPr>
          <a:xfrm>
            <a:off x="359531" y="1700808"/>
            <a:ext cx="8424936" cy="4093428"/>
          </a:xfrm>
          <a:prstGeom prst="rect">
            <a:avLst/>
          </a:prstGeom>
          <a:noFill/>
        </p:spPr>
        <p:txBody>
          <a:bodyPr wrap="square">
            <a:spAutoFit/>
          </a:bodyPr>
          <a:lstStyle/>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Training and Awareness</a:t>
            </a:r>
            <a:r>
              <a:rPr lang="en-IN" sz="2000" dirty="0">
                <a:latin typeface="Times New Roman" panose="02020603050405020304" pitchFamily="18" charset="0"/>
                <a:cs typeface="Times New Roman" panose="02020603050405020304" pitchFamily="18" charset="0"/>
              </a:rPr>
              <a:t>: Provide ongoing training and awareness programs to educate employees, contractors, and stakeholders about security risks, best practices, and their roles and responsibilities in safeguarding the organization's assets and data.</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Risk Management</a:t>
            </a:r>
            <a:r>
              <a:rPr lang="en-IN" sz="2000" dirty="0">
                <a:latin typeface="Times New Roman" panose="02020603050405020304" pitchFamily="18" charset="0"/>
                <a:cs typeface="Times New Roman" panose="02020603050405020304" pitchFamily="18" charset="0"/>
              </a:rPr>
              <a:t>: Implement a structured approach to risk management that includes identifying, assessing, prioritizing, and mitigating security risks across the organization's operations. This may involve conducting regular risk assessments, establishing risk tolerance thresholds, and implementing controls to reduce risk exposure.</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Incident Response</a:t>
            </a:r>
            <a:r>
              <a:rPr lang="en-IN" sz="2000" dirty="0">
                <a:latin typeface="Times New Roman" panose="02020603050405020304" pitchFamily="18" charset="0"/>
                <a:cs typeface="Times New Roman" panose="02020603050405020304" pitchFamily="18" charset="0"/>
              </a:rPr>
              <a:t>: Develop and test incident response plans and procedures to ensure a swift and effective response to security incidents and breaches. This should include processes for detecting, reporting, investigating, and remediating security incidents in a timely manner.</a:t>
            </a:r>
          </a:p>
        </p:txBody>
      </p:sp>
    </p:spTree>
    <p:extLst>
      <p:ext uri="{BB962C8B-B14F-4D97-AF65-F5344CB8AC3E}">
        <p14:creationId xmlns:p14="http://schemas.microsoft.com/office/powerpoint/2010/main" val="294517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A43A0A71-A348-6F47-3A02-315FF81FCEDB}"/>
              </a:ext>
            </a:extLst>
          </p:cNvPr>
          <p:cNvSpPr txBox="1"/>
          <p:nvPr/>
        </p:nvSpPr>
        <p:spPr>
          <a:xfrm>
            <a:off x="683568" y="1423585"/>
            <a:ext cx="7920880" cy="3170099"/>
          </a:xfrm>
          <a:prstGeom prst="rect">
            <a:avLst/>
          </a:prstGeom>
          <a:noFill/>
        </p:spPr>
        <p:txBody>
          <a:bodyPr wrap="square">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Continuous Improvement</a:t>
            </a:r>
            <a:r>
              <a:rPr lang="en-IN" sz="2000" dirty="0">
                <a:latin typeface="Times New Roman" panose="02020603050405020304" pitchFamily="18" charset="0"/>
                <a:cs typeface="Times New Roman" panose="02020603050405020304" pitchFamily="18" charset="0"/>
              </a:rPr>
              <a:t>: Establish mechanisms for continuous monitoring, evaluation, and improvement of security practices. This may involve conducting regular security assessments, audits, and reviews to track progress, identify areas for improvement, and adapt to changing security threats and business requirements.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By following these steps and adopting a systematic approach to improving the maturity of security practices, organizations can enhance their ability to manage security risks effectively, protect valuable assets, and achieve a higher level of resilience against cyber threats.</a:t>
            </a:r>
          </a:p>
        </p:txBody>
      </p:sp>
    </p:spTree>
    <p:extLst>
      <p:ext uri="{BB962C8B-B14F-4D97-AF65-F5344CB8AC3E}">
        <p14:creationId xmlns:p14="http://schemas.microsoft.com/office/powerpoint/2010/main" val="4090437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949192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121840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751099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405238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872429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46060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b="1" dirty="0">
                <a:solidFill>
                  <a:srgbClr val="FF0000"/>
                </a:solidFill>
                <a:latin typeface="Times New Roman" pitchFamily="18" charset="0"/>
                <a:cs typeface="Times New Roman" pitchFamily="18" charset="0"/>
              </a:rPr>
              <a:t>	            Course Prerequisites</a:t>
            </a:r>
          </a:p>
          <a:p>
            <a:pPr marL="0" indent="0">
              <a:buNone/>
            </a:pPr>
            <a:endParaRPr lang="en-US" b="1" dirty="0">
              <a:solidFill>
                <a:srgbClr val="FF0000"/>
              </a:solidFill>
              <a:latin typeface="Times New Roman" pitchFamily="18" charset="0"/>
              <a:cs typeface="Times New Roman" pitchFamily="18" charset="0"/>
            </a:endParaRPr>
          </a:p>
          <a:p>
            <a:pPr marL="0" indent="0">
              <a:buNone/>
            </a:pPr>
            <a:r>
              <a:rPr lang="en-US" b="1" dirty="0">
                <a:solidFill>
                  <a:srgbClr val="FF0000"/>
                </a:solidFill>
                <a:latin typeface="Times New Roman" pitchFamily="18" charset="0"/>
                <a:cs typeface="Times New Roman" pitchFamily="18" charset="0"/>
              </a:rPr>
              <a:t>Software Engineering</a:t>
            </a:r>
            <a:endParaRPr lang="en-US" dirty="0"/>
          </a:p>
        </p:txBody>
      </p:sp>
      <p:sp>
        <p:nvSpPr>
          <p:cNvPr id="7" name="Title 3">
            <a:extLst>
              <a:ext uri="{FF2B5EF4-FFF2-40B4-BE49-F238E27FC236}">
                <a16:creationId xmlns:a16="http://schemas.microsoft.com/office/drawing/2014/main" id="{0DA9586B-AE97-C2C3-B43C-1EFA3D5D6083}"/>
              </a:ext>
            </a:extLst>
          </p:cNvPr>
          <p:cNvSpPr>
            <a:spLocks noGrp="1"/>
          </p:cNvSpPr>
          <p:nvPr>
            <p:ph type="title"/>
          </p:nvPr>
        </p:nvSpPr>
        <p:spPr>
          <a:xfrm>
            <a:off x="-20783"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8" name="TextBox 7">
            <a:extLst>
              <a:ext uri="{FF2B5EF4-FFF2-40B4-BE49-F238E27FC236}">
                <a16:creationId xmlns:a16="http://schemas.microsoft.com/office/drawing/2014/main" id="{D4D07B00-BD7F-7B4A-C8CD-AC87D718D26C}"/>
              </a:ext>
            </a:extLst>
          </p:cNvPr>
          <p:cNvSpPr txBox="1"/>
          <p:nvPr/>
        </p:nvSpPr>
        <p:spPr>
          <a:xfrm>
            <a:off x="0" y="6488962"/>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p:cNvPicPr preferRelativeResize="0"/>
          <p:nvPr/>
        </p:nvPicPr>
        <p:blipFill>
          <a:blip r:embed="rId2">
            <a:alphaModFix/>
          </a:blip>
          <a:stretch>
            <a:fillRect/>
          </a:stretch>
        </p:blipFill>
        <p:spPr>
          <a:xfrm>
            <a:off x="0" y="191651"/>
            <a:ext cx="2057402" cy="841688"/>
          </a:xfrm>
          <a:prstGeom prst="rect">
            <a:avLst/>
          </a:prstGeom>
          <a:noFill/>
          <a:ln>
            <a:noFill/>
          </a:ln>
        </p:spPr>
      </p:pic>
    </p:spTree>
    <p:extLst>
      <p:ext uri="{BB962C8B-B14F-4D97-AF65-F5344CB8AC3E}">
        <p14:creationId xmlns:p14="http://schemas.microsoft.com/office/powerpoint/2010/main" val="983260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974681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35744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127524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0C257C-BEA0-C3DD-28B7-CC2AA99211D3}"/>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0AFD0261-4596-FC23-C2F3-94858382693A}"/>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34E7C54C-BF91-B7E1-89F6-3E66C199282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8" name="TextBox 7">
            <a:extLst>
              <a:ext uri="{FF2B5EF4-FFF2-40B4-BE49-F238E27FC236}">
                <a16:creationId xmlns:a16="http://schemas.microsoft.com/office/drawing/2014/main" id="{6E1BF80C-E6F4-B0B7-6558-6AB461E162F8}"/>
              </a:ext>
            </a:extLst>
          </p:cNvPr>
          <p:cNvSpPr txBox="1"/>
          <p:nvPr/>
        </p:nvSpPr>
        <p:spPr>
          <a:xfrm>
            <a:off x="1043608" y="1340768"/>
            <a:ext cx="4657164" cy="369332"/>
          </a:xfrm>
          <a:prstGeom prst="rect">
            <a:avLst/>
          </a:prstGeom>
          <a:noFill/>
        </p:spPr>
        <p:txBody>
          <a:bodyPr wrap="square">
            <a:spAutoFit/>
          </a:bodyPr>
          <a:lstStyle/>
          <a:p>
            <a:pPr marL="0" lvl="0" indent="0" algn="ctr">
              <a:buNone/>
            </a:pPr>
            <a:r>
              <a:rPr lang="en-US" b="1" dirty="0">
                <a:solidFill>
                  <a:srgbClr val="FF0000"/>
                </a:solidFill>
                <a:latin typeface="Times New Roman" pitchFamily="18" charset="0"/>
                <a:cs typeface="Times New Roman" pitchFamily="18" charset="0"/>
              </a:rPr>
              <a:t>Syllabus</a:t>
            </a:r>
          </a:p>
        </p:txBody>
      </p:sp>
      <p:sp>
        <p:nvSpPr>
          <p:cNvPr id="10" name="TextBox 9">
            <a:extLst>
              <a:ext uri="{FF2B5EF4-FFF2-40B4-BE49-F238E27FC236}">
                <a16:creationId xmlns:a16="http://schemas.microsoft.com/office/drawing/2014/main" id="{65C4F681-2E10-D91C-AA40-AAA7753CC91A}"/>
              </a:ext>
            </a:extLst>
          </p:cNvPr>
          <p:cNvSpPr txBox="1"/>
          <p:nvPr/>
        </p:nvSpPr>
        <p:spPr>
          <a:xfrm>
            <a:off x="179512" y="2060848"/>
            <a:ext cx="8712968" cy="3539430"/>
          </a:xfrm>
          <a:prstGeom prst="rect">
            <a:avLst/>
          </a:prstGeom>
          <a:noFill/>
        </p:spPr>
        <p:txBody>
          <a:bodyPr wrap="square">
            <a:spAutoFit/>
          </a:bodyPr>
          <a:lstStyle/>
          <a:p>
            <a:pPr algn="just"/>
            <a:r>
              <a:rPr lang="en-IN" sz="1400" b="1" dirty="0">
                <a:latin typeface="Times New Roman" panose="02020603050405020304" pitchFamily="18" charset="0"/>
                <a:cs typeface="Times New Roman" panose="02020603050405020304" pitchFamily="18" charset="0"/>
              </a:rPr>
              <a:t>Security a software Issue: </a:t>
            </a:r>
            <a:r>
              <a:rPr lang="en-IN" sz="1400" dirty="0">
                <a:latin typeface="Times New Roman" panose="02020603050405020304" pitchFamily="18" charset="0"/>
                <a:cs typeface="Times New Roman" panose="02020603050405020304" pitchFamily="18" charset="0"/>
              </a:rPr>
              <a:t>Introduction, the problem, Software Assurance and Software Security,</a:t>
            </a:r>
          </a:p>
          <a:p>
            <a:pPr algn="just"/>
            <a:r>
              <a:rPr lang="en-IN" sz="1400" dirty="0">
                <a:latin typeface="Times New Roman" panose="02020603050405020304" pitchFamily="18" charset="0"/>
                <a:cs typeface="Times New Roman" panose="02020603050405020304" pitchFamily="18" charset="0"/>
              </a:rPr>
              <a:t>Threats to software security, Sources of software insecurity, Benefits of Detecting Software Security</a:t>
            </a:r>
          </a:p>
          <a:p>
            <a:pPr algn="just"/>
            <a:r>
              <a:rPr lang="en-IN" sz="1400" b="1" dirty="0">
                <a:latin typeface="Times New Roman" panose="02020603050405020304" pitchFamily="18" charset="0"/>
                <a:cs typeface="Times New Roman" panose="02020603050405020304" pitchFamily="18" charset="0"/>
              </a:rPr>
              <a:t>What Makes Software Secure: </a:t>
            </a:r>
            <a:r>
              <a:rPr lang="en-IN" sz="1400" dirty="0">
                <a:latin typeface="Times New Roman" panose="02020603050405020304" pitchFamily="18" charset="0"/>
                <a:cs typeface="Times New Roman" panose="02020603050405020304" pitchFamily="18" charset="0"/>
              </a:rPr>
              <a:t>Properties of Secure Software, Influencing the security properties of</a:t>
            </a:r>
          </a:p>
          <a:p>
            <a:pPr algn="just"/>
            <a:r>
              <a:rPr lang="en-IN" sz="1400" dirty="0">
                <a:latin typeface="Times New Roman" panose="02020603050405020304" pitchFamily="18" charset="0"/>
                <a:cs typeface="Times New Roman" panose="02020603050405020304" pitchFamily="18" charset="0"/>
              </a:rPr>
              <a:t>software, Asserting and specifying the desired security properties.</a:t>
            </a:r>
          </a:p>
          <a:p>
            <a:pPr algn="just"/>
            <a:r>
              <a:rPr lang="en-IN" sz="1400" b="1" dirty="0">
                <a:latin typeface="Times New Roman" panose="02020603050405020304" pitchFamily="18" charset="0"/>
                <a:cs typeface="Times New Roman" panose="02020603050405020304" pitchFamily="18" charset="0"/>
              </a:rPr>
              <a:t>Requirements Engineering for secure software:</a:t>
            </a:r>
          </a:p>
          <a:p>
            <a:pPr algn="just"/>
            <a:r>
              <a:rPr lang="en-IN" sz="1400" dirty="0">
                <a:latin typeface="Times New Roman" panose="02020603050405020304" pitchFamily="18" charset="0"/>
                <a:cs typeface="Times New Roman" panose="02020603050405020304" pitchFamily="18" charset="0"/>
              </a:rPr>
              <a:t>Introduction, the SQUARE process Model, Requirements elicitation and prioritization.</a:t>
            </a:r>
          </a:p>
          <a:p>
            <a:pPr algn="just"/>
            <a:r>
              <a:rPr lang="en-IN" sz="1400" b="1" dirty="0">
                <a:latin typeface="Times New Roman" panose="02020603050405020304" pitchFamily="18" charset="0"/>
                <a:cs typeface="Times New Roman" panose="02020603050405020304" pitchFamily="18" charset="0"/>
              </a:rPr>
              <a:t>Secure Software Architecture and Design: </a:t>
            </a:r>
            <a:r>
              <a:rPr lang="en-IN" sz="1400" dirty="0">
                <a:latin typeface="Times New Roman" panose="02020603050405020304" pitchFamily="18" charset="0"/>
                <a:cs typeface="Times New Roman" panose="02020603050405020304" pitchFamily="18" charset="0"/>
              </a:rPr>
              <a:t>Introduction, software security practices for architecture and</a:t>
            </a:r>
          </a:p>
          <a:p>
            <a:pPr algn="just"/>
            <a:r>
              <a:rPr lang="en-IN" sz="1400" dirty="0">
                <a:latin typeface="Times New Roman" panose="02020603050405020304" pitchFamily="18" charset="0"/>
                <a:cs typeface="Times New Roman" panose="02020603050405020304" pitchFamily="18" charset="0"/>
              </a:rPr>
              <a:t>design: architectural risk analysis, software security knowledge for architecture and design: security</a:t>
            </a:r>
          </a:p>
          <a:p>
            <a:pPr algn="just"/>
            <a:r>
              <a:rPr lang="en-IN" sz="1400" dirty="0">
                <a:latin typeface="Times New Roman" panose="02020603050405020304" pitchFamily="18" charset="0"/>
                <a:cs typeface="Times New Roman" panose="02020603050405020304" pitchFamily="18" charset="0"/>
              </a:rPr>
              <a:t>principles, security guidelines and attack patterns</a:t>
            </a:r>
          </a:p>
          <a:p>
            <a:pPr algn="just"/>
            <a:r>
              <a:rPr lang="en-IN" sz="1400" b="1" dirty="0">
                <a:latin typeface="Times New Roman" panose="02020603050405020304" pitchFamily="18" charset="0"/>
                <a:cs typeface="Times New Roman" panose="02020603050405020304" pitchFamily="18" charset="0"/>
              </a:rPr>
              <a:t>Secure coding and Testing:</a:t>
            </a:r>
            <a:r>
              <a:rPr lang="en-IN" sz="1400" dirty="0">
                <a:latin typeface="Times New Roman" panose="02020603050405020304" pitchFamily="18" charset="0"/>
                <a:cs typeface="Times New Roman" panose="02020603050405020304" pitchFamily="18" charset="0"/>
              </a:rPr>
              <a:t> Code analysis, Software Security testing, Security testing considerations</a:t>
            </a:r>
          </a:p>
          <a:p>
            <a:pPr algn="just"/>
            <a:r>
              <a:rPr lang="en-IN" sz="1400" dirty="0">
                <a:latin typeface="Times New Roman" panose="02020603050405020304" pitchFamily="18" charset="0"/>
                <a:cs typeface="Times New Roman" panose="02020603050405020304" pitchFamily="18" charset="0"/>
              </a:rPr>
              <a:t>throughput the SDLC.</a:t>
            </a:r>
          </a:p>
          <a:p>
            <a:pPr algn="just"/>
            <a:r>
              <a:rPr lang="en-IN" sz="1400" b="1" dirty="0">
                <a:latin typeface="Times New Roman" panose="02020603050405020304" pitchFamily="18" charset="0"/>
                <a:cs typeface="Times New Roman" panose="02020603050405020304" pitchFamily="18" charset="0"/>
              </a:rPr>
              <a:t>Security and Complexity: </a:t>
            </a:r>
            <a:r>
              <a:rPr lang="en-IN" sz="1400" dirty="0">
                <a:latin typeface="Times New Roman" panose="02020603050405020304" pitchFamily="18" charset="0"/>
                <a:cs typeface="Times New Roman" panose="02020603050405020304" pitchFamily="18" charset="0"/>
              </a:rPr>
              <a:t>System Assembly Challenges: Introduction, security failures, functional and</a:t>
            </a:r>
          </a:p>
          <a:p>
            <a:pPr algn="just"/>
            <a:r>
              <a:rPr lang="en-IN" sz="1400" dirty="0">
                <a:latin typeface="Times New Roman" panose="02020603050405020304" pitchFamily="18" charset="0"/>
                <a:cs typeface="Times New Roman" panose="02020603050405020304" pitchFamily="18" charset="0"/>
              </a:rPr>
              <a:t>attacker perspectives for security analysis, system complexity drivers and security.</a:t>
            </a:r>
          </a:p>
          <a:p>
            <a:pPr algn="just"/>
            <a:r>
              <a:rPr lang="en-IN" sz="1400" b="1" dirty="0">
                <a:latin typeface="Times New Roman" panose="02020603050405020304" pitchFamily="18" charset="0"/>
                <a:cs typeface="Times New Roman" panose="02020603050405020304" pitchFamily="18" charset="0"/>
              </a:rPr>
              <a:t>Governance and Managing for More Secure Software: </a:t>
            </a:r>
            <a:r>
              <a:rPr lang="en-IN" sz="1400" dirty="0">
                <a:latin typeface="Times New Roman" panose="02020603050405020304" pitchFamily="18" charset="0"/>
                <a:cs typeface="Times New Roman" panose="02020603050405020304" pitchFamily="18" charset="0"/>
              </a:rPr>
              <a:t>Introduction, Governance and security,</a:t>
            </a:r>
          </a:p>
          <a:p>
            <a:pPr algn="just"/>
            <a:r>
              <a:rPr lang="en-IN" sz="1400" dirty="0">
                <a:latin typeface="Times New Roman" panose="02020603050405020304" pitchFamily="18" charset="0"/>
                <a:cs typeface="Times New Roman" panose="02020603050405020304" pitchFamily="18" charset="0"/>
              </a:rPr>
              <a:t>Adopting an enterprise software security framework, How much security is enough, Security and project</a:t>
            </a:r>
          </a:p>
          <a:p>
            <a:pPr algn="just"/>
            <a:r>
              <a:rPr lang="en-IN" sz="1400" dirty="0">
                <a:latin typeface="Times New Roman" panose="02020603050405020304" pitchFamily="18" charset="0"/>
                <a:cs typeface="Times New Roman" panose="02020603050405020304" pitchFamily="18" charset="0"/>
              </a:rPr>
              <a:t>management, Maturity of Practice.</a:t>
            </a:r>
          </a:p>
        </p:txBody>
      </p:sp>
    </p:spTree>
    <p:extLst>
      <p:ext uri="{BB962C8B-B14F-4D97-AF65-F5344CB8AC3E}">
        <p14:creationId xmlns:p14="http://schemas.microsoft.com/office/powerpoint/2010/main" val="415907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505ED-5690-741A-AEC3-BB6986EF92A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F562ED-797B-C783-F101-C44B8411B047}"/>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461723DC-CFB5-E7FC-2FB2-D960E93316F8}"/>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F9E12000-780D-9396-A689-342B2058CB0B}"/>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2" name="Content Placeholder 4">
            <a:extLst>
              <a:ext uri="{FF2B5EF4-FFF2-40B4-BE49-F238E27FC236}">
                <a16:creationId xmlns:a16="http://schemas.microsoft.com/office/drawing/2014/main" id="{3B922D98-35D9-EC29-570A-B52A47ABDDF0}"/>
              </a:ext>
            </a:extLst>
          </p:cNvPr>
          <p:cNvSpPr>
            <a:spLocks noGrp="1"/>
          </p:cNvSpPr>
          <p:nvPr>
            <p:ph idx="1"/>
          </p:nvPr>
        </p:nvSpPr>
        <p:spPr>
          <a:xfrm>
            <a:off x="323528" y="1556792"/>
            <a:ext cx="8377126" cy="4615409"/>
          </a:xfrm>
        </p:spPr>
        <p:txBody>
          <a:bodyPr>
            <a:normAutofit fontScale="47500" lnSpcReduction="20000"/>
          </a:bodyPr>
          <a:lstStyle/>
          <a:p>
            <a:pPr algn="just">
              <a:buNone/>
            </a:pPr>
            <a:r>
              <a:rPr lang="en-US" sz="2800" b="1" dirty="0">
                <a:latin typeface="Times New Roman" pitchFamily="18" charset="0"/>
                <a:cs typeface="Times New Roman" pitchFamily="18" charset="0"/>
              </a:rPr>
              <a:t>Text books:</a:t>
            </a:r>
          </a:p>
          <a:p>
            <a:pPr algn="just">
              <a:buNone/>
            </a:pPr>
            <a:r>
              <a:rPr lang="en-US" sz="1800" dirty="0">
                <a:effectLst/>
                <a:latin typeface="Times New Roman" panose="02020603050405020304" pitchFamily="18" charset="0"/>
                <a:ea typeface="Times New Roman" panose="02020603050405020304" pitchFamily="18" charset="0"/>
              </a:rPr>
              <a:t>Software Security Engineering, Julia H. Allen, 2009, Pearson Education)</a:t>
            </a:r>
            <a:endParaRPr lang="en-US" b="1" dirty="0">
              <a:latin typeface="Times New Roman" pitchFamily="18" charset="0"/>
              <a:cs typeface="Times New Roman" pitchFamily="18" charset="0"/>
            </a:endParaRPr>
          </a:p>
          <a:p>
            <a:pPr algn="just">
              <a:buNone/>
            </a:pPr>
            <a:r>
              <a:rPr lang="en-US" sz="2800" b="1" dirty="0">
                <a:latin typeface="Times New Roman" pitchFamily="18" charset="0"/>
                <a:cs typeface="Times New Roman" pitchFamily="18" charset="0"/>
              </a:rPr>
              <a:t>Reference Book:</a:t>
            </a:r>
            <a:endParaRPr lang="en-US" sz="2800" dirty="0">
              <a:latin typeface="Times New Roman" pitchFamily="18" charset="0"/>
              <a:cs typeface="Times New Roman" pitchFamily="18" charset="0"/>
            </a:endParaRPr>
          </a:p>
          <a:p>
            <a:pPr marL="342900" lvl="0" indent="-342900" algn="just">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Developing Secure Software, Jason </a:t>
            </a:r>
            <a:r>
              <a:rPr lang="en-US" sz="1800" dirty="0" err="1">
                <a:effectLst/>
                <a:latin typeface="Times New Roman" panose="02020603050405020304" pitchFamily="18" charset="0"/>
                <a:ea typeface="Times New Roman" panose="02020603050405020304" pitchFamily="18" charset="0"/>
              </a:rPr>
              <a:t>Grembi</a:t>
            </a:r>
            <a:r>
              <a:rPr lang="en-US" sz="1800" dirty="0">
                <a:effectLst/>
                <a:latin typeface="Times New Roman" panose="02020603050405020304" pitchFamily="18" charset="0"/>
                <a:ea typeface="Times New Roman" panose="02020603050405020304" pitchFamily="18" charset="0"/>
              </a:rPr>
              <a:t>, 2009, Cengage Learning</a:t>
            </a:r>
          </a:p>
          <a:p>
            <a:pPr marL="342900" lvl="0" indent="-342900" algn="just">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Software Security, Richard Sinn, 2009, Cengage Learning</a:t>
            </a:r>
          </a:p>
          <a:p>
            <a:pPr marL="0" lvl="0" indent="0" algn="just">
              <a:spcAft>
                <a:spcPts val="0"/>
              </a:spcAft>
              <a:buNone/>
            </a:pPr>
            <a:r>
              <a:rPr lang="en-US" sz="2800" b="1" dirty="0">
                <a:latin typeface="Times New Roman" pitchFamily="18" charset="0"/>
                <a:cs typeface="Times New Roman" pitchFamily="18" charset="0"/>
              </a:rPr>
              <a:t>Additional online materials:</a:t>
            </a:r>
          </a:p>
          <a:p>
            <a:pPr algn="just">
              <a:buNone/>
            </a:pPr>
            <a:r>
              <a:rPr lang="en-US" sz="2800" dirty="0">
                <a:latin typeface="Times New Roman" pitchFamily="18" charset="0"/>
                <a:cs typeface="Times New Roman" pitchFamily="18" charset="0"/>
              </a:rPr>
              <a:t>Journals / Magazines/</a:t>
            </a:r>
            <a:r>
              <a:rPr lang="en-US" sz="2800" dirty="0" err="1">
                <a:latin typeface="Times New Roman" pitchFamily="18" charset="0"/>
                <a:cs typeface="Times New Roman" pitchFamily="18" charset="0"/>
              </a:rPr>
              <a:t>Govt.Reports</a:t>
            </a:r>
            <a:r>
              <a:rPr lang="en-US" sz="2800" dirty="0">
                <a:latin typeface="Times New Roman" pitchFamily="18" charset="0"/>
                <a:cs typeface="Times New Roman" pitchFamily="18" charset="0"/>
              </a:rPr>
              <a:t>/Gazette/Industry Trends:</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International Journal of Secure Software Engineering</a:t>
            </a:r>
          </a:p>
          <a:p>
            <a:pPr algn="just">
              <a:buNone/>
            </a:pPr>
            <a:r>
              <a:rPr lang="en-US" sz="2800" dirty="0">
                <a:latin typeface="Times New Roman" pitchFamily="18" charset="0"/>
                <a:cs typeface="Times New Roman" pitchFamily="18" charset="0"/>
              </a:rPr>
              <a:t>• International Journal of Safety and Security Engineering</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Webliography:</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(PDF) Secure Software Development Best Practices (researchgate.net)</a:t>
            </a:r>
          </a:p>
          <a:p>
            <a:pPr algn="just">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CryptSDLC</a:t>
            </a:r>
            <a:r>
              <a:rPr lang="en-US" sz="2800" dirty="0">
                <a:latin typeface="Times New Roman" pitchFamily="18" charset="0"/>
                <a:cs typeface="Times New Roman" pitchFamily="18" charset="0"/>
              </a:rPr>
              <a:t>: Embedding Cryptographic Engineering into Secure Software Development</a:t>
            </a:r>
          </a:p>
          <a:p>
            <a:pPr algn="just">
              <a:buNone/>
            </a:pPr>
            <a:r>
              <a:rPr lang="en-US" sz="2800" dirty="0">
                <a:latin typeface="Times New Roman" pitchFamily="18" charset="0"/>
                <a:cs typeface="Times New Roman" pitchFamily="18" charset="0"/>
              </a:rPr>
              <a:t>Lifecycle (prismacloud.eu)</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SWAYAM / NPTEL / MOOCs Certification</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https://nptel.ac.in/courses/106/105/106105150/</a:t>
            </a:r>
          </a:p>
          <a:p>
            <a:pPr algn="just">
              <a:buNone/>
            </a:pPr>
            <a:r>
              <a:rPr lang="en-US" sz="2800" dirty="0">
                <a:latin typeface="Times New Roman" pitchFamily="18" charset="0"/>
                <a:cs typeface="Times New Roman" pitchFamily="18" charset="0"/>
              </a:rPr>
              <a:t>• http://www.nptelvideos.in/2012/11/software-engineering.html</a:t>
            </a:r>
          </a:p>
          <a:p>
            <a:endParaRPr lang="en-US" dirty="0"/>
          </a:p>
        </p:txBody>
      </p:sp>
      <p:sp>
        <p:nvSpPr>
          <p:cNvPr id="3" name="TextBox 2">
            <a:extLst>
              <a:ext uri="{FF2B5EF4-FFF2-40B4-BE49-F238E27FC236}">
                <a16:creationId xmlns:a16="http://schemas.microsoft.com/office/drawing/2014/main" id="{603B42E0-6F0E-DFEE-BD60-19071BA258A6}"/>
              </a:ext>
            </a:extLst>
          </p:cNvPr>
          <p:cNvSpPr txBox="1"/>
          <p:nvPr/>
        </p:nvSpPr>
        <p:spPr>
          <a:xfrm>
            <a:off x="1028699" y="1107757"/>
            <a:ext cx="6629400" cy="584775"/>
          </a:xfrm>
          <a:prstGeom prst="rect">
            <a:avLst/>
          </a:prstGeom>
          <a:noFill/>
        </p:spPr>
        <p:txBody>
          <a:bodyPr wrap="square" rtlCol="0">
            <a:spAutoFit/>
          </a:bodyPr>
          <a:lstStyle/>
          <a:p>
            <a:r>
              <a:rPr lang="en-US" sz="3200" dirty="0"/>
              <a:t>          </a:t>
            </a:r>
            <a:r>
              <a:rPr lang="en-US" sz="3200" b="1" dirty="0">
                <a:solidFill>
                  <a:srgbClr val="FF0000"/>
                </a:solidFill>
                <a:latin typeface="Times New Roman" pitchFamily="18" charset="0"/>
                <a:cs typeface="Times New Roman" pitchFamily="18" charset="0"/>
              </a:rPr>
              <a:t>Recommended Books</a:t>
            </a:r>
            <a:endParaRPr lang="en-US" dirty="0"/>
          </a:p>
        </p:txBody>
      </p:sp>
    </p:spTree>
    <p:extLst>
      <p:ext uri="{BB962C8B-B14F-4D97-AF65-F5344CB8AC3E}">
        <p14:creationId xmlns:p14="http://schemas.microsoft.com/office/powerpoint/2010/main" val="424595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7" name="TextBox 6">
            <a:extLst>
              <a:ext uri="{FF2B5EF4-FFF2-40B4-BE49-F238E27FC236}">
                <a16:creationId xmlns:a16="http://schemas.microsoft.com/office/drawing/2014/main" id="{05390026-B5FA-FDA9-6669-7CA423B89E20}"/>
              </a:ext>
            </a:extLst>
          </p:cNvPr>
          <p:cNvSpPr txBox="1"/>
          <p:nvPr/>
        </p:nvSpPr>
        <p:spPr>
          <a:xfrm>
            <a:off x="179512" y="954546"/>
            <a:ext cx="8280920" cy="5262979"/>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Governance and managing for more secure software involve a combination of policies, practices, and technologies aimed at ensuring that software systems are developed, deployed, and maintained securely. Here's a breakdown of key components:</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Risk Assessment and Management</a:t>
            </a:r>
            <a:r>
              <a:rPr lang="en-IN" sz="2400" dirty="0">
                <a:latin typeface="Times New Roman" panose="02020603050405020304" pitchFamily="18" charset="0"/>
                <a:cs typeface="Times New Roman" panose="02020603050405020304" pitchFamily="18" charset="0"/>
              </a:rPr>
              <a:t>: Understand potential security risks associated with the software throughout its lifecycle. This involves identifying threats, vulnerabilities, and potential impacts and prioritizing them based on severity and likelihood.</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Security Policies and Standards</a:t>
            </a:r>
            <a:r>
              <a:rPr lang="en-IN" sz="2400" dirty="0">
                <a:latin typeface="Times New Roman" panose="02020603050405020304" pitchFamily="18" charset="0"/>
                <a:cs typeface="Times New Roman" panose="02020603050405020304" pitchFamily="18" charset="0"/>
              </a:rPr>
              <a:t>: Establish clear policies and standards that define security requirements for software development and deployment. These policies should cover aspects such as access control, data protection, encryption, authentication, and authorization.</a:t>
            </a:r>
          </a:p>
        </p:txBody>
      </p:sp>
    </p:spTree>
    <p:extLst>
      <p:ext uri="{BB962C8B-B14F-4D97-AF65-F5344CB8AC3E}">
        <p14:creationId xmlns:p14="http://schemas.microsoft.com/office/powerpoint/2010/main" val="159611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3CA5CAD0-DEB9-F8D7-9220-A88D418DE138}"/>
              </a:ext>
            </a:extLst>
          </p:cNvPr>
          <p:cNvSpPr txBox="1"/>
          <p:nvPr/>
        </p:nvSpPr>
        <p:spPr>
          <a:xfrm>
            <a:off x="179512" y="1164133"/>
            <a:ext cx="8568952" cy="5324535"/>
          </a:xfrm>
          <a:prstGeom prst="rect">
            <a:avLst/>
          </a:prstGeom>
          <a:noFill/>
        </p:spPr>
        <p:txBody>
          <a:bodyPr wrap="square">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Secure Development Lifecycle (SDLC)</a:t>
            </a:r>
            <a:r>
              <a:rPr lang="en-IN" sz="2000" dirty="0">
                <a:latin typeface="Times New Roman" panose="02020603050405020304" pitchFamily="18" charset="0"/>
                <a:cs typeface="Times New Roman" panose="02020603050405020304" pitchFamily="18" charset="0"/>
              </a:rPr>
              <a:t>: Implement a structured approach to software development that integrates security practices at every phase, from design to deployment. This includes activities such as threat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code reviews, secure coding guidelines, and security testing (e.g., static analysis, dynamic analysis, penetration testing).</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Training and Awareness</a:t>
            </a:r>
            <a:r>
              <a:rPr lang="en-IN" sz="2000" dirty="0">
                <a:latin typeface="Times New Roman" panose="02020603050405020304" pitchFamily="18" charset="0"/>
                <a:cs typeface="Times New Roman" panose="02020603050405020304" pitchFamily="18" charset="0"/>
              </a:rPr>
              <a:t>: Ensure that developers, testers, and other stakeholders receive adequate training on secure coding practices, security risks, and relevant compliance requirements. Regular awareness programs can help reinforce good security practices across the organization.</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Secure Deployment and Configuration Management</a:t>
            </a:r>
            <a:r>
              <a:rPr lang="en-IN" sz="2000" dirty="0">
                <a:latin typeface="Times New Roman" panose="02020603050405020304" pitchFamily="18" charset="0"/>
                <a:cs typeface="Times New Roman" panose="02020603050405020304" pitchFamily="18" charset="0"/>
              </a:rPr>
              <a:t>: Implement robust processes for deploying software securely, including secure configuration management, patch management, and secure deployment practices (e.g., least privilege, separation of duties).</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Monitoring and Incident Response</a:t>
            </a:r>
            <a:r>
              <a:rPr lang="en-IN" sz="2000" dirty="0">
                <a:latin typeface="Times New Roman" panose="02020603050405020304" pitchFamily="18" charset="0"/>
                <a:cs typeface="Times New Roman" panose="02020603050405020304" pitchFamily="18" charset="0"/>
              </a:rPr>
              <a:t>: Deploy monitoring tools and processes to detect security incidents and anomalies in real-time. Develop and test incident response plans to ensure a swift and effective response to security breaches or incidents.</a:t>
            </a:r>
          </a:p>
        </p:txBody>
      </p:sp>
    </p:spTree>
    <p:extLst>
      <p:ext uri="{BB962C8B-B14F-4D97-AF65-F5344CB8AC3E}">
        <p14:creationId xmlns:p14="http://schemas.microsoft.com/office/powerpoint/2010/main" val="266208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14B9008E-FC10-4F56-C7A3-AC14FE857B7A}"/>
              </a:ext>
            </a:extLst>
          </p:cNvPr>
          <p:cNvSpPr txBox="1"/>
          <p:nvPr/>
        </p:nvSpPr>
        <p:spPr>
          <a:xfrm>
            <a:off x="359531" y="1305341"/>
            <a:ext cx="8424936" cy="5016758"/>
          </a:xfrm>
          <a:prstGeom prst="rect">
            <a:avLst/>
          </a:prstGeom>
          <a:noFill/>
        </p:spPr>
        <p:txBody>
          <a:bodyPr wrap="square">
            <a:spAutoFit/>
          </a:bodyPr>
          <a:lstStyle/>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Compliance and Auditing</a:t>
            </a:r>
            <a:r>
              <a:rPr lang="en-IN" sz="2000" dirty="0">
                <a:latin typeface="Times New Roman" panose="02020603050405020304" pitchFamily="18" charset="0"/>
                <a:cs typeface="Times New Roman" panose="02020603050405020304" pitchFamily="18" charset="0"/>
              </a:rPr>
              <a:t>: Ensure that software development and deployment practices comply with relevant regulatory requirements, industry standards, and organizational policies. Regular audits can help verify compliance and identify areas for improvement.</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Vendor Management</a:t>
            </a:r>
            <a:r>
              <a:rPr lang="en-IN" sz="2000" dirty="0">
                <a:latin typeface="Times New Roman" panose="02020603050405020304" pitchFamily="18" charset="0"/>
                <a:cs typeface="Times New Roman" panose="02020603050405020304" pitchFamily="18" charset="0"/>
              </a:rPr>
              <a:t>: If using third-party components or outsourcing development, ensure that vendors adhere to security standards and best practices. Conduct due diligence assessments to evaluate the security posture of vendors and their products.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Continuous Improvement</a:t>
            </a:r>
            <a:r>
              <a:rPr lang="en-IN" sz="2000" dirty="0">
                <a:latin typeface="Times New Roman" panose="02020603050405020304" pitchFamily="18" charset="0"/>
                <a:cs typeface="Times New Roman" panose="02020603050405020304" pitchFamily="18" charset="0"/>
              </a:rPr>
              <a:t>: Implement mechanisms for continuous improvement of security practices, such as post-incident reviews, lessons learned sessions, and feedback loops from security testing and monitoring.</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Collaboration and Communication</a:t>
            </a:r>
            <a:r>
              <a:rPr lang="en-IN" sz="2000" dirty="0">
                <a:latin typeface="Times New Roman" panose="02020603050405020304" pitchFamily="18" charset="0"/>
                <a:cs typeface="Times New Roman" panose="02020603050405020304" pitchFamily="18" charset="0"/>
              </a:rPr>
              <a:t>: Foster collaboration between development, security, operations, and other relevant teams to ensure that security considerations are integrated into all aspects of software development and deployment. Effective communication channels are essential for sharing security-related information and promoting a culture of security awareness.</a:t>
            </a:r>
          </a:p>
        </p:txBody>
      </p:sp>
    </p:spTree>
    <p:extLst>
      <p:ext uri="{BB962C8B-B14F-4D97-AF65-F5344CB8AC3E}">
        <p14:creationId xmlns:p14="http://schemas.microsoft.com/office/powerpoint/2010/main" val="100094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8" name="TextBox 7">
            <a:extLst>
              <a:ext uri="{FF2B5EF4-FFF2-40B4-BE49-F238E27FC236}">
                <a16:creationId xmlns:a16="http://schemas.microsoft.com/office/drawing/2014/main" id="{795F6FA4-9D27-917C-FB2E-85FD0AE2E41C}"/>
              </a:ext>
            </a:extLst>
          </p:cNvPr>
          <p:cNvSpPr txBox="1"/>
          <p:nvPr/>
        </p:nvSpPr>
        <p:spPr>
          <a:xfrm>
            <a:off x="107504" y="1190661"/>
            <a:ext cx="8352928" cy="1323439"/>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Adopting an enterprise software security framework is crucial for ensuring a systematic and comprehensive approach to managing security risks across an organization's software assets. Here's a step-by-step guide on how to adopt such a framework:</a:t>
            </a:r>
            <a:endParaRPr 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441CAF8-3E02-0FB7-2A7E-E336783CC370}"/>
              </a:ext>
            </a:extLst>
          </p:cNvPr>
          <p:cNvSpPr txBox="1"/>
          <p:nvPr/>
        </p:nvSpPr>
        <p:spPr>
          <a:xfrm>
            <a:off x="347774" y="2420888"/>
            <a:ext cx="8496944" cy="3170099"/>
          </a:xfrm>
          <a:prstGeom prst="rect">
            <a:avLst/>
          </a:prstGeom>
          <a:noFill/>
        </p:spPr>
        <p:txBody>
          <a:bodyPr wrap="square">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Assessment and Requirements Gathering</a:t>
            </a:r>
            <a:r>
              <a:rPr lang="en-IN" sz="2000" dirty="0">
                <a:latin typeface="Times New Roman" panose="02020603050405020304" pitchFamily="18" charset="0"/>
                <a:cs typeface="Times New Roman" panose="02020603050405020304" pitchFamily="18" charset="0"/>
              </a:rPr>
              <a:t>: Begin by assessing your organization's current security posture and identifying specific security requirements and objectives. Consider factors such as the types of software applications used, regulatory requirements, industry standards, and business goals.</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Selecting a Framework</a:t>
            </a:r>
            <a:r>
              <a:rPr lang="en-IN" sz="2000" dirty="0">
                <a:latin typeface="Times New Roman" panose="02020603050405020304" pitchFamily="18" charset="0"/>
                <a:cs typeface="Times New Roman" panose="02020603050405020304" pitchFamily="18" charset="0"/>
              </a:rPr>
              <a:t>: Research and evaluate different enterprise software security frameworks to identify the one that best aligns with your organization's needs and objectives. Common frameworks include OWASP Application Security Verification Standard (ASVS), NIST Cybersecurity Framework, ISO/IEC 27001, and CERT Secure Coding Standards.</a:t>
            </a:r>
          </a:p>
        </p:txBody>
      </p:sp>
    </p:spTree>
    <p:extLst>
      <p:ext uri="{BB962C8B-B14F-4D97-AF65-F5344CB8AC3E}">
        <p14:creationId xmlns:p14="http://schemas.microsoft.com/office/powerpoint/2010/main" val="2322525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aculty_Template_v4" id="{E694FA0D-D0C1-4DDD-85DE-55D196CF62BB}" vid="{FA1A9570-036E-4A7F-BA36-E30EC19F0A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5090</TotalTime>
  <Words>4295</Words>
  <Application>Microsoft Macintosh PowerPoint</Application>
  <PresentationFormat>On-screen Show (4:3)</PresentationFormat>
  <Paragraphs>204</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Bookman Old Style</vt:lpstr>
      <vt:lpstr>Calibri</vt:lpstr>
      <vt:lpstr>Merriweather</vt:lpstr>
      <vt:lpstr>Oswald</vt:lpstr>
      <vt:lpstr>Times New Roman</vt:lpstr>
      <vt:lpstr>Office Theme</vt:lpstr>
      <vt:lpstr>     School  of Computer           Science and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Computing           Science and Engineering</dc:title>
  <dc:creator>Ananya Chandra</dc:creator>
  <cp:lastModifiedBy>Dr Shrddha Sagar</cp:lastModifiedBy>
  <cp:revision>17</cp:revision>
  <dcterms:created xsi:type="dcterms:W3CDTF">2020-07-02T08:04:33Z</dcterms:created>
  <dcterms:modified xsi:type="dcterms:W3CDTF">2024-06-06T12:25:20Z</dcterms:modified>
</cp:coreProperties>
</file>