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68" r:id="rId2"/>
    <p:sldId id="269" r:id="rId3"/>
    <p:sldId id="258" r:id="rId4"/>
    <p:sldId id="280" r:id="rId5"/>
    <p:sldId id="281" r:id="rId6"/>
    <p:sldId id="282" r:id="rId7"/>
    <p:sldId id="325" r:id="rId8"/>
    <p:sldId id="326" r:id="rId9"/>
    <p:sldId id="327" r:id="rId10"/>
    <p:sldId id="328" r:id="rId11"/>
    <p:sldId id="329" r:id="rId12"/>
    <p:sldId id="330" r:id="rId13"/>
    <p:sldId id="331" r:id="rId14"/>
    <p:sldId id="332" r:id="rId15"/>
    <p:sldId id="333" r:id="rId16"/>
    <p:sldId id="334" r:id="rId17"/>
    <p:sldId id="335" r:id="rId18"/>
    <p:sldId id="336" r:id="rId19"/>
    <p:sldId id="337" r:id="rId20"/>
    <p:sldId id="338" r:id="rId21"/>
    <p:sldId id="339" r:id="rId22"/>
    <p:sldId id="340" r:id="rId23"/>
    <p:sldId id="341" r:id="rId24"/>
    <p:sldId id="342" r:id="rId25"/>
    <p:sldId id="343" r:id="rId26"/>
    <p:sldId id="344" r:id="rId27"/>
    <p:sldId id="345" r:id="rId28"/>
    <p:sldId id="346" r:id="rId29"/>
    <p:sldId id="347" r:id="rId30"/>
    <p:sldId id="348" r:id="rId31"/>
    <p:sldId id="349" r:id="rId32"/>
    <p:sldId id="350" r:id="rId33"/>
    <p:sldId id="351" r:id="rId34"/>
    <p:sldId id="352" r:id="rId35"/>
    <p:sldId id="353" r:id="rId36"/>
    <p:sldId id="354" r:id="rId37"/>
    <p:sldId id="355" r:id="rId38"/>
    <p:sldId id="356" r:id="rId39"/>
    <p:sldId id="357" r:id="rId40"/>
    <p:sldId id="358" r:id="rId41"/>
    <p:sldId id="359" r:id="rId42"/>
    <p:sldId id="360" r:id="rId43"/>
    <p:sldId id="361" r:id="rId44"/>
    <p:sldId id="362" r:id="rId45"/>
    <p:sldId id="363" r:id="rId46"/>
    <p:sldId id="364" r:id="rId47"/>
    <p:sldId id="365" r:id="rId48"/>
    <p:sldId id="366"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4"/>
  </p:normalViewPr>
  <p:slideViewPr>
    <p:cSldViewPr>
      <p:cViewPr varScale="1">
        <p:scale>
          <a:sx n="109" d="100"/>
          <a:sy n="109" d="100"/>
        </p:scale>
        <p:origin x="1720" y="1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0F859C-3F16-4719-AED3-4AC70AA43371}" type="datetimeFigureOut">
              <a:rPr lang="en-US" smtClean="0"/>
              <a:t>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D2285D-FDED-40F6-92F4-75A27A7FC353}" type="slidenum">
              <a:rPr lang="en-US" smtClean="0"/>
              <a:t>‹#›</a:t>
            </a:fld>
            <a:endParaRPr lang="en-US"/>
          </a:p>
        </p:txBody>
      </p:sp>
    </p:spTree>
    <p:extLst>
      <p:ext uri="{BB962C8B-B14F-4D97-AF65-F5344CB8AC3E}">
        <p14:creationId xmlns:p14="http://schemas.microsoft.com/office/powerpoint/2010/main" val="3365529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D2285D-FDED-40F6-92F4-75A27A7FC353}" type="slidenum">
              <a:rPr lang="en-US" smtClean="0"/>
              <a:t>2</a:t>
            </a:fld>
            <a:endParaRPr lang="en-US"/>
          </a:p>
        </p:txBody>
      </p:sp>
    </p:spTree>
    <p:extLst>
      <p:ext uri="{BB962C8B-B14F-4D97-AF65-F5344CB8AC3E}">
        <p14:creationId xmlns:p14="http://schemas.microsoft.com/office/powerpoint/2010/main" val="3804678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D3DC253-AEB9-4A07-9CFF-FF82EDFFD26A}" type="datetimeFigureOut">
              <a:rPr lang="en-US" smtClean="0"/>
              <a:t>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5D8339-EEA8-451D-9CB6-C0DCB314A2C1}" type="slidenum">
              <a:rPr lang="en-US" smtClean="0"/>
              <a:t>‹#›</a:t>
            </a:fld>
            <a:endParaRPr lang="en-US"/>
          </a:p>
        </p:txBody>
      </p:sp>
    </p:spTree>
    <p:extLst>
      <p:ext uri="{BB962C8B-B14F-4D97-AF65-F5344CB8AC3E}">
        <p14:creationId xmlns:p14="http://schemas.microsoft.com/office/powerpoint/2010/main" val="467257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3DC253-AEB9-4A07-9CFF-FF82EDFFD26A}" type="datetimeFigureOut">
              <a:rPr lang="en-US" smtClean="0"/>
              <a:t>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5D8339-EEA8-451D-9CB6-C0DCB314A2C1}" type="slidenum">
              <a:rPr lang="en-US" smtClean="0"/>
              <a:t>‹#›</a:t>
            </a:fld>
            <a:endParaRPr lang="en-US"/>
          </a:p>
        </p:txBody>
      </p:sp>
    </p:spTree>
    <p:extLst>
      <p:ext uri="{BB962C8B-B14F-4D97-AF65-F5344CB8AC3E}">
        <p14:creationId xmlns:p14="http://schemas.microsoft.com/office/powerpoint/2010/main" val="1057301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3DC253-AEB9-4A07-9CFF-FF82EDFFD26A}" type="datetimeFigureOut">
              <a:rPr lang="en-US" smtClean="0"/>
              <a:t>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5D8339-EEA8-451D-9CB6-C0DCB314A2C1}" type="slidenum">
              <a:rPr lang="en-US" smtClean="0"/>
              <a:t>‹#›</a:t>
            </a:fld>
            <a:endParaRPr lang="en-US"/>
          </a:p>
        </p:txBody>
      </p:sp>
    </p:spTree>
    <p:extLst>
      <p:ext uri="{BB962C8B-B14F-4D97-AF65-F5344CB8AC3E}">
        <p14:creationId xmlns:p14="http://schemas.microsoft.com/office/powerpoint/2010/main" val="3617471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3DC253-AEB9-4A07-9CFF-FF82EDFFD26A}" type="datetimeFigureOut">
              <a:rPr lang="en-US" smtClean="0"/>
              <a:t>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5D8339-EEA8-451D-9CB6-C0DCB314A2C1}" type="slidenum">
              <a:rPr lang="en-US" smtClean="0"/>
              <a:t>‹#›</a:t>
            </a:fld>
            <a:endParaRPr lang="en-US"/>
          </a:p>
        </p:txBody>
      </p:sp>
    </p:spTree>
    <p:extLst>
      <p:ext uri="{BB962C8B-B14F-4D97-AF65-F5344CB8AC3E}">
        <p14:creationId xmlns:p14="http://schemas.microsoft.com/office/powerpoint/2010/main" val="2018659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3DC253-AEB9-4A07-9CFF-FF82EDFFD26A}" type="datetimeFigureOut">
              <a:rPr lang="en-US" smtClean="0"/>
              <a:t>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5D8339-EEA8-451D-9CB6-C0DCB314A2C1}" type="slidenum">
              <a:rPr lang="en-US" smtClean="0"/>
              <a:t>‹#›</a:t>
            </a:fld>
            <a:endParaRPr lang="en-US"/>
          </a:p>
        </p:txBody>
      </p:sp>
    </p:spTree>
    <p:extLst>
      <p:ext uri="{BB962C8B-B14F-4D97-AF65-F5344CB8AC3E}">
        <p14:creationId xmlns:p14="http://schemas.microsoft.com/office/powerpoint/2010/main" val="2514932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3DC253-AEB9-4A07-9CFF-FF82EDFFD26A}" type="datetimeFigureOut">
              <a:rPr lang="en-US" smtClean="0"/>
              <a:t>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5D8339-EEA8-451D-9CB6-C0DCB314A2C1}" type="slidenum">
              <a:rPr lang="en-US" smtClean="0"/>
              <a:t>‹#›</a:t>
            </a:fld>
            <a:endParaRPr lang="en-US"/>
          </a:p>
        </p:txBody>
      </p:sp>
    </p:spTree>
    <p:extLst>
      <p:ext uri="{BB962C8B-B14F-4D97-AF65-F5344CB8AC3E}">
        <p14:creationId xmlns:p14="http://schemas.microsoft.com/office/powerpoint/2010/main" val="4156163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D3DC253-AEB9-4A07-9CFF-FF82EDFFD26A}" type="datetimeFigureOut">
              <a:rPr lang="en-US" smtClean="0"/>
              <a:t>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5D8339-EEA8-451D-9CB6-C0DCB314A2C1}" type="slidenum">
              <a:rPr lang="en-US" smtClean="0"/>
              <a:t>‹#›</a:t>
            </a:fld>
            <a:endParaRPr lang="en-US"/>
          </a:p>
        </p:txBody>
      </p:sp>
    </p:spTree>
    <p:extLst>
      <p:ext uri="{BB962C8B-B14F-4D97-AF65-F5344CB8AC3E}">
        <p14:creationId xmlns:p14="http://schemas.microsoft.com/office/powerpoint/2010/main" val="2192794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D3DC253-AEB9-4A07-9CFF-FF82EDFFD26A}" type="datetimeFigureOut">
              <a:rPr lang="en-US" smtClean="0"/>
              <a:t>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5D8339-EEA8-451D-9CB6-C0DCB314A2C1}" type="slidenum">
              <a:rPr lang="en-US" smtClean="0"/>
              <a:t>‹#›</a:t>
            </a:fld>
            <a:endParaRPr lang="en-US"/>
          </a:p>
        </p:txBody>
      </p:sp>
    </p:spTree>
    <p:extLst>
      <p:ext uri="{BB962C8B-B14F-4D97-AF65-F5344CB8AC3E}">
        <p14:creationId xmlns:p14="http://schemas.microsoft.com/office/powerpoint/2010/main" val="3439715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3DC253-AEB9-4A07-9CFF-FF82EDFFD26A}" type="datetimeFigureOut">
              <a:rPr lang="en-US" smtClean="0"/>
              <a:t>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5D8339-EEA8-451D-9CB6-C0DCB314A2C1}" type="slidenum">
              <a:rPr lang="en-US" smtClean="0"/>
              <a:t>‹#›</a:t>
            </a:fld>
            <a:endParaRPr lang="en-US"/>
          </a:p>
        </p:txBody>
      </p:sp>
    </p:spTree>
    <p:extLst>
      <p:ext uri="{BB962C8B-B14F-4D97-AF65-F5344CB8AC3E}">
        <p14:creationId xmlns:p14="http://schemas.microsoft.com/office/powerpoint/2010/main" val="1447980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3DC253-AEB9-4A07-9CFF-FF82EDFFD26A}" type="datetimeFigureOut">
              <a:rPr lang="en-US" smtClean="0"/>
              <a:t>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5D8339-EEA8-451D-9CB6-C0DCB314A2C1}" type="slidenum">
              <a:rPr lang="en-US" smtClean="0"/>
              <a:t>‹#›</a:t>
            </a:fld>
            <a:endParaRPr lang="en-US"/>
          </a:p>
        </p:txBody>
      </p:sp>
    </p:spTree>
    <p:extLst>
      <p:ext uri="{BB962C8B-B14F-4D97-AF65-F5344CB8AC3E}">
        <p14:creationId xmlns:p14="http://schemas.microsoft.com/office/powerpoint/2010/main" val="287665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3DC253-AEB9-4A07-9CFF-FF82EDFFD26A}" type="datetimeFigureOut">
              <a:rPr lang="en-US" smtClean="0"/>
              <a:t>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5D8339-EEA8-451D-9CB6-C0DCB314A2C1}" type="slidenum">
              <a:rPr lang="en-US" smtClean="0"/>
              <a:t>‹#›</a:t>
            </a:fld>
            <a:endParaRPr lang="en-US"/>
          </a:p>
        </p:txBody>
      </p:sp>
    </p:spTree>
    <p:extLst>
      <p:ext uri="{BB962C8B-B14F-4D97-AF65-F5344CB8AC3E}">
        <p14:creationId xmlns:p14="http://schemas.microsoft.com/office/powerpoint/2010/main" val="2842999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3DC253-AEB9-4A07-9CFF-FF82EDFFD26A}" type="datetimeFigureOut">
              <a:rPr lang="en-US" smtClean="0"/>
              <a:t>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5D8339-EEA8-451D-9CB6-C0DCB314A2C1}" type="slidenum">
              <a:rPr lang="en-US" smtClean="0"/>
              <a:t>‹#›</a:t>
            </a:fld>
            <a:endParaRPr lang="en-US"/>
          </a:p>
        </p:txBody>
      </p:sp>
    </p:spTree>
    <p:extLst>
      <p:ext uri="{BB962C8B-B14F-4D97-AF65-F5344CB8AC3E}">
        <p14:creationId xmlns:p14="http://schemas.microsoft.com/office/powerpoint/2010/main" val="320827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896"/>
            <a:ext cx="8686800" cy="1143000"/>
          </a:xfrm>
        </p:spPr>
        <p:txBody>
          <a:bodyPr>
            <a:normAutofit fontScale="90000"/>
          </a:bodyPr>
          <a:lstStyle/>
          <a:p>
            <a:r>
              <a:rPr lang="en-US" sz="2000" b="1" dirty="0">
                <a:solidFill>
                  <a:schemeClr val="accent6">
                    <a:lumMod val="10000"/>
                  </a:schemeClr>
                </a:solidFill>
                <a:latin typeface="Bookman Old Style" pitchFamily="18" charset="0"/>
              </a:rPr>
              <a:t>		</a:t>
            </a:r>
            <a:br>
              <a:rPr lang="en-US" sz="2000" b="1" dirty="0">
                <a:solidFill>
                  <a:schemeClr val="accent6">
                    <a:lumMod val="10000"/>
                  </a:schemeClr>
                </a:solidFill>
                <a:latin typeface="Bookman Old Style" pitchFamily="18" charset="0"/>
              </a:rPr>
            </a:br>
            <a:r>
              <a:rPr lang="en-US" sz="2000" b="1" dirty="0">
                <a:solidFill>
                  <a:schemeClr val="accent6">
                    <a:lumMod val="10000"/>
                  </a:schemeClr>
                </a:solidFill>
                <a:latin typeface="Bookman Old Style" pitchFamily="18" charset="0"/>
              </a:rPr>
              <a:t>		</a:t>
            </a:r>
            <a:r>
              <a:rPr lang="en-US" sz="2700" b="1" dirty="0">
                <a:solidFill>
                  <a:srgbClr val="FF0000"/>
                </a:solidFill>
                <a:latin typeface="Bookman Old Style" pitchFamily="18" charset="0"/>
              </a:rPr>
              <a:t>School  of Computer </a:t>
            </a:r>
            <a:br>
              <a:rPr lang="en-US" sz="2700" b="1" dirty="0">
                <a:solidFill>
                  <a:srgbClr val="FF0000"/>
                </a:solidFill>
                <a:latin typeface="Bookman Old Style" pitchFamily="18" charset="0"/>
              </a:rPr>
            </a:br>
            <a:r>
              <a:rPr lang="en-US" sz="2700" b="1" dirty="0">
                <a:solidFill>
                  <a:srgbClr val="FF0000"/>
                </a:solidFill>
                <a:latin typeface="Bookman Old Style" pitchFamily="18" charset="0"/>
              </a:rPr>
              <a:t>		       Science and Engineering</a:t>
            </a:r>
            <a:br>
              <a:rPr lang="en-US" sz="4900" b="1" dirty="0">
                <a:solidFill>
                  <a:srgbClr val="FF0000"/>
                </a:solidFill>
                <a:latin typeface="Bookman Old Style" pitchFamily="18" charset="0"/>
              </a:rPr>
            </a:br>
            <a:endParaRPr lang="en-US" sz="4900" dirty="0">
              <a:solidFill>
                <a:srgbClr val="FF0000"/>
              </a:solidFill>
            </a:endParaRPr>
          </a:p>
        </p:txBody>
      </p:sp>
      <p:sp>
        <p:nvSpPr>
          <p:cNvPr id="3" name="Content Placeholder 2"/>
          <p:cNvSpPr>
            <a:spLocks noGrp="1"/>
          </p:cNvSpPr>
          <p:nvPr>
            <p:ph idx="1"/>
          </p:nvPr>
        </p:nvSpPr>
        <p:spPr>
          <a:xfrm>
            <a:off x="827584" y="1525034"/>
            <a:ext cx="7942312" cy="4525963"/>
          </a:xfrm>
        </p:spPr>
        <p:txBody>
          <a:bodyPr/>
          <a:lstStyle/>
          <a:p>
            <a:pPr marL="0" indent="0">
              <a:buNone/>
            </a:pPr>
            <a:r>
              <a:rPr lang="en-US" b="1" dirty="0">
                <a:solidFill>
                  <a:schemeClr val="accent6">
                    <a:lumMod val="10000"/>
                  </a:schemeClr>
                </a:solidFill>
                <a:latin typeface="Bookman Old Style" pitchFamily="18" charset="0"/>
              </a:rPr>
              <a:t> </a:t>
            </a:r>
          </a:p>
          <a:p>
            <a:pPr marL="0" indent="0" algn="just">
              <a:buNone/>
            </a:pPr>
            <a:r>
              <a:rPr lang="en-US" dirty="0"/>
              <a:t>Program: </a:t>
            </a:r>
            <a:r>
              <a:rPr lang="en-US" dirty="0" err="1"/>
              <a:t>B.Tech</a:t>
            </a:r>
            <a:endParaRPr lang="en-US" dirty="0"/>
          </a:p>
          <a:p>
            <a:pPr marL="0" indent="0" algn="just">
              <a:buNone/>
            </a:pPr>
            <a:r>
              <a:rPr lang="en-US" dirty="0"/>
              <a:t>Course Code: R1UC607C</a:t>
            </a:r>
          </a:p>
          <a:p>
            <a:pPr marL="0" indent="0" algn="just">
              <a:buNone/>
            </a:pPr>
            <a:r>
              <a:rPr lang="en-US" dirty="0"/>
              <a:t>Course Name: Secure Software Engineering</a:t>
            </a:r>
          </a:p>
        </p:txBody>
      </p:sp>
      <p:sp>
        <p:nvSpPr>
          <p:cNvPr id="7" name="Right Triangle 6"/>
          <p:cNvSpPr/>
          <p:nvPr/>
        </p:nvSpPr>
        <p:spPr>
          <a:xfrm>
            <a:off x="0" y="2971800"/>
            <a:ext cx="4572000" cy="3886200"/>
          </a:xfrm>
          <a:prstGeom prst="rtTriangl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8" name="Google Shape;66;p13"/>
          <p:cNvPicPr preferRelativeResize="0"/>
          <p:nvPr/>
        </p:nvPicPr>
        <p:blipFill>
          <a:blip r:embed="rId2">
            <a:alphaModFix/>
          </a:blip>
          <a:stretch>
            <a:fillRect/>
          </a:stretch>
        </p:blipFill>
        <p:spPr>
          <a:xfrm>
            <a:off x="0" y="0"/>
            <a:ext cx="3505200" cy="1524793"/>
          </a:xfrm>
          <a:prstGeom prst="rect">
            <a:avLst/>
          </a:prstGeom>
          <a:noFill/>
          <a:ln>
            <a:noFill/>
          </a:ln>
        </p:spPr>
      </p:pic>
    </p:spTree>
    <p:extLst>
      <p:ext uri="{BB962C8B-B14F-4D97-AF65-F5344CB8AC3E}">
        <p14:creationId xmlns:p14="http://schemas.microsoft.com/office/powerpoint/2010/main" val="2737667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
        <p:nvSpPr>
          <p:cNvPr id="3" name="TextBox 2">
            <a:extLst>
              <a:ext uri="{FF2B5EF4-FFF2-40B4-BE49-F238E27FC236}">
                <a16:creationId xmlns:a16="http://schemas.microsoft.com/office/drawing/2014/main" id="{E2E2754C-C6AF-0030-50B6-128F926A3ABD}"/>
              </a:ext>
            </a:extLst>
          </p:cNvPr>
          <p:cNvSpPr txBox="1"/>
          <p:nvPr/>
        </p:nvSpPr>
        <p:spPr>
          <a:xfrm>
            <a:off x="251520" y="1268760"/>
            <a:ext cx="8558560" cy="4708981"/>
          </a:xfrm>
          <a:prstGeom prst="rect">
            <a:avLst/>
          </a:prstGeom>
          <a:noFill/>
        </p:spPr>
        <p:txBody>
          <a:bodyPr wrap="square">
            <a:spAutoFit/>
          </a:bodyPr>
          <a:lstStyle/>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Software security testing </a:t>
            </a:r>
            <a:r>
              <a:rPr lang="en-US" sz="2000" dirty="0">
                <a:latin typeface="Times New Roman" panose="02020603050405020304" pitchFamily="18" charset="0"/>
                <a:cs typeface="Times New Roman" panose="02020603050405020304" pitchFamily="18" charset="0"/>
              </a:rPr>
              <a:t>is a critical aspect of the software development lifecycle aimed at identifying and mitigating vulnerabilities and security risks within an application or system.</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It involves a series of systematic assessments and evaluations to ensure that the software is resistant to unauthorized access, data breaches, and other malicious activities.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detailed description of software security testing:</a:t>
            </a:r>
          </a:p>
          <a:p>
            <a:pPr marL="800100" lvl="1"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Threat Modeling</a:t>
            </a:r>
            <a:r>
              <a:rPr lang="en-US" sz="2000" dirty="0">
                <a:latin typeface="Times New Roman" panose="02020603050405020304" pitchFamily="18" charset="0"/>
                <a:cs typeface="Times New Roman" panose="02020603050405020304" pitchFamily="18" charset="0"/>
              </a:rPr>
              <a:t>: Before conducting security testing, it's essential to understand the potential threats and attack vectors that the software may face. Threat modeling involves identifying assets, potential vulnerabilities, and potential attackers, as well as evaluating the likelihood and impact of various security threats. This helps prioritize security testing efforts and focus on areas of highest risk.</a:t>
            </a:r>
          </a:p>
          <a:p>
            <a:pPr marL="800100" lvl="1"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5518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
        <p:nvSpPr>
          <p:cNvPr id="3" name="TextBox 2">
            <a:extLst>
              <a:ext uri="{FF2B5EF4-FFF2-40B4-BE49-F238E27FC236}">
                <a16:creationId xmlns:a16="http://schemas.microsoft.com/office/drawing/2014/main" id="{9EEF7266-4C20-CFA4-B42E-B73646D180FA}"/>
              </a:ext>
            </a:extLst>
          </p:cNvPr>
          <p:cNvSpPr txBox="1"/>
          <p:nvPr/>
        </p:nvSpPr>
        <p:spPr>
          <a:xfrm>
            <a:off x="287523" y="1556792"/>
            <a:ext cx="8568952" cy="4401205"/>
          </a:xfrm>
          <a:prstGeom prst="rect">
            <a:avLst/>
          </a:prstGeom>
          <a:noFill/>
        </p:spPr>
        <p:txBody>
          <a:bodyPr wrap="square">
            <a:spAutoFit/>
          </a:bodyPr>
          <a:lstStyle/>
          <a:p>
            <a:pPr marL="800100" lvl="1"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Static Analysis: </a:t>
            </a:r>
            <a:r>
              <a:rPr lang="en-US" sz="2000" dirty="0">
                <a:latin typeface="Times New Roman" panose="02020603050405020304" pitchFamily="18" charset="0"/>
                <a:cs typeface="Times New Roman" panose="02020603050405020304" pitchFamily="18" charset="0"/>
              </a:rPr>
              <a:t>Static analysis tools analyze the source code or binary of an application without executing it. These tools can detect common security vulnerabilities such as buffer overflows, injection attacks (e.g., SQL injection, command injection), cross-site scripting (XSS), and insecure cryptographic implementations. Static analysis helps identify security flaws early in the development process, allowing developers to fix them before deployment.</a:t>
            </a:r>
          </a:p>
          <a:p>
            <a:pPr marL="800100" lvl="1"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Dynamic analysis:</a:t>
            </a:r>
            <a:r>
              <a:rPr lang="en-US" sz="2000" dirty="0">
                <a:latin typeface="Times New Roman" panose="02020603050405020304" pitchFamily="18" charset="0"/>
                <a:cs typeface="Times New Roman" panose="02020603050405020304" pitchFamily="18" charset="0"/>
              </a:rPr>
              <a:t> involves testing the software in a runtime environment to assess its behavior and security posture. Techniques such as penetration testing (pen testing), fuzz testing, and vulnerability scanning are commonly used in dynamic analysis. Penetration testing simulates real-world attacks by attempting to exploit vulnerabilities in the software, while fuzz testing involves providing unexpected or invalid inputs to uncover potential bugs and security weaknesses.</a:t>
            </a:r>
          </a:p>
        </p:txBody>
      </p:sp>
    </p:spTree>
    <p:extLst>
      <p:ext uri="{BB962C8B-B14F-4D97-AF65-F5344CB8AC3E}">
        <p14:creationId xmlns:p14="http://schemas.microsoft.com/office/powerpoint/2010/main" val="961750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
        <p:nvSpPr>
          <p:cNvPr id="3" name="TextBox 2">
            <a:extLst>
              <a:ext uri="{FF2B5EF4-FFF2-40B4-BE49-F238E27FC236}">
                <a16:creationId xmlns:a16="http://schemas.microsoft.com/office/drawing/2014/main" id="{EDC07089-273C-A266-92FF-7B391FABF40B}"/>
              </a:ext>
            </a:extLst>
          </p:cNvPr>
          <p:cNvSpPr txBox="1"/>
          <p:nvPr/>
        </p:nvSpPr>
        <p:spPr>
          <a:xfrm>
            <a:off x="395536" y="1484784"/>
            <a:ext cx="8352928" cy="4708981"/>
          </a:xfrm>
          <a:prstGeom prst="rect">
            <a:avLst/>
          </a:prstGeom>
          <a:noFill/>
        </p:spPr>
        <p:txBody>
          <a:bodyPr wrap="square">
            <a:spAutoFit/>
          </a:bodyPr>
          <a:lstStyle/>
          <a:p>
            <a:pPr marL="800100" lvl="1"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Security Architecture Review: </a:t>
            </a:r>
            <a:r>
              <a:rPr lang="en-US" sz="2000" dirty="0">
                <a:latin typeface="Times New Roman" panose="02020603050405020304" pitchFamily="18" charset="0"/>
                <a:cs typeface="Times New Roman" panose="02020603050405020304" pitchFamily="18" charset="0"/>
              </a:rPr>
              <a:t>Security architecture review evaluates the overall design and architecture of the software from a security perspective. This includes examining the system's components, interfaces, data flows, access controls, and threat mitigation strategies. Security architects and experts assess whether the software's design effectively addresses security requirements and follows established best practices and standards.</a:t>
            </a:r>
          </a:p>
          <a:p>
            <a:pPr marL="800100" lvl="1"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Authentication and Authorization Testing: </a:t>
            </a:r>
            <a:r>
              <a:rPr lang="en-US" sz="2000" dirty="0">
                <a:latin typeface="Times New Roman" panose="02020603050405020304" pitchFamily="18" charset="0"/>
                <a:cs typeface="Times New Roman" panose="02020603050405020304" pitchFamily="18" charset="0"/>
              </a:rPr>
              <a:t>Authentication testing verifies the effectiveness of mechanisms used to authenticate users and entities accessing the system. This includes testing password policies, multi-factor authentication, session management, and single sign-on (SSO) implementations. Authorization testing assesses whether users and entities are granted appropriate access permissions based on their roles and privileges.</a:t>
            </a:r>
          </a:p>
        </p:txBody>
      </p:sp>
    </p:spTree>
    <p:extLst>
      <p:ext uri="{BB962C8B-B14F-4D97-AF65-F5344CB8AC3E}">
        <p14:creationId xmlns:p14="http://schemas.microsoft.com/office/powerpoint/2010/main" val="2837503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
        <p:nvSpPr>
          <p:cNvPr id="3" name="TextBox 2">
            <a:extLst>
              <a:ext uri="{FF2B5EF4-FFF2-40B4-BE49-F238E27FC236}">
                <a16:creationId xmlns:a16="http://schemas.microsoft.com/office/drawing/2014/main" id="{25D50D97-66BE-6091-769C-2F90CF174435}"/>
              </a:ext>
            </a:extLst>
          </p:cNvPr>
          <p:cNvSpPr txBox="1"/>
          <p:nvPr/>
        </p:nvSpPr>
        <p:spPr>
          <a:xfrm>
            <a:off x="491790" y="1412776"/>
            <a:ext cx="8208912" cy="4401205"/>
          </a:xfrm>
          <a:prstGeom prst="rect">
            <a:avLst/>
          </a:prstGeom>
          <a:noFill/>
        </p:spPr>
        <p:txBody>
          <a:bodyPr wrap="square">
            <a:spAutoFit/>
          </a:bodyPr>
          <a:lstStyle/>
          <a:p>
            <a:pPr marL="800100" lvl="1"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Security Testing: </a:t>
            </a:r>
            <a:r>
              <a:rPr lang="en-US" sz="2000" dirty="0">
                <a:latin typeface="Times New Roman" panose="02020603050405020304" pitchFamily="18" charset="0"/>
                <a:cs typeface="Times New Roman" panose="02020603050405020304" pitchFamily="18" charset="0"/>
              </a:rPr>
              <a:t>Data security testing focuses on ensuring the confidentiality, integrity, and availability of sensitive data within the system. This involves evaluating encryption mechanisms, data storage practices, data transmission protocols, and access controls. Data leakage prevention (DLP) techniques and secure data handling practices are also tested to prevent unauthorized access or disclosure of sensitive information.</a:t>
            </a:r>
          </a:p>
          <a:p>
            <a:pPr marL="800100" lvl="1"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Security Compliance Testing:</a:t>
            </a:r>
            <a:r>
              <a:rPr lang="en-US" sz="2000" dirty="0">
                <a:latin typeface="Times New Roman" panose="02020603050405020304" pitchFamily="18" charset="0"/>
                <a:cs typeface="Times New Roman" panose="02020603050405020304" pitchFamily="18" charset="0"/>
              </a:rPr>
              <a:t> Security compliance testing verifies whether the software complies with relevant security standards, regulations, and industry best practices. This may include standards such as ISO/IEC 27001, NIST SP 800-53, GDPR, HIPAA, PCI DSS, and others. Compliance testing ensures that the software meets legal and regulatory requirements related to security, privacy, and data protection.</a:t>
            </a:r>
          </a:p>
        </p:txBody>
      </p:sp>
    </p:spTree>
    <p:extLst>
      <p:ext uri="{BB962C8B-B14F-4D97-AF65-F5344CB8AC3E}">
        <p14:creationId xmlns:p14="http://schemas.microsoft.com/office/powerpoint/2010/main" val="3822791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
        <p:nvSpPr>
          <p:cNvPr id="3" name="TextBox 2">
            <a:extLst>
              <a:ext uri="{FF2B5EF4-FFF2-40B4-BE49-F238E27FC236}">
                <a16:creationId xmlns:a16="http://schemas.microsoft.com/office/drawing/2014/main" id="{D4CE6B6F-15F4-C506-01ED-CFE48FAEAC81}"/>
              </a:ext>
            </a:extLst>
          </p:cNvPr>
          <p:cNvSpPr txBox="1"/>
          <p:nvPr/>
        </p:nvSpPr>
        <p:spPr>
          <a:xfrm>
            <a:off x="323528" y="1185202"/>
            <a:ext cx="8329047" cy="5016758"/>
          </a:xfrm>
          <a:prstGeom prst="rect">
            <a:avLst/>
          </a:prstGeom>
          <a:noFill/>
        </p:spPr>
        <p:txBody>
          <a:bodyPr wrap="square">
            <a:spAutoFit/>
          </a:bodyPr>
          <a:lstStyle/>
          <a:p>
            <a:pPr marL="742950" lvl="1"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Security Incident Response Testing: </a:t>
            </a:r>
            <a:r>
              <a:rPr lang="en-US" sz="2000" dirty="0">
                <a:latin typeface="Times New Roman" panose="02020603050405020304" pitchFamily="18" charset="0"/>
                <a:cs typeface="Times New Roman" panose="02020603050405020304" pitchFamily="18" charset="0"/>
              </a:rPr>
              <a:t>Security incident response testing assesses the organization's ability to detect, respond to, and recover from security incidents effectively. This involves simulating security incidents such as data breaches, malware infections, and denial-of-service (DoS) attacks to evaluate the effectiveness of incident detection and response procedures, as well as backup and recovery mechanisms.</a:t>
            </a:r>
          </a:p>
          <a:p>
            <a:pPr marL="742950" lvl="1"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Secure Development Lifecycle (SDL) Integration</a:t>
            </a:r>
            <a:r>
              <a:rPr lang="en-US" sz="2000" dirty="0">
                <a:latin typeface="Times New Roman" panose="02020603050405020304" pitchFamily="18" charset="0"/>
                <a:cs typeface="Times New Roman" panose="02020603050405020304" pitchFamily="18" charset="0"/>
              </a:rPr>
              <a:t>: Security testing should be integrated into the software development lifecycle (SDLC) as part of a comprehensive Secure Development Lifecycle (SDL) process. This ensures that security considerations are addressed throughout the development process, from requirements gathering and design to coding, testing, deployment, and maintenance. By embedding security practices into the SDLC, organizations can proactively identify and mitigate security risks early in the software development process, reducing the likelihood of costly security incidents and breaches.</a:t>
            </a:r>
          </a:p>
        </p:txBody>
      </p:sp>
    </p:spTree>
    <p:extLst>
      <p:ext uri="{BB962C8B-B14F-4D97-AF65-F5344CB8AC3E}">
        <p14:creationId xmlns:p14="http://schemas.microsoft.com/office/powerpoint/2010/main" val="2218401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
        <p:nvSpPr>
          <p:cNvPr id="3" name="TextBox 2">
            <a:extLst>
              <a:ext uri="{FF2B5EF4-FFF2-40B4-BE49-F238E27FC236}">
                <a16:creationId xmlns:a16="http://schemas.microsoft.com/office/drawing/2014/main" id="{38414D35-306E-45A1-6DFC-3D4D27B7F05A}"/>
              </a:ext>
            </a:extLst>
          </p:cNvPr>
          <p:cNvSpPr txBox="1"/>
          <p:nvPr/>
        </p:nvSpPr>
        <p:spPr>
          <a:xfrm>
            <a:off x="683568" y="2118754"/>
            <a:ext cx="7560840" cy="2246769"/>
          </a:xfrm>
          <a:prstGeom prst="rect">
            <a:avLst/>
          </a:prstGeom>
          <a:noFill/>
        </p:spPr>
        <p:txBody>
          <a:bodyPr wrap="square">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Overall, software security testing is essential for identifying and mitigating security risks in software applications and systems.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By employing a combination of static and dynamic analysis techniques, security architecture review, compliance testing, and incident response testing, organizations can enhance the security posture of their software and protect against potential threats and vulnerabilities.</a:t>
            </a:r>
          </a:p>
        </p:txBody>
      </p:sp>
    </p:spTree>
    <p:extLst>
      <p:ext uri="{BB962C8B-B14F-4D97-AF65-F5344CB8AC3E}">
        <p14:creationId xmlns:p14="http://schemas.microsoft.com/office/powerpoint/2010/main" val="581503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
        <p:nvSpPr>
          <p:cNvPr id="3" name="TextBox 2">
            <a:extLst>
              <a:ext uri="{FF2B5EF4-FFF2-40B4-BE49-F238E27FC236}">
                <a16:creationId xmlns:a16="http://schemas.microsoft.com/office/drawing/2014/main" id="{B31DF6E9-4196-FD34-3A61-36D4B2569696}"/>
              </a:ext>
            </a:extLst>
          </p:cNvPr>
          <p:cNvSpPr txBox="1"/>
          <p:nvPr/>
        </p:nvSpPr>
        <p:spPr>
          <a:xfrm>
            <a:off x="635806" y="1866207"/>
            <a:ext cx="7920880" cy="3785652"/>
          </a:xfrm>
          <a:prstGeom prst="rect">
            <a:avLst/>
          </a:prstGeom>
          <a:noFill/>
        </p:spPr>
        <p:txBody>
          <a:bodyPr wrap="square">
            <a:spAutoFit/>
          </a:bodyPr>
          <a:lstStyle/>
          <a:p>
            <a:pPr algn="just"/>
            <a:r>
              <a:rPr lang="en-IN" sz="2000" dirty="0">
                <a:effectLst/>
                <a:latin typeface="Times New Roman" panose="02020603050405020304" pitchFamily="18" charset="0"/>
                <a:cs typeface="Times New Roman" panose="02020603050405020304" pitchFamily="18" charset="0"/>
              </a:rPr>
              <a:t>Security testing is a critical component of the Software Development Life Cycle (SDLC) to ensure that applications are robust against potential cyber threats. Here's a breakdown of security testing considerations at each stage of the SDLC:</a:t>
            </a:r>
          </a:p>
          <a:p>
            <a:pPr algn="just">
              <a:buFont typeface="+mj-lt"/>
              <a:buAutoNum type="arabicPeriod"/>
            </a:pPr>
            <a:r>
              <a:rPr lang="en-IN" sz="2000" b="1" i="0" dirty="0">
                <a:solidFill>
                  <a:srgbClr val="0D0D0D"/>
                </a:solidFill>
                <a:effectLst/>
                <a:latin typeface="Times New Roman" panose="02020603050405020304" pitchFamily="18" charset="0"/>
                <a:cs typeface="Times New Roman" panose="02020603050405020304" pitchFamily="18" charset="0"/>
              </a:rPr>
              <a:t>Planning Phase</a:t>
            </a:r>
            <a:r>
              <a:rPr lang="en-IN" sz="2000"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IN" sz="2000" b="0" i="0" dirty="0">
                <a:solidFill>
                  <a:srgbClr val="0D0D0D"/>
                </a:solidFill>
                <a:effectLst/>
                <a:latin typeface="Times New Roman" panose="02020603050405020304" pitchFamily="18" charset="0"/>
                <a:cs typeface="Times New Roman" panose="02020603050405020304" pitchFamily="18" charset="0"/>
              </a:rPr>
              <a:t>Identify security requirements and constraints early in the planning phase.</a:t>
            </a:r>
          </a:p>
          <a:p>
            <a:pPr marL="742950" lvl="1" indent="-285750" algn="just">
              <a:buFont typeface="+mj-lt"/>
              <a:buAutoNum type="arabicPeriod"/>
            </a:pPr>
            <a:r>
              <a:rPr lang="en-IN" sz="2000" b="0" i="0" dirty="0">
                <a:solidFill>
                  <a:srgbClr val="0D0D0D"/>
                </a:solidFill>
                <a:effectLst/>
                <a:latin typeface="Times New Roman" panose="02020603050405020304" pitchFamily="18" charset="0"/>
                <a:cs typeface="Times New Roman" panose="02020603050405020304" pitchFamily="18" charset="0"/>
              </a:rPr>
              <a:t>Establish security objectives and goals for the project.</a:t>
            </a:r>
          </a:p>
          <a:p>
            <a:pPr marL="742950" lvl="1" indent="-285750" algn="just">
              <a:buFont typeface="+mj-lt"/>
              <a:buAutoNum type="arabicPeriod"/>
            </a:pPr>
            <a:r>
              <a:rPr lang="en-IN" sz="2000" b="0" i="0" dirty="0">
                <a:solidFill>
                  <a:srgbClr val="0D0D0D"/>
                </a:solidFill>
                <a:effectLst/>
                <a:latin typeface="Times New Roman" panose="02020603050405020304" pitchFamily="18" charset="0"/>
                <a:cs typeface="Times New Roman" panose="02020603050405020304" pitchFamily="18" charset="0"/>
              </a:rPr>
              <a:t>Determine the scope of security testing, including what types of testing (e.g., penetration testing, code review) will be performed.</a:t>
            </a:r>
          </a:p>
          <a:p>
            <a:pPr algn="just">
              <a:buFont typeface="+mj-lt"/>
              <a:buAutoNum type="arabicPeriod"/>
            </a:pPr>
            <a:br>
              <a:rPr lang="en-IN" sz="2000" b="0" i="0" dirty="0">
                <a:solidFill>
                  <a:srgbClr val="0D0D0D"/>
                </a:solidFill>
                <a:effectLst/>
                <a:latin typeface="Times New Roman" panose="02020603050405020304" pitchFamily="18" charset="0"/>
                <a:cs typeface="Times New Roman" panose="02020603050405020304" pitchFamily="18" charset="0"/>
              </a:rPr>
            </a:br>
            <a:endParaRPr lang="en-IN" sz="2000" b="0" i="0" dirty="0">
              <a:solidFill>
                <a:srgbClr val="0D0D0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4228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
        <p:nvSpPr>
          <p:cNvPr id="3" name="TextBox 2">
            <a:extLst>
              <a:ext uri="{FF2B5EF4-FFF2-40B4-BE49-F238E27FC236}">
                <a16:creationId xmlns:a16="http://schemas.microsoft.com/office/drawing/2014/main" id="{3513A689-CB84-0850-F0CD-913A9850D458}"/>
              </a:ext>
            </a:extLst>
          </p:cNvPr>
          <p:cNvSpPr txBox="1"/>
          <p:nvPr/>
        </p:nvSpPr>
        <p:spPr>
          <a:xfrm>
            <a:off x="503547" y="1484784"/>
            <a:ext cx="8136904" cy="4801314"/>
          </a:xfrm>
          <a:prstGeom prst="rect">
            <a:avLst/>
          </a:prstGeom>
          <a:noFill/>
        </p:spPr>
        <p:txBody>
          <a:bodyPr wrap="square">
            <a:spAutoFit/>
          </a:bodyPr>
          <a:lstStyle/>
          <a:p>
            <a:pPr algn="just"/>
            <a:r>
              <a:rPr lang="en-IN" b="1" i="0" dirty="0">
                <a:solidFill>
                  <a:srgbClr val="0D0D0D"/>
                </a:solidFill>
                <a:effectLst/>
                <a:latin typeface="Times New Roman" panose="02020603050405020304" pitchFamily="18" charset="0"/>
                <a:cs typeface="Times New Roman" panose="02020603050405020304" pitchFamily="18" charset="0"/>
              </a:rPr>
              <a:t>2. Requirement Analysis</a:t>
            </a:r>
            <a:r>
              <a:rPr lang="en-IN"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IN" b="0" i="0" dirty="0" err="1">
                <a:solidFill>
                  <a:srgbClr val="0D0D0D"/>
                </a:solidFill>
                <a:effectLst/>
                <a:latin typeface="Times New Roman" panose="02020603050405020304" pitchFamily="18" charset="0"/>
                <a:cs typeface="Times New Roman" panose="02020603050405020304" pitchFamily="18" charset="0"/>
              </a:rPr>
              <a:t>Analyze</a:t>
            </a:r>
            <a:r>
              <a:rPr lang="en-IN" b="0" i="0" dirty="0">
                <a:solidFill>
                  <a:srgbClr val="0D0D0D"/>
                </a:solidFill>
                <a:effectLst/>
                <a:latin typeface="Times New Roman" panose="02020603050405020304" pitchFamily="18" charset="0"/>
                <a:cs typeface="Times New Roman" panose="02020603050405020304" pitchFamily="18" charset="0"/>
              </a:rPr>
              <a:t> security requirements along with functional requirements.</a:t>
            </a:r>
          </a:p>
          <a:p>
            <a:pPr marL="742950" lvl="1" indent="-285750" algn="just">
              <a:buFont typeface="+mj-lt"/>
              <a:buAutoNum type="arabicPeriod"/>
            </a:pPr>
            <a:r>
              <a:rPr lang="en-IN" b="0" i="0" dirty="0">
                <a:solidFill>
                  <a:srgbClr val="0D0D0D"/>
                </a:solidFill>
                <a:effectLst/>
                <a:latin typeface="Times New Roman" panose="02020603050405020304" pitchFamily="18" charset="0"/>
                <a:cs typeface="Times New Roman" panose="02020603050405020304" pitchFamily="18" charset="0"/>
              </a:rPr>
              <a:t>Identify potential security threats and risks associated with the system.</a:t>
            </a:r>
          </a:p>
          <a:p>
            <a:pPr marL="742950" lvl="1" indent="-285750" algn="just">
              <a:buFont typeface="+mj-lt"/>
              <a:buAutoNum type="arabicPeriod"/>
            </a:pPr>
            <a:r>
              <a:rPr lang="en-IN" b="0" i="0" dirty="0">
                <a:solidFill>
                  <a:srgbClr val="0D0D0D"/>
                </a:solidFill>
                <a:effectLst/>
                <a:latin typeface="Times New Roman" panose="02020603050405020304" pitchFamily="18" charset="0"/>
                <a:cs typeface="Times New Roman" panose="02020603050405020304" pitchFamily="18" charset="0"/>
              </a:rPr>
              <a:t>Define security controls and measures to mitigate identified risks.</a:t>
            </a:r>
          </a:p>
          <a:p>
            <a:pPr algn="just"/>
            <a:r>
              <a:rPr lang="en-IN" b="1" i="0" dirty="0">
                <a:solidFill>
                  <a:srgbClr val="0D0D0D"/>
                </a:solidFill>
                <a:effectLst/>
                <a:latin typeface="Times New Roman" panose="02020603050405020304" pitchFamily="18" charset="0"/>
                <a:cs typeface="Times New Roman" panose="02020603050405020304" pitchFamily="18" charset="0"/>
              </a:rPr>
              <a:t>3. Design Phase</a:t>
            </a:r>
            <a:r>
              <a:rPr lang="en-IN"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IN" b="0" i="0" dirty="0">
                <a:solidFill>
                  <a:srgbClr val="0D0D0D"/>
                </a:solidFill>
                <a:effectLst/>
                <a:latin typeface="Times New Roman" panose="02020603050405020304" pitchFamily="18" charset="0"/>
                <a:cs typeface="Times New Roman" panose="02020603050405020304" pitchFamily="18" charset="0"/>
              </a:rPr>
              <a:t>Implement security mechanisms into the system architecture and design.</a:t>
            </a:r>
          </a:p>
          <a:p>
            <a:pPr marL="742950" lvl="1" indent="-285750" algn="just">
              <a:buFont typeface="+mj-lt"/>
              <a:buAutoNum type="arabicPeriod"/>
            </a:pPr>
            <a:r>
              <a:rPr lang="en-IN" b="0" i="0" dirty="0">
                <a:solidFill>
                  <a:srgbClr val="0D0D0D"/>
                </a:solidFill>
                <a:effectLst/>
                <a:latin typeface="Times New Roman" panose="02020603050405020304" pitchFamily="18" charset="0"/>
                <a:cs typeface="Times New Roman" panose="02020603050405020304" pitchFamily="18" charset="0"/>
              </a:rPr>
              <a:t>Ensure that security principles such as least privilege, </a:t>
            </a:r>
            <a:r>
              <a:rPr lang="en-IN" b="0" i="0" dirty="0" err="1">
                <a:solidFill>
                  <a:srgbClr val="0D0D0D"/>
                </a:solidFill>
                <a:effectLst/>
                <a:latin typeface="Times New Roman" panose="02020603050405020304" pitchFamily="18" charset="0"/>
                <a:cs typeface="Times New Roman" panose="02020603050405020304" pitchFamily="18" charset="0"/>
              </a:rPr>
              <a:t>defense</a:t>
            </a:r>
            <a:r>
              <a:rPr lang="en-IN" b="0" i="0" dirty="0">
                <a:solidFill>
                  <a:srgbClr val="0D0D0D"/>
                </a:solidFill>
                <a:effectLst/>
                <a:latin typeface="Times New Roman" panose="02020603050405020304" pitchFamily="18" charset="0"/>
                <a:cs typeface="Times New Roman" panose="02020603050405020304" pitchFamily="18" charset="0"/>
              </a:rPr>
              <a:t>-in-depth, and fail-safe defaults are applied.</a:t>
            </a:r>
          </a:p>
          <a:p>
            <a:pPr marL="742950" lvl="1" indent="-285750" algn="just">
              <a:buFont typeface="+mj-lt"/>
              <a:buAutoNum type="arabicPeriod"/>
            </a:pPr>
            <a:r>
              <a:rPr lang="en-IN" b="0" i="0" dirty="0">
                <a:solidFill>
                  <a:srgbClr val="0D0D0D"/>
                </a:solidFill>
                <a:effectLst/>
                <a:latin typeface="Times New Roman" panose="02020603050405020304" pitchFamily="18" charset="0"/>
                <a:cs typeface="Times New Roman" panose="02020603050405020304" pitchFamily="18" charset="0"/>
              </a:rPr>
              <a:t>Conduct threat </a:t>
            </a:r>
            <a:r>
              <a:rPr lang="en-IN" b="0" i="0" dirty="0" err="1">
                <a:solidFill>
                  <a:srgbClr val="0D0D0D"/>
                </a:solidFill>
                <a:effectLst/>
                <a:latin typeface="Times New Roman" panose="02020603050405020304" pitchFamily="18" charset="0"/>
                <a:cs typeface="Times New Roman" panose="02020603050405020304" pitchFamily="18" charset="0"/>
              </a:rPr>
              <a:t>modeling</a:t>
            </a:r>
            <a:r>
              <a:rPr lang="en-IN" b="0" i="0" dirty="0">
                <a:solidFill>
                  <a:srgbClr val="0D0D0D"/>
                </a:solidFill>
                <a:effectLst/>
                <a:latin typeface="Times New Roman" panose="02020603050405020304" pitchFamily="18" charset="0"/>
                <a:cs typeface="Times New Roman" panose="02020603050405020304" pitchFamily="18" charset="0"/>
              </a:rPr>
              <a:t> exercises to identify potential vulnerabilities and attack vectors.</a:t>
            </a:r>
          </a:p>
          <a:p>
            <a:pPr algn="just"/>
            <a:r>
              <a:rPr lang="en-IN" b="1" i="0" dirty="0">
                <a:solidFill>
                  <a:srgbClr val="0D0D0D"/>
                </a:solidFill>
                <a:effectLst/>
                <a:latin typeface="Times New Roman" panose="02020603050405020304" pitchFamily="18" charset="0"/>
                <a:cs typeface="Times New Roman" panose="02020603050405020304" pitchFamily="18" charset="0"/>
              </a:rPr>
              <a:t>4. Development Phase</a:t>
            </a:r>
            <a:r>
              <a:rPr lang="en-IN"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IN" b="0" i="0" dirty="0">
                <a:solidFill>
                  <a:srgbClr val="0D0D0D"/>
                </a:solidFill>
                <a:effectLst/>
                <a:latin typeface="Times New Roman" panose="02020603050405020304" pitchFamily="18" charset="0"/>
                <a:cs typeface="Times New Roman" panose="02020603050405020304" pitchFamily="18" charset="0"/>
              </a:rPr>
              <a:t>Follow secure coding practices and guidelines to mitigate common vulnerabilities (e.g., OWASP Top 10).</a:t>
            </a:r>
          </a:p>
          <a:p>
            <a:pPr marL="742950" lvl="1" indent="-285750" algn="just">
              <a:buFont typeface="+mj-lt"/>
              <a:buAutoNum type="arabicPeriod"/>
            </a:pPr>
            <a:r>
              <a:rPr lang="en-IN" b="0" i="0" dirty="0">
                <a:solidFill>
                  <a:srgbClr val="0D0D0D"/>
                </a:solidFill>
                <a:effectLst/>
                <a:latin typeface="Times New Roman" panose="02020603050405020304" pitchFamily="18" charset="0"/>
                <a:cs typeface="Times New Roman" panose="02020603050405020304" pitchFamily="18" charset="0"/>
              </a:rPr>
              <a:t>Perform static code analysis and code reviews to identify security flaws early in the development process.</a:t>
            </a:r>
          </a:p>
          <a:p>
            <a:pPr marL="742950" lvl="1" indent="-285750" algn="just">
              <a:buFont typeface="+mj-lt"/>
              <a:buAutoNum type="arabicPeriod"/>
            </a:pPr>
            <a:r>
              <a:rPr lang="en-IN" b="0" i="0" dirty="0">
                <a:solidFill>
                  <a:srgbClr val="0D0D0D"/>
                </a:solidFill>
                <a:effectLst/>
                <a:latin typeface="Times New Roman" panose="02020603050405020304" pitchFamily="18" charset="0"/>
                <a:cs typeface="Times New Roman" panose="02020603050405020304" pitchFamily="18" charset="0"/>
              </a:rPr>
              <a:t>Integrate security testing tools into the CI/CD pipeline for automated security testing.</a:t>
            </a:r>
          </a:p>
        </p:txBody>
      </p:sp>
    </p:spTree>
    <p:extLst>
      <p:ext uri="{BB962C8B-B14F-4D97-AF65-F5344CB8AC3E}">
        <p14:creationId xmlns:p14="http://schemas.microsoft.com/office/powerpoint/2010/main" val="2669250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
        <p:nvSpPr>
          <p:cNvPr id="8" name="TextBox 7">
            <a:extLst>
              <a:ext uri="{FF2B5EF4-FFF2-40B4-BE49-F238E27FC236}">
                <a16:creationId xmlns:a16="http://schemas.microsoft.com/office/drawing/2014/main" id="{CE368B32-6853-E099-55F7-49F7D962DCB8}"/>
              </a:ext>
            </a:extLst>
          </p:cNvPr>
          <p:cNvSpPr txBox="1"/>
          <p:nvPr/>
        </p:nvSpPr>
        <p:spPr>
          <a:xfrm>
            <a:off x="431539" y="1064403"/>
            <a:ext cx="8280920" cy="5909310"/>
          </a:xfrm>
          <a:prstGeom prst="rect">
            <a:avLst/>
          </a:prstGeom>
          <a:noFill/>
        </p:spPr>
        <p:txBody>
          <a:bodyPr wrap="square">
            <a:spAutoFit/>
          </a:bodyPr>
          <a:lstStyle/>
          <a:p>
            <a:pPr algn="just"/>
            <a:r>
              <a:rPr lang="en-IN" b="1" i="0" dirty="0">
                <a:solidFill>
                  <a:srgbClr val="0D0D0D"/>
                </a:solidFill>
                <a:effectLst/>
                <a:latin typeface="Times New Roman" panose="02020603050405020304" pitchFamily="18" charset="0"/>
                <a:cs typeface="Times New Roman" panose="02020603050405020304" pitchFamily="18" charset="0"/>
              </a:rPr>
              <a:t>5.Testing Phase</a:t>
            </a:r>
            <a:r>
              <a:rPr lang="en-IN"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IN" b="0" i="0" dirty="0">
                <a:solidFill>
                  <a:srgbClr val="0D0D0D"/>
                </a:solidFill>
                <a:effectLst/>
                <a:latin typeface="Times New Roman" panose="02020603050405020304" pitchFamily="18" charset="0"/>
                <a:cs typeface="Times New Roman" panose="02020603050405020304" pitchFamily="18" charset="0"/>
              </a:rPr>
              <a:t>Conduct dynamic security testing, including penetration testing, vulnerability scanning, and security-focused testing scenarios.</a:t>
            </a:r>
          </a:p>
          <a:p>
            <a:pPr marL="742950" lvl="1" indent="-285750" algn="just">
              <a:buFont typeface="+mj-lt"/>
              <a:buAutoNum type="arabicPeriod"/>
            </a:pPr>
            <a:r>
              <a:rPr lang="en-IN" b="0" i="0" dirty="0">
                <a:solidFill>
                  <a:srgbClr val="0D0D0D"/>
                </a:solidFill>
                <a:effectLst/>
                <a:latin typeface="Times New Roman" panose="02020603050405020304" pitchFamily="18" charset="0"/>
                <a:cs typeface="Times New Roman" panose="02020603050405020304" pitchFamily="18" charset="0"/>
              </a:rPr>
              <a:t>Perform fuzz testing to identify input validation vulnerabilities.</a:t>
            </a:r>
          </a:p>
          <a:p>
            <a:pPr marL="742950" lvl="1" indent="-285750" algn="just">
              <a:buFont typeface="+mj-lt"/>
              <a:buAutoNum type="arabicPeriod"/>
            </a:pPr>
            <a:r>
              <a:rPr lang="en-IN" b="0" i="0" dirty="0">
                <a:solidFill>
                  <a:srgbClr val="0D0D0D"/>
                </a:solidFill>
                <a:effectLst/>
                <a:latin typeface="Times New Roman" panose="02020603050405020304" pitchFamily="18" charset="0"/>
                <a:cs typeface="Times New Roman" panose="02020603050405020304" pitchFamily="18" charset="0"/>
              </a:rPr>
              <a:t>Execute security test cases to validate security controls and ensure compliance with security requirements.</a:t>
            </a:r>
          </a:p>
          <a:p>
            <a:pPr algn="just"/>
            <a:r>
              <a:rPr lang="en-IN" b="1" i="0" dirty="0">
                <a:solidFill>
                  <a:srgbClr val="0D0D0D"/>
                </a:solidFill>
                <a:effectLst/>
                <a:latin typeface="Times New Roman" panose="02020603050405020304" pitchFamily="18" charset="0"/>
                <a:cs typeface="Times New Roman" panose="02020603050405020304" pitchFamily="18" charset="0"/>
              </a:rPr>
              <a:t>6. Deployment Phase</a:t>
            </a:r>
            <a:r>
              <a:rPr lang="en-IN"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IN" b="0" i="0" dirty="0">
                <a:solidFill>
                  <a:srgbClr val="0D0D0D"/>
                </a:solidFill>
                <a:effectLst/>
                <a:latin typeface="Times New Roman" panose="02020603050405020304" pitchFamily="18" charset="0"/>
                <a:cs typeface="Times New Roman" panose="02020603050405020304" pitchFamily="18" charset="0"/>
              </a:rPr>
              <a:t>Conduct security assessments before deploying the application to production environments.</a:t>
            </a:r>
          </a:p>
          <a:p>
            <a:pPr marL="742950" lvl="1" indent="-285750" algn="just">
              <a:buFont typeface="+mj-lt"/>
              <a:buAutoNum type="arabicPeriod"/>
            </a:pPr>
            <a:r>
              <a:rPr lang="en-IN" b="0" i="0" dirty="0">
                <a:solidFill>
                  <a:srgbClr val="0D0D0D"/>
                </a:solidFill>
                <a:effectLst/>
                <a:latin typeface="Times New Roman" panose="02020603050405020304" pitchFamily="18" charset="0"/>
                <a:cs typeface="Times New Roman" panose="02020603050405020304" pitchFamily="18" charset="0"/>
              </a:rPr>
              <a:t>Perform security configuration reviews for servers, databases, and other infrastructure components.</a:t>
            </a:r>
          </a:p>
          <a:p>
            <a:pPr marL="742950" lvl="1" indent="-285750" algn="just">
              <a:buFont typeface="+mj-lt"/>
              <a:buAutoNum type="arabicPeriod"/>
            </a:pPr>
            <a:r>
              <a:rPr lang="en-IN" b="0" i="0" dirty="0">
                <a:solidFill>
                  <a:srgbClr val="0D0D0D"/>
                </a:solidFill>
                <a:effectLst/>
                <a:latin typeface="Times New Roman" panose="02020603050405020304" pitchFamily="18" charset="0"/>
                <a:cs typeface="Times New Roman" panose="02020603050405020304" pitchFamily="18" charset="0"/>
              </a:rPr>
              <a:t>Implement secure deployment practices to prevent unauthorized access and data breaches.</a:t>
            </a:r>
          </a:p>
          <a:p>
            <a:pPr algn="just"/>
            <a:r>
              <a:rPr lang="en-IN" b="1" i="0" dirty="0">
                <a:solidFill>
                  <a:srgbClr val="0D0D0D"/>
                </a:solidFill>
                <a:effectLst/>
                <a:latin typeface="Times New Roman" panose="02020603050405020304" pitchFamily="18" charset="0"/>
                <a:cs typeface="Times New Roman" panose="02020603050405020304" pitchFamily="18" charset="0"/>
              </a:rPr>
              <a:t>7. Maintenance Phase</a:t>
            </a:r>
            <a:r>
              <a:rPr lang="en-IN"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IN" b="0" i="0" dirty="0">
                <a:solidFill>
                  <a:srgbClr val="0D0D0D"/>
                </a:solidFill>
                <a:effectLst/>
                <a:latin typeface="Times New Roman" panose="02020603050405020304" pitchFamily="18" charset="0"/>
                <a:cs typeface="Times New Roman" panose="02020603050405020304" pitchFamily="18" charset="0"/>
              </a:rPr>
              <a:t>Continuously monitor and assess the security posture of the application in production.</a:t>
            </a:r>
          </a:p>
          <a:p>
            <a:pPr marL="742950" lvl="1" indent="-285750" algn="just">
              <a:buFont typeface="+mj-lt"/>
              <a:buAutoNum type="arabicPeriod"/>
            </a:pPr>
            <a:r>
              <a:rPr lang="en-IN" b="0" i="0" dirty="0">
                <a:solidFill>
                  <a:srgbClr val="0D0D0D"/>
                </a:solidFill>
                <a:effectLst/>
                <a:latin typeface="Times New Roman" panose="02020603050405020304" pitchFamily="18" charset="0"/>
                <a:cs typeface="Times New Roman" panose="02020603050405020304" pitchFamily="18" charset="0"/>
              </a:rPr>
              <a:t>Patch vulnerabilities and apply security updates in a timely manner.</a:t>
            </a:r>
          </a:p>
          <a:p>
            <a:pPr marL="742950" lvl="1" indent="-285750" algn="just">
              <a:buFont typeface="+mj-lt"/>
              <a:buAutoNum type="arabicPeriod"/>
            </a:pPr>
            <a:r>
              <a:rPr lang="en-IN" b="0" i="0" dirty="0">
                <a:solidFill>
                  <a:srgbClr val="0D0D0D"/>
                </a:solidFill>
                <a:effectLst/>
                <a:latin typeface="Times New Roman" panose="02020603050405020304" pitchFamily="18" charset="0"/>
                <a:cs typeface="Times New Roman" panose="02020603050405020304" pitchFamily="18" charset="0"/>
              </a:rPr>
              <a:t>Conduct periodic security audits and reviews to identify and address emerging threats.</a:t>
            </a:r>
          </a:p>
          <a:p>
            <a:pPr algn="just"/>
            <a:br>
              <a:rPr lang="en-IN"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1459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
        <p:nvSpPr>
          <p:cNvPr id="3" name="TextBox 2">
            <a:extLst>
              <a:ext uri="{FF2B5EF4-FFF2-40B4-BE49-F238E27FC236}">
                <a16:creationId xmlns:a16="http://schemas.microsoft.com/office/drawing/2014/main" id="{80E6932D-9E2B-1DA9-24AE-183A95006DE3}"/>
              </a:ext>
            </a:extLst>
          </p:cNvPr>
          <p:cNvSpPr txBox="1"/>
          <p:nvPr/>
        </p:nvSpPr>
        <p:spPr>
          <a:xfrm>
            <a:off x="611560" y="2118754"/>
            <a:ext cx="7776864" cy="1754326"/>
          </a:xfrm>
          <a:prstGeom prst="rect">
            <a:avLst/>
          </a:prstGeom>
          <a:noFill/>
        </p:spPr>
        <p:txBody>
          <a:bodyPr wrap="square">
            <a:spAutoFit/>
          </a:bodyPr>
          <a:lstStyle/>
          <a:p>
            <a:pPr marL="342900" indent="-342900" algn="just">
              <a:buFont typeface="Arial" panose="020B0604020202020204" pitchFamily="34" charset="0"/>
              <a:buChar char="•"/>
            </a:pPr>
            <a:r>
              <a:rPr lang="en-IN" b="0" i="0" dirty="0">
                <a:solidFill>
                  <a:srgbClr val="0D0D0D"/>
                </a:solidFill>
                <a:effectLst/>
                <a:latin typeface="Times New Roman" panose="02020603050405020304" pitchFamily="18" charset="0"/>
                <a:cs typeface="Times New Roman" panose="02020603050405020304" pitchFamily="18" charset="0"/>
              </a:rPr>
              <a:t>Throughout the SDLC, collaboration between developers, testers, security professionals, and other stakeholders is essential to ensure that security considerations are integrated seamlessly into every stage of the development process.</a:t>
            </a:r>
          </a:p>
          <a:p>
            <a:pPr marL="342900" indent="-342900" algn="just">
              <a:buFont typeface="Arial" panose="020B0604020202020204" pitchFamily="34" charset="0"/>
              <a:buChar char="•"/>
            </a:pPr>
            <a:r>
              <a:rPr lang="en-IN" b="0" i="0" dirty="0">
                <a:solidFill>
                  <a:srgbClr val="0D0D0D"/>
                </a:solidFill>
                <a:effectLst/>
                <a:latin typeface="Times New Roman" panose="02020603050405020304" pitchFamily="18" charset="0"/>
                <a:cs typeface="Times New Roman" panose="02020603050405020304" pitchFamily="18" charset="0"/>
              </a:rPr>
              <a:t> Additionally, documenting security testing activities and findings is crucial for maintaining accountability and improving security practices in future projects.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8911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224" y="216024"/>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pic>
        <p:nvPicPr>
          <p:cNvPr id="6" name="Google Shape;66;p13"/>
          <p:cNvPicPr preferRelativeResize="0"/>
          <p:nvPr/>
        </p:nvPicPr>
        <p:blipFill>
          <a:blip r:embed="rId3">
            <a:alphaModFix/>
          </a:blip>
          <a:stretch>
            <a:fillRect/>
          </a:stretch>
        </p:blipFill>
        <p:spPr>
          <a:xfrm>
            <a:off x="-1776" y="212535"/>
            <a:ext cx="1623223" cy="1052735"/>
          </a:xfrm>
          <a:prstGeom prst="rect">
            <a:avLst/>
          </a:prstGeom>
          <a:noFill/>
          <a:ln>
            <a:noFill/>
          </a:ln>
        </p:spPr>
      </p:pic>
      <p:sp>
        <p:nvSpPr>
          <p:cNvPr id="11" name="TextBox 10"/>
          <p:cNvSpPr txBox="1"/>
          <p:nvPr/>
        </p:nvSpPr>
        <p:spPr>
          <a:xfrm>
            <a:off x="72007" y="6693024"/>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sp>
        <p:nvSpPr>
          <p:cNvPr id="12" name="Content Placeholder 11"/>
          <p:cNvSpPr txBox="1">
            <a:spLocks noGrp="1"/>
          </p:cNvSpPr>
          <p:nvPr>
            <p:ph idx="1"/>
          </p:nvPr>
        </p:nvSpPr>
        <p:spPr>
          <a:xfrm>
            <a:off x="483123" y="1484784"/>
            <a:ext cx="8177753" cy="4315027"/>
          </a:xfrm>
          <a:prstGeom prst="rect">
            <a:avLst/>
          </a:prstGeom>
          <a:noFill/>
        </p:spPr>
        <p:txBody>
          <a:bodyPr wrap="square" rtlCol="0">
            <a:spAutoFit/>
          </a:bodyPr>
          <a:lstStyle/>
          <a:p>
            <a:pPr marL="0" lvl="0" indent="0">
              <a:buNone/>
            </a:pPr>
            <a:r>
              <a:rPr lang="en-US" b="1" dirty="0">
                <a:solidFill>
                  <a:srgbClr val="FF0000"/>
                </a:solidFill>
              </a:rPr>
              <a:t>Course Outcomes :</a:t>
            </a:r>
          </a:p>
          <a:p>
            <a:pPr marL="0" lvl="0" indent="0">
              <a:buNone/>
            </a:pPr>
            <a:endParaRPr lang="en-US" b="1" dirty="0">
              <a:solidFill>
                <a:srgbClr val="FF0000"/>
              </a:solidFill>
            </a:endParaRPr>
          </a:p>
          <a:p>
            <a:pPr marL="0" lvl="0" indent="0">
              <a:spcBef>
                <a:spcPts val="1600"/>
              </a:spcBef>
              <a:buNone/>
            </a:pPr>
            <a:endParaRPr lang="en-US" sz="2000" dirty="0"/>
          </a:p>
          <a:p>
            <a:pPr marL="0" lvl="0" indent="0">
              <a:spcBef>
                <a:spcPts val="1600"/>
              </a:spcBef>
              <a:buNone/>
            </a:pPr>
            <a:endParaRPr lang="en-US" sz="2000" dirty="0"/>
          </a:p>
          <a:p>
            <a:pPr marL="0" lvl="0" indent="0">
              <a:spcBef>
                <a:spcPts val="1600"/>
              </a:spcBef>
              <a:buNone/>
            </a:pPr>
            <a:endParaRPr lang="en-US" sz="2000" dirty="0"/>
          </a:p>
          <a:p>
            <a:pPr marL="0" lvl="0" indent="0">
              <a:spcBef>
                <a:spcPts val="1600"/>
              </a:spcBef>
              <a:buNone/>
            </a:pPr>
            <a:endParaRPr lang="en-US" sz="2000" dirty="0"/>
          </a:p>
          <a:p>
            <a:pPr marL="0" lvl="0" indent="0">
              <a:spcBef>
                <a:spcPts val="1600"/>
              </a:spcBef>
              <a:spcAft>
                <a:spcPts val="1600"/>
              </a:spcAft>
              <a:buNone/>
            </a:pPr>
            <a:endParaRPr lang="en-US" sz="2000" dirty="0"/>
          </a:p>
          <a:p>
            <a:endParaRPr lang="en-US" sz="2000" dirty="0">
              <a:latin typeface="Oswald" charset="0"/>
            </a:endParaRPr>
          </a:p>
        </p:txBody>
      </p:sp>
      <p:graphicFrame>
        <p:nvGraphicFramePr>
          <p:cNvPr id="2" name="Table 1">
            <a:extLst>
              <a:ext uri="{FF2B5EF4-FFF2-40B4-BE49-F238E27FC236}">
                <a16:creationId xmlns:a16="http://schemas.microsoft.com/office/drawing/2014/main" id="{45B6B782-B7C6-49BB-B1BD-1AF709B7EA31}"/>
              </a:ext>
            </a:extLst>
          </p:cNvPr>
          <p:cNvGraphicFramePr>
            <a:graphicFrameLocks noGrp="1"/>
          </p:cNvGraphicFramePr>
          <p:nvPr>
            <p:extLst>
              <p:ext uri="{D42A27DB-BD31-4B8C-83A1-F6EECF244321}">
                <p14:modId xmlns:p14="http://schemas.microsoft.com/office/powerpoint/2010/main" val="1668505770"/>
              </p:ext>
            </p:extLst>
          </p:nvPr>
        </p:nvGraphicFramePr>
        <p:xfrm>
          <a:off x="499879" y="1962179"/>
          <a:ext cx="7769967" cy="3354674"/>
        </p:xfrm>
        <a:graphic>
          <a:graphicData uri="http://schemas.openxmlformats.org/drawingml/2006/table">
            <a:tbl>
              <a:tblPr>
                <a:tableStyleId>{5C22544A-7EE6-4342-B048-85BDC9FD1C3A}</a:tableStyleId>
              </a:tblPr>
              <a:tblGrid>
                <a:gridCol w="1218372">
                  <a:extLst>
                    <a:ext uri="{9D8B030D-6E8A-4147-A177-3AD203B41FA5}">
                      <a16:colId xmlns:a16="http://schemas.microsoft.com/office/drawing/2014/main" val="2392523024"/>
                    </a:ext>
                  </a:extLst>
                </a:gridCol>
                <a:gridCol w="4865494">
                  <a:extLst>
                    <a:ext uri="{9D8B030D-6E8A-4147-A177-3AD203B41FA5}">
                      <a16:colId xmlns:a16="http://schemas.microsoft.com/office/drawing/2014/main" val="2149980291"/>
                    </a:ext>
                  </a:extLst>
                </a:gridCol>
                <a:gridCol w="911744">
                  <a:extLst>
                    <a:ext uri="{9D8B030D-6E8A-4147-A177-3AD203B41FA5}">
                      <a16:colId xmlns:a16="http://schemas.microsoft.com/office/drawing/2014/main" val="235898688"/>
                    </a:ext>
                  </a:extLst>
                </a:gridCol>
                <a:gridCol w="774357">
                  <a:extLst>
                    <a:ext uri="{9D8B030D-6E8A-4147-A177-3AD203B41FA5}">
                      <a16:colId xmlns:a16="http://schemas.microsoft.com/office/drawing/2014/main" val="3288692464"/>
                    </a:ext>
                  </a:extLst>
                </a:gridCol>
              </a:tblGrid>
              <a:tr h="325501">
                <a:tc gridSpan="4">
                  <a:txBody>
                    <a:bodyPr/>
                    <a:lstStyle/>
                    <a:p>
                      <a:pPr algn="l">
                        <a:spcAft>
                          <a:spcPts val="0"/>
                        </a:spcAft>
                      </a:pPr>
                      <a:r>
                        <a:rPr lang="en-IN" sz="1400" dirty="0">
                          <a:effectLst/>
                        </a:rPr>
                        <a:t>Course Outcomes (COs): At the end of the course, the student will be able to</a:t>
                      </a:r>
                    </a:p>
                    <a:p>
                      <a:pPr algn="l">
                        <a:spcAft>
                          <a:spcPts val="0"/>
                        </a:spcAft>
                      </a:pPr>
                      <a:r>
                        <a:rPr lang="en-IN" sz="1400" dirty="0">
                          <a:effectLst/>
                        </a:rPr>
                        <a:t> </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nchor="ct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172549625"/>
                  </a:ext>
                </a:extLst>
              </a:tr>
              <a:tr h="434000">
                <a:tc>
                  <a:txBody>
                    <a:bodyPr/>
                    <a:lstStyle/>
                    <a:p>
                      <a:pPr algn="l">
                        <a:spcAft>
                          <a:spcPts val="0"/>
                        </a:spcAft>
                      </a:pPr>
                      <a:r>
                        <a:rPr lang="en-IN" sz="1400" dirty="0">
                          <a:effectLst/>
                        </a:rPr>
                        <a:t>CO No.</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nchor="ctr"/>
                </a:tc>
                <a:tc>
                  <a:txBody>
                    <a:bodyPr/>
                    <a:lstStyle/>
                    <a:p>
                      <a:pPr algn="l">
                        <a:spcAft>
                          <a:spcPts val="0"/>
                        </a:spcAft>
                      </a:pPr>
                      <a:r>
                        <a:rPr lang="en-IN" sz="1400" dirty="0">
                          <a:effectLst/>
                        </a:rPr>
                        <a:t>Course Outcomes (Action verb should be in italics)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nchor="ctr"/>
                </a:tc>
                <a:tc>
                  <a:txBody>
                    <a:bodyPr/>
                    <a:lstStyle/>
                    <a:p>
                      <a:pPr algn="l">
                        <a:spcAft>
                          <a:spcPts val="0"/>
                        </a:spcAft>
                      </a:pPr>
                      <a:r>
                        <a:rPr lang="en-IN" sz="1400">
                          <a:effectLst/>
                        </a:rPr>
                        <a:t>Bloom’s</a:t>
                      </a:r>
                    </a:p>
                    <a:p>
                      <a:pPr algn="l">
                        <a:spcAft>
                          <a:spcPts val="0"/>
                        </a:spcAft>
                      </a:pPr>
                      <a:r>
                        <a:rPr lang="en-IN" sz="1400">
                          <a:effectLst/>
                        </a:rPr>
                        <a:t>taxonomy</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nchor="ctr"/>
                </a:tc>
                <a:tc>
                  <a:txBody>
                    <a:bodyPr/>
                    <a:lstStyle/>
                    <a:p>
                      <a:pPr algn="l">
                        <a:spcAft>
                          <a:spcPts val="0"/>
                        </a:spcAft>
                      </a:pPr>
                      <a:r>
                        <a:rPr lang="en-IN" sz="1400" dirty="0">
                          <a:effectLst/>
                        </a:rPr>
                        <a:t>Bloom’s</a:t>
                      </a:r>
                    </a:p>
                    <a:p>
                      <a:pPr algn="l">
                        <a:spcAft>
                          <a:spcPts val="0"/>
                        </a:spcAft>
                      </a:pPr>
                      <a:r>
                        <a:rPr lang="en-IN" sz="1400" dirty="0">
                          <a:effectLst/>
                        </a:rPr>
                        <a:t>Level</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nchor="ctr"/>
                </a:tc>
                <a:extLst>
                  <a:ext uri="{0D108BD9-81ED-4DB2-BD59-A6C34878D82A}">
                    <a16:rowId xmlns:a16="http://schemas.microsoft.com/office/drawing/2014/main" val="3153633676"/>
                  </a:ext>
                </a:extLst>
              </a:tr>
              <a:tr h="617958">
                <a:tc>
                  <a:txBody>
                    <a:bodyPr/>
                    <a:lstStyle/>
                    <a:p>
                      <a:pPr marL="179705" algn="l">
                        <a:lnSpc>
                          <a:spcPct val="200000"/>
                        </a:lnSpc>
                        <a:spcAft>
                          <a:spcPts val="600"/>
                        </a:spcAft>
                      </a:pPr>
                      <a:r>
                        <a:rPr lang="en-US" sz="1400" dirty="0">
                          <a:effectLst/>
                        </a:rPr>
                        <a:t>CO1</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nchor="ctr"/>
                </a:tc>
                <a:tc>
                  <a:txBody>
                    <a:bodyPr/>
                    <a:lstStyle/>
                    <a:p>
                      <a:pPr algn="just">
                        <a:spcAft>
                          <a:spcPts val="0"/>
                        </a:spcAft>
                      </a:pPr>
                      <a:r>
                        <a:rPr lang="en-US" sz="1400" dirty="0">
                          <a:effectLst/>
                        </a:rPr>
                        <a:t>Understand the fundamentals of secure software techniques in software development.</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tc>
                <a:tc>
                  <a:txBody>
                    <a:bodyPr/>
                    <a:lstStyle/>
                    <a:p>
                      <a:pPr algn="l">
                        <a:spcAft>
                          <a:spcPts val="0"/>
                        </a:spcAft>
                        <a:tabLst>
                          <a:tab pos="971550" algn="l"/>
                        </a:tabLst>
                      </a:pPr>
                      <a:r>
                        <a:rPr lang="en-IN" sz="1400" dirty="0">
                          <a:effectLst/>
                        </a:rPr>
                        <a:t>Understand </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nchor="ctr"/>
                </a:tc>
                <a:tc>
                  <a:txBody>
                    <a:bodyPr/>
                    <a:lstStyle/>
                    <a:p>
                      <a:pPr indent="34290" algn="l">
                        <a:spcAft>
                          <a:spcPts val="0"/>
                        </a:spcAft>
                        <a:tabLst>
                          <a:tab pos="971550" algn="l"/>
                        </a:tabLst>
                      </a:pPr>
                      <a:r>
                        <a:rPr lang="en-IN" sz="1400" dirty="0">
                          <a:effectLst/>
                        </a:rPr>
                        <a:t>K2</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tc>
                <a:extLst>
                  <a:ext uri="{0D108BD9-81ED-4DB2-BD59-A6C34878D82A}">
                    <a16:rowId xmlns:a16="http://schemas.microsoft.com/office/drawing/2014/main" val="3892670408"/>
                  </a:ext>
                </a:extLst>
              </a:tr>
              <a:tr h="617958">
                <a:tc>
                  <a:txBody>
                    <a:bodyPr/>
                    <a:lstStyle/>
                    <a:p>
                      <a:pPr marL="179705" algn="l">
                        <a:lnSpc>
                          <a:spcPct val="200000"/>
                        </a:lnSpc>
                        <a:spcAft>
                          <a:spcPts val="600"/>
                        </a:spcAft>
                      </a:pPr>
                      <a:r>
                        <a:rPr lang="en-US" sz="1400">
                          <a:effectLst/>
                        </a:rPr>
                        <a:t>CO2</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nchor="ctr"/>
                </a:tc>
                <a:tc>
                  <a:txBody>
                    <a:bodyPr/>
                    <a:lstStyle/>
                    <a:p>
                      <a:pPr algn="just">
                        <a:spcAft>
                          <a:spcPts val="0"/>
                        </a:spcAft>
                      </a:pPr>
                      <a:r>
                        <a:rPr lang="en-US" sz="1400" dirty="0">
                          <a:effectLst/>
                        </a:rPr>
                        <a:t>Apply secure software requirement and architecture models in software development with an effective report.</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tab pos="971550" algn="l"/>
                        </a:tabLst>
                        <a:defRPr/>
                      </a:pPr>
                      <a:r>
                        <a:rPr lang="en-IN" sz="1400" dirty="0">
                          <a:effectLst/>
                        </a:rPr>
                        <a:t>Understand </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spcAft>
                          <a:spcPts val="0"/>
                        </a:spcAft>
                        <a:tabLst>
                          <a:tab pos="971550" algn="l"/>
                        </a:tabLst>
                      </a:pPr>
                      <a:r>
                        <a:rPr lang="en-IN" sz="1400" dirty="0">
                          <a:effectLst/>
                        </a:rPr>
                        <a:t>, Apply</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nchor="ctr"/>
                </a:tc>
                <a:tc>
                  <a:txBody>
                    <a:bodyPr/>
                    <a:lstStyle/>
                    <a:p>
                      <a:pPr indent="34290" algn="l">
                        <a:spcAft>
                          <a:spcPts val="0"/>
                        </a:spcAft>
                        <a:tabLst>
                          <a:tab pos="971550" algn="l"/>
                        </a:tabLst>
                      </a:pPr>
                      <a:r>
                        <a:rPr lang="en-IN" sz="1400" dirty="0">
                          <a:effectLst/>
                        </a:rPr>
                        <a:t>K2,</a:t>
                      </a:r>
                    </a:p>
                    <a:p>
                      <a:pPr indent="34290" algn="l">
                        <a:spcAft>
                          <a:spcPts val="0"/>
                        </a:spcAft>
                        <a:tabLst>
                          <a:tab pos="971550" algn="l"/>
                        </a:tabLst>
                      </a:pPr>
                      <a:r>
                        <a:rPr lang="en-IN" sz="1400" dirty="0">
                          <a:effectLst/>
                        </a:rPr>
                        <a:t>K3</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tc>
                <a:extLst>
                  <a:ext uri="{0D108BD9-81ED-4DB2-BD59-A6C34878D82A}">
                    <a16:rowId xmlns:a16="http://schemas.microsoft.com/office/drawing/2014/main" val="712796906"/>
                  </a:ext>
                </a:extLst>
              </a:tr>
              <a:tr h="617958">
                <a:tc>
                  <a:txBody>
                    <a:bodyPr/>
                    <a:lstStyle/>
                    <a:p>
                      <a:pPr marL="179705" algn="l">
                        <a:lnSpc>
                          <a:spcPct val="200000"/>
                        </a:lnSpc>
                        <a:spcAft>
                          <a:spcPts val="600"/>
                        </a:spcAft>
                      </a:pPr>
                      <a:r>
                        <a:rPr lang="en-US" sz="1400">
                          <a:effectLst/>
                        </a:rPr>
                        <a:t>CO3</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nchor="ctr"/>
                </a:tc>
                <a:tc>
                  <a:txBody>
                    <a:bodyPr/>
                    <a:lstStyle/>
                    <a:p>
                      <a:pPr algn="just">
                        <a:spcAft>
                          <a:spcPts val="0"/>
                        </a:spcAft>
                      </a:pPr>
                      <a:r>
                        <a:rPr lang="en-US" sz="1400" dirty="0">
                          <a:effectLst/>
                        </a:rPr>
                        <a:t>Apply the Concepts of System Security and Complexity in Software Development Process.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tc>
                <a:tc>
                  <a:txBody>
                    <a:bodyPr/>
                    <a:lstStyle/>
                    <a:p>
                      <a:pPr indent="34290" algn="l">
                        <a:spcAft>
                          <a:spcPts val="0"/>
                        </a:spcAft>
                        <a:tabLst>
                          <a:tab pos="971550" algn="l"/>
                        </a:tabLst>
                      </a:pPr>
                      <a:r>
                        <a:rPr lang="en-IN" sz="1400" dirty="0">
                          <a:effectLst/>
                        </a:rPr>
                        <a:t>Understand, Apply</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nchor="ctr"/>
                </a:tc>
                <a:tc>
                  <a:txBody>
                    <a:bodyPr/>
                    <a:lstStyle/>
                    <a:p>
                      <a:pPr indent="34290" algn="l">
                        <a:spcAft>
                          <a:spcPts val="0"/>
                        </a:spcAft>
                        <a:tabLst>
                          <a:tab pos="971550" algn="l"/>
                        </a:tabLst>
                      </a:pPr>
                      <a:r>
                        <a:rPr lang="en-IN" sz="1400">
                          <a:effectLst/>
                        </a:rPr>
                        <a:t>K2, K3</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tc>
                <a:extLst>
                  <a:ext uri="{0D108BD9-81ED-4DB2-BD59-A6C34878D82A}">
                    <a16:rowId xmlns:a16="http://schemas.microsoft.com/office/drawing/2014/main" val="3064809299"/>
                  </a:ext>
                </a:extLst>
              </a:tr>
              <a:tr h="617958">
                <a:tc>
                  <a:txBody>
                    <a:bodyPr/>
                    <a:lstStyle/>
                    <a:p>
                      <a:pPr marL="179705" algn="l">
                        <a:lnSpc>
                          <a:spcPct val="200000"/>
                        </a:lnSpc>
                        <a:spcAft>
                          <a:spcPts val="600"/>
                        </a:spcAft>
                      </a:pPr>
                      <a:r>
                        <a:rPr lang="en-US" sz="1400">
                          <a:effectLst/>
                        </a:rPr>
                        <a:t>CO4</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nchor="ctr"/>
                </a:tc>
                <a:tc>
                  <a:txBody>
                    <a:bodyPr/>
                    <a:lstStyle/>
                    <a:p>
                      <a:pPr algn="just">
                        <a:spcAft>
                          <a:spcPts val="0"/>
                        </a:spcAft>
                      </a:pPr>
                      <a:r>
                        <a:rPr lang="en-US" sz="1400" dirty="0">
                          <a:effectLst/>
                        </a:rPr>
                        <a:t>Apply suitable framework for providing security to a project</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tc>
                <a:tc>
                  <a:txBody>
                    <a:bodyPr/>
                    <a:lstStyle/>
                    <a:p>
                      <a:pPr indent="34290" algn="l">
                        <a:spcAft>
                          <a:spcPts val="0"/>
                        </a:spcAft>
                        <a:tabLst>
                          <a:tab pos="971550" algn="l"/>
                        </a:tabLst>
                      </a:pPr>
                      <a:r>
                        <a:rPr lang="en-IN" sz="1400" dirty="0">
                          <a:effectLst/>
                        </a:rPr>
                        <a:t>Understand, Apply</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nchor="ctr"/>
                </a:tc>
                <a:tc>
                  <a:txBody>
                    <a:bodyPr/>
                    <a:lstStyle/>
                    <a:p>
                      <a:pPr indent="34290" algn="l">
                        <a:spcAft>
                          <a:spcPts val="0"/>
                        </a:spcAft>
                        <a:tabLst>
                          <a:tab pos="971550" algn="l"/>
                        </a:tabLst>
                      </a:pPr>
                      <a:r>
                        <a:rPr lang="en-IN" sz="1400" dirty="0">
                          <a:effectLst/>
                        </a:rPr>
                        <a:t>K2, K3</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tc>
                <a:extLst>
                  <a:ext uri="{0D108BD9-81ED-4DB2-BD59-A6C34878D82A}">
                    <a16:rowId xmlns:a16="http://schemas.microsoft.com/office/drawing/2014/main" val="1260645173"/>
                  </a:ext>
                </a:extLst>
              </a:tr>
            </a:tbl>
          </a:graphicData>
        </a:graphic>
      </p:graphicFrame>
    </p:spTree>
    <p:extLst>
      <p:ext uri="{BB962C8B-B14F-4D97-AF65-F5344CB8AC3E}">
        <p14:creationId xmlns:p14="http://schemas.microsoft.com/office/powerpoint/2010/main" val="3494457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
        <p:nvSpPr>
          <p:cNvPr id="3" name="TextBox 2">
            <a:extLst>
              <a:ext uri="{FF2B5EF4-FFF2-40B4-BE49-F238E27FC236}">
                <a16:creationId xmlns:a16="http://schemas.microsoft.com/office/drawing/2014/main" id="{6E16CBFD-579D-6BEC-1247-D533254F51C6}"/>
              </a:ext>
            </a:extLst>
          </p:cNvPr>
          <p:cNvSpPr txBox="1"/>
          <p:nvPr/>
        </p:nvSpPr>
        <p:spPr>
          <a:xfrm>
            <a:off x="539552" y="1375154"/>
            <a:ext cx="8014290" cy="2862322"/>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terms "bug" and "fault" are often used interchangeably, but they represent slightly different concepts in the context of software development and testing.</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bug is the observable manifestation of a problem in the software, while a fault is the underlying cause of that problem.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testing software, testers identify bugs by observing unexpected behavior, and then they trace these bugs back to their root causes, which are faults or defects in the software's code or design.</a:t>
            </a:r>
          </a:p>
          <a:p>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42661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graphicFrame>
        <p:nvGraphicFramePr>
          <p:cNvPr id="2" name="Table 1">
            <a:extLst>
              <a:ext uri="{FF2B5EF4-FFF2-40B4-BE49-F238E27FC236}">
                <a16:creationId xmlns:a16="http://schemas.microsoft.com/office/drawing/2014/main" id="{FE9C9648-8C84-CA8B-7AB4-4EA33FA98203}"/>
              </a:ext>
            </a:extLst>
          </p:cNvPr>
          <p:cNvGraphicFramePr>
            <a:graphicFrameLocks noGrp="1"/>
          </p:cNvGraphicFramePr>
          <p:nvPr>
            <p:extLst>
              <p:ext uri="{D42A27DB-BD31-4B8C-83A1-F6EECF244321}">
                <p14:modId xmlns:p14="http://schemas.microsoft.com/office/powerpoint/2010/main" val="3628630318"/>
              </p:ext>
            </p:extLst>
          </p:nvPr>
        </p:nvGraphicFramePr>
        <p:xfrm>
          <a:off x="811611" y="1196752"/>
          <a:ext cx="7152456" cy="4851400"/>
        </p:xfrm>
        <a:graphic>
          <a:graphicData uri="http://schemas.openxmlformats.org/drawingml/2006/table">
            <a:tbl>
              <a:tblPr firstRow="1" bandRow="1">
                <a:tableStyleId>{5C22544A-7EE6-4342-B048-85BDC9FD1C3A}</a:tableStyleId>
              </a:tblPr>
              <a:tblGrid>
                <a:gridCol w="3576228">
                  <a:extLst>
                    <a:ext uri="{9D8B030D-6E8A-4147-A177-3AD203B41FA5}">
                      <a16:colId xmlns:a16="http://schemas.microsoft.com/office/drawing/2014/main" val="4199173541"/>
                    </a:ext>
                  </a:extLst>
                </a:gridCol>
                <a:gridCol w="3576228">
                  <a:extLst>
                    <a:ext uri="{9D8B030D-6E8A-4147-A177-3AD203B41FA5}">
                      <a16:colId xmlns:a16="http://schemas.microsoft.com/office/drawing/2014/main" val="2967184730"/>
                    </a:ext>
                  </a:extLst>
                </a:gridCol>
              </a:tblGrid>
              <a:tr h="370840">
                <a:tc>
                  <a:txBody>
                    <a:bodyPr/>
                    <a:lstStyle/>
                    <a:p>
                      <a:r>
                        <a:rPr lang="en-US" dirty="0"/>
                        <a:t>Bug</a:t>
                      </a:r>
                    </a:p>
                  </a:txBody>
                  <a:tcPr/>
                </a:tc>
                <a:tc>
                  <a:txBody>
                    <a:bodyPr/>
                    <a:lstStyle/>
                    <a:p>
                      <a:r>
                        <a:rPr lang="en-US" dirty="0"/>
                        <a:t>Fault</a:t>
                      </a:r>
                    </a:p>
                  </a:txBody>
                  <a:tcPr/>
                </a:tc>
                <a:extLst>
                  <a:ext uri="{0D108BD9-81ED-4DB2-BD59-A6C34878D82A}">
                    <a16:rowId xmlns:a16="http://schemas.microsoft.com/office/drawing/2014/main" val="25574830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bug is a general term used to describe any unexpected behavior or defect in a software application.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A fault, also known as a defect or an error, is a specific cause of a bug.</a:t>
                      </a:r>
                    </a:p>
                  </a:txBody>
                  <a:tcPr/>
                </a:tc>
                <a:extLst>
                  <a:ext uri="{0D108BD9-81ED-4DB2-BD59-A6C34878D82A}">
                    <a16:rowId xmlns:a16="http://schemas.microsoft.com/office/drawing/2014/main" val="387012386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refers to a flaw or error in the software that causes it to behave in an unintended or incorrect way.</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It refers to the underlying mistake or imperfection in the software's code or design that leads to incorrect </a:t>
                      </a:r>
                      <a:r>
                        <a:rPr lang="en-IN" sz="1800" b="0" i="0" kern="1200" dirty="0" err="1">
                          <a:solidFill>
                            <a:schemeClr val="dk1"/>
                          </a:solidFill>
                          <a:effectLst/>
                          <a:latin typeface="+mn-lt"/>
                          <a:ea typeface="+mn-ea"/>
                          <a:cs typeface="+mn-cs"/>
                        </a:rPr>
                        <a:t>behavior</a:t>
                      </a:r>
                      <a:r>
                        <a:rPr lang="en-IN" sz="1800" b="0" i="0" kern="1200" dirty="0">
                          <a:solidFill>
                            <a:schemeClr val="dk1"/>
                          </a:solidFill>
                          <a:effectLst/>
                          <a:latin typeface="+mn-lt"/>
                          <a:ea typeface="+mn-ea"/>
                          <a:cs typeface="+mn-cs"/>
                        </a:rPr>
                        <a:t>.</a:t>
                      </a:r>
                    </a:p>
                  </a:txBody>
                  <a:tcPr/>
                </a:tc>
                <a:extLst>
                  <a:ext uri="{0D108BD9-81ED-4DB2-BD59-A6C34878D82A}">
                    <a16:rowId xmlns:a16="http://schemas.microsoft.com/office/drawing/2014/main" val="3532755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Bugs can manifest as functionality issues, performance problems, or security vulnerabilities.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Faults are the root cause of bugs and can occur due to various reasons such as coding errors, logic flaws, or incorrect assumptions.</a:t>
                      </a:r>
                    </a:p>
                  </a:txBody>
                  <a:tcPr/>
                </a:tc>
                <a:extLst>
                  <a:ext uri="{0D108BD9-81ED-4DB2-BD59-A6C34878D82A}">
                    <a16:rowId xmlns:a16="http://schemas.microsoft.com/office/drawing/2014/main" val="1682860788"/>
                  </a:ext>
                </a:extLst>
              </a:tr>
              <a:tr h="370840">
                <a:tc>
                  <a:txBody>
                    <a:bodyPr/>
                    <a:lstStyle/>
                    <a:p>
                      <a:r>
                        <a:rPr lang="en-US" dirty="0"/>
                        <a:t>Bugs are typically discovered during testing, but they can also be reported by users after the software is deployed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Identifying and fixing faults is essential for resolving bugs and improving the overall quality of the software.</a:t>
                      </a:r>
                    </a:p>
                  </a:txBody>
                  <a:tcPr/>
                </a:tc>
                <a:extLst>
                  <a:ext uri="{0D108BD9-81ED-4DB2-BD59-A6C34878D82A}">
                    <a16:rowId xmlns:a16="http://schemas.microsoft.com/office/drawing/2014/main" val="417137918"/>
                  </a:ext>
                </a:extLst>
              </a:tr>
            </a:tbl>
          </a:graphicData>
        </a:graphic>
      </p:graphicFrame>
    </p:spTree>
    <p:extLst>
      <p:ext uri="{BB962C8B-B14F-4D97-AF65-F5344CB8AC3E}">
        <p14:creationId xmlns:p14="http://schemas.microsoft.com/office/powerpoint/2010/main" val="3529796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Tree>
    <p:extLst>
      <p:ext uri="{BB962C8B-B14F-4D97-AF65-F5344CB8AC3E}">
        <p14:creationId xmlns:p14="http://schemas.microsoft.com/office/powerpoint/2010/main" val="1596118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Tree>
    <p:extLst>
      <p:ext uri="{BB962C8B-B14F-4D97-AF65-F5344CB8AC3E}">
        <p14:creationId xmlns:p14="http://schemas.microsoft.com/office/powerpoint/2010/main" val="2662080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Tree>
    <p:extLst>
      <p:ext uri="{BB962C8B-B14F-4D97-AF65-F5344CB8AC3E}">
        <p14:creationId xmlns:p14="http://schemas.microsoft.com/office/powerpoint/2010/main" val="1000947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Tree>
    <p:extLst>
      <p:ext uri="{BB962C8B-B14F-4D97-AF65-F5344CB8AC3E}">
        <p14:creationId xmlns:p14="http://schemas.microsoft.com/office/powerpoint/2010/main" val="23225258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Tree>
    <p:extLst>
      <p:ext uri="{BB962C8B-B14F-4D97-AF65-F5344CB8AC3E}">
        <p14:creationId xmlns:p14="http://schemas.microsoft.com/office/powerpoint/2010/main" val="24902335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Tree>
    <p:extLst>
      <p:ext uri="{BB962C8B-B14F-4D97-AF65-F5344CB8AC3E}">
        <p14:creationId xmlns:p14="http://schemas.microsoft.com/office/powerpoint/2010/main" val="32354626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Tree>
    <p:extLst>
      <p:ext uri="{BB962C8B-B14F-4D97-AF65-F5344CB8AC3E}">
        <p14:creationId xmlns:p14="http://schemas.microsoft.com/office/powerpoint/2010/main" val="1203558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Tree>
    <p:extLst>
      <p:ext uri="{BB962C8B-B14F-4D97-AF65-F5344CB8AC3E}">
        <p14:creationId xmlns:p14="http://schemas.microsoft.com/office/powerpoint/2010/main" val="3962238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r>
              <a:rPr lang="en-US" b="1" dirty="0">
                <a:solidFill>
                  <a:srgbClr val="FF0000"/>
                </a:solidFill>
                <a:latin typeface="Times New Roman" pitchFamily="18" charset="0"/>
                <a:cs typeface="Times New Roman" pitchFamily="18" charset="0"/>
              </a:rPr>
              <a:t>	            Course Prerequisites</a:t>
            </a:r>
          </a:p>
          <a:p>
            <a:pPr marL="0" indent="0">
              <a:buNone/>
            </a:pPr>
            <a:endParaRPr lang="en-US" b="1" dirty="0">
              <a:solidFill>
                <a:srgbClr val="FF0000"/>
              </a:solidFill>
              <a:latin typeface="Times New Roman" pitchFamily="18" charset="0"/>
              <a:cs typeface="Times New Roman" pitchFamily="18" charset="0"/>
            </a:endParaRPr>
          </a:p>
          <a:p>
            <a:pPr marL="0" indent="0">
              <a:buNone/>
            </a:pPr>
            <a:r>
              <a:rPr lang="en-US" b="1" dirty="0">
                <a:solidFill>
                  <a:srgbClr val="FF0000"/>
                </a:solidFill>
                <a:latin typeface="Times New Roman" pitchFamily="18" charset="0"/>
                <a:cs typeface="Times New Roman" pitchFamily="18" charset="0"/>
              </a:rPr>
              <a:t>Software Engineering</a:t>
            </a:r>
            <a:endParaRPr lang="en-US" dirty="0"/>
          </a:p>
        </p:txBody>
      </p:sp>
      <p:sp>
        <p:nvSpPr>
          <p:cNvPr id="7" name="Title 3">
            <a:extLst>
              <a:ext uri="{FF2B5EF4-FFF2-40B4-BE49-F238E27FC236}">
                <a16:creationId xmlns:a16="http://schemas.microsoft.com/office/drawing/2014/main" id="{0DA9586B-AE97-C2C3-B43C-1EFA3D5D6083}"/>
              </a:ext>
            </a:extLst>
          </p:cNvPr>
          <p:cNvSpPr>
            <a:spLocks noGrp="1"/>
          </p:cNvSpPr>
          <p:nvPr>
            <p:ph type="title"/>
          </p:nvPr>
        </p:nvSpPr>
        <p:spPr>
          <a:xfrm>
            <a:off x="-20783"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8" name="TextBox 7">
            <a:extLst>
              <a:ext uri="{FF2B5EF4-FFF2-40B4-BE49-F238E27FC236}">
                <a16:creationId xmlns:a16="http://schemas.microsoft.com/office/drawing/2014/main" id="{D4D07B00-BD7F-7B4A-C8CD-AC87D718D26C}"/>
              </a:ext>
            </a:extLst>
          </p:cNvPr>
          <p:cNvSpPr txBox="1"/>
          <p:nvPr/>
        </p:nvSpPr>
        <p:spPr>
          <a:xfrm>
            <a:off x="0" y="6488962"/>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p:cNvPicPr preferRelativeResize="0"/>
          <p:nvPr/>
        </p:nvPicPr>
        <p:blipFill>
          <a:blip r:embed="rId2">
            <a:alphaModFix/>
          </a:blip>
          <a:stretch>
            <a:fillRect/>
          </a:stretch>
        </p:blipFill>
        <p:spPr>
          <a:xfrm>
            <a:off x="0" y="191651"/>
            <a:ext cx="2057402" cy="841688"/>
          </a:xfrm>
          <a:prstGeom prst="rect">
            <a:avLst/>
          </a:prstGeom>
          <a:noFill/>
          <a:ln>
            <a:noFill/>
          </a:ln>
        </p:spPr>
      </p:pic>
    </p:spTree>
    <p:extLst>
      <p:ext uri="{BB962C8B-B14F-4D97-AF65-F5344CB8AC3E}">
        <p14:creationId xmlns:p14="http://schemas.microsoft.com/office/powerpoint/2010/main" val="9832609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Tree>
    <p:extLst>
      <p:ext uri="{BB962C8B-B14F-4D97-AF65-F5344CB8AC3E}">
        <p14:creationId xmlns:p14="http://schemas.microsoft.com/office/powerpoint/2010/main" val="11509386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Tree>
    <p:extLst>
      <p:ext uri="{BB962C8B-B14F-4D97-AF65-F5344CB8AC3E}">
        <p14:creationId xmlns:p14="http://schemas.microsoft.com/office/powerpoint/2010/main" val="24915962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Tree>
    <p:extLst>
      <p:ext uri="{BB962C8B-B14F-4D97-AF65-F5344CB8AC3E}">
        <p14:creationId xmlns:p14="http://schemas.microsoft.com/office/powerpoint/2010/main" val="3929917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Tree>
    <p:extLst>
      <p:ext uri="{BB962C8B-B14F-4D97-AF65-F5344CB8AC3E}">
        <p14:creationId xmlns:p14="http://schemas.microsoft.com/office/powerpoint/2010/main" val="6937875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Tree>
    <p:extLst>
      <p:ext uri="{BB962C8B-B14F-4D97-AF65-F5344CB8AC3E}">
        <p14:creationId xmlns:p14="http://schemas.microsoft.com/office/powerpoint/2010/main" val="16434671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Tree>
    <p:extLst>
      <p:ext uri="{BB962C8B-B14F-4D97-AF65-F5344CB8AC3E}">
        <p14:creationId xmlns:p14="http://schemas.microsoft.com/office/powerpoint/2010/main" val="37051699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Tree>
    <p:extLst>
      <p:ext uri="{BB962C8B-B14F-4D97-AF65-F5344CB8AC3E}">
        <p14:creationId xmlns:p14="http://schemas.microsoft.com/office/powerpoint/2010/main" val="9820170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Tree>
    <p:extLst>
      <p:ext uri="{BB962C8B-B14F-4D97-AF65-F5344CB8AC3E}">
        <p14:creationId xmlns:p14="http://schemas.microsoft.com/office/powerpoint/2010/main" val="1972023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Tree>
    <p:extLst>
      <p:ext uri="{BB962C8B-B14F-4D97-AF65-F5344CB8AC3E}">
        <p14:creationId xmlns:p14="http://schemas.microsoft.com/office/powerpoint/2010/main" val="29451730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Tree>
    <p:extLst>
      <p:ext uri="{BB962C8B-B14F-4D97-AF65-F5344CB8AC3E}">
        <p14:creationId xmlns:p14="http://schemas.microsoft.com/office/powerpoint/2010/main" val="4090437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0C257C-BEA0-C3DD-28B7-CC2AA99211D3}"/>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0AFD0261-4596-FC23-C2F3-94858382693A}"/>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34E7C54C-BF91-B7E1-89F6-3E66C199282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
        <p:nvSpPr>
          <p:cNvPr id="8" name="TextBox 7">
            <a:extLst>
              <a:ext uri="{FF2B5EF4-FFF2-40B4-BE49-F238E27FC236}">
                <a16:creationId xmlns:a16="http://schemas.microsoft.com/office/drawing/2014/main" id="{6E1BF80C-E6F4-B0B7-6558-6AB461E162F8}"/>
              </a:ext>
            </a:extLst>
          </p:cNvPr>
          <p:cNvSpPr txBox="1"/>
          <p:nvPr/>
        </p:nvSpPr>
        <p:spPr>
          <a:xfrm>
            <a:off x="1043608" y="1340768"/>
            <a:ext cx="4657164" cy="369332"/>
          </a:xfrm>
          <a:prstGeom prst="rect">
            <a:avLst/>
          </a:prstGeom>
          <a:noFill/>
        </p:spPr>
        <p:txBody>
          <a:bodyPr wrap="square">
            <a:spAutoFit/>
          </a:bodyPr>
          <a:lstStyle/>
          <a:p>
            <a:pPr marL="0" lvl="0" indent="0" algn="ctr">
              <a:buNone/>
            </a:pPr>
            <a:r>
              <a:rPr lang="en-US" b="1" dirty="0">
                <a:solidFill>
                  <a:srgbClr val="FF0000"/>
                </a:solidFill>
                <a:latin typeface="Times New Roman" pitchFamily="18" charset="0"/>
                <a:cs typeface="Times New Roman" pitchFamily="18" charset="0"/>
              </a:rPr>
              <a:t>Syllabus</a:t>
            </a:r>
          </a:p>
        </p:txBody>
      </p:sp>
      <p:sp>
        <p:nvSpPr>
          <p:cNvPr id="10" name="TextBox 9">
            <a:extLst>
              <a:ext uri="{FF2B5EF4-FFF2-40B4-BE49-F238E27FC236}">
                <a16:creationId xmlns:a16="http://schemas.microsoft.com/office/drawing/2014/main" id="{65C4F681-2E10-D91C-AA40-AAA7753CC91A}"/>
              </a:ext>
            </a:extLst>
          </p:cNvPr>
          <p:cNvSpPr txBox="1"/>
          <p:nvPr/>
        </p:nvSpPr>
        <p:spPr>
          <a:xfrm>
            <a:off x="179512" y="2060848"/>
            <a:ext cx="8712968" cy="3539430"/>
          </a:xfrm>
          <a:prstGeom prst="rect">
            <a:avLst/>
          </a:prstGeom>
          <a:noFill/>
        </p:spPr>
        <p:txBody>
          <a:bodyPr wrap="square">
            <a:spAutoFit/>
          </a:bodyPr>
          <a:lstStyle/>
          <a:p>
            <a:pPr algn="just"/>
            <a:r>
              <a:rPr lang="en-IN" sz="1400" b="1" dirty="0">
                <a:latin typeface="Times New Roman" panose="02020603050405020304" pitchFamily="18" charset="0"/>
                <a:cs typeface="Times New Roman" panose="02020603050405020304" pitchFamily="18" charset="0"/>
              </a:rPr>
              <a:t>Security a software Issue: </a:t>
            </a:r>
            <a:r>
              <a:rPr lang="en-IN" sz="1400" dirty="0">
                <a:latin typeface="Times New Roman" panose="02020603050405020304" pitchFamily="18" charset="0"/>
                <a:cs typeface="Times New Roman" panose="02020603050405020304" pitchFamily="18" charset="0"/>
              </a:rPr>
              <a:t>Introduction, the problem, Software Assurance and Software Security,</a:t>
            </a:r>
          </a:p>
          <a:p>
            <a:pPr algn="just"/>
            <a:r>
              <a:rPr lang="en-IN" sz="1400" dirty="0">
                <a:latin typeface="Times New Roman" panose="02020603050405020304" pitchFamily="18" charset="0"/>
                <a:cs typeface="Times New Roman" panose="02020603050405020304" pitchFamily="18" charset="0"/>
              </a:rPr>
              <a:t>Threats to software security, Sources of software insecurity, Benefits of Detecting Software Security</a:t>
            </a:r>
          </a:p>
          <a:p>
            <a:pPr algn="just"/>
            <a:r>
              <a:rPr lang="en-IN" sz="1400" b="1" dirty="0">
                <a:latin typeface="Times New Roman" panose="02020603050405020304" pitchFamily="18" charset="0"/>
                <a:cs typeface="Times New Roman" panose="02020603050405020304" pitchFamily="18" charset="0"/>
              </a:rPr>
              <a:t>What Makes Software Secure: </a:t>
            </a:r>
            <a:r>
              <a:rPr lang="en-IN" sz="1400" dirty="0">
                <a:latin typeface="Times New Roman" panose="02020603050405020304" pitchFamily="18" charset="0"/>
                <a:cs typeface="Times New Roman" panose="02020603050405020304" pitchFamily="18" charset="0"/>
              </a:rPr>
              <a:t>Properties of Secure Software, Influencing the security properties of</a:t>
            </a:r>
          </a:p>
          <a:p>
            <a:pPr algn="just"/>
            <a:r>
              <a:rPr lang="en-IN" sz="1400" dirty="0">
                <a:latin typeface="Times New Roman" panose="02020603050405020304" pitchFamily="18" charset="0"/>
                <a:cs typeface="Times New Roman" panose="02020603050405020304" pitchFamily="18" charset="0"/>
              </a:rPr>
              <a:t>software, Asserting and specifying the desired security properties.</a:t>
            </a:r>
          </a:p>
          <a:p>
            <a:pPr algn="just"/>
            <a:r>
              <a:rPr lang="en-IN" sz="1400" b="1" dirty="0">
                <a:latin typeface="Times New Roman" panose="02020603050405020304" pitchFamily="18" charset="0"/>
                <a:cs typeface="Times New Roman" panose="02020603050405020304" pitchFamily="18" charset="0"/>
              </a:rPr>
              <a:t>Requirements Engineering for secure software:</a:t>
            </a:r>
          </a:p>
          <a:p>
            <a:pPr algn="just"/>
            <a:r>
              <a:rPr lang="en-IN" sz="1400" dirty="0">
                <a:latin typeface="Times New Roman" panose="02020603050405020304" pitchFamily="18" charset="0"/>
                <a:cs typeface="Times New Roman" panose="02020603050405020304" pitchFamily="18" charset="0"/>
              </a:rPr>
              <a:t>Introduction, the SQUARE process Model, Requirements elicitation and prioritization.</a:t>
            </a:r>
          </a:p>
          <a:p>
            <a:pPr algn="just"/>
            <a:r>
              <a:rPr lang="en-IN" sz="1400" b="1" dirty="0">
                <a:latin typeface="Times New Roman" panose="02020603050405020304" pitchFamily="18" charset="0"/>
                <a:cs typeface="Times New Roman" panose="02020603050405020304" pitchFamily="18" charset="0"/>
              </a:rPr>
              <a:t>Secure Software Architecture and Design: </a:t>
            </a:r>
            <a:r>
              <a:rPr lang="en-IN" sz="1400" dirty="0">
                <a:latin typeface="Times New Roman" panose="02020603050405020304" pitchFamily="18" charset="0"/>
                <a:cs typeface="Times New Roman" panose="02020603050405020304" pitchFamily="18" charset="0"/>
              </a:rPr>
              <a:t>Introduction, software security practices for architecture and</a:t>
            </a:r>
          </a:p>
          <a:p>
            <a:pPr algn="just"/>
            <a:r>
              <a:rPr lang="en-IN" sz="1400" dirty="0">
                <a:latin typeface="Times New Roman" panose="02020603050405020304" pitchFamily="18" charset="0"/>
                <a:cs typeface="Times New Roman" panose="02020603050405020304" pitchFamily="18" charset="0"/>
              </a:rPr>
              <a:t>design: architectural risk analysis, software security knowledge for architecture and design: security</a:t>
            </a:r>
          </a:p>
          <a:p>
            <a:pPr algn="just"/>
            <a:r>
              <a:rPr lang="en-IN" sz="1400" dirty="0">
                <a:latin typeface="Times New Roman" panose="02020603050405020304" pitchFamily="18" charset="0"/>
                <a:cs typeface="Times New Roman" panose="02020603050405020304" pitchFamily="18" charset="0"/>
              </a:rPr>
              <a:t>principles, security guidelines and attack patterns</a:t>
            </a:r>
          </a:p>
          <a:p>
            <a:pPr algn="just"/>
            <a:r>
              <a:rPr lang="en-IN" sz="1400" b="1" dirty="0">
                <a:latin typeface="Times New Roman" panose="02020603050405020304" pitchFamily="18" charset="0"/>
                <a:cs typeface="Times New Roman" panose="02020603050405020304" pitchFamily="18" charset="0"/>
              </a:rPr>
              <a:t>Secure coding and Testing:</a:t>
            </a:r>
            <a:r>
              <a:rPr lang="en-IN" sz="1400" dirty="0">
                <a:latin typeface="Times New Roman" panose="02020603050405020304" pitchFamily="18" charset="0"/>
                <a:cs typeface="Times New Roman" panose="02020603050405020304" pitchFamily="18" charset="0"/>
              </a:rPr>
              <a:t> Code analysis, Software Security testing, Security testing considerations</a:t>
            </a:r>
          </a:p>
          <a:p>
            <a:pPr algn="just"/>
            <a:r>
              <a:rPr lang="en-IN" sz="1400" dirty="0">
                <a:latin typeface="Times New Roman" panose="02020603050405020304" pitchFamily="18" charset="0"/>
                <a:cs typeface="Times New Roman" panose="02020603050405020304" pitchFamily="18" charset="0"/>
              </a:rPr>
              <a:t>throughput the SDLC.</a:t>
            </a:r>
          </a:p>
          <a:p>
            <a:pPr algn="just"/>
            <a:r>
              <a:rPr lang="en-IN" sz="1400" b="1" dirty="0">
                <a:latin typeface="Times New Roman" panose="02020603050405020304" pitchFamily="18" charset="0"/>
                <a:cs typeface="Times New Roman" panose="02020603050405020304" pitchFamily="18" charset="0"/>
              </a:rPr>
              <a:t>Security and Complexity: </a:t>
            </a:r>
            <a:r>
              <a:rPr lang="en-IN" sz="1400" dirty="0">
                <a:latin typeface="Times New Roman" panose="02020603050405020304" pitchFamily="18" charset="0"/>
                <a:cs typeface="Times New Roman" panose="02020603050405020304" pitchFamily="18" charset="0"/>
              </a:rPr>
              <a:t>System Assembly Challenges: Introduction, security failures, functional and</a:t>
            </a:r>
          </a:p>
          <a:p>
            <a:pPr algn="just"/>
            <a:r>
              <a:rPr lang="en-IN" sz="1400" dirty="0">
                <a:latin typeface="Times New Roman" panose="02020603050405020304" pitchFamily="18" charset="0"/>
                <a:cs typeface="Times New Roman" panose="02020603050405020304" pitchFamily="18" charset="0"/>
              </a:rPr>
              <a:t>attacker perspectives for security analysis, system complexity drivers and security.</a:t>
            </a:r>
          </a:p>
          <a:p>
            <a:pPr algn="just"/>
            <a:r>
              <a:rPr lang="en-IN" sz="1400" b="1" dirty="0">
                <a:latin typeface="Times New Roman" panose="02020603050405020304" pitchFamily="18" charset="0"/>
                <a:cs typeface="Times New Roman" panose="02020603050405020304" pitchFamily="18" charset="0"/>
              </a:rPr>
              <a:t>Governance and Managing for More Secure Software: </a:t>
            </a:r>
            <a:r>
              <a:rPr lang="en-IN" sz="1400" dirty="0">
                <a:latin typeface="Times New Roman" panose="02020603050405020304" pitchFamily="18" charset="0"/>
                <a:cs typeface="Times New Roman" panose="02020603050405020304" pitchFamily="18" charset="0"/>
              </a:rPr>
              <a:t>Introduction, Governance and security,</a:t>
            </a:r>
          </a:p>
          <a:p>
            <a:pPr algn="just"/>
            <a:r>
              <a:rPr lang="en-IN" sz="1400" dirty="0">
                <a:latin typeface="Times New Roman" panose="02020603050405020304" pitchFamily="18" charset="0"/>
                <a:cs typeface="Times New Roman" panose="02020603050405020304" pitchFamily="18" charset="0"/>
              </a:rPr>
              <a:t>Adopting an enterprise software security framework, How much security is enough, Security and project</a:t>
            </a:r>
          </a:p>
          <a:p>
            <a:pPr algn="just"/>
            <a:r>
              <a:rPr lang="en-IN" sz="1400" dirty="0">
                <a:latin typeface="Times New Roman" panose="02020603050405020304" pitchFamily="18" charset="0"/>
                <a:cs typeface="Times New Roman" panose="02020603050405020304" pitchFamily="18" charset="0"/>
              </a:rPr>
              <a:t>management, Maturity of Practice.</a:t>
            </a:r>
          </a:p>
        </p:txBody>
      </p:sp>
    </p:spTree>
    <p:extLst>
      <p:ext uri="{BB962C8B-B14F-4D97-AF65-F5344CB8AC3E}">
        <p14:creationId xmlns:p14="http://schemas.microsoft.com/office/powerpoint/2010/main" val="41590711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Tree>
    <p:extLst>
      <p:ext uri="{BB962C8B-B14F-4D97-AF65-F5344CB8AC3E}">
        <p14:creationId xmlns:p14="http://schemas.microsoft.com/office/powerpoint/2010/main" val="39491928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Tree>
    <p:extLst>
      <p:ext uri="{BB962C8B-B14F-4D97-AF65-F5344CB8AC3E}">
        <p14:creationId xmlns:p14="http://schemas.microsoft.com/office/powerpoint/2010/main" val="21218404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Tree>
    <p:extLst>
      <p:ext uri="{BB962C8B-B14F-4D97-AF65-F5344CB8AC3E}">
        <p14:creationId xmlns:p14="http://schemas.microsoft.com/office/powerpoint/2010/main" val="7510991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Tree>
    <p:extLst>
      <p:ext uri="{BB962C8B-B14F-4D97-AF65-F5344CB8AC3E}">
        <p14:creationId xmlns:p14="http://schemas.microsoft.com/office/powerpoint/2010/main" val="40523801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Tree>
    <p:extLst>
      <p:ext uri="{BB962C8B-B14F-4D97-AF65-F5344CB8AC3E}">
        <p14:creationId xmlns:p14="http://schemas.microsoft.com/office/powerpoint/2010/main" val="38724293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Tree>
    <p:extLst>
      <p:ext uri="{BB962C8B-B14F-4D97-AF65-F5344CB8AC3E}">
        <p14:creationId xmlns:p14="http://schemas.microsoft.com/office/powerpoint/2010/main" val="24606089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Tree>
    <p:extLst>
      <p:ext uri="{BB962C8B-B14F-4D97-AF65-F5344CB8AC3E}">
        <p14:creationId xmlns:p14="http://schemas.microsoft.com/office/powerpoint/2010/main" val="39746815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Tree>
    <p:extLst>
      <p:ext uri="{BB962C8B-B14F-4D97-AF65-F5344CB8AC3E}">
        <p14:creationId xmlns:p14="http://schemas.microsoft.com/office/powerpoint/2010/main" val="23574409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Tree>
    <p:extLst>
      <p:ext uri="{BB962C8B-B14F-4D97-AF65-F5344CB8AC3E}">
        <p14:creationId xmlns:p14="http://schemas.microsoft.com/office/powerpoint/2010/main" val="1275242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2505ED-5690-741A-AEC3-BB6986EF92A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5F562ED-797B-C783-F101-C44B8411B047}"/>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461723DC-CFB5-E7FC-2FB2-D960E93316F8}"/>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F9E12000-780D-9396-A689-342B2058CB0B}"/>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
        <p:nvSpPr>
          <p:cNvPr id="2" name="Content Placeholder 4">
            <a:extLst>
              <a:ext uri="{FF2B5EF4-FFF2-40B4-BE49-F238E27FC236}">
                <a16:creationId xmlns:a16="http://schemas.microsoft.com/office/drawing/2014/main" id="{3B922D98-35D9-EC29-570A-B52A47ABDDF0}"/>
              </a:ext>
            </a:extLst>
          </p:cNvPr>
          <p:cNvSpPr>
            <a:spLocks noGrp="1"/>
          </p:cNvSpPr>
          <p:nvPr>
            <p:ph idx="1"/>
          </p:nvPr>
        </p:nvSpPr>
        <p:spPr>
          <a:xfrm>
            <a:off x="323528" y="1556792"/>
            <a:ext cx="8377126" cy="4615409"/>
          </a:xfrm>
        </p:spPr>
        <p:txBody>
          <a:bodyPr>
            <a:normAutofit fontScale="47500" lnSpcReduction="20000"/>
          </a:bodyPr>
          <a:lstStyle/>
          <a:p>
            <a:pPr algn="just">
              <a:buNone/>
            </a:pPr>
            <a:r>
              <a:rPr lang="en-US" sz="2800" b="1" dirty="0">
                <a:latin typeface="Times New Roman" pitchFamily="18" charset="0"/>
                <a:cs typeface="Times New Roman" pitchFamily="18" charset="0"/>
              </a:rPr>
              <a:t>Text books:</a:t>
            </a:r>
          </a:p>
          <a:p>
            <a:pPr algn="just">
              <a:buNone/>
            </a:pPr>
            <a:r>
              <a:rPr lang="en-US" sz="1800" dirty="0">
                <a:effectLst/>
                <a:latin typeface="Times New Roman" panose="02020603050405020304" pitchFamily="18" charset="0"/>
                <a:ea typeface="Times New Roman" panose="02020603050405020304" pitchFamily="18" charset="0"/>
              </a:rPr>
              <a:t>Software Security Engineering, Julia H. Allen, 2009, Pearson Education)</a:t>
            </a:r>
            <a:endParaRPr lang="en-US" b="1" dirty="0">
              <a:latin typeface="Times New Roman" pitchFamily="18" charset="0"/>
              <a:cs typeface="Times New Roman" pitchFamily="18" charset="0"/>
            </a:endParaRPr>
          </a:p>
          <a:p>
            <a:pPr algn="just">
              <a:buNone/>
            </a:pPr>
            <a:r>
              <a:rPr lang="en-US" sz="2800" b="1" dirty="0">
                <a:latin typeface="Times New Roman" pitchFamily="18" charset="0"/>
                <a:cs typeface="Times New Roman" pitchFamily="18" charset="0"/>
              </a:rPr>
              <a:t>Reference Book:</a:t>
            </a:r>
            <a:endParaRPr lang="en-US" sz="2800" dirty="0">
              <a:latin typeface="Times New Roman" pitchFamily="18" charset="0"/>
              <a:cs typeface="Times New Roman" pitchFamily="18" charset="0"/>
            </a:endParaRPr>
          </a:p>
          <a:p>
            <a:pPr marL="342900" lvl="0" indent="-342900" algn="just">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Developing Secure Software, Jason </a:t>
            </a:r>
            <a:r>
              <a:rPr lang="en-US" sz="1800" dirty="0" err="1">
                <a:effectLst/>
                <a:latin typeface="Times New Roman" panose="02020603050405020304" pitchFamily="18" charset="0"/>
                <a:ea typeface="Times New Roman" panose="02020603050405020304" pitchFamily="18" charset="0"/>
              </a:rPr>
              <a:t>Grembi</a:t>
            </a:r>
            <a:r>
              <a:rPr lang="en-US" sz="1800" dirty="0">
                <a:effectLst/>
                <a:latin typeface="Times New Roman" panose="02020603050405020304" pitchFamily="18" charset="0"/>
                <a:ea typeface="Times New Roman" panose="02020603050405020304" pitchFamily="18" charset="0"/>
              </a:rPr>
              <a:t>, 2009, Cengage Learning</a:t>
            </a:r>
          </a:p>
          <a:p>
            <a:pPr marL="342900" lvl="0" indent="-342900" algn="just">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Software Security, Richard Sinn, 2009, Cengage Learning</a:t>
            </a:r>
          </a:p>
          <a:p>
            <a:pPr marL="0" lvl="0" indent="0" algn="just">
              <a:spcAft>
                <a:spcPts val="0"/>
              </a:spcAft>
              <a:buNone/>
            </a:pPr>
            <a:r>
              <a:rPr lang="en-US" sz="2800" b="1" dirty="0">
                <a:latin typeface="Times New Roman" pitchFamily="18" charset="0"/>
                <a:cs typeface="Times New Roman" pitchFamily="18" charset="0"/>
              </a:rPr>
              <a:t>Additional online materials:</a:t>
            </a:r>
          </a:p>
          <a:p>
            <a:pPr algn="just">
              <a:buNone/>
            </a:pPr>
            <a:r>
              <a:rPr lang="en-US" sz="2800" dirty="0">
                <a:latin typeface="Times New Roman" pitchFamily="18" charset="0"/>
                <a:cs typeface="Times New Roman" pitchFamily="18" charset="0"/>
              </a:rPr>
              <a:t>Journals / Magazines/</a:t>
            </a:r>
            <a:r>
              <a:rPr lang="en-US" sz="2800" dirty="0" err="1">
                <a:latin typeface="Times New Roman" pitchFamily="18" charset="0"/>
                <a:cs typeface="Times New Roman" pitchFamily="18" charset="0"/>
              </a:rPr>
              <a:t>Govt.Reports</a:t>
            </a:r>
            <a:r>
              <a:rPr lang="en-US" sz="2800" dirty="0">
                <a:latin typeface="Times New Roman" pitchFamily="18" charset="0"/>
                <a:cs typeface="Times New Roman" pitchFamily="18" charset="0"/>
              </a:rPr>
              <a:t>/Gazette/Industry Trends:</a:t>
            </a:r>
          </a:p>
          <a:p>
            <a:pPr algn="just">
              <a:buNone/>
            </a:pPr>
            <a:endParaRPr lang="en-US" sz="2800" dirty="0">
              <a:latin typeface="Times New Roman" pitchFamily="18" charset="0"/>
              <a:cs typeface="Times New Roman" pitchFamily="18" charset="0"/>
            </a:endParaRPr>
          </a:p>
          <a:p>
            <a:pPr algn="just">
              <a:buNone/>
            </a:pPr>
            <a:r>
              <a:rPr lang="en-US" sz="2800" dirty="0">
                <a:latin typeface="Times New Roman" pitchFamily="18" charset="0"/>
                <a:cs typeface="Times New Roman" pitchFamily="18" charset="0"/>
              </a:rPr>
              <a:t>• International Journal of Secure Software Engineering</a:t>
            </a:r>
          </a:p>
          <a:p>
            <a:pPr algn="just">
              <a:buNone/>
            </a:pPr>
            <a:r>
              <a:rPr lang="en-US" sz="2800" dirty="0">
                <a:latin typeface="Times New Roman" pitchFamily="18" charset="0"/>
                <a:cs typeface="Times New Roman" pitchFamily="18" charset="0"/>
              </a:rPr>
              <a:t>• International Journal of Safety and Security Engineering</a:t>
            </a:r>
          </a:p>
          <a:p>
            <a:pPr algn="just">
              <a:buNone/>
            </a:pPr>
            <a:endParaRPr lang="en-US" sz="2800" dirty="0">
              <a:latin typeface="Times New Roman" pitchFamily="18" charset="0"/>
              <a:cs typeface="Times New Roman" pitchFamily="18" charset="0"/>
            </a:endParaRPr>
          </a:p>
          <a:p>
            <a:pPr algn="just">
              <a:buNone/>
            </a:pPr>
            <a:r>
              <a:rPr lang="en-US" sz="2800" dirty="0">
                <a:latin typeface="Times New Roman" pitchFamily="18" charset="0"/>
                <a:cs typeface="Times New Roman" pitchFamily="18" charset="0"/>
              </a:rPr>
              <a:t>⚫ Webliography:</a:t>
            </a:r>
          </a:p>
          <a:p>
            <a:pPr algn="just">
              <a:buNone/>
            </a:pPr>
            <a:endParaRPr lang="en-US" sz="2800" dirty="0">
              <a:latin typeface="Times New Roman" pitchFamily="18" charset="0"/>
              <a:cs typeface="Times New Roman" pitchFamily="18" charset="0"/>
            </a:endParaRPr>
          </a:p>
          <a:p>
            <a:pPr algn="just">
              <a:buNone/>
            </a:pPr>
            <a:r>
              <a:rPr lang="en-US" sz="2800" dirty="0">
                <a:latin typeface="Times New Roman" pitchFamily="18" charset="0"/>
                <a:cs typeface="Times New Roman" pitchFamily="18" charset="0"/>
              </a:rPr>
              <a:t>• (PDF) Secure Software Development Best Practices (researchgate.net)</a:t>
            </a:r>
          </a:p>
          <a:p>
            <a:pPr algn="just">
              <a:buNone/>
            </a:pP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CryptSDLC</a:t>
            </a:r>
            <a:r>
              <a:rPr lang="en-US" sz="2800" dirty="0">
                <a:latin typeface="Times New Roman" pitchFamily="18" charset="0"/>
                <a:cs typeface="Times New Roman" pitchFamily="18" charset="0"/>
              </a:rPr>
              <a:t>: Embedding Cryptographic Engineering into Secure Software Development</a:t>
            </a:r>
          </a:p>
          <a:p>
            <a:pPr algn="just">
              <a:buNone/>
            </a:pPr>
            <a:r>
              <a:rPr lang="en-US" sz="2800" dirty="0">
                <a:latin typeface="Times New Roman" pitchFamily="18" charset="0"/>
                <a:cs typeface="Times New Roman" pitchFamily="18" charset="0"/>
              </a:rPr>
              <a:t>Lifecycle (prismacloud.eu)</a:t>
            </a:r>
          </a:p>
          <a:p>
            <a:pPr algn="just">
              <a:buNone/>
            </a:pPr>
            <a:endParaRPr lang="en-US" sz="2800" dirty="0">
              <a:latin typeface="Times New Roman" pitchFamily="18" charset="0"/>
              <a:cs typeface="Times New Roman" pitchFamily="18" charset="0"/>
            </a:endParaRPr>
          </a:p>
          <a:p>
            <a:pPr algn="just">
              <a:buNone/>
            </a:pPr>
            <a:r>
              <a:rPr lang="en-US" sz="2800" dirty="0">
                <a:latin typeface="Times New Roman" pitchFamily="18" charset="0"/>
                <a:cs typeface="Times New Roman" pitchFamily="18" charset="0"/>
              </a:rPr>
              <a:t>⚫ SWAYAM / NPTEL / MOOCs Certification</a:t>
            </a:r>
          </a:p>
          <a:p>
            <a:pPr algn="just">
              <a:buNone/>
            </a:pPr>
            <a:endParaRPr lang="en-US" sz="2800" dirty="0">
              <a:latin typeface="Times New Roman" pitchFamily="18" charset="0"/>
              <a:cs typeface="Times New Roman" pitchFamily="18" charset="0"/>
            </a:endParaRPr>
          </a:p>
          <a:p>
            <a:pPr algn="just">
              <a:buNone/>
            </a:pPr>
            <a:r>
              <a:rPr lang="en-US" sz="2800" dirty="0">
                <a:latin typeface="Times New Roman" pitchFamily="18" charset="0"/>
                <a:cs typeface="Times New Roman" pitchFamily="18" charset="0"/>
              </a:rPr>
              <a:t>• https://nptel.ac.in/courses/106/105/106105150/</a:t>
            </a:r>
          </a:p>
          <a:p>
            <a:pPr algn="just">
              <a:buNone/>
            </a:pPr>
            <a:r>
              <a:rPr lang="en-US" sz="2800" dirty="0">
                <a:latin typeface="Times New Roman" pitchFamily="18" charset="0"/>
                <a:cs typeface="Times New Roman" pitchFamily="18" charset="0"/>
              </a:rPr>
              <a:t>• http://www.nptelvideos.in/2012/11/software-engineering.html</a:t>
            </a:r>
          </a:p>
          <a:p>
            <a:endParaRPr lang="en-US" dirty="0"/>
          </a:p>
        </p:txBody>
      </p:sp>
      <p:sp>
        <p:nvSpPr>
          <p:cNvPr id="3" name="TextBox 2">
            <a:extLst>
              <a:ext uri="{FF2B5EF4-FFF2-40B4-BE49-F238E27FC236}">
                <a16:creationId xmlns:a16="http://schemas.microsoft.com/office/drawing/2014/main" id="{603B42E0-6F0E-DFEE-BD60-19071BA258A6}"/>
              </a:ext>
            </a:extLst>
          </p:cNvPr>
          <p:cNvSpPr txBox="1"/>
          <p:nvPr/>
        </p:nvSpPr>
        <p:spPr>
          <a:xfrm>
            <a:off x="1028699" y="1107757"/>
            <a:ext cx="6629400" cy="584775"/>
          </a:xfrm>
          <a:prstGeom prst="rect">
            <a:avLst/>
          </a:prstGeom>
          <a:noFill/>
        </p:spPr>
        <p:txBody>
          <a:bodyPr wrap="square" rtlCol="0">
            <a:spAutoFit/>
          </a:bodyPr>
          <a:lstStyle/>
          <a:p>
            <a:r>
              <a:rPr lang="en-US" sz="3200" dirty="0"/>
              <a:t>          </a:t>
            </a:r>
            <a:r>
              <a:rPr lang="en-US" sz="3200" b="1" dirty="0">
                <a:solidFill>
                  <a:srgbClr val="FF0000"/>
                </a:solidFill>
                <a:latin typeface="Times New Roman" pitchFamily="18" charset="0"/>
                <a:cs typeface="Times New Roman" pitchFamily="18" charset="0"/>
              </a:rPr>
              <a:t>Recommended Books</a:t>
            </a:r>
            <a:endParaRPr lang="en-US" dirty="0"/>
          </a:p>
        </p:txBody>
      </p:sp>
    </p:spTree>
    <p:extLst>
      <p:ext uri="{BB962C8B-B14F-4D97-AF65-F5344CB8AC3E}">
        <p14:creationId xmlns:p14="http://schemas.microsoft.com/office/powerpoint/2010/main" val="4245954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
        <p:nvSpPr>
          <p:cNvPr id="3" name="TextBox 2">
            <a:extLst>
              <a:ext uri="{FF2B5EF4-FFF2-40B4-BE49-F238E27FC236}">
                <a16:creationId xmlns:a16="http://schemas.microsoft.com/office/drawing/2014/main" id="{A64BB535-3AC7-7391-7A76-7E0EC6C131F1}"/>
              </a:ext>
            </a:extLst>
          </p:cNvPr>
          <p:cNvSpPr txBox="1"/>
          <p:nvPr/>
        </p:nvSpPr>
        <p:spPr>
          <a:xfrm>
            <a:off x="323528" y="1262322"/>
            <a:ext cx="8208912" cy="5324535"/>
          </a:xfrm>
          <a:prstGeom prst="rect">
            <a:avLst/>
          </a:prstGeom>
          <a:noFill/>
        </p:spPr>
        <p:txBody>
          <a:bodyPr wrap="square">
            <a:spAutoFit/>
          </a:bodyPr>
          <a:lstStyle/>
          <a:p>
            <a:pPr marL="342900" indent="-342900" algn="just">
              <a:buFont typeface="Arial" panose="020B0604020202020204" pitchFamily="34" charset="0"/>
              <a:buChar char="•"/>
            </a:pPr>
            <a:r>
              <a:rPr lang="en-IN" sz="2000" b="0" i="0" dirty="0">
                <a:solidFill>
                  <a:srgbClr val="0D0D0D"/>
                </a:solidFill>
                <a:effectLst/>
                <a:latin typeface="Times New Roman" panose="02020603050405020304" pitchFamily="18" charset="0"/>
                <a:cs typeface="Times New Roman" panose="02020603050405020304" pitchFamily="18" charset="0"/>
              </a:rPr>
              <a:t>Code analysis, also known as static code analysis, is a crucial practice in software development aimed at examining source code without executing it. </a:t>
            </a:r>
          </a:p>
          <a:p>
            <a:pPr marL="342900" indent="-342900" algn="just">
              <a:buFont typeface="Arial" panose="020B0604020202020204" pitchFamily="34" charset="0"/>
              <a:buChar char="•"/>
            </a:pPr>
            <a:r>
              <a:rPr lang="en-IN" sz="2000" b="0" i="0" dirty="0">
                <a:solidFill>
                  <a:srgbClr val="0D0D0D"/>
                </a:solidFill>
                <a:effectLst/>
                <a:latin typeface="Times New Roman" panose="02020603050405020304" pitchFamily="18" charset="0"/>
                <a:cs typeface="Times New Roman" panose="02020603050405020304" pitchFamily="18" charset="0"/>
              </a:rPr>
              <a:t>This analysis can be performed manually or automatically using specialized tools. </a:t>
            </a:r>
          </a:p>
          <a:p>
            <a:pPr marL="342900" indent="-342900" algn="just">
              <a:buFont typeface="Arial" panose="020B0604020202020204" pitchFamily="34" charset="0"/>
              <a:buChar char="•"/>
            </a:pPr>
            <a:r>
              <a:rPr lang="en-IN" sz="2000" b="0" i="0" dirty="0">
                <a:solidFill>
                  <a:srgbClr val="0D0D0D"/>
                </a:solidFill>
                <a:effectLst/>
                <a:latin typeface="Times New Roman" panose="02020603050405020304" pitchFamily="18" charset="0"/>
                <a:cs typeface="Times New Roman" panose="02020603050405020304" pitchFamily="18" charset="0"/>
              </a:rPr>
              <a:t>The primary objective of code analysis is to uncover potential issues, improve code quality, enhance security, and ensure adherence to coding standards and best practices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Here's a more detailed breakdown of code analysis:</a:t>
            </a:r>
          </a:p>
          <a:p>
            <a:pPr marL="800100" lvl="1"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Identification of Bugs and Errors</a:t>
            </a:r>
            <a:r>
              <a:rPr lang="en-US" sz="2000" dirty="0">
                <a:latin typeface="Times New Roman" panose="02020603050405020304" pitchFamily="18" charset="0"/>
                <a:cs typeface="Times New Roman" panose="02020603050405020304" pitchFamily="18" charset="0"/>
              </a:rPr>
              <a:t>: One of the primary purposes of code analysis is to detect bugs and errors in the source code. These could range from simple syntax errors to more complex logical errors that may lead to unexpected behavior or program crashes. By identifying these issues early in the development process, developers can prevent them from propagating into the final product, thus saving time and effort in debugging later stages.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4655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
        <p:nvSpPr>
          <p:cNvPr id="3" name="TextBox 2">
            <a:extLst>
              <a:ext uri="{FF2B5EF4-FFF2-40B4-BE49-F238E27FC236}">
                <a16:creationId xmlns:a16="http://schemas.microsoft.com/office/drawing/2014/main" id="{9994446C-9104-9472-91DF-BDC4ED5E9981}"/>
              </a:ext>
            </a:extLst>
          </p:cNvPr>
          <p:cNvSpPr txBox="1"/>
          <p:nvPr/>
        </p:nvSpPr>
        <p:spPr>
          <a:xfrm>
            <a:off x="251520" y="1076071"/>
            <a:ext cx="8352928" cy="5324535"/>
          </a:xfrm>
          <a:prstGeom prst="rect">
            <a:avLst/>
          </a:prstGeom>
          <a:noFill/>
        </p:spPr>
        <p:txBody>
          <a:bodyPr wrap="square">
            <a:spAutoFit/>
          </a:bodyPr>
          <a:lstStyle/>
          <a:p>
            <a:pPr marL="800100" lvl="1"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Performance Optimization</a:t>
            </a:r>
            <a:r>
              <a:rPr lang="en-US" sz="2000" dirty="0">
                <a:latin typeface="Times New Roman" panose="02020603050405020304" pitchFamily="18" charset="0"/>
                <a:cs typeface="Times New Roman" panose="02020603050405020304" pitchFamily="18" charset="0"/>
              </a:rPr>
              <a:t>: Code analysis tools can analyze the code for performance bottlenecks, inefficient algorithms, or resource-intensive operations. By identifying such areas, developers can optimize the code to improve performance, reduce memory consumption, and enhance scalability. Performance optimization is particularly important in applications where responsiveness and efficiency are critical, such as real-time systems or high-traffic web services.</a:t>
            </a:r>
          </a:p>
          <a:p>
            <a:pPr marL="800100" lvl="1"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Security Vulnerability Detection:</a:t>
            </a:r>
            <a:r>
              <a:rPr lang="en-US" sz="2000" dirty="0">
                <a:latin typeface="Times New Roman" panose="02020603050405020304" pitchFamily="18" charset="0"/>
                <a:cs typeface="Times New Roman" panose="02020603050405020304" pitchFamily="18" charset="0"/>
              </a:rPr>
              <a:t> Security-focused code analysis tools can help identify potential security vulnerabilities in the codebase. These vulnerabilities may include common issues such as SQL injection, cross-site scripting (XSS), buffer overflows, and other forms of injection attacks. By proactively addressing these vulnerabilities during development, developers can mitigate the risk of security breaches and data leaks, safeguarding the integrity and confidentiality of the application.</a:t>
            </a:r>
          </a:p>
          <a:p>
            <a:pPr marL="800100" lvl="1"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0256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
        <p:nvSpPr>
          <p:cNvPr id="3" name="TextBox 2">
            <a:extLst>
              <a:ext uri="{FF2B5EF4-FFF2-40B4-BE49-F238E27FC236}">
                <a16:creationId xmlns:a16="http://schemas.microsoft.com/office/drawing/2014/main" id="{4356C2D0-FA0A-BED3-61A6-9ABACA2B9272}"/>
              </a:ext>
            </a:extLst>
          </p:cNvPr>
          <p:cNvSpPr txBox="1"/>
          <p:nvPr/>
        </p:nvSpPr>
        <p:spPr>
          <a:xfrm>
            <a:off x="251520" y="1395451"/>
            <a:ext cx="8280920" cy="4708981"/>
          </a:xfrm>
          <a:prstGeom prst="rect">
            <a:avLst/>
          </a:prstGeom>
          <a:noFill/>
        </p:spPr>
        <p:txBody>
          <a:bodyPr wrap="square">
            <a:spAutoFit/>
          </a:bodyPr>
          <a:lstStyle/>
          <a:p>
            <a:pPr marL="800100" lvl="1"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Adherence to Coding Standards</a:t>
            </a:r>
            <a:r>
              <a:rPr lang="en-US" sz="2000" dirty="0">
                <a:latin typeface="Times New Roman" panose="02020603050405020304" pitchFamily="18" charset="0"/>
                <a:cs typeface="Times New Roman" panose="02020603050405020304" pitchFamily="18" charset="0"/>
              </a:rPr>
              <a:t>: Code analysis tools can enforce coding standards and best practices within a development team or organization. This includes guidelines related to code formatting, naming conventions, code structure, and documentation. By ensuring consistency across the codebase, developers can improve readability, maintainability, and collaboration, making it easier for team members to understand and work with each other's code.</a:t>
            </a:r>
          </a:p>
          <a:p>
            <a:pPr marL="800100" lvl="1"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Documentation and Readability</a:t>
            </a:r>
            <a:r>
              <a:rPr lang="en-US" sz="2000" dirty="0">
                <a:latin typeface="Times New Roman" panose="02020603050405020304" pitchFamily="18" charset="0"/>
                <a:cs typeface="Times New Roman" panose="02020603050405020304" pitchFamily="18" charset="0"/>
              </a:rPr>
              <a:t>: Code analysis can also evaluate the quality of documentation and comments within the source code. Well-documented code is essential for understanding its functionality, purpose, and usage. Code analysis tools can flag areas where documentation is missing, incomplete, or outdated, prompting developers to provide comprehensive comments and explanations. This improves the overall readability of the codebase and facilitates knowledge transfer among team members.</a:t>
            </a:r>
          </a:p>
        </p:txBody>
      </p:sp>
    </p:spTree>
    <p:extLst>
      <p:ext uri="{BB962C8B-B14F-4D97-AF65-F5344CB8AC3E}">
        <p14:creationId xmlns:p14="http://schemas.microsoft.com/office/powerpoint/2010/main" val="785367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
        <p:nvSpPr>
          <p:cNvPr id="8" name="TextBox 7">
            <a:extLst>
              <a:ext uri="{FF2B5EF4-FFF2-40B4-BE49-F238E27FC236}">
                <a16:creationId xmlns:a16="http://schemas.microsoft.com/office/drawing/2014/main" id="{630C1F4D-4411-EFE0-4AE1-69980AB68AC8}"/>
              </a:ext>
            </a:extLst>
          </p:cNvPr>
          <p:cNvSpPr txBox="1"/>
          <p:nvPr/>
        </p:nvSpPr>
        <p:spPr>
          <a:xfrm>
            <a:off x="323528" y="1236554"/>
            <a:ext cx="8640960" cy="5016758"/>
          </a:xfrm>
          <a:prstGeom prst="rect">
            <a:avLst/>
          </a:prstGeom>
          <a:noFill/>
        </p:spPr>
        <p:txBody>
          <a:bodyPr wrap="square">
            <a:spAutoFit/>
          </a:bodyPr>
          <a:lstStyle/>
          <a:p>
            <a:pPr marL="800100" lvl="1"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Cross-Platform Compatibility</a:t>
            </a:r>
            <a:r>
              <a:rPr lang="en-US" sz="2000" dirty="0">
                <a:latin typeface="Times New Roman" panose="02020603050405020304" pitchFamily="18" charset="0"/>
                <a:cs typeface="Times New Roman" panose="02020603050405020304" pitchFamily="18" charset="0"/>
              </a:rPr>
              <a:t>: Code analysis may involve checking for compatibility issues across different platforms, operating systems, or environments. This ensures that the code behaves consistently across various configurations and does not rely on platform-specific features or dependencies. By addressing compatibility issues early on, developers can enhance the portability and interoperability of their software, making it accessible to a broader audience.</a:t>
            </a:r>
          </a:p>
          <a:p>
            <a:pPr marL="800100" lvl="1"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Overall, code analysis is an integral part of the software development lifecycle, helping teams produce high-quality, secure, and maintainable code.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By leveraging automated tools and manual inspection techniques, developers can identify and address issues at an early stage, leading to more robust and reliable software products.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Integrating code analysis into the development process promotes a culture of quality and continuous improvement, ultimately enhancing the overall effectiveness and efficiency of software development efforts.</a:t>
            </a:r>
          </a:p>
        </p:txBody>
      </p:sp>
    </p:spTree>
    <p:extLst>
      <p:ext uri="{BB962C8B-B14F-4D97-AF65-F5344CB8AC3E}">
        <p14:creationId xmlns:p14="http://schemas.microsoft.com/office/powerpoint/2010/main" val="23197291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Faculty_Template_v4" id="{E694FA0D-D0C1-4DDD-85DE-55D196CF62BB}" vid="{FA1A9570-036E-4A7F-BA36-E30EC19F0A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TM03090434[[fn=Wood Type]]</Template>
  <TotalTime>297</TotalTime>
  <Words>4368</Words>
  <Application>Microsoft Macintosh PowerPoint</Application>
  <PresentationFormat>On-screen Show (4:3)</PresentationFormat>
  <Paragraphs>254</Paragraphs>
  <Slides>48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Bookman Old Style</vt:lpstr>
      <vt:lpstr>Calibri</vt:lpstr>
      <vt:lpstr>Merriweather</vt:lpstr>
      <vt:lpstr>Oswald</vt:lpstr>
      <vt:lpstr>Times New Roman</vt:lpstr>
      <vt:lpstr>Office Theme</vt:lpstr>
      <vt:lpstr>     School  of Computer           Science and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of Computing           Science and Engineering</dc:title>
  <dc:creator>Ananya Chandra</dc:creator>
  <cp:lastModifiedBy>Dr Shrddha Sagar</cp:lastModifiedBy>
  <cp:revision>12</cp:revision>
  <dcterms:created xsi:type="dcterms:W3CDTF">2020-07-02T08:04:33Z</dcterms:created>
  <dcterms:modified xsi:type="dcterms:W3CDTF">2024-05-20T06:10:35Z</dcterms:modified>
</cp:coreProperties>
</file>