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68" r:id="rId2"/>
    <p:sldId id="269" r:id="rId3"/>
    <p:sldId id="258" r:id="rId4"/>
    <p:sldId id="280" r:id="rId5"/>
    <p:sldId id="281" r:id="rId6"/>
    <p:sldId id="340" r:id="rId7"/>
    <p:sldId id="341" r:id="rId8"/>
    <p:sldId id="342" r:id="rId9"/>
    <p:sldId id="343" r:id="rId10"/>
    <p:sldId id="344" r:id="rId11"/>
    <p:sldId id="345" r:id="rId12"/>
    <p:sldId id="346" r:id="rId13"/>
    <p:sldId id="347" r:id="rId14"/>
    <p:sldId id="348" r:id="rId15"/>
    <p:sldId id="349" r:id="rId16"/>
    <p:sldId id="350" r:id="rId17"/>
    <p:sldId id="351" r:id="rId18"/>
    <p:sldId id="352" r:id="rId19"/>
    <p:sldId id="353" r:id="rId20"/>
    <p:sldId id="354" r:id="rId21"/>
    <p:sldId id="355" r:id="rId22"/>
    <p:sldId id="356" r:id="rId23"/>
    <p:sldId id="357" r:id="rId24"/>
    <p:sldId id="358" r:id="rId25"/>
    <p:sldId id="359" r:id="rId26"/>
    <p:sldId id="360" r:id="rId27"/>
    <p:sldId id="361" r:id="rId28"/>
    <p:sldId id="362" r:id="rId29"/>
    <p:sldId id="363" r:id="rId30"/>
    <p:sldId id="364" r:id="rId31"/>
    <p:sldId id="365" r:id="rId32"/>
    <p:sldId id="366"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317"/>
    <p:restoredTop sz="94760"/>
  </p:normalViewPr>
  <p:slideViewPr>
    <p:cSldViewPr>
      <p:cViewPr varScale="1">
        <p:scale>
          <a:sx n="77" d="100"/>
          <a:sy n="77" d="100"/>
        </p:scale>
        <p:origin x="184" y="8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0F859C-3F16-4719-AED3-4AC70AA43371}" type="datetimeFigureOut">
              <a:rPr lang="en-US" smtClean="0"/>
              <a:t>5/29/24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D2285D-FDED-40F6-92F4-75A27A7FC353}" type="slidenum">
              <a:rPr lang="en-US" smtClean="0"/>
              <a:t>‹#›</a:t>
            </a:fld>
            <a:endParaRPr lang="en-US"/>
          </a:p>
        </p:txBody>
      </p:sp>
    </p:spTree>
    <p:extLst>
      <p:ext uri="{BB962C8B-B14F-4D97-AF65-F5344CB8AC3E}">
        <p14:creationId xmlns:p14="http://schemas.microsoft.com/office/powerpoint/2010/main" val="3365529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D2285D-FDED-40F6-92F4-75A27A7FC353}" type="slidenum">
              <a:rPr lang="en-US" smtClean="0"/>
              <a:t>2</a:t>
            </a:fld>
            <a:endParaRPr lang="en-US"/>
          </a:p>
        </p:txBody>
      </p:sp>
    </p:spTree>
    <p:extLst>
      <p:ext uri="{BB962C8B-B14F-4D97-AF65-F5344CB8AC3E}">
        <p14:creationId xmlns:p14="http://schemas.microsoft.com/office/powerpoint/2010/main" val="3804678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D3DC253-AEB9-4A07-9CFF-FF82EDFFD26A}" type="datetimeFigureOut">
              <a:rPr lang="en-US" smtClean="0"/>
              <a:t>5/29/24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D8339-EEA8-451D-9CB6-C0DCB314A2C1}" type="slidenum">
              <a:rPr lang="en-US" smtClean="0"/>
              <a:t>‹#›</a:t>
            </a:fld>
            <a:endParaRPr lang="en-US"/>
          </a:p>
        </p:txBody>
      </p:sp>
    </p:spTree>
    <p:extLst>
      <p:ext uri="{BB962C8B-B14F-4D97-AF65-F5344CB8AC3E}">
        <p14:creationId xmlns:p14="http://schemas.microsoft.com/office/powerpoint/2010/main" val="467257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3DC253-AEB9-4A07-9CFF-FF82EDFFD26A}" type="datetimeFigureOut">
              <a:rPr lang="en-US" smtClean="0"/>
              <a:t>5/29/24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D8339-EEA8-451D-9CB6-C0DCB314A2C1}" type="slidenum">
              <a:rPr lang="en-US" smtClean="0"/>
              <a:t>‹#›</a:t>
            </a:fld>
            <a:endParaRPr lang="en-US"/>
          </a:p>
        </p:txBody>
      </p:sp>
    </p:spTree>
    <p:extLst>
      <p:ext uri="{BB962C8B-B14F-4D97-AF65-F5344CB8AC3E}">
        <p14:creationId xmlns:p14="http://schemas.microsoft.com/office/powerpoint/2010/main" val="1057301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3DC253-AEB9-4A07-9CFF-FF82EDFFD26A}" type="datetimeFigureOut">
              <a:rPr lang="en-US" smtClean="0"/>
              <a:t>5/29/24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D8339-EEA8-451D-9CB6-C0DCB314A2C1}" type="slidenum">
              <a:rPr lang="en-US" smtClean="0"/>
              <a:t>‹#›</a:t>
            </a:fld>
            <a:endParaRPr lang="en-US"/>
          </a:p>
        </p:txBody>
      </p:sp>
    </p:spTree>
    <p:extLst>
      <p:ext uri="{BB962C8B-B14F-4D97-AF65-F5344CB8AC3E}">
        <p14:creationId xmlns:p14="http://schemas.microsoft.com/office/powerpoint/2010/main" val="3617471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3DC253-AEB9-4A07-9CFF-FF82EDFFD26A}" type="datetimeFigureOut">
              <a:rPr lang="en-US" smtClean="0"/>
              <a:t>5/29/24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D8339-EEA8-451D-9CB6-C0DCB314A2C1}" type="slidenum">
              <a:rPr lang="en-US" smtClean="0"/>
              <a:t>‹#›</a:t>
            </a:fld>
            <a:endParaRPr lang="en-US"/>
          </a:p>
        </p:txBody>
      </p:sp>
    </p:spTree>
    <p:extLst>
      <p:ext uri="{BB962C8B-B14F-4D97-AF65-F5344CB8AC3E}">
        <p14:creationId xmlns:p14="http://schemas.microsoft.com/office/powerpoint/2010/main" val="2018659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DC253-AEB9-4A07-9CFF-FF82EDFFD26A}" type="datetimeFigureOut">
              <a:rPr lang="en-US" smtClean="0"/>
              <a:t>5/29/24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5D8339-EEA8-451D-9CB6-C0DCB314A2C1}" type="slidenum">
              <a:rPr lang="en-US" smtClean="0"/>
              <a:t>‹#›</a:t>
            </a:fld>
            <a:endParaRPr lang="en-US"/>
          </a:p>
        </p:txBody>
      </p:sp>
    </p:spTree>
    <p:extLst>
      <p:ext uri="{BB962C8B-B14F-4D97-AF65-F5344CB8AC3E}">
        <p14:creationId xmlns:p14="http://schemas.microsoft.com/office/powerpoint/2010/main" val="2514932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3DC253-AEB9-4A07-9CFF-FF82EDFFD26A}" type="datetimeFigureOut">
              <a:rPr lang="en-US" smtClean="0"/>
              <a:t>5/29/24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5D8339-EEA8-451D-9CB6-C0DCB314A2C1}" type="slidenum">
              <a:rPr lang="en-US" smtClean="0"/>
              <a:t>‹#›</a:t>
            </a:fld>
            <a:endParaRPr lang="en-US"/>
          </a:p>
        </p:txBody>
      </p:sp>
    </p:spTree>
    <p:extLst>
      <p:ext uri="{BB962C8B-B14F-4D97-AF65-F5344CB8AC3E}">
        <p14:creationId xmlns:p14="http://schemas.microsoft.com/office/powerpoint/2010/main" val="4156163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D3DC253-AEB9-4A07-9CFF-FF82EDFFD26A}" type="datetimeFigureOut">
              <a:rPr lang="en-US" smtClean="0"/>
              <a:t>5/29/24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5D8339-EEA8-451D-9CB6-C0DCB314A2C1}" type="slidenum">
              <a:rPr lang="en-US" smtClean="0"/>
              <a:t>‹#›</a:t>
            </a:fld>
            <a:endParaRPr lang="en-US"/>
          </a:p>
        </p:txBody>
      </p:sp>
    </p:spTree>
    <p:extLst>
      <p:ext uri="{BB962C8B-B14F-4D97-AF65-F5344CB8AC3E}">
        <p14:creationId xmlns:p14="http://schemas.microsoft.com/office/powerpoint/2010/main" val="2192794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D3DC253-AEB9-4A07-9CFF-FF82EDFFD26A}" type="datetimeFigureOut">
              <a:rPr lang="en-US" smtClean="0"/>
              <a:t>5/29/24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5D8339-EEA8-451D-9CB6-C0DCB314A2C1}" type="slidenum">
              <a:rPr lang="en-US" smtClean="0"/>
              <a:t>‹#›</a:t>
            </a:fld>
            <a:endParaRPr lang="en-US"/>
          </a:p>
        </p:txBody>
      </p:sp>
    </p:spTree>
    <p:extLst>
      <p:ext uri="{BB962C8B-B14F-4D97-AF65-F5344CB8AC3E}">
        <p14:creationId xmlns:p14="http://schemas.microsoft.com/office/powerpoint/2010/main" val="3439715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3DC253-AEB9-4A07-9CFF-FF82EDFFD26A}" type="datetimeFigureOut">
              <a:rPr lang="en-US" smtClean="0"/>
              <a:t>5/29/24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5D8339-EEA8-451D-9CB6-C0DCB314A2C1}" type="slidenum">
              <a:rPr lang="en-US" smtClean="0"/>
              <a:t>‹#›</a:t>
            </a:fld>
            <a:endParaRPr lang="en-US"/>
          </a:p>
        </p:txBody>
      </p:sp>
    </p:spTree>
    <p:extLst>
      <p:ext uri="{BB962C8B-B14F-4D97-AF65-F5344CB8AC3E}">
        <p14:creationId xmlns:p14="http://schemas.microsoft.com/office/powerpoint/2010/main" val="1447980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3DC253-AEB9-4A07-9CFF-FF82EDFFD26A}" type="datetimeFigureOut">
              <a:rPr lang="en-US" smtClean="0"/>
              <a:t>5/29/24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5D8339-EEA8-451D-9CB6-C0DCB314A2C1}" type="slidenum">
              <a:rPr lang="en-US" smtClean="0"/>
              <a:t>‹#›</a:t>
            </a:fld>
            <a:endParaRPr lang="en-US"/>
          </a:p>
        </p:txBody>
      </p:sp>
    </p:spTree>
    <p:extLst>
      <p:ext uri="{BB962C8B-B14F-4D97-AF65-F5344CB8AC3E}">
        <p14:creationId xmlns:p14="http://schemas.microsoft.com/office/powerpoint/2010/main" val="287665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3DC253-AEB9-4A07-9CFF-FF82EDFFD26A}" type="datetimeFigureOut">
              <a:rPr lang="en-US" smtClean="0"/>
              <a:t>5/29/24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5D8339-EEA8-451D-9CB6-C0DCB314A2C1}" type="slidenum">
              <a:rPr lang="en-US" smtClean="0"/>
              <a:t>‹#›</a:t>
            </a:fld>
            <a:endParaRPr lang="en-US"/>
          </a:p>
        </p:txBody>
      </p:sp>
    </p:spTree>
    <p:extLst>
      <p:ext uri="{BB962C8B-B14F-4D97-AF65-F5344CB8AC3E}">
        <p14:creationId xmlns:p14="http://schemas.microsoft.com/office/powerpoint/2010/main" val="2842999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3DC253-AEB9-4A07-9CFF-FF82EDFFD26A}" type="datetimeFigureOut">
              <a:rPr lang="en-US" smtClean="0"/>
              <a:t>5/29/24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5D8339-EEA8-451D-9CB6-C0DCB314A2C1}" type="slidenum">
              <a:rPr lang="en-US" smtClean="0"/>
              <a:t>‹#›</a:t>
            </a:fld>
            <a:endParaRPr lang="en-US"/>
          </a:p>
        </p:txBody>
      </p:sp>
    </p:spTree>
    <p:extLst>
      <p:ext uri="{BB962C8B-B14F-4D97-AF65-F5344CB8AC3E}">
        <p14:creationId xmlns:p14="http://schemas.microsoft.com/office/powerpoint/2010/main" val="320827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896"/>
            <a:ext cx="8686800" cy="1143000"/>
          </a:xfrm>
        </p:spPr>
        <p:txBody>
          <a:bodyPr>
            <a:normAutofit fontScale="90000"/>
          </a:bodyPr>
          <a:lstStyle/>
          <a:p>
            <a:r>
              <a:rPr lang="en-US" sz="2000" b="1" dirty="0">
                <a:solidFill>
                  <a:schemeClr val="accent6">
                    <a:lumMod val="10000"/>
                  </a:schemeClr>
                </a:solidFill>
                <a:latin typeface="Bookman Old Style" pitchFamily="18" charset="0"/>
              </a:rPr>
              <a:t>		</a:t>
            </a:r>
            <a:br>
              <a:rPr lang="en-US" sz="2000" b="1" dirty="0">
                <a:solidFill>
                  <a:schemeClr val="accent6">
                    <a:lumMod val="10000"/>
                  </a:schemeClr>
                </a:solidFill>
                <a:latin typeface="Bookman Old Style" pitchFamily="18" charset="0"/>
              </a:rPr>
            </a:br>
            <a:r>
              <a:rPr lang="en-US" sz="2000" b="1" dirty="0">
                <a:solidFill>
                  <a:schemeClr val="accent6">
                    <a:lumMod val="10000"/>
                  </a:schemeClr>
                </a:solidFill>
                <a:latin typeface="Bookman Old Style" pitchFamily="18" charset="0"/>
              </a:rPr>
              <a:t>		</a:t>
            </a:r>
            <a:r>
              <a:rPr lang="en-US" sz="2700" b="1" dirty="0">
                <a:solidFill>
                  <a:srgbClr val="FF0000"/>
                </a:solidFill>
                <a:latin typeface="Bookman Old Style" pitchFamily="18" charset="0"/>
              </a:rPr>
              <a:t>School  of Computer </a:t>
            </a:r>
            <a:br>
              <a:rPr lang="en-US" sz="2700" b="1" dirty="0">
                <a:solidFill>
                  <a:srgbClr val="FF0000"/>
                </a:solidFill>
                <a:latin typeface="Bookman Old Style" pitchFamily="18" charset="0"/>
              </a:rPr>
            </a:br>
            <a:r>
              <a:rPr lang="en-US" sz="2700" b="1" dirty="0">
                <a:solidFill>
                  <a:srgbClr val="FF0000"/>
                </a:solidFill>
                <a:latin typeface="Bookman Old Style" pitchFamily="18" charset="0"/>
              </a:rPr>
              <a:t>		       Science and Engineering</a:t>
            </a:r>
            <a:br>
              <a:rPr lang="en-US" sz="4900" b="1" dirty="0">
                <a:solidFill>
                  <a:srgbClr val="FF0000"/>
                </a:solidFill>
                <a:latin typeface="Bookman Old Style" pitchFamily="18" charset="0"/>
              </a:rPr>
            </a:br>
            <a:endParaRPr lang="en-US" sz="4900" dirty="0">
              <a:solidFill>
                <a:srgbClr val="FF0000"/>
              </a:solidFill>
            </a:endParaRPr>
          </a:p>
        </p:txBody>
      </p:sp>
      <p:sp>
        <p:nvSpPr>
          <p:cNvPr id="3" name="Content Placeholder 2"/>
          <p:cNvSpPr>
            <a:spLocks noGrp="1"/>
          </p:cNvSpPr>
          <p:nvPr>
            <p:ph idx="1"/>
          </p:nvPr>
        </p:nvSpPr>
        <p:spPr>
          <a:xfrm>
            <a:off x="827584" y="1525034"/>
            <a:ext cx="7942312" cy="4525963"/>
          </a:xfrm>
        </p:spPr>
        <p:txBody>
          <a:bodyPr/>
          <a:lstStyle/>
          <a:p>
            <a:pPr marL="0" indent="0">
              <a:buNone/>
            </a:pPr>
            <a:r>
              <a:rPr lang="en-US" b="1" dirty="0">
                <a:solidFill>
                  <a:schemeClr val="accent6">
                    <a:lumMod val="10000"/>
                  </a:schemeClr>
                </a:solidFill>
                <a:latin typeface="Bookman Old Style" pitchFamily="18" charset="0"/>
              </a:rPr>
              <a:t> </a:t>
            </a:r>
          </a:p>
          <a:p>
            <a:pPr marL="0" indent="0" algn="just">
              <a:buNone/>
            </a:pPr>
            <a:r>
              <a:rPr lang="en-US" dirty="0"/>
              <a:t>Program: </a:t>
            </a:r>
            <a:r>
              <a:rPr lang="en-US" dirty="0" err="1"/>
              <a:t>B.Tech</a:t>
            </a:r>
            <a:endParaRPr lang="en-US" dirty="0"/>
          </a:p>
          <a:p>
            <a:pPr marL="0" indent="0" algn="just">
              <a:buNone/>
            </a:pPr>
            <a:r>
              <a:rPr lang="en-US" dirty="0"/>
              <a:t>Course Code: R1UC607C</a:t>
            </a:r>
          </a:p>
          <a:p>
            <a:pPr marL="0" indent="0" algn="just">
              <a:buNone/>
            </a:pPr>
            <a:r>
              <a:rPr lang="en-US" dirty="0"/>
              <a:t>Course Name: Secure Software Engineering</a:t>
            </a:r>
          </a:p>
        </p:txBody>
      </p:sp>
      <p:sp>
        <p:nvSpPr>
          <p:cNvPr id="7" name="Right Triangle 6"/>
          <p:cNvSpPr/>
          <p:nvPr/>
        </p:nvSpPr>
        <p:spPr>
          <a:xfrm>
            <a:off x="0" y="2971800"/>
            <a:ext cx="4572000" cy="3886200"/>
          </a:xfrm>
          <a:prstGeom prst="rtTriangl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8" name="Google Shape;66;p13"/>
          <p:cNvPicPr preferRelativeResize="0"/>
          <p:nvPr/>
        </p:nvPicPr>
        <p:blipFill>
          <a:blip r:embed="rId2">
            <a:alphaModFix/>
          </a:blip>
          <a:stretch>
            <a:fillRect/>
          </a:stretch>
        </p:blipFill>
        <p:spPr>
          <a:xfrm>
            <a:off x="0" y="0"/>
            <a:ext cx="3505200" cy="1524793"/>
          </a:xfrm>
          <a:prstGeom prst="rect">
            <a:avLst/>
          </a:prstGeom>
          <a:noFill/>
          <a:ln>
            <a:noFill/>
          </a:ln>
        </p:spPr>
      </p:pic>
    </p:spTree>
    <p:extLst>
      <p:ext uri="{BB962C8B-B14F-4D97-AF65-F5344CB8AC3E}">
        <p14:creationId xmlns:p14="http://schemas.microsoft.com/office/powerpoint/2010/main" val="2737667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
        <p:nvSpPr>
          <p:cNvPr id="3" name="TextBox 2">
            <a:extLst>
              <a:ext uri="{FF2B5EF4-FFF2-40B4-BE49-F238E27FC236}">
                <a16:creationId xmlns:a16="http://schemas.microsoft.com/office/drawing/2014/main" id="{1FECE166-167B-A724-3948-44C3A94B3217}"/>
              </a:ext>
            </a:extLst>
          </p:cNvPr>
          <p:cNvSpPr txBox="1"/>
          <p:nvPr/>
        </p:nvSpPr>
        <p:spPr>
          <a:xfrm>
            <a:off x="179512" y="1120676"/>
            <a:ext cx="8424936" cy="2308324"/>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The introduction sets the stage for the security analysis, providing context on the system or application under examination. It outlines the purpose of the analysis, identifies key stakeholders, and establishes the scope and objectives. A clear introduction helps readers understand the significance of the security analysis and what to expect from the subsequent sections.</a:t>
            </a:r>
            <a:endParaRPr lang="en-US"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71F6AC7-C99D-A3A8-DED8-18356A9D541D}"/>
              </a:ext>
            </a:extLst>
          </p:cNvPr>
          <p:cNvSpPr txBox="1"/>
          <p:nvPr/>
        </p:nvSpPr>
        <p:spPr>
          <a:xfrm>
            <a:off x="179512" y="3512110"/>
            <a:ext cx="8152877" cy="2677656"/>
          </a:xfrm>
          <a:prstGeom prst="rect">
            <a:avLst/>
          </a:prstGeom>
          <a:noFill/>
        </p:spPr>
        <p:txBody>
          <a:bodyPr wrap="square">
            <a:spAutoFit/>
          </a:bodyPr>
          <a:lstStyle/>
          <a:p>
            <a:pPr algn="just"/>
            <a:r>
              <a:rPr lang="en-IN" sz="2400" b="1" dirty="0">
                <a:latin typeface="Times New Roman" panose="02020603050405020304" pitchFamily="18" charset="0"/>
                <a:cs typeface="Times New Roman" panose="02020603050405020304" pitchFamily="18" charset="0"/>
              </a:rPr>
              <a:t>Security Failures:</a:t>
            </a:r>
          </a:p>
          <a:p>
            <a:pPr algn="just"/>
            <a:r>
              <a:rPr lang="en-IN" sz="2400" dirty="0">
                <a:latin typeface="Times New Roman" panose="02020603050405020304" pitchFamily="18" charset="0"/>
                <a:cs typeface="Times New Roman" panose="02020603050405020304" pitchFamily="18" charset="0"/>
              </a:rPr>
              <a:t>This section delves into past security incidents, breaches, or vulnerabilities associated with the system or similar systems. It examines how these failures occurred, their impact, and the lessons learned. </a:t>
            </a:r>
            <a:r>
              <a:rPr lang="en-IN" sz="2400" dirty="0" err="1">
                <a:latin typeface="Times New Roman" panose="02020603050405020304" pitchFamily="18" charset="0"/>
                <a:cs typeface="Times New Roman" panose="02020603050405020304" pitchFamily="18" charset="0"/>
              </a:rPr>
              <a:t>Analyzing</a:t>
            </a:r>
            <a:r>
              <a:rPr lang="en-IN" sz="2400" dirty="0">
                <a:latin typeface="Times New Roman" panose="02020603050405020304" pitchFamily="18" charset="0"/>
                <a:cs typeface="Times New Roman" panose="02020603050405020304" pitchFamily="18" charset="0"/>
              </a:rPr>
              <a:t> security failures provides valuable insights into common weaknesses and pitfalls that need to be addressed to enhance the overall security posture.</a:t>
            </a:r>
          </a:p>
        </p:txBody>
      </p:sp>
    </p:spTree>
    <p:extLst>
      <p:ext uri="{BB962C8B-B14F-4D97-AF65-F5344CB8AC3E}">
        <p14:creationId xmlns:p14="http://schemas.microsoft.com/office/powerpoint/2010/main" val="2490233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
        <p:nvSpPr>
          <p:cNvPr id="3" name="TextBox 2">
            <a:extLst>
              <a:ext uri="{FF2B5EF4-FFF2-40B4-BE49-F238E27FC236}">
                <a16:creationId xmlns:a16="http://schemas.microsoft.com/office/drawing/2014/main" id="{C5CE5A00-F535-9BD0-05ED-F49C7532859F}"/>
              </a:ext>
            </a:extLst>
          </p:cNvPr>
          <p:cNvSpPr txBox="1"/>
          <p:nvPr/>
        </p:nvSpPr>
        <p:spPr>
          <a:xfrm>
            <a:off x="395536" y="1708371"/>
            <a:ext cx="8136904" cy="3416320"/>
          </a:xfrm>
          <a:prstGeom prst="rect">
            <a:avLst/>
          </a:prstGeom>
          <a:noFill/>
        </p:spPr>
        <p:txBody>
          <a:bodyPr wrap="square">
            <a:spAutoFit/>
          </a:bodyPr>
          <a:lstStyle/>
          <a:p>
            <a:pPr algn="just"/>
            <a:r>
              <a:rPr lang="en-IN" sz="2400" b="1" dirty="0">
                <a:latin typeface="Times New Roman" panose="02020603050405020304" pitchFamily="18" charset="0"/>
                <a:cs typeface="Times New Roman" panose="02020603050405020304" pitchFamily="18" charset="0"/>
              </a:rPr>
              <a:t>Functional Perspective:</a:t>
            </a:r>
          </a:p>
          <a:p>
            <a:pPr algn="just"/>
            <a:r>
              <a:rPr lang="en-IN" sz="2400" dirty="0">
                <a:latin typeface="Times New Roman" panose="02020603050405020304" pitchFamily="18" charset="0"/>
                <a:cs typeface="Times New Roman" panose="02020603050405020304" pitchFamily="18" charset="0"/>
              </a:rPr>
              <a:t>From a functional perspective, the analysis focuses on understanding how the system operates, including its intended functionality, data flows, access controls, and trust boundaries. It examines the system's architecture, components, protocols, and dependencies to identify potential security vulnerabilities or weaknesses in design or implementation. By scrutinizing the system's functionality, security analysts can assess its resilience against various threats and risks.</a:t>
            </a:r>
          </a:p>
        </p:txBody>
      </p:sp>
    </p:spTree>
    <p:extLst>
      <p:ext uri="{BB962C8B-B14F-4D97-AF65-F5344CB8AC3E}">
        <p14:creationId xmlns:p14="http://schemas.microsoft.com/office/powerpoint/2010/main" val="3235462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
        <p:nvSpPr>
          <p:cNvPr id="3" name="TextBox 2">
            <a:extLst>
              <a:ext uri="{FF2B5EF4-FFF2-40B4-BE49-F238E27FC236}">
                <a16:creationId xmlns:a16="http://schemas.microsoft.com/office/drawing/2014/main" id="{FDBB3309-0789-9A02-9AB7-E5360456F3B2}"/>
              </a:ext>
            </a:extLst>
          </p:cNvPr>
          <p:cNvSpPr txBox="1"/>
          <p:nvPr/>
        </p:nvSpPr>
        <p:spPr>
          <a:xfrm>
            <a:off x="467544" y="1708371"/>
            <a:ext cx="7848872" cy="3785652"/>
          </a:xfrm>
          <a:prstGeom prst="rect">
            <a:avLst/>
          </a:prstGeom>
          <a:noFill/>
        </p:spPr>
        <p:txBody>
          <a:bodyPr wrap="square">
            <a:spAutoFit/>
          </a:bodyPr>
          <a:lstStyle/>
          <a:p>
            <a:pPr algn="just"/>
            <a:r>
              <a:rPr lang="en-IN" sz="2400" b="1" dirty="0">
                <a:latin typeface="Times New Roman" panose="02020603050405020304" pitchFamily="18" charset="0"/>
                <a:cs typeface="Times New Roman" panose="02020603050405020304" pitchFamily="18" charset="0"/>
              </a:rPr>
              <a:t>Attacker Perspective:</a:t>
            </a:r>
          </a:p>
          <a:p>
            <a:pPr algn="just"/>
            <a:r>
              <a:rPr lang="en-IN" sz="2400" dirty="0">
                <a:latin typeface="Times New Roman" panose="02020603050405020304" pitchFamily="18" charset="0"/>
                <a:cs typeface="Times New Roman" panose="02020603050405020304" pitchFamily="18" charset="0"/>
              </a:rPr>
              <a:t>Viewing the system from an attacker's perspective involves identifying potential attack vectors, motivations, and tactics that malicious actors might employ to compromise the system's security. This analysis considers various threat scenarios, such as unauthorized access, data exfiltration, denial-of-service attacks, or privilege escalation. By simulating realistic attack scenarios, security analysts can uncover vulnerabilities and weaknesses that may not be apparent from a purely functional perspective.</a:t>
            </a:r>
          </a:p>
        </p:txBody>
      </p:sp>
    </p:spTree>
    <p:extLst>
      <p:ext uri="{BB962C8B-B14F-4D97-AF65-F5344CB8AC3E}">
        <p14:creationId xmlns:p14="http://schemas.microsoft.com/office/powerpoint/2010/main" val="1203558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
        <p:nvSpPr>
          <p:cNvPr id="3" name="TextBox 2">
            <a:extLst>
              <a:ext uri="{FF2B5EF4-FFF2-40B4-BE49-F238E27FC236}">
                <a16:creationId xmlns:a16="http://schemas.microsoft.com/office/drawing/2014/main" id="{DE150CE4-E450-6D23-7C62-FA6AEC68805D}"/>
              </a:ext>
            </a:extLst>
          </p:cNvPr>
          <p:cNvSpPr txBox="1"/>
          <p:nvPr/>
        </p:nvSpPr>
        <p:spPr>
          <a:xfrm>
            <a:off x="755576" y="1708371"/>
            <a:ext cx="7416824" cy="3785652"/>
          </a:xfrm>
          <a:prstGeom prst="rect">
            <a:avLst/>
          </a:prstGeom>
          <a:noFill/>
        </p:spPr>
        <p:txBody>
          <a:bodyPr wrap="square">
            <a:spAutoFit/>
          </a:bodyPr>
          <a:lstStyle/>
          <a:p>
            <a:pPr algn="just"/>
            <a:r>
              <a:rPr lang="en-IN" sz="2400" b="1" dirty="0">
                <a:latin typeface="Times New Roman" panose="02020603050405020304" pitchFamily="18" charset="0"/>
                <a:cs typeface="Times New Roman" panose="02020603050405020304" pitchFamily="18" charset="0"/>
              </a:rPr>
              <a:t>Security Analysis:</a:t>
            </a:r>
          </a:p>
          <a:p>
            <a:pPr algn="just"/>
            <a:r>
              <a:rPr lang="en-IN" sz="2400" dirty="0">
                <a:latin typeface="Times New Roman" panose="02020603050405020304" pitchFamily="18" charset="0"/>
                <a:cs typeface="Times New Roman" panose="02020603050405020304" pitchFamily="18" charset="0"/>
              </a:rPr>
              <a:t>The security analysis synthesizes insights from both the functional and attacker perspectives to evaluate the overall security posture of the system. It identifies security controls, best practices, and mitigation strategies to address vulnerabilities and enhance resilience against potential threats. The analysis may include recommendations for security improvements, such as implementing stronger authentication mechanisms, encrypting sensitive data, or hardening system configurations.</a:t>
            </a:r>
          </a:p>
        </p:txBody>
      </p:sp>
    </p:spTree>
    <p:extLst>
      <p:ext uri="{BB962C8B-B14F-4D97-AF65-F5344CB8AC3E}">
        <p14:creationId xmlns:p14="http://schemas.microsoft.com/office/powerpoint/2010/main" val="3962238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
        <p:nvSpPr>
          <p:cNvPr id="3" name="TextBox 2">
            <a:extLst>
              <a:ext uri="{FF2B5EF4-FFF2-40B4-BE49-F238E27FC236}">
                <a16:creationId xmlns:a16="http://schemas.microsoft.com/office/drawing/2014/main" id="{5AEDE690-D9B8-E1E0-EE1C-C5AF63196493}"/>
              </a:ext>
            </a:extLst>
          </p:cNvPr>
          <p:cNvSpPr txBox="1"/>
          <p:nvPr/>
        </p:nvSpPr>
        <p:spPr>
          <a:xfrm>
            <a:off x="383778" y="1340009"/>
            <a:ext cx="8424936" cy="4893647"/>
          </a:xfrm>
          <a:prstGeom prst="rect">
            <a:avLst/>
          </a:prstGeom>
          <a:noFill/>
        </p:spPr>
        <p:txBody>
          <a:bodyPr wrap="square">
            <a:spAutoFit/>
          </a:bodyPr>
          <a:lstStyle/>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conclusion summarizes key findings from the security analysis and emphasizes the importance of proactive security measures to mitigate risks and protect against potential security threats. </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It may also outline next steps, such as implementing recommended security enhancements, conducting further testing or validation, and ongoing monitoring and maintenance to ensure the continued effectiveness of security controls.</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By comprehensively </a:t>
            </a:r>
            <a:r>
              <a:rPr lang="en-IN" sz="2400" dirty="0" err="1">
                <a:latin typeface="Times New Roman" panose="02020603050405020304" pitchFamily="18" charset="0"/>
                <a:cs typeface="Times New Roman" panose="02020603050405020304" pitchFamily="18" charset="0"/>
              </a:rPr>
              <a:t>analyzing</a:t>
            </a:r>
            <a:r>
              <a:rPr lang="en-IN" sz="2400" dirty="0">
                <a:latin typeface="Times New Roman" panose="02020603050405020304" pitchFamily="18" charset="0"/>
                <a:cs typeface="Times New Roman" panose="02020603050405020304" pitchFamily="18" charset="0"/>
              </a:rPr>
              <a:t> security from multiple perspectives, including both functional and attacker viewpoints, organizations can better understand their security posture and take proactive measures to safeguard their systems and data against evolving threats.</a:t>
            </a:r>
          </a:p>
        </p:txBody>
      </p:sp>
    </p:spTree>
    <p:extLst>
      <p:ext uri="{BB962C8B-B14F-4D97-AF65-F5344CB8AC3E}">
        <p14:creationId xmlns:p14="http://schemas.microsoft.com/office/powerpoint/2010/main" val="1150938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2491596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3929917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693787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1643467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3705169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224" y="216024"/>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pic>
        <p:nvPicPr>
          <p:cNvPr id="6" name="Google Shape;66;p13"/>
          <p:cNvPicPr preferRelativeResize="0"/>
          <p:nvPr/>
        </p:nvPicPr>
        <p:blipFill>
          <a:blip r:embed="rId3">
            <a:alphaModFix/>
          </a:blip>
          <a:stretch>
            <a:fillRect/>
          </a:stretch>
        </p:blipFill>
        <p:spPr>
          <a:xfrm>
            <a:off x="-1776" y="212535"/>
            <a:ext cx="1623223" cy="1052735"/>
          </a:xfrm>
          <a:prstGeom prst="rect">
            <a:avLst/>
          </a:prstGeom>
          <a:noFill/>
          <a:ln>
            <a:noFill/>
          </a:ln>
        </p:spPr>
      </p:pic>
      <p:sp>
        <p:nvSpPr>
          <p:cNvPr id="11" name="TextBox 10"/>
          <p:cNvSpPr txBox="1"/>
          <p:nvPr/>
        </p:nvSpPr>
        <p:spPr>
          <a:xfrm>
            <a:off x="72007" y="6693024"/>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sp>
        <p:nvSpPr>
          <p:cNvPr id="12" name="Content Placeholder 11"/>
          <p:cNvSpPr txBox="1">
            <a:spLocks noGrp="1"/>
          </p:cNvSpPr>
          <p:nvPr>
            <p:ph idx="1"/>
          </p:nvPr>
        </p:nvSpPr>
        <p:spPr>
          <a:xfrm>
            <a:off x="483123" y="1484784"/>
            <a:ext cx="8177753" cy="4315027"/>
          </a:xfrm>
          <a:prstGeom prst="rect">
            <a:avLst/>
          </a:prstGeom>
          <a:noFill/>
        </p:spPr>
        <p:txBody>
          <a:bodyPr wrap="square" rtlCol="0">
            <a:spAutoFit/>
          </a:bodyPr>
          <a:lstStyle/>
          <a:p>
            <a:pPr marL="0" lvl="0" indent="0">
              <a:buNone/>
            </a:pPr>
            <a:r>
              <a:rPr lang="en-US" b="1" dirty="0">
                <a:solidFill>
                  <a:srgbClr val="FF0000"/>
                </a:solidFill>
              </a:rPr>
              <a:t>Course Outcomes :</a:t>
            </a:r>
          </a:p>
          <a:p>
            <a:pPr marL="0" lvl="0" indent="0">
              <a:buNone/>
            </a:pPr>
            <a:endParaRPr lang="en-US" b="1" dirty="0">
              <a:solidFill>
                <a:srgbClr val="FF0000"/>
              </a:solidFill>
            </a:endParaRPr>
          </a:p>
          <a:p>
            <a:pPr marL="0" lvl="0" indent="0">
              <a:spcBef>
                <a:spcPts val="1600"/>
              </a:spcBef>
              <a:buNone/>
            </a:pPr>
            <a:endParaRPr lang="en-US" sz="2000" dirty="0"/>
          </a:p>
          <a:p>
            <a:pPr marL="0" lvl="0" indent="0">
              <a:spcBef>
                <a:spcPts val="1600"/>
              </a:spcBef>
              <a:buNone/>
            </a:pPr>
            <a:endParaRPr lang="en-US" sz="2000" dirty="0"/>
          </a:p>
          <a:p>
            <a:pPr marL="0" lvl="0" indent="0">
              <a:spcBef>
                <a:spcPts val="1600"/>
              </a:spcBef>
              <a:buNone/>
            </a:pPr>
            <a:endParaRPr lang="en-US" sz="2000" dirty="0"/>
          </a:p>
          <a:p>
            <a:pPr marL="0" lvl="0" indent="0">
              <a:spcBef>
                <a:spcPts val="1600"/>
              </a:spcBef>
              <a:buNone/>
            </a:pPr>
            <a:endParaRPr lang="en-US" sz="2000" dirty="0"/>
          </a:p>
          <a:p>
            <a:pPr marL="0" lvl="0" indent="0">
              <a:spcBef>
                <a:spcPts val="1600"/>
              </a:spcBef>
              <a:spcAft>
                <a:spcPts val="1600"/>
              </a:spcAft>
              <a:buNone/>
            </a:pPr>
            <a:endParaRPr lang="en-US" sz="2000" dirty="0"/>
          </a:p>
          <a:p>
            <a:endParaRPr lang="en-US" sz="2000" dirty="0">
              <a:latin typeface="Oswald" charset="0"/>
            </a:endParaRPr>
          </a:p>
        </p:txBody>
      </p:sp>
      <p:graphicFrame>
        <p:nvGraphicFramePr>
          <p:cNvPr id="2" name="Table 1">
            <a:extLst>
              <a:ext uri="{FF2B5EF4-FFF2-40B4-BE49-F238E27FC236}">
                <a16:creationId xmlns:a16="http://schemas.microsoft.com/office/drawing/2014/main" id="{45B6B782-B7C6-49BB-B1BD-1AF709B7EA31}"/>
              </a:ext>
            </a:extLst>
          </p:cNvPr>
          <p:cNvGraphicFramePr>
            <a:graphicFrameLocks noGrp="1"/>
          </p:cNvGraphicFramePr>
          <p:nvPr>
            <p:extLst>
              <p:ext uri="{D42A27DB-BD31-4B8C-83A1-F6EECF244321}">
                <p14:modId xmlns:p14="http://schemas.microsoft.com/office/powerpoint/2010/main" val="1668505770"/>
              </p:ext>
            </p:extLst>
          </p:nvPr>
        </p:nvGraphicFramePr>
        <p:xfrm>
          <a:off x="499879" y="1962179"/>
          <a:ext cx="7769967" cy="3354674"/>
        </p:xfrm>
        <a:graphic>
          <a:graphicData uri="http://schemas.openxmlformats.org/drawingml/2006/table">
            <a:tbl>
              <a:tblPr>
                <a:tableStyleId>{5C22544A-7EE6-4342-B048-85BDC9FD1C3A}</a:tableStyleId>
              </a:tblPr>
              <a:tblGrid>
                <a:gridCol w="1218372">
                  <a:extLst>
                    <a:ext uri="{9D8B030D-6E8A-4147-A177-3AD203B41FA5}">
                      <a16:colId xmlns:a16="http://schemas.microsoft.com/office/drawing/2014/main" val="2392523024"/>
                    </a:ext>
                  </a:extLst>
                </a:gridCol>
                <a:gridCol w="4865494">
                  <a:extLst>
                    <a:ext uri="{9D8B030D-6E8A-4147-A177-3AD203B41FA5}">
                      <a16:colId xmlns:a16="http://schemas.microsoft.com/office/drawing/2014/main" val="2149980291"/>
                    </a:ext>
                  </a:extLst>
                </a:gridCol>
                <a:gridCol w="911744">
                  <a:extLst>
                    <a:ext uri="{9D8B030D-6E8A-4147-A177-3AD203B41FA5}">
                      <a16:colId xmlns:a16="http://schemas.microsoft.com/office/drawing/2014/main" val="235898688"/>
                    </a:ext>
                  </a:extLst>
                </a:gridCol>
                <a:gridCol w="774357">
                  <a:extLst>
                    <a:ext uri="{9D8B030D-6E8A-4147-A177-3AD203B41FA5}">
                      <a16:colId xmlns:a16="http://schemas.microsoft.com/office/drawing/2014/main" val="3288692464"/>
                    </a:ext>
                  </a:extLst>
                </a:gridCol>
              </a:tblGrid>
              <a:tr h="325501">
                <a:tc gridSpan="4">
                  <a:txBody>
                    <a:bodyPr/>
                    <a:lstStyle/>
                    <a:p>
                      <a:pPr algn="l">
                        <a:spcAft>
                          <a:spcPts val="0"/>
                        </a:spcAft>
                      </a:pPr>
                      <a:r>
                        <a:rPr lang="en-IN" sz="1400" dirty="0">
                          <a:effectLst/>
                        </a:rPr>
                        <a:t>Course Outcomes (COs): At the end of the course, the student will be able to</a:t>
                      </a:r>
                    </a:p>
                    <a:p>
                      <a:pPr algn="l">
                        <a:spcAft>
                          <a:spcPts val="0"/>
                        </a:spcAft>
                      </a:pPr>
                      <a:r>
                        <a:rPr lang="en-IN" sz="1400" dirty="0">
                          <a:effectLst/>
                        </a:rPr>
                        <a:t>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172549625"/>
                  </a:ext>
                </a:extLst>
              </a:tr>
              <a:tr h="434000">
                <a:tc>
                  <a:txBody>
                    <a:bodyPr/>
                    <a:lstStyle/>
                    <a:p>
                      <a:pPr algn="l">
                        <a:spcAft>
                          <a:spcPts val="0"/>
                        </a:spcAft>
                      </a:pPr>
                      <a:r>
                        <a:rPr lang="en-IN" sz="1400" dirty="0">
                          <a:effectLst/>
                        </a:rPr>
                        <a:t>CO No.</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nchor="ctr"/>
                </a:tc>
                <a:tc>
                  <a:txBody>
                    <a:bodyPr/>
                    <a:lstStyle/>
                    <a:p>
                      <a:pPr algn="l">
                        <a:spcAft>
                          <a:spcPts val="0"/>
                        </a:spcAft>
                      </a:pPr>
                      <a:r>
                        <a:rPr lang="en-IN" sz="1400" dirty="0">
                          <a:effectLst/>
                        </a:rPr>
                        <a:t>Course Outcomes (Action verb should be in italics)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nchor="ctr"/>
                </a:tc>
                <a:tc>
                  <a:txBody>
                    <a:bodyPr/>
                    <a:lstStyle/>
                    <a:p>
                      <a:pPr algn="l">
                        <a:spcAft>
                          <a:spcPts val="0"/>
                        </a:spcAft>
                      </a:pPr>
                      <a:r>
                        <a:rPr lang="en-IN" sz="1400">
                          <a:effectLst/>
                        </a:rPr>
                        <a:t>Bloom’s</a:t>
                      </a:r>
                    </a:p>
                    <a:p>
                      <a:pPr algn="l">
                        <a:spcAft>
                          <a:spcPts val="0"/>
                        </a:spcAft>
                      </a:pPr>
                      <a:r>
                        <a:rPr lang="en-IN" sz="1400">
                          <a:effectLst/>
                        </a:rPr>
                        <a:t>taxonomy</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nchor="ctr"/>
                </a:tc>
                <a:tc>
                  <a:txBody>
                    <a:bodyPr/>
                    <a:lstStyle/>
                    <a:p>
                      <a:pPr algn="l">
                        <a:spcAft>
                          <a:spcPts val="0"/>
                        </a:spcAft>
                      </a:pPr>
                      <a:r>
                        <a:rPr lang="en-IN" sz="1400" dirty="0">
                          <a:effectLst/>
                        </a:rPr>
                        <a:t>Bloom’s</a:t>
                      </a:r>
                    </a:p>
                    <a:p>
                      <a:pPr algn="l">
                        <a:spcAft>
                          <a:spcPts val="0"/>
                        </a:spcAft>
                      </a:pPr>
                      <a:r>
                        <a:rPr lang="en-IN" sz="1400" dirty="0">
                          <a:effectLst/>
                        </a:rPr>
                        <a:t>Level</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nchor="ctr"/>
                </a:tc>
                <a:extLst>
                  <a:ext uri="{0D108BD9-81ED-4DB2-BD59-A6C34878D82A}">
                    <a16:rowId xmlns:a16="http://schemas.microsoft.com/office/drawing/2014/main" val="3153633676"/>
                  </a:ext>
                </a:extLst>
              </a:tr>
              <a:tr h="617958">
                <a:tc>
                  <a:txBody>
                    <a:bodyPr/>
                    <a:lstStyle/>
                    <a:p>
                      <a:pPr marL="179705" algn="l">
                        <a:lnSpc>
                          <a:spcPct val="200000"/>
                        </a:lnSpc>
                        <a:spcAft>
                          <a:spcPts val="600"/>
                        </a:spcAft>
                      </a:pPr>
                      <a:r>
                        <a:rPr lang="en-US" sz="1400" dirty="0">
                          <a:effectLst/>
                        </a:rPr>
                        <a:t>CO1</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nchor="ctr"/>
                </a:tc>
                <a:tc>
                  <a:txBody>
                    <a:bodyPr/>
                    <a:lstStyle/>
                    <a:p>
                      <a:pPr algn="just">
                        <a:spcAft>
                          <a:spcPts val="0"/>
                        </a:spcAft>
                      </a:pPr>
                      <a:r>
                        <a:rPr lang="en-US" sz="1400" dirty="0">
                          <a:effectLst/>
                        </a:rPr>
                        <a:t>Understand the fundamentals of secure software techniques in software development.</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tc>
                <a:tc>
                  <a:txBody>
                    <a:bodyPr/>
                    <a:lstStyle/>
                    <a:p>
                      <a:pPr algn="l">
                        <a:spcAft>
                          <a:spcPts val="0"/>
                        </a:spcAft>
                        <a:tabLst>
                          <a:tab pos="971550" algn="l"/>
                        </a:tabLst>
                      </a:pPr>
                      <a:r>
                        <a:rPr lang="en-IN" sz="1400" dirty="0">
                          <a:effectLst/>
                        </a:rPr>
                        <a:t>Understand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nchor="ctr"/>
                </a:tc>
                <a:tc>
                  <a:txBody>
                    <a:bodyPr/>
                    <a:lstStyle/>
                    <a:p>
                      <a:pPr indent="34290" algn="l">
                        <a:spcAft>
                          <a:spcPts val="0"/>
                        </a:spcAft>
                        <a:tabLst>
                          <a:tab pos="971550" algn="l"/>
                        </a:tabLst>
                      </a:pPr>
                      <a:r>
                        <a:rPr lang="en-IN" sz="1400" dirty="0">
                          <a:effectLst/>
                        </a:rPr>
                        <a:t>K2</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tc>
                <a:extLst>
                  <a:ext uri="{0D108BD9-81ED-4DB2-BD59-A6C34878D82A}">
                    <a16:rowId xmlns:a16="http://schemas.microsoft.com/office/drawing/2014/main" val="3892670408"/>
                  </a:ext>
                </a:extLst>
              </a:tr>
              <a:tr h="617958">
                <a:tc>
                  <a:txBody>
                    <a:bodyPr/>
                    <a:lstStyle/>
                    <a:p>
                      <a:pPr marL="179705" algn="l">
                        <a:lnSpc>
                          <a:spcPct val="200000"/>
                        </a:lnSpc>
                        <a:spcAft>
                          <a:spcPts val="600"/>
                        </a:spcAft>
                      </a:pPr>
                      <a:r>
                        <a:rPr lang="en-US" sz="1400">
                          <a:effectLst/>
                        </a:rPr>
                        <a:t>CO2</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nchor="ctr"/>
                </a:tc>
                <a:tc>
                  <a:txBody>
                    <a:bodyPr/>
                    <a:lstStyle/>
                    <a:p>
                      <a:pPr algn="just">
                        <a:spcAft>
                          <a:spcPts val="0"/>
                        </a:spcAft>
                      </a:pPr>
                      <a:r>
                        <a:rPr lang="en-US" sz="1400" dirty="0">
                          <a:effectLst/>
                        </a:rPr>
                        <a:t>Apply secure software requirement and architecture models in software development with an effective report.</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tab pos="971550" algn="l"/>
                        </a:tabLst>
                        <a:defRPr/>
                      </a:pPr>
                      <a:r>
                        <a:rPr lang="en-IN" sz="1400" dirty="0">
                          <a:effectLst/>
                        </a:rPr>
                        <a:t>Understand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spcAft>
                          <a:spcPts val="0"/>
                        </a:spcAft>
                        <a:tabLst>
                          <a:tab pos="971550" algn="l"/>
                        </a:tabLst>
                      </a:pPr>
                      <a:r>
                        <a:rPr lang="en-IN" sz="1400" dirty="0">
                          <a:effectLst/>
                        </a:rPr>
                        <a:t>, Apply</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nchor="ctr"/>
                </a:tc>
                <a:tc>
                  <a:txBody>
                    <a:bodyPr/>
                    <a:lstStyle/>
                    <a:p>
                      <a:pPr indent="34290" algn="l">
                        <a:spcAft>
                          <a:spcPts val="0"/>
                        </a:spcAft>
                        <a:tabLst>
                          <a:tab pos="971550" algn="l"/>
                        </a:tabLst>
                      </a:pPr>
                      <a:r>
                        <a:rPr lang="en-IN" sz="1400" dirty="0">
                          <a:effectLst/>
                        </a:rPr>
                        <a:t>K2,</a:t>
                      </a:r>
                    </a:p>
                    <a:p>
                      <a:pPr indent="34290" algn="l">
                        <a:spcAft>
                          <a:spcPts val="0"/>
                        </a:spcAft>
                        <a:tabLst>
                          <a:tab pos="971550" algn="l"/>
                        </a:tabLst>
                      </a:pPr>
                      <a:r>
                        <a:rPr lang="en-IN" sz="1400" dirty="0">
                          <a:effectLst/>
                        </a:rPr>
                        <a:t>K3</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tc>
                <a:extLst>
                  <a:ext uri="{0D108BD9-81ED-4DB2-BD59-A6C34878D82A}">
                    <a16:rowId xmlns:a16="http://schemas.microsoft.com/office/drawing/2014/main" val="712796906"/>
                  </a:ext>
                </a:extLst>
              </a:tr>
              <a:tr h="617958">
                <a:tc>
                  <a:txBody>
                    <a:bodyPr/>
                    <a:lstStyle/>
                    <a:p>
                      <a:pPr marL="179705" algn="l">
                        <a:lnSpc>
                          <a:spcPct val="200000"/>
                        </a:lnSpc>
                        <a:spcAft>
                          <a:spcPts val="600"/>
                        </a:spcAft>
                      </a:pPr>
                      <a:r>
                        <a:rPr lang="en-US" sz="1400">
                          <a:effectLst/>
                        </a:rPr>
                        <a:t>CO3</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nchor="ctr"/>
                </a:tc>
                <a:tc>
                  <a:txBody>
                    <a:bodyPr/>
                    <a:lstStyle/>
                    <a:p>
                      <a:pPr algn="just">
                        <a:spcAft>
                          <a:spcPts val="0"/>
                        </a:spcAft>
                      </a:pPr>
                      <a:r>
                        <a:rPr lang="en-US" sz="1400" dirty="0">
                          <a:effectLst/>
                        </a:rPr>
                        <a:t>Apply the Concepts of System Security and Complexity in Software Development Process.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tc>
                <a:tc>
                  <a:txBody>
                    <a:bodyPr/>
                    <a:lstStyle/>
                    <a:p>
                      <a:pPr indent="34290" algn="l">
                        <a:spcAft>
                          <a:spcPts val="0"/>
                        </a:spcAft>
                        <a:tabLst>
                          <a:tab pos="971550" algn="l"/>
                        </a:tabLst>
                      </a:pPr>
                      <a:r>
                        <a:rPr lang="en-IN" sz="1400" dirty="0">
                          <a:effectLst/>
                        </a:rPr>
                        <a:t>Understand, Apply</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nchor="ctr"/>
                </a:tc>
                <a:tc>
                  <a:txBody>
                    <a:bodyPr/>
                    <a:lstStyle/>
                    <a:p>
                      <a:pPr indent="34290" algn="l">
                        <a:spcAft>
                          <a:spcPts val="0"/>
                        </a:spcAft>
                        <a:tabLst>
                          <a:tab pos="971550" algn="l"/>
                        </a:tabLst>
                      </a:pPr>
                      <a:r>
                        <a:rPr lang="en-IN" sz="1400">
                          <a:effectLst/>
                        </a:rPr>
                        <a:t>K2, K3</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tc>
                <a:extLst>
                  <a:ext uri="{0D108BD9-81ED-4DB2-BD59-A6C34878D82A}">
                    <a16:rowId xmlns:a16="http://schemas.microsoft.com/office/drawing/2014/main" val="3064809299"/>
                  </a:ext>
                </a:extLst>
              </a:tr>
              <a:tr h="617958">
                <a:tc>
                  <a:txBody>
                    <a:bodyPr/>
                    <a:lstStyle/>
                    <a:p>
                      <a:pPr marL="179705" algn="l">
                        <a:lnSpc>
                          <a:spcPct val="200000"/>
                        </a:lnSpc>
                        <a:spcAft>
                          <a:spcPts val="600"/>
                        </a:spcAft>
                      </a:pPr>
                      <a:r>
                        <a:rPr lang="en-US" sz="1400">
                          <a:effectLst/>
                        </a:rPr>
                        <a:t>CO4</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nchor="ctr"/>
                </a:tc>
                <a:tc>
                  <a:txBody>
                    <a:bodyPr/>
                    <a:lstStyle/>
                    <a:p>
                      <a:pPr algn="just">
                        <a:spcAft>
                          <a:spcPts val="0"/>
                        </a:spcAft>
                      </a:pPr>
                      <a:r>
                        <a:rPr lang="en-US" sz="1400" dirty="0">
                          <a:effectLst/>
                        </a:rPr>
                        <a:t>Apply suitable framework for providing security to a project</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tc>
                <a:tc>
                  <a:txBody>
                    <a:bodyPr/>
                    <a:lstStyle/>
                    <a:p>
                      <a:pPr indent="34290" algn="l">
                        <a:spcAft>
                          <a:spcPts val="0"/>
                        </a:spcAft>
                        <a:tabLst>
                          <a:tab pos="971550" algn="l"/>
                        </a:tabLst>
                      </a:pPr>
                      <a:r>
                        <a:rPr lang="en-IN" sz="1400" dirty="0">
                          <a:effectLst/>
                        </a:rPr>
                        <a:t>Understand, Apply</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nchor="ctr"/>
                </a:tc>
                <a:tc>
                  <a:txBody>
                    <a:bodyPr/>
                    <a:lstStyle/>
                    <a:p>
                      <a:pPr indent="34290" algn="l">
                        <a:spcAft>
                          <a:spcPts val="0"/>
                        </a:spcAft>
                        <a:tabLst>
                          <a:tab pos="971550" algn="l"/>
                        </a:tabLst>
                      </a:pPr>
                      <a:r>
                        <a:rPr lang="en-IN" sz="1400" dirty="0">
                          <a:effectLst/>
                        </a:rPr>
                        <a:t>K2, K3</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189" marR="52189" marT="0" marB="0"/>
                </a:tc>
                <a:extLst>
                  <a:ext uri="{0D108BD9-81ED-4DB2-BD59-A6C34878D82A}">
                    <a16:rowId xmlns:a16="http://schemas.microsoft.com/office/drawing/2014/main" val="1260645173"/>
                  </a:ext>
                </a:extLst>
              </a:tr>
            </a:tbl>
          </a:graphicData>
        </a:graphic>
      </p:graphicFrame>
    </p:spTree>
    <p:extLst>
      <p:ext uri="{BB962C8B-B14F-4D97-AF65-F5344CB8AC3E}">
        <p14:creationId xmlns:p14="http://schemas.microsoft.com/office/powerpoint/2010/main" val="3494457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982017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197202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2945173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4090437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3949192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2121840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751099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4052380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3872429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2460608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b="1" dirty="0">
                <a:solidFill>
                  <a:srgbClr val="FF0000"/>
                </a:solidFill>
                <a:latin typeface="Times New Roman" pitchFamily="18" charset="0"/>
                <a:cs typeface="Times New Roman" pitchFamily="18" charset="0"/>
              </a:rPr>
              <a:t>	            Course Prerequisites</a:t>
            </a:r>
          </a:p>
          <a:p>
            <a:pPr marL="0" indent="0">
              <a:buNone/>
            </a:pPr>
            <a:endParaRPr lang="en-US" b="1" dirty="0">
              <a:solidFill>
                <a:srgbClr val="FF0000"/>
              </a:solidFill>
              <a:latin typeface="Times New Roman" pitchFamily="18" charset="0"/>
              <a:cs typeface="Times New Roman" pitchFamily="18" charset="0"/>
            </a:endParaRPr>
          </a:p>
          <a:p>
            <a:pPr marL="0" indent="0">
              <a:buNone/>
            </a:pPr>
            <a:r>
              <a:rPr lang="en-US" b="1" dirty="0">
                <a:solidFill>
                  <a:srgbClr val="FF0000"/>
                </a:solidFill>
                <a:latin typeface="Times New Roman" pitchFamily="18" charset="0"/>
                <a:cs typeface="Times New Roman" pitchFamily="18" charset="0"/>
              </a:rPr>
              <a:t>Software Engineering</a:t>
            </a:r>
            <a:endParaRPr lang="en-US" dirty="0"/>
          </a:p>
        </p:txBody>
      </p:sp>
      <p:sp>
        <p:nvSpPr>
          <p:cNvPr id="7" name="Title 3">
            <a:extLst>
              <a:ext uri="{FF2B5EF4-FFF2-40B4-BE49-F238E27FC236}">
                <a16:creationId xmlns:a16="http://schemas.microsoft.com/office/drawing/2014/main" id="{0DA9586B-AE97-C2C3-B43C-1EFA3D5D6083}"/>
              </a:ext>
            </a:extLst>
          </p:cNvPr>
          <p:cNvSpPr>
            <a:spLocks noGrp="1"/>
          </p:cNvSpPr>
          <p:nvPr>
            <p:ph type="title"/>
          </p:nvPr>
        </p:nvSpPr>
        <p:spPr>
          <a:xfrm>
            <a:off x="-20783"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8" name="TextBox 7">
            <a:extLst>
              <a:ext uri="{FF2B5EF4-FFF2-40B4-BE49-F238E27FC236}">
                <a16:creationId xmlns:a16="http://schemas.microsoft.com/office/drawing/2014/main" id="{D4D07B00-BD7F-7B4A-C8CD-AC87D718D26C}"/>
              </a:ext>
            </a:extLst>
          </p:cNvPr>
          <p:cNvSpPr txBox="1"/>
          <p:nvPr/>
        </p:nvSpPr>
        <p:spPr>
          <a:xfrm>
            <a:off x="0" y="6488962"/>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p:cNvPicPr preferRelativeResize="0"/>
          <p:nvPr/>
        </p:nvPicPr>
        <p:blipFill>
          <a:blip r:embed="rId2">
            <a:alphaModFix/>
          </a:blip>
          <a:stretch>
            <a:fillRect/>
          </a:stretch>
        </p:blipFill>
        <p:spPr>
          <a:xfrm>
            <a:off x="0" y="191651"/>
            <a:ext cx="2057402" cy="841688"/>
          </a:xfrm>
          <a:prstGeom prst="rect">
            <a:avLst/>
          </a:prstGeom>
          <a:noFill/>
          <a:ln>
            <a:noFill/>
          </a:ln>
        </p:spPr>
      </p:pic>
    </p:spTree>
    <p:extLst>
      <p:ext uri="{BB962C8B-B14F-4D97-AF65-F5344CB8AC3E}">
        <p14:creationId xmlns:p14="http://schemas.microsoft.com/office/powerpoint/2010/main" val="9832609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39746815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23574409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Tree>
    <p:extLst>
      <p:ext uri="{BB962C8B-B14F-4D97-AF65-F5344CB8AC3E}">
        <p14:creationId xmlns:p14="http://schemas.microsoft.com/office/powerpoint/2010/main" val="1275242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0C257C-BEA0-C3DD-28B7-CC2AA99211D3}"/>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0AFD0261-4596-FC23-C2F3-94858382693A}"/>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34E7C54C-BF91-B7E1-89F6-3E66C199282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
        <p:nvSpPr>
          <p:cNvPr id="8" name="TextBox 7">
            <a:extLst>
              <a:ext uri="{FF2B5EF4-FFF2-40B4-BE49-F238E27FC236}">
                <a16:creationId xmlns:a16="http://schemas.microsoft.com/office/drawing/2014/main" id="{6E1BF80C-E6F4-B0B7-6558-6AB461E162F8}"/>
              </a:ext>
            </a:extLst>
          </p:cNvPr>
          <p:cNvSpPr txBox="1"/>
          <p:nvPr/>
        </p:nvSpPr>
        <p:spPr>
          <a:xfrm>
            <a:off x="1043608" y="1340768"/>
            <a:ext cx="4657164" cy="369332"/>
          </a:xfrm>
          <a:prstGeom prst="rect">
            <a:avLst/>
          </a:prstGeom>
          <a:noFill/>
        </p:spPr>
        <p:txBody>
          <a:bodyPr wrap="square">
            <a:spAutoFit/>
          </a:bodyPr>
          <a:lstStyle/>
          <a:p>
            <a:pPr marL="0" lvl="0" indent="0" algn="ctr">
              <a:buNone/>
            </a:pPr>
            <a:r>
              <a:rPr lang="en-US" b="1" dirty="0">
                <a:solidFill>
                  <a:srgbClr val="FF0000"/>
                </a:solidFill>
                <a:latin typeface="Times New Roman" pitchFamily="18" charset="0"/>
                <a:cs typeface="Times New Roman" pitchFamily="18" charset="0"/>
              </a:rPr>
              <a:t>Syllabus</a:t>
            </a:r>
          </a:p>
        </p:txBody>
      </p:sp>
      <p:sp>
        <p:nvSpPr>
          <p:cNvPr id="10" name="TextBox 9">
            <a:extLst>
              <a:ext uri="{FF2B5EF4-FFF2-40B4-BE49-F238E27FC236}">
                <a16:creationId xmlns:a16="http://schemas.microsoft.com/office/drawing/2014/main" id="{65C4F681-2E10-D91C-AA40-AAA7753CC91A}"/>
              </a:ext>
            </a:extLst>
          </p:cNvPr>
          <p:cNvSpPr txBox="1"/>
          <p:nvPr/>
        </p:nvSpPr>
        <p:spPr>
          <a:xfrm>
            <a:off x="179512" y="2060848"/>
            <a:ext cx="8712968" cy="3539430"/>
          </a:xfrm>
          <a:prstGeom prst="rect">
            <a:avLst/>
          </a:prstGeom>
          <a:noFill/>
        </p:spPr>
        <p:txBody>
          <a:bodyPr wrap="square">
            <a:spAutoFit/>
          </a:bodyPr>
          <a:lstStyle/>
          <a:p>
            <a:pPr algn="just"/>
            <a:r>
              <a:rPr lang="en-IN" sz="1400" b="1" dirty="0">
                <a:latin typeface="Times New Roman" panose="02020603050405020304" pitchFamily="18" charset="0"/>
                <a:cs typeface="Times New Roman" panose="02020603050405020304" pitchFamily="18" charset="0"/>
              </a:rPr>
              <a:t>Security a software Issue: </a:t>
            </a:r>
            <a:r>
              <a:rPr lang="en-IN" sz="1400" dirty="0">
                <a:latin typeface="Times New Roman" panose="02020603050405020304" pitchFamily="18" charset="0"/>
                <a:cs typeface="Times New Roman" panose="02020603050405020304" pitchFamily="18" charset="0"/>
              </a:rPr>
              <a:t>Introduction, the problem, Software Assurance and Software Security,</a:t>
            </a:r>
          </a:p>
          <a:p>
            <a:pPr algn="just"/>
            <a:r>
              <a:rPr lang="en-IN" sz="1400" dirty="0">
                <a:latin typeface="Times New Roman" panose="02020603050405020304" pitchFamily="18" charset="0"/>
                <a:cs typeface="Times New Roman" panose="02020603050405020304" pitchFamily="18" charset="0"/>
              </a:rPr>
              <a:t>Threats to software security, Sources of software insecurity, Benefits of Detecting Software Security</a:t>
            </a:r>
          </a:p>
          <a:p>
            <a:pPr algn="just"/>
            <a:r>
              <a:rPr lang="en-IN" sz="1400" b="1" dirty="0">
                <a:latin typeface="Times New Roman" panose="02020603050405020304" pitchFamily="18" charset="0"/>
                <a:cs typeface="Times New Roman" panose="02020603050405020304" pitchFamily="18" charset="0"/>
              </a:rPr>
              <a:t>What Makes Software Secure: </a:t>
            </a:r>
            <a:r>
              <a:rPr lang="en-IN" sz="1400" dirty="0">
                <a:latin typeface="Times New Roman" panose="02020603050405020304" pitchFamily="18" charset="0"/>
                <a:cs typeface="Times New Roman" panose="02020603050405020304" pitchFamily="18" charset="0"/>
              </a:rPr>
              <a:t>Properties of Secure Software, Influencing the security properties of</a:t>
            </a:r>
          </a:p>
          <a:p>
            <a:pPr algn="just"/>
            <a:r>
              <a:rPr lang="en-IN" sz="1400" dirty="0">
                <a:latin typeface="Times New Roman" panose="02020603050405020304" pitchFamily="18" charset="0"/>
                <a:cs typeface="Times New Roman" panose="02020603050405020304" pitchFamily="18" charset="0"/>
              </a:rPr>
              <a:t>software, Asserting and specifying the desired security properties.</a:t>
            </a:r>
          </a:p>
          <a:p>
            <a:pPr algn="just"/>
            <a:r>
              <a:rPr lang="en-IN" sz="1400" b="1" dirty="0">
                <a:latin typeface="Times New Roman" panose="02020603050405020304" pitchFamily="18" charset="0"/>
                <a:cs typeface="Times New Roman" panose="02020603050405020304" pitchFamily="18" charset="0"/>
              </a:rPr>
              <a:t>Requirements Engineering for secure software:</a:t>
            </a:r>
          </a:p>
          <a:p>
            <a:pPr algn="just"/>
            <a:r>
              <a:rPr lang="en-IN" sz="1400" dirty="0">
                <a:latin typeface="Times New Roman" panose="02020603050405020304" pitchFamily="18" charset="0"/>
                <a:cs typeface="Times New Roman" panose="02020603050405020304" pitchFamily="18" charset="0"/>
              </a:rPr>
              <a:t>Introduction, the SQUARE process Model, Requirements elicitation and prioritization.</a:t>
            </a:r>
          </a:p>
          <a:p>
            <a:pPr algn="just"/>
            <a:r>
              <a:rPr lang="en-IN" sz="1400" b="1" dirty="0">
                <a:latin typeface="Times New Roman" panose="02020603050405020304" pitchFamily="18" charset="0"/>
                <a:cs typeface="Times New Roman" panose="02020603050405020304" pitchFamily="18" charset="0"/>
              </a:rPr>
              <a:t>Secure Software Architecture and Design: </a:t>
            </a:r>
            <a:r>
              <a:rPr lang="en-IN" sz="1400" dirty="0">
                <a:latin typeface="Times New Roman" panose="02020603050405020304" pitchFamily="18" charset="0"/>
                <a:cs typeface="Times New Roman" panose="02020603050405020304" pitchFamily="18" charset="0"/>
              </a:rPr>
              <a:t>Introduction, software security practices for architecture and</a:t>
            </a:r>
          </a:p>
          <a:p>
            <a:pPr algn="just"/>
            <a:r>
              <a:rPr lang="en-IN" sz="1400" dirty="0">
                <a:latin typeface="Times New Roman" panose="02020603050405020304" pitchFamily="18" charset="0"/>
                <a:cs typeface="Times New Roman" panose="02020603050405020304" pitchFamily="18" charset="0"/>
              </a:rPr>
              <a:t>design: architectural risk analysis, software security knowledge for architecture and design: security</a:t>
            </a:r>
          </a:p>
          <a:p>
            <a:pPr algn="just"/>
            <a:r>
              <a:rPr lang="en-IN" sz="1400" dirty="0">
                <a:latin typeface="Times New Roman" panose="02020603050405020304" pitchFamily="18" charset="0"/>
                <a:cs typeface="Times New Roman" panose="02020603050405020304" pitchFamily="18" charset="0"/>
              </a:rPr>
              <a:t>principles, security guidelines and attack patterns</a:t>
            </a:r>
          </a:p>
          <a:p>
            <a:pPr algn="just"/>
            <a:r>
              <a:rPr lang="en-IN" sz="1400" b="1" dirty="0">
                <a:latin typeface="Times New Roman" panose="02020603050405020304" pitchFamily="18" charset="0"/>
                <a:cs typeface="Times New Roman" panose="02020603050405020304" pitchFamily="18" charset="0"/>
              </a:rPr>
              <a:t>Secure coding and Testing:</a:t>
            </a:r>
            <a:r>
              <a:rPr lang="en-IN" sz="1400" dirty="0">
                <a:latin typeface="Times New Roman" panose="02020603050405020304" pitchFamily="18" charset="0"/>
                <a:cs typeface="Times New Roman" panose="02020603050405020304" pitchFamily="18" charset="0"/>
              </a:rPr>
              <a:t> Code analysis, Software Security testing, Security testing considerations</a:t>
            </a:r>
          </a:p>
          <a:p>
            <a:pPr algn="just"/>
            <a:r>
              <a:rPr lang="en-IN" sz="1400" dirty="0">
                <a:latin typeface="Times New Roman" panose="02020603050405020304" pitchFamily="18" charset="0"/>
                <a:cs typeface="Times New Roman" panose="02020603050405020304" pitchFamily="18" charset="0"/>
              </a:rPr>
              <a:t>throughput the SDLC.</a:t>
            </a:r>
          </a:p>
          <a:p>
            <a:pPr algn="just"/>
            <a:r>
              <a:rPr lang="en-IN" sz="1400" b="1" dirty="0">
                <a:latin typeface="Times New Roman" panose="02020603050405020304" pitchFamily="18" charset="0"/>
                <a:cs typeface="Times New Roman" panose="02020603050405020304" pitchFamily="18" charset="0"/>
              </a:rPr>
              <a:t>Security and Complexity: </a:t>
            </a:r>
            <a:r>
              <a:rPr lang="en-IN" sz="1400" dirty="0">
                <a:latin typeface="Times New Roman" panose="02020603050405020304" pitchFamily="18" charset="0"/>
                <a:cs typeface="Times New Roman" panose="02020603050405020304" pitchFamily="18" charset="0"/>
              </a:rPr>
              <a:t>System Assembly Challenges: Introduction, security failures, functional and</a:t>
            </a:r>
          </a:p>
          <a:p>
            <a:pPr algn="just"/>
            <a:r>
              <a:rPr lang="en-IN" sz="1400" dirty="0">
                <a:latin typeface="Times New Roman" panose="02020603050405020304" pitchFamily="18" charset="0"/>
                <a:cs typeface="Times New Roman" panose="02020603050405020304" pitchFamily="18" charset="0"/>
              </a:rPr>
              <a:t>attacker perspectives for security analysis, system complexity drivers and security.</a:t>
            </a:r>
          </a:p>
          <a:p>
            <a:pPr algn="just"/>
            <a:r>
              <a:rPr lang="en-IN" sz="1400" b="1" dirty="0">
                <a:latin typeface="Times New Roman" panose="02020603050405020304" pitchFamily="18" charset="0"/>
                <a:cs typeface="Times New Roman" panose="02020603050405020304" pitchFamily="18" charset="0"/>
              </a:rPr>
              <a:t>Governance and Managing for More Secure Software: </a:t>
            </a:r>
            <a:r>
              <a:rPr lang="en-IN" sz="1400" dirty="0">
                <a:latin typeface="Times New Roman" panose="02020603050405020304" pitchFamily="18" charset="0"/>
                <a:cs typeface="Times New Roman" panose="02020603050405020304" pitchFamily="18" charset="0"/>
              </a:rPr>
              <a:t>Introduction, Governance and security,</a:t>
            </a:r>
          </a:p>
          <a:p>
            <a:pPr algn="just"/>
            <a:r>
              <a:rPr lang="en-IN" sz="1400" dirty="0">
                <a:latin typeface="Times New Roman" panose="02020603050405020304" pitchFamily="18" charset="0"/>
                <a:cs typeface="Times New Roman" panose="02020603050405020304" pitchFamily="18" charset="0"/>
              </a:rPr>
              <a:t>Adopting an enterprise software security framework, How much security is enough, Security and project</a:t>
            </a:r>
          </a:p>
          <a:p>
            <a:pPr algn="just"/>
            <a:r>
              <a:rPr lang="en-IN" sz="1400" dirty="0">
                <a:latin typeface="Times New Roman" panose="02020603050405020304" pitchFamily="18" charset="0"/>
                <a:cs typeface="Times New Roman" panose="02020603050405020304" pitchFamily="18" charset="0"/>
              </a:rPr>
              <a:t>management, Maturity of Practice.</a:t>
            </a:r>
          </a:p>
        </p:txBody>
      </p:sp>
    </p:spTree>
    <p:extLst>
      <p:ext uri="{BB962C8B-B14F-4D97-AF65-F5344CB8AC3E}">
        <p14:creationId xmlns:p14="http://schemas.microsoft.com/office/powerpoint/2010/main" val="4159071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2505ED-5690-741A-AEC3-BB6986EF92A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5F562ED-797B-C783-F101-C44B8411B047}"/>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461723DC-CFB5-E7FC-2FB2-D960E93316F8}"/>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F9E12000-780D-9396-A689-342B2058CB0B}"/>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
        <p:nvSpPr>
          <p:cNvPr id="2" name="Content Placeholder 4">
            <a:extLst>
              <a:ext uri="{FF2B5EF4-FFF2-40B4-BE49-F238E27FC236}">
                <a16:creationId xmlns:a16="http://schemas.microsoft.com/office/drawing/2014/main" id="{3B922D98-35D9-EC29-570A-B52A47ABDDF0}"/>
              </a:ext>
            </a:extLst>
          </p:cNvPr>
          <p:cNvSpPr>
            <a:spLocks noGrp="1"/>
          </p:cNvSpPr>
          <p:nvPr>
            <p:ph idx="1"/>
          </p:nvPr>
        </p:nvSpPr>
        <p:spPr>
          <a:xfrm>
            <a:off x="323528" y="1556792"/>
            <a:ext cx="8377126" cy="4615409"/>
          </a:xfrm>
        </p:spPr>
        <p:txBody>
          <a:bodyPr>
            <a:normAutofit fontScale="47500" lnSpcReduction="20000"/>
          </a:bodyPr>
          <a:lstStyle/>
          <a:p>
            <a:pPr algn="just">
              <a:buNone/>
            </a:pPr>
            <a:r>
              <a:rPr lang="en-US" sz="2800" b="1" dirty="0">
                <a:latin typeface="Times New Roman" pitchFamily="18" charset="0"/>
                <a:cs typeface="Times New Roman" pitchFamily="18" charset="0"/>
              </a:rPr>
              <a:t>Text books:</a:t>
            </a:r>
          </a:p>
          <a:p>
            <a:pPr algn="just">
              <a:buNone/>
            </a:pPr>
            <a:r>
              <a:rPr lang="en-US" sz="1800" dirty="0">
                <a:effectLst/>
                <a:latin typeface="Times New Roman" panose="02020603050405020304" pitchFamily="18" charset="0"/>
                <a:ea typeface="Times New Roman" panose="02020603050405020304" pitchFamily="18" charset="0"/>
              </a:rPr>
              <a:t>Software Security Engineering, Julia H. Allen, 2009, Pearson Education)</a:t>
            </a:r>
            <a:endParaRPr lang="en-US" b="1" dirty="0">
              <a:latin typeface="Times New Roman" pitchFamily="18" charset="0"/>
              <a:cs typeface="Times New Roman" pitchFamily="18" charset="0"/>
            </a:endParaRPr>
          </a:p>
          <a:p>
            <a:pPr algn="just">
              <a:buNone/>
            </a:pPr>
            <a:r>
              <a:rPr lang="en-US" sz="2800" b="1" dirty="0">
                <a:latin typeface="Times New Roman" pitchFamily="18" charset="0"/>
                <a:cs typeface="Times New Roman" pitchFamily="18" charset="0"/>
              </a:rPr>
              <a:t>Reference Book:</a:t>
            </a:r>
            <a:endParaRPr lang="en-US" sz="2800" dirty="0">
              <a:latin typeface="Times New Roman" pitchFamily="18" charset="0"/>
              <a:cs typeface="Times New Roman" pitchFamily="18" charset="0"/>
            </a:endParaRPr>
          </a:p>
          <a:p>
            <a:pPr marL="342900" lvl="0" indent="-342900" algn="just">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Developing Secure Software, Jason </a:t>
            </a:r>
            <a:r>
              <a:rPr lang="en-US" sz="1800" dirty="0" err="1">
                <a:effectLst/>
                <a:latin typeface="Times New Roman" panose="02020603050405020304" pitchFamily="18" charset="0"/>
                <a:ea typeface="Times New Roman" panose="02020603050405020304" pitchFamily="18" charset="0"/>
              </a:rPr>
              <a:t>Grembi</a:t>
            </a:r>
            <a:r>
              <a:rPr lang="en-US" sz="1800" dirty="0">
                <a:effectLst/>
                <a:latin typeface="Times New Roman" panose="02020603050405020304" pitchFamily="18" charset="0"/>
                <a:ea typeface="Times New Roman" panose="02020603050405020304" pitchFamily="18" charset="0"/>
              </a:rPr>
              <a:t>, 2009, Cengage Learning</a:t>
            </a:r>
          </a:p>
          <a:p>
            <a:pPr marL="342900" lvl="0" indent="-342900" algn="just">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Software Security, Richard Sinn, 2009, Cengage Learning</a:t>
            </a:r>
          </a:p>
          <a:p>
            <a:pPr marL="0" lvl="0" indent="0" algn="just">
              <a:spcAft>
                <a:spcPts val="0"/>
              </a:spcAft>
              <a:buNone/>
            </a:pPr>
            <a:r>
              <a:rPr lang="en-US" sz="2800" b="1" dirty="0">
                <a:latin typeface="Times New Roman" pitchFamily="18" charset="0"/>
                <a:cs typeface="Times New Roman" pitchFamily="18" charset="0"/>
              </a:rPr>
              <a:t>Additional online materials:</a:t>
            </a:r>
          </a:p>
          <a:p>
            <a:pPr algn="just">
              <a:buNone/>
            </a:pPr>
            <a:r>
              <a:rPr lang="en-US" sz="2800" dirty="0">
                <a:latin typeface="Times New Roman" pitchFamily="18" charset="0"/>
                <a:cs typeface="Times New Roman" pitchFamily="18" charset="0"/>
              </a:rPr>
              <a:t>Journals / Magazines/</a:t>
            </a:r>
            <a:r>
              <a:rPr lang="en-US" sz="2800" dirty="0" err="1">
                <a:latin typeface="Times New Roman" pitchFamily="18" charset="0"/>
                <a:cs typeface="Times New Roman" pitchFamily="18" charset="0"/>
              </a:rPr>
              <a:t>Govt.Reports</a:t>
            </a:r>
            <a:r>
              <a:rPr lang="en-US" sz="2800" dirty="0">
                <a:latin typeface="Times New Roman" pitchFamily="18" charset="0"/>
                <a:cs typeface="Times New Roman" pitchFamily="18" charset="0"/>
              </a:rPr>
              <a:t>/Gazette/Industry Trends:</a:t>
            </a:r>
          </a:p>
          <a:p>
            <a:pPr algn="just">
              <a:buNone/>
            </a:pPr>
            <a:endParaRPr lang="en-US" sz="2800" dirty="0">
              <a:latin typeface="Times New Roman" pitchFamily="18" charset="0"/>
              <a:cs typeface="Times New Roman" pitchFamily="18" charset="0"/>
            </a:endParaRPr>
          </a:p>
          <a:p>
            <a:pPr algn="just">
              <a:buNone/>
            </a:pPr>
            <a:r>
              <a:rPr lang="en-US" sz="2800" dirty="0">
                <a:latin typeface="Times New Roman" pitchFamily="18" charset="0"/>
                <a:cs typeface="Times New Roman" pitchFamily="18" charset="0"/>
              </a:rPr>
              <a:t>• International Journal of Secure Software Engineering</a:t>
            </a:r>
          </a:p>
          <a:p>
            <a:pPr algn="just">
              <a:buNone/>
            </a:pPr>
            <a:r>
              <a:rPr lang="en-US" sz="2800" dirty="0">
                <a:latin typeface="Times New Roman" pitchFamily="18" charset="0"/>
                <a:cs typeface="Times New Roman" pitchFamily="18" charset="0"/>
              </a:rPr>
              <a:t>• International Journal of Safety and Security Engineering</a:t>
            </a:r>
          </a:p>
          <a:p>
            <a:pPr algn="just">
              <a:buNone/>
            </a:pPr>
            <a:endParaRPr lang="en-US" sz="2800" dirty="0">
              <a:latin typeface="Times New Roman" pitchFamily="18" charset="0"/>
              <a:cs typeface="Times New Roman" pitchFamily="18" charset="0"/>
            </a:endParaRPr>
          </a:p>
          <a:p>
            <a:pPr algn="just">
              <a:buNone/>
            </a:pPr>
            <a:r>
              <a:rPr lang="en-US" sz="2800" dirty="0">
                <a:latin typeface="Times New Roman" pitchFamily="18" charset="0"/>
                <a:cs typeface="Times New Roman" pitchFamily="18" charset="0"/>
              </a:rPr>
              <a:t>⚫ Webliography:</a:t>
            </a:r>
          </a:p>
          <a:p>
            <a:pPr algn="just">
              <a:buNone/>
            </a:pPr>
            <a:endParaRPr lang="en-US" sz="2800" dirty="0">
              <a:latin typeface="Times New Roman" pitchFamily="18" charset="0"/>
              <a:cs typeface="Times New Roman" pitchFamily="18" charset="0"/>
            </a:endParaRPr>
          </a:p>
          <a:p>
            <a:pPr algn="just">
              <a:buNone/>
            </a:pPr>
            <a:r>
              <a:rPr lang="en-US" sz="2800" dirty="0">
                <a:latin typeface="Times New Roman" pitchFamily="18" charset="0"/>
                <a:cs typeface="Times New Roman" pitchFamily="18" charset="0"/>
              </a:rPr>
              <a:t>• (PDF) Secure Software Development Best Practices (researchgate.net)</a:t>
            </a:r>
          </a:p>
          <a:p>
            <a:pPr algn="just">
              <a:buNone/>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CryptSDLC</a:t>
            </a:r>
            <a:r>
              <a:rPr lang="en-US" sz="2800" dirty="0">
                <a:latin typeface="Times New Roman" pitchFamily="18" charset="0"/>
                <a:cs typeface="Times New Roman" pitchFamily="18" charset="0"/>
              </a:rPr>
              <a:t>: Embedding Cryptographic Engineering into Secure Software Development</a:t>
            </a:r>
          </a:p>
          <a:p>
            <a:pPr algn="just">
              <a:buNone/>
            </a:pPr>
            <a:r>
              <a:rPr lang="en-US" sz="2800" dirty="0">
                <a:latin typeface="Times New Roman" pitchFamily="18" charset="0"/>
                <a:cs typeface="Times New Roman" pitchFamily="18" charset="0"/>
              </a:rPr>
              <a:t>Lifecycle (prismacloud.eu)</a:t>
            </a:r>
          </a:p>
          <a:p>
            <a:pPr algn="just">
              <a:buNone/>
            </a:pPr>
            <a:endParaRPr lang="en-US" sz="2800" dirty="0">
              <a:latin typeface="Times New Roman" pitchFamily="18" charset="0"/>
              <a:cs typeface="Times New Roman" pitchFamily="18" charset="0"/>
            </a:endParaRPr>
          </a:p>
          <a:p>
            <a:pPr algn="just">
              <a:buNone/>
            </a:pPr>
            <a:r>
              <a:rPr lang="en-US" sz="2800" dirty="0">
                <a:latin typeface="Times New Roman" pitchFamily="18" charset="0"/>
                <a:cs typeface="Times New Roman" pitchFamily="18" charset="0"/>
              </a:rPr>
              <a:t>⚫ SWAYAM / NPTEL / MOOCs Certification</a:t>
            </a:r>
          </a:p>
          <a:p>
            <a:pPr algn="just">
              <a:buNone/>
            </a:pPr>
            <a:endParaRPr lang="en-US" sz="2800" dirty="0">
              <a:latin typeface="Times New Roman" pitchFamily="18" charset="0"/>
              <a:cs typeface="Times New Roman" pitchFamily="18" charset="0"/>
            </a:endParaRPr>
          </a:p>
          <a:p>
            <a:pPr algn="just">
              <a:buNone/>
            </a:pPr>
            <a:r>
              <a:rPr lang="en-US" sz="2800" dirty="0">
                <a:latin typeface="Times New Roman" pitchFamily="18" charset="0"/>
                <a:cs typeface="Times New Roman" pitchFamily="18" charset="0"/>
              </a:rPr>
              <a:t>• https://nptel.ac.in/courses/106/105/106105150/</a:t>
            </a:r>
          </a:p>
          <a:p>
            <a:pPr algn="just">
              <a:buNone/>
            </a:pPr>
            <a:r>
              <a:rPr lang="en-US" sz="2800" dirty="0">
                <a:latin typeface="Times New Roman" pitchFamily="18" charset="0"/>
                <a:cs typeface="Times New Roman" pitchFamily="18" charset="0"/>
              </a:rPr>
              <a:t>• http://www.nptelvideos.in/2012/11/software-engineering.html</a:t>
            </a:r>
          </a:p>
          <a:p>
            <a:endParaRPr lang="en-US" dirty="0"/>
          </a:p>
        </p:txBody>
      </p:sp>
      <p:sp>
        <p:nvSpPr>
          <p:cNvPr id="3" name="TextBox 2">
            <a:extLst>
              <a:ext uri="{FF2B5EF4-FFF2-40B4-BE49-F238E27FC236}">
                <a16:creationId xmlns:a16="http://schemas.microsoft.com/office/drawing/2014/main" id="{603B42E0-6F0E-DFEE-BD60-19071BA258A6}"/>
              </a:ext>
            </a:extLst>
          </p:cNvPr>
          <p:cNvSpPr txBox="1"/>
          <p:nvPr/>
        </p:nvSpPr>
        <p:spPr>
          <a:xfrm>
            <a:off x="1028699" y="1107757"/>
            <a:ext cx="6629400" cy="584775"/>
          </a:xfrm>
          <a:prstGeom prst="rect">
            <a:avLst/>
          </a:prstGeom>
          <a:noFill/>
        </p:spPr>
        <p:txBody>
          <a:bodyPr wrap="square" rtlCol="0">
            <a:spAutoFit/>
          </a:bodyPr>
          <a:lstStyle/>
          <a:p>
            <a:r>
              <a:rPr lang="en-US" sz="3200" dirty="0"/>
              <a:t>          </a:t>
            </a:r>
            <a:r>
              <a:rPr lang="en-US" sz="3200" b="1" dirty="0">
                <a:solidFill>
                  <a:srgbClr val="FF0000"/>
                </a:solidFill>
                <a:latin typeface="Times New Roman" pitchFamily="18" charset="0"/>
                <a:cs typeface="Times New Roman" pitchFamily="18" charset="0"/>
              </a:rPr>
              <a:t>Recommended Books</a:t>
            </a:r>
            <a:endParaRPr lang="en-US" dirty="0"/>
          </a:p>
        </p:txBody>
      </p:sp>
    </p:spTree>
    <p:extLst>
      <p:ext uri="{BB962C8B-B14F-4D97-AF65-F5344CB8AC3E}">
        <p14:creationId xmlns:p14="http://schemas.microsoft.com/office/powerpoint/2010/main" val="4245954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
        <p:nvSpPr>
          <p:cNvPr id="3" name="TextBox 2">
            <a:extLst>
              <a:ext uri="{FF2B5EF4-FFF2-40B4-BE49-F238E27FC236}">
                <a16:creationId xmlns:a16="http://schemas.microsoft.com/office/drawing/2014/main" id="{9E21E494-ACF1-CB19-4F3E-6EA26A885D44}"/>
              </a:ext>
            </a:extLst>
          </p:cNvPr>
          <p:cNvSpPr txBox="1"/>
          <p:nvPr/>
        </p:nvSpPr>
        <p:spPr>
          <a:xfrm>
            <a:off x="286729" y="1250648"/>
            <a:ext cx="8570541" cy="1200329"/>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System assembly, especially in the realm of security, presents a myriad of challenges, primarily revolving around managing complexity. Here are some key considerations:</a:t>
            </a:r>
            <a:endParaRPr lang="en-US"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315869B-8D55-D412-9AE6-313DF6501D75}"/>
              </a:ext>
            </a:extLst>
          </p:cNvPr>
          <p:cNvSpPr txBox="1"/>
          <p:nvPr/>
        </p:nvSpPr>
        <p:spPr>
          <a:xfrm>
            <a:off x="395536" y="2477479"/>
            <a:ext cx="8461734" cy="3416320"/>
          </a:xfrm>
          <a:prstGeom prst="rect">
            <a:avLst/>
          </a:prstGeom>
          <a:noFill/>
        </p:spPr>
        <p:txBody>
          <a:bodyPr wrap="square">
            <a:spAutoFit/>
          </a:bodyPr>
          <a:lstStyle/>
          <a:p>
            <a:pPr algn="just"/>
            <a:r>
              <a:rPr lang="en-IN" sz="2400" b="1" dirty="0">
                <a:latin typeface="Times New Roman" panose="02020603050405020304" pitchFamily="18" charset="0"/>
                <a:cs typeface="Times New Roman" panose="02020603050405020304" pitchFamily="18" charset="0"/>
              </a:rPr>
              <a:t>Integration Complexity</a:t>
            </a:r>
            <a:r>
              <a:rPr lang="en-IN" sz="2400" dirty="0">
                <a:latin typeface="Times New Roman" panose="02020603050405020304" pitchFamily="18" charset="0"/>
                <a:cs typeface="Times New Roman" panose="02020603050405020304" pitchFamily="18" charset="0"/>
              </a:rPr>
              <a:t>: Assembling a secure system often involves integrating various components, each with its own security requirements and protocols. Ensuring seamless integration while maintaining security standards can be challenging.</a:t>
            </a:r>
          </a:p>
          <a:p>
            <a:pPr algn="just"/>
            <a:r>
              <a:rPr lang="en-IN" sz="2400" b="1" dirty="0">
                <a:latin typeface="Times New Roman" panose="02020603050405020304" pitchFamily="18" charset="0"/>
                <a:cs typeface="Times New Roman" panose="02020603050405020304" pitchFamily="18" charset="0"/>
              </a:rPr>
              <a:t>Interoperability</a:t>
            </a:r>
            <a:r>
              <a:rPr lang="en-IN" sz="2400" dirty="0">
                <a:latin typeface="Times New Roman" panose="02020603050405020304" pitchFamily="18" charset="0"/>
                <a:cs typeface="Times New Roman" panose="02020603050405020304" pitchFamily="18" charset="0"/>
              </a:rPr>
              <a:t>: Components from different vendors may not always seamlessly integrate with each other, leading to interoperability issues. Ensuring that all components work together cohesively without compromising security requires careful planning and testing.</a:t>
            </a:r>
          </a:p>
        </p:txBody>
      </p:sp>
    </p:spTree>
    <p:extLst>
      <p:ext uri="{BB962C8B-B14F-4D97-AF65-F5344CB8AC3E}">
        <p14:creationId xmlns:p14="http://schemas.microsoft.com/office/powerpoint/2010/main" val="1596118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
        <p:nvSpPr>
          <p:cNvPr id="3" name="TextBox 2">
            <a:extLst>
              <a:ext uri="{FF2B5EF4-FFF2-40B4-BE49-F238E27FC236}">
                <a16:creationId xmlns:a16="http://schemas.microsoft.com/office/drawing/2014/main" id="{646C55DE-D38B-9211-54F3-45D3BAC1BF3E}"/>
              </a:ext>
            </a:extLst>
          </p:cNvPr>
          <p:cNvSpPr txBox="1"/>
          <p:nvPr/>
        </p:nvSpPr>
        <p:spPr>
          <a:xfrm>
            <a:off x="282328" y="1467414"/>
            <a:ext cx="8579343" cy="4093428"/>
          </a:xfrm>
          <a:prstGeom prst="rect">
            <a:avLst/>
          </a:prstGeom>
          <a:noFill/>
        </p:spPr>
        <p:txBody>
          <a:bodyPr wrap="square">
            <a:spAutoFit/>
          </a:bodyPr>
          <a:lstStyle/>
          <a:p>
            <a:pPr algn="just"/>
            <a:r>
              <a:rPr lang="en-IN" sz="2000" b="1" dirty="0">
                <a:latin typeface="Times New Roman" panose="02020603050405020304" pitchFamily="18" charset="0"/>
                <a:cs typeface="Times New Roman" panose="02020603050405020304" pitchFamily="18" charset="0"/>
              </a:rPr>
              <a:t>Security Standards Compliance</a:t>
            </a:r>
            <a:r>
              <a:rPr lang="en-IN" sz="2000" dirty="0">
                <a:latin typeface="Times New Roman" panose="02020603050405020304" pitchFamily="18" charset="0"/>
                <a:cs typeface="Times New Roman" panose="02020603050405020304" pitchFamily="18" charset="0"/>
              </a:rPr>
              <a:t>: Different components may adhere to different security standards or compliance regulations. Ensuring that the assembled system complies with relevant standards (such as GDPR, HIPAA, ISO 27001, etc.) adds another layer of complexity.</a:t>
            </a:r>
          </a:p>
          <a:p>
            <a:pPr algn="just"/>
            <a:r>
              <a:rPr lang="en-IN" sz="2000" b="1" dirty="0">
                <a:latin typeface="Times New Roman" panose="02020603050405020304" pitchFamily="18" charset="0"/>
                <a:cs typeface="Times New Roman" panose="02020603050405020304" pitchFamily="18" charset="0"/>
              </a:rPr>
              <a:t>Vulnerability Management</a:t>
            </a:r>
            <a:r>
              <a:rPr lang="en-IN" sz="2000" dirty="0">
                <a:latin typeface="Times New Roman" panose="02020603050405020304" pitchFamily="18" charset="0"/>
                <a:cs typeface="Times New Roman" panose="02020603050405020304" pitchFamily="18" charset="0"/>
              </a:rPr>
              <a:t>: Every component introduces its own set of vulnerabilities. Managing and mitigating these vulnerabilities across the entire system requires continuous monitoring, patching, and updates.</a:t>
            </a:r>
          </a:p>
          <a:p>
            <a:pPr algn="just"/>
            <a:r>
              <a:rPr lang="en-IN" sz="2000" b="1" dirty="0">
                <a:latin typeface="Times New Roman" panose="02020603050405020304" pitchFamily="18" charset="0"/>
                <a:cs typeface="Times New Roman" panose="02020603050405020304" pitchFamily="18" charset="0"/>
              </a:rPr>
              <a:t>Configuration Management</a:t>
            </a:r>
            <a:r>
              <a:rPr lang="en-IN" sz="2000" dirty="0">
                <a:latin typeface="Times New Roman" panose="02020603050405020304" pitchFamily="18" charset="0"/>
                <a:cs typeface="Times New Roman" panose="02020603050405020304" pitchFamily="18" charset="0"/>
              </a:rPr>
              <a:t>: Configuring components with the appropriate security settings and ensuring consistency across the system is crucial. Any misconfiguration can lead to security vulnerabilities.</a:t>
            </a:r>
          </a:p>
          <a:p>
            <a:pPr algn="just"/>
            <a:r>
              <a:rPr lang="en-IN" sz="2000" b="1" dirty="0">
                <a:latin typeface="Times New Roman" panose="02020603050405020304" pitchFamily="18" charset="0"/>
                <a:cs typeface="Times New Roman" panose="02020603050405020304" pitchFamily="18" charset="0"/>
              </a:rPr>
              <a:t>Supply Chain Risks</a:t>
            </a:r>
            <a:r>
              <a:rPr lang="en-IN" sz="2000" dirty="0">
                <a:latin typeface="Times New Roman" panose="02020603050405020304" pitchFamily="18" charset="0"/>
                <a:cs typeface="Times New Roman" panose="02020603050405020304" pitchFamily="18" charset="0"/>
              </a:rPr>
              <a:t>: Components sourced from third-party vendors can introduce supply chain risks. Verifying the security posture of vendors and ensuring the integrity of the supply chain is essential to mitigate these risks.</a:t>
            </a:r>
          </a:p>
        </p:txBody>
      </p:sp>
    </p:spTree>
    <p:extLst>
      <p:ext uri="{BB962C8B-B14F-4D97-AF65-F5344CB8AC3E}">
        <p14:creationId xmlns:p14="http://schemas.microsoft.com/office/powerpoint/2010/main" val="2662080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
        <p:nvSpPr>
          <p:cNvPr id="3" name="TextBox 2">
            <a:extLst>
              <a:ext uri="{FF2B5EF4-FFF2-40B4-BE49-F238E27FC236}">
                <a16:creationId xmlns:a16="http://schemas.microsoft.com/office/drawing/2014/main" id="{A8AEB52F-B084-BD8D-C6F2-9ED6E82F2AA2}"/>
              </a:ext>
            </a:extLst>
          </p:cNvPr>
          <p:cNvSpPr txBox="1"/>
          <p:nvPr/>
        </p:nvSpPr>
        <p:spPr>
          <a:xfrm>
            <a:off x="359532" y="1435995"/>
            <a:ext cx="8424936" cy="4524315"/>
          </a:xfrm>
          <a:prstGeom prst="rect">
            <a:avLst/>
          </a:prstGeom>
          <a:noFill/>
        </p:spPr>
        <p:txBody>
          <a:bodyPr wrap="square">
            <a:spAutoFit/>
          </a:bodyPr>
          <a:lstStyle/>
          <a:p>
            <a:pPr algn="just"/>
            <a:r>
              <a:rPr lang="en-IN" sz="2400" b="1" dirty="0">
                <a:latin typeface="Times New Roman" panose="02020603050405020304" pitchFamily="18" charset="0"/>
                <a:cs typeface="Times New Roman" panose="02020603050405020304" pitchFamily="18" charset="0"/>
              </a:rPr>
              <a:t>Scalability and Flexibility</a:t>
            </a:r>
            <a:r>
              <a:rPr lang="en-IN" sz="2400" dirty="0">
                <a:latin typeface="Times New Roman" panose="02020603050405020304" pitchFamily="18" charset="0"/>
                <a:cs typeface="Times New Roman" panose="02020603050405020304" pitchFamily="18" charset="0"/>
              </a:rPr>
              <a:t>: Assembling a system that is both secure and scalable can be challenging. Balancing security requirements with the need for flexibility and scalability requires careful design and architecture.</a:t>
            </a:r>
          </a:p>
          <a:p>
            <a:pPr algn="just"/>
            <a:r>
              <a:rPr lang="en-IN" sz="2400" b="1" dirty="0">
                <a:latin typeface="Times New Roman" panose="02020603050405020304" pitchFamily="18" charset="0"/>
                <a:cs typeface="Times New Roman" panose="02020603050405020304" pitchFamily="18" charset="0"/>
              </a:rPr>
              <a:t>User Training and Awareness</a:t>
            </a:r>
            <a:r>
              <a:rPr lang="en-IN" sz="2400" dirty="0">
                <a:latin typeface="Times New Roman" panose="02020603050405020304" pitchFamily="18" charset="0"/>
                <a:cs typeface="Times New Roman" panose="02020603050405020304" pitchFamily="18" charset="0"/>
              </a:rPr>
              <a:t>: Even the most secure system can be compromised due to human error. Providing adequate training and raising awareness among users about security best practices is crucial to the overall security of the system.</a:t>
            </a:r>
          </a:p>
          <a:p>
            <a:pPr algn="just"/>
            <a:r>
              <a:rPr lang="en-IN" sz="2400" b="1" dirty="0">
                <a:latin typeface="Times New Roman" panose="02020603050405020304" pitchFamily="18" charset="0"/>
                <a:cs typeface="Times New Roman" panose="02020603050405020304" pitchFamily="18" charset="0"/>
              </a:rPr>
              <a:t>Lifecycle Management</a:t>
            </a:r>
            <a:r>
              <a:rPr lang="en-IN" sz="2400" dirty="0">
                <a:latin typeface="Times New Roman" panose="02020603050405020304" pitchFamily="18" charset="0"/>
                <a:cs typeface="Times New Roman" panose="02020603050405020304" pitchFamily="18" charset="0"/>
              </a:rPr>
              <a:t>: Managing the lifecycle of components, including updates, upgrades, and end-of-life considerations, is essential for maintaining the security and integrity of the assembled system over time.</a:t>
            </a:r>
          </a:p>
        </p:txBody>
      </p:sp>
    </p:spTree>
    <p:extLst>
      <p:ext uri="{BB962C8B-B14F-4D97-AF65-F5344CB8AC3E}">
        <p14:creationId xmlns:p14="http://schemas.microsoft.com/office/powerpoint/2010/main" val="1000947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5EC2-F723-050D-94E7-4C6381DC6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33AF08-7B25-99EB-AEED-B8E463C37AC2}"/>
              </a:ext>
            </a:extLst>
          </p:cNvPr>
          <p:cNvSpPr>
            <a:spLocks noGrp="1"/>
          </p:cNvSpPr>
          <p:nvPr>
            <p:ph type="title"/>
          </p:nvPr>
        </p:nvSpPr>
        <p:spPr>
          <a:xfrm>
            <a:off x="-10392" y="0"/>
            <a:ext cx="9164783" cy="1052735"/>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Computer Science and Engineering</a:t>
            </a:r>
            <a:br>
              <a:rPr lang="en-US" sz="2400" dirty="0"/>
            </a:br>
            <a:r>
              <a:rPr lang="en-US" sz="2400" dirty="0"/>
              <a:t>C</a:t>
            </a:r>
            <a:r>
              <a:rPr lang="en-US" sz="2000" dirty="0">
                <a:solidFill>
                  <a:schemeClr val="bg1"/>
                </a:solidFill>
              </a:rPr>
              <a:t>ourse Code : R1UC607C 		</a:t>
            </a:r>
            <a:br>
              <a:rPr lang="en-US" sz="2000" dirty="0">
                <a:solidFill>
                  <a:schemeClr val="bg1"/>
                </a:solidFill>
              </a:rPr>
            </a:br>
            <a:r>
              <a:rPr lang="en-US" sz="2000" dirty="0">
                <a:solidFill>
                  <a:schemeClr val="bg1"/>
                </a:solidFill>
              </a:rPr>
              <a:t>Course Name:   Secure Software Engineering</a:t>
            </a:r>
            <a:br>
              <a:rPr lang="en-US" sz="2000" dirty="0">
                <a:solidFill>
                  <a:schemeClr val="bg1"/>
                </a:solidFill>
              </a:rPr>
            </a:br>
            <a:br>
              <a:rPr lang="en-US" sz="2000" dirty="0"/>
            </a:br>
            <a:endParaRPr lang="en-US" sz="2000" dirty="0"/>
          </a:p>
        </p:txBody>
      </p:sp>
      <p:sp>
        <p:nvSpPr>
          <p:cNvPr id="5" name="TextBox 4">
            <a:extLst>
              <a:ext uri="{FF2B5EF4-FFF2-40B4-BE49-F238E27FC236}">
                <a16:creationId xmlns:a16="http://schemas.microsoft.com/office/drawing/2014/main" id="{55ADE6C3-33B1-B33E-BD46-45A2CA8B47A6}"/>
              </a:ext>
            </a:extLst>
          </p:cNvPr>
          <p:cNvSpPr txBox="1"/>
          <p:nvPr/>
        </p:nvSpPr>
        <p:spPr>
          <a:xfrm>
            <a:off x="1039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a:t>
            </a:r>
            <a:r>
              <a:rPr lang="en-US" dirty="0" err="1">
                <a:solidFill>
                  <a:schemeClr val="bg1"/>
                </a:solidFill>
                <a:latin typeface="Merriweather"/>
                <a:ea typeface="Merriweather"/>
                <a:cs typeface="Merriweather"/>
                <a:sym typeface="Merriweather"/>
              </a:rPr>
              <a:t>B.Tech</a:t>
            </a:r>
            <a:r>
              <a:rPr lang="en-US" dirty="0">
                <a:solidFill>
                  <a:schemeClr val="bg1"/>
                </a:solidFill>
                <a:latin typeface="Merriweather"/>
                <a:ea typeface="Merriweather"/>
                <a:cs typeface="Merriweather"/>
                <a:sym typeface="Merriweather"/>
              </a:rPr>
              <a:t> 			               Program Code: R1UC607C</a:t>
            </a:r>
          </a:p>
        </p:txBody>
      </p:sp>
      <p:pic>
        <p:nvPicPr>
          <p:cNvPr id="6" name="Google Shape;66;p13">
            <a:extLst>
              <a:ext uri="{FF2B5EF4-FFF2-40B4-BE49-F238E27FC236}">
                <a16:creationId xmlns:a16="http://schemas.microsoft.com/office/drawing/2014/main" id="{732732B4-7FF7-7016-3FF0-A549A222E1FF}"/>
              </a:ext>
            </a:extLst>
          </p:cNvPr>
          <p:cNvPicPr preferRelativeResize="0"/>
          <p:nvPr/>
        </p:nvPicPr>
        <p:blipFill>
          <a:blip r:embed="rId2">
            <a:alphaModFix/>
          </a:blip>
          <a:stretch>
            <a:fillRect/>
          </a:stretch>
        </p:blipFill>
        <p:spPr>
          <a:xfrm>
            <a:off x="0" y="11668"/>
            <a:ext cx="1623223" cy="1052735"/>
          </a:xfrm>
          <a:prstGeom prst="rect">
            <a:avLst/>
          </a:prstGeom>
          <a:noFill/>
          <a:ln>
            <a:noFill/>
          </a:ln>
        </p:spPr>
      </p:pic>
      <p:sp>
        <p:nvSpPr>
          <p:cNvPr id="3" name="TextBox 2">
            <a:extLst>
              <a:ext uri="{FF2B5EF4-FFF2-40B4-BE49-F238E27FC236}">
                <a16:creationId xmlns:a16="http://schemas.microsoft.com/office/drawing/2014/main" id="{275ABED5-8E7F-DD07-170D-E1E453FB50CC}"/>
              </a:ext>
            </a:extLst>
          </p:cNvPr>
          <p:cNvSpPr txBox="1"/>
          <p:nvPr/>
        </p:nvSpPr>
        <p:spPr>
          <a:xfrm>
            <a:off x="251520" y="1292873"/>
            <a:ext cx="8424937" cy="4893647"/>
          </a:xfrm>
          <a:prstGeom prst="rect">
            <a:avLst/>
          </a:prstGeom>
          <a:noFill/>
        </p:spPr>
        <p:txBody>
          <a:bodyPr wrap="square">
            <a:spAutoFit/>
          </a:bodyPr>
          <a:lstStyle/>
          <a:p>
            <a:pPr algn="just"/>
            <a:r>
              <a:rPr lang="en-IN" sz="2400" b="1" dirty="0">
                <a:latin typeface="Times New Roman" panose="02020603050405020304" pitchFamily="18" charset="0"/>
                <a:cs typeface="Times New Roman" panose="02020603050405020304" pitchFamily="18" charset="0"/>
              </a:rPr>
              <a:t>Emerging Threats</a:t>
            </a:r>
            <a:r>
              <a:rPr lang="en-IN" sz="2400" dirty="0">
                <a:latin typeface="Times New Roman" panose="02020603050405020304" pitchFamily="18" charset="0"/>
                <a:cs typeface="Times New Roman" panose="02020603050405020304" pitchFamily="18" charset="0"/>
              </a:rPr>
              <a:t>: Security threats evolve rapidly, and new vulnerabilities are constantly being discovered. Assembling a system that can adapt to emerging threats and incorporate the latest security measures is a continuous challenge.</a:t>
            </a:r>
          </a:p>
          <a:p>
            <a:pPr algn="just"/>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Addressing these challenges requires a comprehensive approach that encompasses not only technical solutions but also organizational policies, procedures, and a proactive security posture. </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Collaboration between stakeholders, including IT teams, security experts, vendors, and end-users, is essential to successfully navigate the complexities of system assembly in a security-conscious environment.</a:t>
            </a:r>
          </a:p>
        </p:txBody>
      </p:sp>
    </p:spTree>
    <p:extLst>
      <p:ext uri="{BB962C8B-B14F-4D97-AF65-F5344CB8AC3E}">
        <p14:creationId xmlns:p14="http://schemas.microsoft.com/office/powerpoint/2010/main" val="2322525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Faculty_Template_v4" id="{E694FA0D-D0C1-4DDD-85DE-55D196CF62BB}" vid="{FA1A9570-036E-4A7F-BA36-E30EC19F0A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TM03090434[[fn=Wood Type]]</Template>
  <TotalTime>348</TotalTime>
  <Words>2599</Words>
  <Application>Microsoft Macintosh PowerPoint</Application>
  <PresentationFormat>On-screen Show (4:3)</PresentationFormat>
  <Paragraphs>168</Paragraphs>
  <Slides>32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Bookman Old Style</vt:lpstr>
      <vt:lpstr>Calibri</vt:lpstr>
      <vt:lpstr>Merriweather</vt:lpstr>
      <vt:lpstr>Oswald</vt:lpstr>
      <vt:lpstr>Times New Roman</vt:lpstr>
      <vt:lpstr>Office Theme</vt:lpstr>
      <vt:lpstr>     School  of Computer           Science and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lpstr>                     School of Computer Science and Engineering Course Code : R1UC607C    Course Name:   Secure Software Engineering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of Computing           Science and Engineering</dc:title>
  <dc:creator>Ananya Chandra</dc:creator>
  <cp:lastModifiedBy>Dr Shrddha Sagar</cp:lastModifiedBy>
  <cp:revision>14</cp:revision>
  <dcterms:created xsi:type="dcterms:W3CDTF">2020-07-02T08:04:33Z</dcterms:created>
  <dcterms:modified xsi:type="dcterms:W3CDTF">2024-05-29T07:41:12Z</dcterms:modified>
</cp:coreProperties>
</file>