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Alfa Slab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abc81e86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abc81e86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abc81e86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abc81e86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abc81e86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abc81e86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abc81e86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abc81e86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abc81e862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abc81e86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abc81e862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abc81e86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abc81e86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abc81e86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abc81e862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abc81e862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abc81e862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abc81e862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abc81e862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abc81e862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3135ce49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3135ce49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abc81e862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abc81e862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abc81e862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abc81e862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abc81e862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babc81e862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31ca7b24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31ca7b24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31ca7b24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31ca7b24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31ca7b24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31ca7b24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31ca7b24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31ca7b24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31ca7b24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31ca7b24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4037ae3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4037ae3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31ca7b24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31ca7b24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a7c3417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a7c3417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34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32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5" Type="http://schemas.openxmlformats.org/officeDocument/2006/relationships/image" Target="../media/image9.png"/><Relationship Id="rId6" Type="http://schemas.openxmlformats.org/officeDocument/2006/relationships/image" Target="../media/image21.png"/><Relationship Id="rId7" Type="http://schemas.openxmlformats.org/officeDocument/2006/relationships/image" Target="../media/image30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128425" y="2289225"/>
            <a:ext cx="7655400" cy="3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69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Участники: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692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ученики 10 «С» класса ГБОУ Школа на Юго-Востоке им. Маршала В. И. Чуйкова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692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Борисенко Михаил Витальевич, Кудрявцев Александр Алексеевич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692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Руководитель: 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692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старший преподаватель МГТУ им. Н. Э. Баумана, каф. ФН-3 им. проф. Н. Е. Жуковского 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692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Дьяченко Мария Ильинична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0" y="226500"/>
            <a:ext cx="91440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Расчет массово-инерционных характеристик спутника типа CubeSat</a:t>
            </a:r>
            <a:endParaRPr b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9900" y="80050"/>
            <a:ext cx="88842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FFFFF"/>
                </a:highlight>
              </a:rPr>
              <a:t>Государственное бюджетное общеобразовательное учреждение города Москвы “Школа на Юго-Востоке им. Маршала В. И. Чуйкова”</a:t>
            </a:r>
            <a:r>
              <a:rPr lang="ru">
                <a:highlight>
                  <a:srgbClr val="FFFFFF"/>
                </a:highlight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10625" y="1511250"/>
            <a:ext cx="85206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Вычислим необходимые производные: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250650" y="10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Уравнение Лагранжа второго рода для одной половины СБ 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900" y="2362825"/>
            <a:ext cx="2307425" cy="6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900" y="3068925"/>
            <a:ext cx="3055062" cy="6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8900" y="3775025"/>
            <a:ext cx="542820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50650" y="1373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Потенциальная энергия: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250650" y="10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Уравнение Лагранжа второго рода для одной половины СБ 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063" y="1998800"/>
            <a:ext cx="3659775" cy="6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1795452" y="2688325"/>
            <a:ext cx="53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FFFFFF"/>
                </a:highlight>
              </a:rPr>
              <a:t>Г</a:t>
            </a:r>
            <a:r>
              <a:rPr lang="ru" sz="2000">
                <a:highlight>
                  <a:srgbClr val="FFFFFF"/>
                </a:highlight>
              </a:rPr>
              <a:t>де λ (рад) - деформации пружин, с</a:t>
            </a:r>
            <a:r>
              <a:rPr baseline="-25000" lang="ru" sz="2000">
                <a:highlight>
                  <a:srgbClr val="FFFFFF"/>
                </a:highlight>
              </a:rPr>
              <a:t>2</a:t>
            </a:r>
            <a:r>
              <a:rPr lang="ru" sz="2000">
                <a:highlight>
                  <a:srgbClr val="FFFFFF"/>
                </a:highlight>
              </a:rPr>
              <a:t>=с</a:t>
            </a:r>
            <a:r>
              <a:rPr baseline="-25000" lang="ru" sz="2000">
                <a:highlight>
                  <a:srgbClr val="FFFFFF"/>
                </a:highlight>
              </a:rPr>
              <a:t>1 </a:t>
            </a:r>
            <a:r>
              <a:rPr lang="ru" sz="2000">
                <a:highlight>
                  <a:srgbClr val="FFFFFF"/>
                </a:highlight>
              </a:rPr>
              <a:t>/ 5</a:t>
            </a:r>
            <a:endParaRPr sz="200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8400" y="3341200"/>
            <a:ext cx="4536925" cy="15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463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Дифференциальное уравнение: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250650" y="10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Уравнение Лагранжа второго рода для одной половины СБ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428525" y="2883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Замена для дальнейшего решения: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275" y="3312375"/>
            <a:ext cx="2953500" cy="7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125" y="4084825"/>
            <a:ext cx="2627875" cy="7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5325" y="2123275"/>
            <a:ext cx="5249400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1335625"/>
            <a:ext cx="8520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Решить данное уравнение можно при помощи метода Бернулли: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250650" y="10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Уравнение Лагранжа второго рода для одной половины СБ 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50" y="1962775"/>
            <a:ext cx="260927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2571750"/>
            <a:ext cx="8520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Приводим его к следующему виду, указанному выше</a:t>
            </a: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дет вставка изображения..."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50" y="3156725"/>
            <a:ext cx="4804350" cy="8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85450" y="1246825"/>
            <a:ext cx="85206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Это ДУ решено с помощью программы  MathDF и принимает вид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25" y="1823650"/>
            <a:ext cx="277705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>
            <p:ph type="title"/>
          </p:nvPr>
        </p:nvSpPr>
        <p:spPr>
          <a:xfrm>
            <a:off x="265900" y="4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Уравнение Лагранжа второго рода для одной половины СБ 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092850" y="1823650"/>
            <a:ext cx="58605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где C - константа интегрирования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 находится из начальных условий.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25" y="3939125"/>
            <a:ext cx="2846925" cy="6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85450" y="2800675"/>
            <a:ext cx="58605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Делаем обратную замену и находим угловую скорость: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76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Подставим в уравнение Лагранжа, что выводили до этого и </a:t>
            </a: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найдем</a:t>
            </a: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угловое ускорение: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525" y="2954800"/>
            <a:ext cx="3341150" cy="8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>
            <p:ph type="title"/>
          </p:nvPr>
        </p:nvSpPr>
        <p:spPr>
          <a:xfrm>
            <a:off x="265900" y="4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Уравнение Лагранжа второго рода для одной половины СБ 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8181A"/>
                </a:solidFill>
                <a:latin typeface="Arial"/>
                <a:ea typeface="Arial"/>
                <a:cs typeface="Arial"/>
                <a:sym typeface="Arial"/>
              </a:rPr>
              <a:t>При:</a:t>
            </a:r>
            <a:endParaRPr sz="2000">
              <a:solidFill>
                <a:srgbClr val="1818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8181A"/>
                </a:solidFill>
                <a:latin typeface="Arial"/>
                <a:ea typeface="Arial"/>
                <a:cs typeface="Arial"/>
                <a:sym typeface="Arial"/>
              </a:rPr>
              <a:t>m = 1 кг</a:t>
            </a:r>
            <a:endParaRPr sz="2000">
              <a:solidFill>
                <a:srgbClr val="1818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8181A"/>
                </a:solidFill>
                <a:latin typeface="Arial"/>
                <a:ea typeface="Arial"/>
                <a:cs typeface="Arial"/>
                <a:sym typeface="Arial"/>
              </a:rPr>
              <a:t>b = 0,5 м</a:t>
            </a:r>
            <a:endParaRPr sz="2000">
              <a:solidFill>
                <a:srgbClr val="1818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δ = 0,01 м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= 0,03 Н/м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с</a:t>
            </a:r>
            <a:r>
              <a:rPr baseline="-25000"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362775" y="40675"/>
            <a:ext cx="85206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Графики зависимости </a:t>
            </a:r>
            <a:r>
              <a:rPr lang="ru" sz="35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ω(φ) и ε</a:t>
            </a:r>
            <a:r>
              <a:rPr lang="ru" sz="35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(φ)</a:t>
            </a:r>
            <a:endParaRPr sz="35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625" y="927325"/>
            <a:ext cx="1283675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925" y="927325"/>
            <a:ext cx="4170109" cy="30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8181A"/>
                </a:solidFill>
                <a:latin typeface="Arial"/>
                <a:ea typeface="Arial"/>
                <a:cs typeface="Arial"/>
                <a:sym typeface="Arial"/>
              </a:rPr>
              <a:t>При:</a:t>
            </a:r>
            <a:endParaRPr sz="2000">
              <a:solidFill>
                <a:srgbClr val="1818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8181A"/>
                </a:solidFill>
                <a:latin typeface="Arial"/>
                <a:ea typeface="Arial"/>
                <a:cs typeface="Arial"/>
                <a:sym typeface="Arial"/>
              </a:rPr>
              <a:t>m = 1 кг</a:t>
            </a:r>
            <a:endParaRPr sz="2000">
              <a:solidFill>
                <a:srgbClr val="1818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8181A"/>
                </a:solidFill>
                <a:latin typeface="Arial"/>
                <a:ea typeface="Arial"/>
                <a:cs typeface="Arial"/>
                <a:sym typeface="Arial"/>
              </a:rPr>
              <a:t>b = 0,5 м</a:t>
            </a:r>
            <a:endParaRPr sz="2000">
              <a:solidFill>
                <a:srgbClr val="1818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δ = 0,01 м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= 0,03 Н/м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= с</a:t>
            </a:r>
            <a:r>
              <a:rPr baseline="-25000"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0" name="Google Shape;210;p29"/>
          <p:cNvSpPr txBox="1"/>
          <p:nvPr>
            <p:ph type="title"/>
          </p:nvPr>
        </p:nvSpPr>
        <p:spPr>
          <a:xfrm>
            <a:off x="362775" y="40675"/>
            <a:ext cx="85206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Графики зависимости </a:t>
            </a:r>
            <a:r>
              <a:rPr lang="ru" sz="35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ω(φ) и ε(φ)</a:t>
            </a:r>
            <a:endParaRPr sz="35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525" y="927325"/>
            <a:ext cx="3935525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9375" y="952675"/>
            <a:ext cx="1316175" cy="300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8181A"/>
                </a:solidFill>
                <a:latin typeface="Arial"/>
                <a:ea typeface="Arial"/>
                <a:cs typeface="Arial"/>
                <a:sym typeface="Arial"/>
              </a:rPr>
              <a:t>При:</a:t>
            </a:r>
            <a:endParaRPr sz="2000">
              <a:solidFill>
                <a:srgbClr val="1818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8181A"/>
                </a:solidFill>
                <a:latin typeface="Arial"/>
                <a:ea typeface="Arial"/>
                <a:cs typeface="Arial"/>
                <a:sym typeface="Arial"/>
              </a:rPr>
              <a:t>m = 1 кг</a:t>
            </a:r>
            <a:endParaRPr sz="2000">
              <a:solidFill>
                <a:srgbClr val="1818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8181A"/>
                </a:solidFill>
                <a:latin typeface="Arial"/>
                <a:ea typeface="Arial"/>
                <a:cs typeface="Arial"/>
                <a:sym typeface="Arial"/>
              </a:rPr>
              <a:t>b = 0,5 м</a:t>
            </a:r>
            <a:endParaRPr sz="2000">
              <a:solidFill>
                <a:srgbClr val="1818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δ = 0,01 м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= 0,03 Н/м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= с</a:t>
            </a:r>
            <a:r>
              <a:rPr baseline="-25000"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/ 10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9" name="Google Shape;219;p30"/>
          <p:cNvSpPr txBox="1"/>
          <p:nvPr>
            <p:ph type="title"/>
          </p:nvPr>
        </p:nvSpPr>
        <p:spPr>
          <a:xfrm>
            <a:off x="362775" y="40675"/>
            <a:ext cx="85206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Графики зависимости </a:t>
            </a:r>
            <a:r>
              <a:rPr lang="ru" sz="35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ω(φ) и ε(φ)</a:t>
            </a:r>
            <a:endParaRPr sz="35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100" y="940000"/>
            <a:ext cx="2838804" cy="30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6347" y="724987"/>
            <a:ext cx="1697025" cy="36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8181A"/>
                </a:solidFill>
                <a:latin typeface="Arial"/>
                <a:ea typeface="Arial"/>
                <a:cs typeface="Arial"/>
                <a:sym typeface="Arial"/>
              </a:rPr>
              <a:t>При:</a:t>
            </a:r>
            <a:endParaRPr sz="2000">
              <a:solidFill>
                <a:srgbClr val="1818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8181A"/>
                </a:solidFill>
                <a:latin typeface="Arial"/>
                <a:ea typeface="Arial"/>
                <a:cs typeface="Arial"/>
                <a:sym typeface="Arial"/>
              </a:rPr>
              <a:t>m = 3 кг</a:t>
            </a:r>
            <a:endParaRPr sz="2000">
              <a:solidFill>
                <a:srgbClr val="1818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8181A"/>
                </a:solidFill>
                <a:latin typeface="Arial"/>
                <a:ea typeface="Arial"/>
                <a:cs typeface="Arial"/>
                <a:sym typeface="Arial"/>
              </a:rPr>
              <a:t>b = 0,5 м</a:t>
            </a:r>
            <a:endParaRPr sz="2000">
              <a:solidFill>
                <a:srgbClr val="1818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δ = 0,01 м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= 0,03 Н/м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= с</a:t>
            </a:r>
            <a:r>
              <a:rPr baseline="-25000"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/ 5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8" name="Google Shape;228;p31"/>
          <p:cNvSpPr txBox="1"/>
          <p:nvPr>
            <p:ph type="title"/>
          </p:nvPr>
        </p:nvSpPr>
        <p:spPr>
          <a:xfrm>
            <a:off x="362775" y="40675"/>
            <a:ext cx="85206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Графики зависимости </a:t>
            </a:r>
            <a:r>
              <a:rPr lang="ru" sz="35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ω(φ) и ε(φ)</a:t>
            </a:r>
            <a:endParaRPr sz="35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250" y="940000"/>
            <a:ext cx="4121197" cy="30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9000" y="940000"/>
            <a:ext cx="2370425" cy="30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72300" y="136850"/>
            <a:ext cx="8520600" cy="1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CubeSat - это наноспутник для исследования космоса </a:t>
            </a:r>
            <a:endParaRPr sz="35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750" y="1420425"/>
            <a:ext cx="6150509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8181A"/>
                </a:solidFill>
                <a:latin typeface="Arial"/>
                <a:ea typeface="Arial"/>
                <a:cs typeface="Arial"/>
                <a:sym typeface="Arial"/>
              </a:rPr>
              <a:t>При:</a:t>
            </a:r>
            <a:endParaRPr sz="2000">
              <a:solidFill>
                <a:srgbClr val="1818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8181A"/>
                </a:solidFill>
                <a:latin typeface="Arial"/>
                <a:ea typeface="Arial"/>
                <a:cs typeface="Arial"/>
                <a:sym typeface="Arial"/>
              </a:rPr>
              <a:t>m = 6 кг</a:t>
            </a:r>
            <a:endParaRPr sz="2000">
              <a:solidFill>
                <a:srgbClr val="1818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8181A"/>
                </a:solidFill>
                <a:latin typeface="Arial"/>
                <a:ea typeface="Arial"/>
                <a:cs typeface="Arial"/>
                <a:sym typeface="Arial"/>
              </a:rPr>
              <a:t>b = 0,5 м</a:t>
            </a:r>
            <a:endParaRPr sz="2000">
              <a:solidFill>
                <a:srgbClr val="1818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δ = 0,01 м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= 0,03 Н/м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= с</a:t>
            </a:r>
            <a:r>
              <a:rPr baseline="-25000"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ru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/ 5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37" name="Google Shape;237;p32"/>
          <p:cNvSpPr txBox="1"/>
          <p:nvPr>
            <p:ph type="title"/>
          </p:nvPr>
        </p:nvSpPr>
        <p:spPr>
          <a:xfrm>
            <a:off x="362775" y="40675"/>
            <a:ext cx="85206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Графики зависимости </a:t>
            </a:r>
            <a:r>
              <a:rPr lang="ru" sz="35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ω(φ) и ε(φ)</a:t>
            </a:r>
            <a:endParaRPr sz="35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287" y="1458125"/>
            <a:ext cx="3508925" cy="22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625" y="940627"/>
            <a:ext cx="3148925" cy="318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145300" y="756250"/>
            <a:ext cx="8911500" cy="49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Придумана, составлена и разобрана математическая модель для солнечных батарей.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2"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Составлены выражения для N количества солнечных батарей с одной степенью свободы.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3"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Составлены выражения для кинетической и потенциальной энергий для выбранной математической модели. </a:t>
            </a:r>
            <a:endParaRPr sz="2000"/>
          </a:p>
        </p:txBody>
      </p:sp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311700" y="310675"/>
            <a:ext cx="85206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Результаты и выводы</a:t>
            </a:r>
            <a:endParaRPr sz="35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232500" y="1251875"/>
            <a:ext cx="8911500" cy="49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4"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Получено дифференциальное уравнение движения СБ во время их раскрытия относительно спутника.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5"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Получено аналитическое решение дифференциального уравнения для угловой скорости раскрытия в зависимости от угла.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6"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Получено выражение для углового ускорения в зависимости от угла раскрытия.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7"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Представлены графики решений.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53" name="Google Shape;253;p34"/>
          <p:cNvSpPr txBox="1"/>
          <p:nvPr>
            <p:ph type="title"/>
          </p:nvPr>
        </p:nvSpPr>
        <p:spPr>
          <a:xfrm>
            <a:off x="311700" y="282250"/>
            <a:ext cx="85206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Результаты и выводы</a:t>
            </a:r>
            <a:endParaRPr sz="35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-267150" y="331975"/>
            <a:ext cx="9678300" cy="4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3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Цели и задачи</a:t>
            </a:r>
            <a:endParaRPr sz="35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313300" y="1053123"/>
            <a:ext cx="6830700" cy="3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Получить дифференциальное уравнение движения СБ во время их раскрытия относительно спутника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Получить выражение для углового ускорения в зависимости от угла раскрытия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Найти зависимости параметров раскрытия панелей от массово-инерционных характеристик СБ и упругих элементов конструкции (пружины)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00" y="1171825"/>
            <a:ext cx="1820125" cy="26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091775" y="7461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20308" y="47862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5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Допущения при расчете</a:t>
            </a:r>
            <a:endParaRPr sz="35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Кубсат - однородный куб размером d </a:t>
            </a: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 x 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СБ - жёсткие однородные параллелепипеды размерами a x </a:t>
            </a: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x </a:t>
            </a: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Спутник имеет плоскостную симметрию относительно плоскости C0yz0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Скорость центра масс куба и угловая скорость спутника в расчете не учитываются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Солнечные батареи раскрываются симметрично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Диссипативные силы и сила тяжести пренебрежимо малы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Математические модели</a:t>
            </a:r>
            <a:endParaRPr sz="35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73" y="663725"/>
            <a:ext cx="2952976" cy="17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50" y="2500325"/>
            <a:ext cx="2403037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5500" y="871150"/>
            <a:ext cx="4281724" cy="2426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Times New Roman;font-size:16px;\&quot; xmlns=\&quot;http://www.w3.org/1998/Math/MathML\&quot;&gt;&lt;mstyle mathsize=\&quot;16px\&quot;&gt;&lt;mi&gt;&amp;#x41A;&amp;#x43E;&amp;#x43E;&amp;#x440;&amp;#x434;&amp;#x438;&amp;#x43D;&amp;#x430;&amp;#x442;&amp;#x44B;&lt;/mi&gt;&lt;mo&gt;&amp;#xA0;&lt;/mo&gt;&lt;mi&gt;&amp;#x446;&amp;#x435;&amp;#x43D;&amp;#x442;&amp;#x440;&amp;#x430;&lt;/mi&gt;&lt;mo&gt;&amp;#xA0;&lt;/mo&gt;&lt;mi&gt;&amp;#x43C;&amp;#x430;&amp;#x441;&amp;#x441;&lt;/mi&gt;&lt;mo&gt;&amp;#xA0;&lt;/mo&gt;&lt;mi mathvariant=\&quot;normal\&quot;&gt;n&lt;/mi&gt;&lt;mo&gt;-&lt;/mo&gt;&lt;mi&gt;&amp;#x43D;&amp;#x43E;&amp;#x439;&lt;/mi&gt;&lt;mo&gt;&amp;#xA0;&lt;/mo&gt;&lt;mi&gt;&amp;#x421;&amp;#x411;&lt;/mi&gt;&lt;mo&gt;:&lt;/mo&gt;&lt;mspace linebreak=\&quot;newline\&quot;/&gt;&lt;msub&gt;&lt;mi&gt;x&lt;/mi&gt;&lt;msub&gt;&lt;mi&gt;c&lt;/mi&gt;&lt;mi&gt;n&lt;/mi&gt;&lt;/msub&gt;&lt;/msub&gt;&lt;mo&gt;=&lt;/mo&gt;&lt;mo&gt;&amp;#xA0;&lt;/mo&gt;&lt;mfrac&gt;&lt;mrow&gt;&lt;mi&gt;&amp;#x3B4;&lt;/mi&gt;&lt;mo&gt;+&lt;/mo&gt;&lt;mi&gt;d&lt;/mi&gt;&lt;/mrow&gt;&lt;mn&gt;2&lt;/mn&gt;&lt;/mfrac&gt;&lt;mo&gt;+&lt;/mo&gt;&lt;mi&gt;b&lt;/mi&gt;&lt;mi&gt;sin&lt;/mi&gt;&lt;mi&gt;&amp;#x3C6;&lt;/mi&gt;&lt;mfenced&gt;&lt;mrow&gt;&lt;mi&gt;n&lt;/mi&gt;&lt;mo&gt;-&lt;/mo&gt;&lt;mfrac&gt;&lt;mrow&gt;&lt;mo&gt;&amp;#xA0;&lt;/mo&gt;&lt;mn&gt;1&lt;/mn&gt;&lt;/mrow&gt;&lt;mn&gt;2&lt;/mn&gt;&lt;/mfrac&gt;&lt;/mrow&gt;&lt;/mfenced&gt;&lt;mo&gt;;&lt;/mo&gt;&lt;mo&gt;&amp;#xA0;&lt;/mo&gt;&lt;mo&gt;&amp;#xA0;&lt;/mo&gt;&lt;msub&gt;&lt;mi&gt;y&lt;/mi&gt;&lt;msub&gt;&lt;mi&gt;c&lt;/mi&gt;&lt;mi&gt;n&lt;/mi&gt;&lt;/msub&gt;&lt;/msub&gt;&lt;mo&gt;=&lt;/mo&gt;&lt;mo&gt;&amp;#xA0;&lt;/mo&gt;&lt;mfrac&gt;&lt;mrow&gt;&lt;mo&gt;&amp;#xA0;&lt;/mo&gt;&lt;mi&gt;b&lt;/mi&gt;&lt;/mrow&gt;&lt;mn&gt;2&lt;/mn&gt;&lt;/mfrac&gt;&lt;mi&gt;cos&lt;/mi&gt;&lt;mi&gt;&amp;#x3C6;&lt;/mi&gt;&lt;/mstyle&gt;&lt;/math&gt;&quot;,&quot;truncated&quot;:false}" id="90" name="Google Shape;90;p17" title="Координаты space центра space масс space straight n minus ной space СБ colon&#10;x subscript c subscript n end subscript equals space fraction numerator delta plus d over denominator 2 end fraction plus b sin phi open parentheses n minus fraction numerator space 1 over denominator 2 end fraction close parentheses semicolon space space y subscript c subscript n end subscript equals space fraction numerator space b over denominator 2 end fraction cos phi"/>
          <p:cNvPicPr preferRelativeResize="0"/>
          <p:nvPr/>
        </p:nvPicPr>
        <p:blipFill rotWithShape="1">
          <a:blip r:embed="rId6">
            <a:alphaModFix/>
          </a:blip>
          <a:srcRect b="0" l="0" r="0" t="25350"/>
          <a:stretch/>
        </p:blipFill>
        <p:spPr>
          <a:xfrm>
            <a:off x="3688913" y="4181299"/>
            <a:ext cx="3721601" cy="6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527475" y="3648500"/>
            <a:ext cx="51669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Координаты центра масс n-ой батареи: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072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Расчет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момента инерции всей системы относительно центра масс куба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{&quot;mathml&quot;:&quot;&lt;math style=\&quot;font-family:Times New Roman;font-size:16px;\&quot; xmlns=\&quot;http://www.w3.org/1998/Math/MathML\&quot;&gt;&lt;mstyle mathsize=\&quot;16px\&quot;&gt;&lt;msub&gt;&lt;mi&gt;&amp;#x421;&lt;/mi&gt;&lt;mn&gt;0&lt;/mn&gt;&lt;/msub&gt;&lt;mo&gt;&amp;#xA0;&lt;/mo&gt;&lt;mfenced&gt;&lt;mrow&gt;&lt;mn&gt;0&lt;/mn&gt;&lt;mo&gt;;&lt;/mo&gt;&lt;mo&gt;&amp;#xA0;&lt;/mo&gt;&lt;mfrac&gt;&lt;mrow&gt;&lt;mo&gt;&amp;#xA0;&lt;/mo&gt;&lt;mi&gt;d&lt;/mi&gt;&lt;/mrow&gt;&lt;mn&gt;2&lt;/mn&gt;&lt;/mfrac&gt;&lt;/mrow&gt;&lt;/mfenced&gt;&lt;/mstyle&gt;&lt;/math&gt;&quot;,&quot;truncated&quot;:false}" id="98" name="Google Shape;98;p18" title="С subscript 0 space open parentheses 0 semicolon space fraction numerator space d over denominator 2 end fraction close parenthes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651" y="3316700"/>
            <a:ext cx="1104537" cy="6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Times New Roman;font-size:16px;\&quot; xmlns=\&quot;http://www.w3.org/1998/Math/MathML\&quot;&gt;&lt;mstyle mathsize=\&quot;16px\&quot;&gt;&lt;msub&gt;&lt;mi&gt;I&lt;/mi&gt;&lt;mrow&gt;&lt;mi&gt;s&lt;/mi&gt;&lt;mi&gt;u&lt;/mi&gt;&lt;mi&gt;m&lt;/mi&gt;&lt;/mrow&gt;&lt;/msub&gt;&lt;mo&gt;&amp;#xA0;&lt;/mo&gt;&lt;mo&gt;=&lt;/mo&gt;&lt;mo&gt;&amp;#xA0;&lt;/mo&gt;&lt;msub&gt;&lt;mi&gt;I&lt;/mi&gt;&lt;mi&gt;K&lt;/mi&gt;&lt;/msub&gt;&lt;mo&gt;+&lt;/mo&gt;&lt;mn&gt;2&lt;/mn&gt;&lt;munderover&gt;&lt;mo&gt;&amp;#x2211;&lt;/mo&gt;&lt;mrow&gt;&lt;mi&gt;n&lt;/mi&gt;&lt;mo&gt;&amp;#xA0;&lt;/mo&gt;&lt;mo&gt;=&lt;/mo&gt;&lt;mo&gt;&amp;#xA0;&lt;/mo&gt;&lt;mn&gt;1&lt;/mn&gt;&lt;/mrow&gt;&lt;mi&gt;N&lt;/mi&gt;&lt;/munderover&gt;&lt;msub&gt;&lt;mi&gt;I&lt;/mi&gt;&lt;mi&gt;n&lt;/mi&gt;&lt;/msub&gt;&lt;/mstyle&gt;&lt;/math&gt;&quot;,&quot;truncated&quot;:false}" id="99" name="Google Shape;99;p18" title="I subscript s u m end subscript space equals space I subscript K plus 2 sum from n space equals space 1 to N of I subscript 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700" y="1223463"/>
            <a:ext cx="2090461" cy="672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Times New Roman;font-size:16px;\&quot; xmlns=\&quot;http://www.w3.org/1998/Math/MathML\&quot;&gt;&lt;mstyle mathsize=\&quot;16px\&quot;&gt;&lt;msub&gt;&lt;mi&gt;C&lt;/mi&gt;&lt;mi&gt;n&lt;/mi&gt;&lt;/msub&gt;&lt;mfenced&gt;&lt;mrow&gt;&lt;mfrac&gt;&lt;mrow&gt;&lt;mi&gt;&amp;#x3B4;&lt;/mi&gt;&lt;mo&gt;+&lt;/mo&gt;&lt;mi&gt;d&lt;/mi&gt;&lt;/mrow&gt;&lt;mn&gt;2&lt;/mn&gt;&lt;/mfrac&gt;&lt;mo&gt;+&lt;/mo&gt;&lt;mi&gt;b&lt;/mi&gt;&lt;mi&gt;sin&lt;/mi&gt;&lt;mi&gt;&amp;#x3C6;&lt;/mi&gt;&lt;mfenced&gt;&lt;mrow&gt;&lt;mi&gt;n&lt;/mi&gt;&lt;mo&gt;-&lt;/mo&gt;&lt;mfrac&gt;&lt;mrow&gt;&lt;mo&gt;&amp;#xA0;&lt;/mo&gt;&lt;mn&gt;1&lt;/mn&gt;&lt;/mrow&gt;&lt;mn&gt;2&lt;/mn&gt;&lt;/mfrac&gt;&lt;/mrow&gt;&lt;/mfenced&gt;&lt;mo&gt;;&lt;/mo&gt;&lt;mo&gt;&amp;#xA0;&lt;/mo&gt;&lt;mfrac&gt;&lt;mrow&gt;&lt;mo&gt;&amp;#xA0;&lt;/mo&gt;&lt;mi&gt;b&lt;/mi&gt;&lt;/mrow&gt;&lt;mn&gt;2&lt;/mn&gt;&lt;/mfrac&gt;&lt;mi&gt;cos&lt;/mi&gt;&lt;mi&gt;&amp;#x3C6;&lt;/mi&gt;&lt;/mrow&gt;&lt;/mfenced&gt;&lt;/mstyle&gt;&lt;/math&gt;&quot;,&quot;truncated&quot;:false}" id="100" name="Google Shape;100;p18" title="C subscript n open parentheses fraction numerator delta plus d over denominator 2 end fraction plus b sin phi open parentheses n minus fraction numerator space 1 over denominator 2 end fraction close parentheses semicolon space fraction numerator space b over denominator 2 end fraction cos phi close parenthese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8324" y="3316700"/>
            <a:ext cx="3754115" cy="6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Times New Roman;font-size:16px;\&quot; xmlns=\&quot;http://www.w3.org/1998/Math/MathML\&quot;&gt;&lt;mstyle mathsize=\&quot;16px\&quot;&gt;&lt;msub&gt;&lt;mi&gt;I&lt;/mi&gt;&lt;mi&gt;n&lt;/mi&gt;&lt;/msub&gt;&lt;mo&gt;&amp;#xA0;&lt;/mo&gt;&lt;mi&gt;&amp;#x43D;&amp;#x430;&amp;#x439;&amp;#x434;&amp;#x451;&amp;#x43C;&lt;/mi&gt;&lt;mo&gt;&amp;#xA0;&lt;/mo&gt;&lt;mi&gt;&amp;#x43F;&amp;#x43E;&lt;/mi&gt;&lt;mo&gt;&amp;#xA0;&lt;/mo&gt;&lt;mi&gt;&amp;#x442;&amp;#x435;&amp;#x43E;&amp;#x440;&amp;#x435;&amp;#x43C;&amp;#x435;&lt;/mi&gt;&lt;mo&gt;&amp;#xA0;&lt;/mo&gt;&lt;mi&gt;&amp;#x428;&amp;#x442;&amp;#x435;&amp;#x439;&amp;#x43D;&amp;#x435;&amp;#x440;&amp;#x430;&lt;/mi&gt;&lt;/mstyle&gt;&lt;/math&gt;&quot;,&quot;truncated&quot;:false}" id="101" name="Google Shape;101;p18" title="I subscript n space найдём space по space теореме space Штейнера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5063" y="2100400"/>
            <a:ext cx="3333885" cy="304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Times New Roman;font-size:16px;\&quot; xmlns=\&quot;http://www.w3.org/1998/Math/MathML\&quot;&gt;&lt;mstyle mathsize=\&quot;16px\&quot;&gt;&lt;msub&gt;&lt;mi&gt;I&lt;/mi&gt;&lt;mrow&gt;&lt;msub&gt;&lt;mi&gt;C&lt;/mi&gt;&lt;mn&gt;0&lt;/mn&gt;&lt;/msub&gt;&lt;msub&gt;&lt;mi&gt;z&lt;/mi&gt;&lt;mi&gt;n&lt;/mi&gt;&lt;/msub&gt;&lt;/mrow&gt;&lt;/msub&gt;&lt;mo&gt;&amp;#xA0;&lt;/mo&gt;&lt;mo&gt;=&lt;/mo&gt;&lt;mo&gt;&amp;#xA0;&lt;/mo&gt;&lt;msub&gt;&lt;mi&gt;I&lt;/mi&gt;&lt;mrow&gt;&lt;msub&gt;&lt;mi&gt;C&lt;/mi&gt;&lt;mi&gt;n&lt;/mi&gt;&lt;/msub&gt;&lt;msub&gt;&lt;mi&gt;z&lt;/mi&gt;&lt;mi&gt;n&lt;/mi&gt;&lt;/msub&gt;&lt;/mrow&gt;&lt;/msub&gt;&lt;mo&gt;+&lt;/mo&gt;&lt;mi&gt;m&lt;/mi&gt;&lt;msub&gt;&lt;mi&gt;C&lt;/mi&gt;&lt;mn&gt;0&lt;/mn&gt;&lt;/msub&gt;&lt;msup&gt;&lt;msub&gt;&lt;mi&gt;C&lt;/mi&gt;&lt;mi&gt;n&lt;/mi&gt;&lt;/msub&gt;&lt;mn&gt;2&lt;/mn&gt;&lt;/msup&gt;&lt;mo&gt;&amp;#xA0;&lt;/mo&gt;&lt;mo&gt;,&lt;/mo&gt;&lt;mo&gt;&amp;#xA0;&lt;/mo&gt;&lt;mspace linebreak=\&quot;newline\&quot;/&gt;&lt;mi&gt;&amp;#x433;&amp;#x434;&amp;#x435;&lt;/mi&gt;&lt;mo&gt;&amp;#xA0;&lt;/mo&gt;&lt;msub&gt;&lt;mi&gt;I&lt;/mi&gt;&lt;mrow&gt;&lt;msub&gt;&lt;mi&gt;C&lt;/mi&gt;&lt;mi&gt;n&lt;/mi&gt;&lt;/msub&gt;&lt;msub&gt;&lt;mi&gt;z&lt;/mi&gt;&lt;mi&gt;n&lt;/mi&gt;&lt;/msub&gt;&lt;/mrow&gt;&lt;/msub&gt;&lt;mo&gt;&amp;#xA0;&lt;/mo&gt;&lt;mo&gt;=&lt;/mo&gt;&lt;mo&gt;&amp;#xA0;&lt;/mo&gt;&lt;mfrac&gt;&lt;mrow&gt;&lt;mo&gt;&amp;#xA0;&lt;/mo&gt;&lt;mi&gt;m&lt;/mi&gt;&lt;/mrow&gt;&lt;mn&gt;12&lt;/mn&gt;&lt;/mfrac&gt;&lt;mfenced&gt;&lt;mrow&gt;&lt;msup&gt;&lt;mi&gt;b&lt;/mi&gt;&lt;mn&gt;2&lt;/mn&gt;&lt;/msup&gt;&lt;mo&gt;+&lt;/mo&gt;&lt;msup&gt;&lt;mi&gt;&amp;#x3B4;&lt;/mi&gt;&lt;mn&gt;2&lt;/mn&gt;&lt;/msup&gt;&lt;/mrow&gt;&lt;/mfenced&gt;&lt;/mstyle&gt;&lt;/math&gt;&quot;,&quot;truncated&quot;:false}" id="102" name="Google Shape;102;p18" title="I subscript C subscript 0 z subscript n end subscript space equals space I subscript C subscript n z subscript n end subscript plus m C subscript 0 C subscript n squared space comma space&#10;где space I subscript C subscript n z subscript n end subscript space equals space fraction numerator space m over denominator 12 end fraction open parentheses b squared plus delta squared close parentheses"/>
          <p:cNvPicPr preferRelativeResize="0"/>
          <p:nvPr/>
        </p:nvPicPr>
        <p:blipFill rotWithShape="1">
          <a:blip r:embed="rId7">
            <a:alphaModFix/>
          </a:blip>
          <a:srcRect b="0" l="0" r="-1978" t="44629"/>
          <a:stretch/>
        </p:blipFill>
        <p:spPr>
          <a:xfrm>
            <a:off x="4467825" y="2336600"/>
            <a:ext cx="2635149" cy="700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descr="{&quot;mathml&quot;:&quot;&lt;math style=\&quot;font-family:Times New Roman;font-size:16px;\&quot; xmlns=\&quot;http://www.w3.org/1998/Math/MathML\&quot;&gt;&lt;mstyle mathsize=\&quot;16px\&quot;&gt;&lt;msub&gt;&lt;mi&gt;I&lt;/mi&gt;&lt;mrow&gt;&lt;msub&gt;&lt;mi&gt;C&lt;/mi&gt;&lt;mn&gt;0&lt;/mn&gt;&lt;/msub&gt;&lt;msub&gt;&lt;mi&gt;z&lt;/mi&gt;&lt;mi&gt;n&lt;/mi&gt;&lt;/msub&gt;&lt;/mrow&gt;&lt;/msub&gt;&lt;mo&gt;&amp;#xA0;&lt;/mo&gt;&lt;mo&gt;=&lt;/mo&gt;&lt;mo&gt;&amp;#xA0;&lt;/mo&gt;&lt;msub&gt;&lt;mi&gt;I&lt;/mi&gt;&lt;mrow&gt;&lt;msub&gt;&lt;mi&gt;C&lt;/mi&gt;&lt;mi&gt;n&lt;/mi&gt;&lt;/msub&gt;&lt;msub&gt;&lt;mi&gt;z&lt;/mi&gt;&lt;mi&gt;n&lt;/mi&gt;&lt;/msub&gt;&lt;/mrow&gt;&lt;/msub&gt;&lt;mo&gt;+&lt;/mo&gt;&lt;mi&gt;m&lt;/mi&gt;&lt;msub&gt;&lt;mi&gt;C&lt;/mi&gt;&lt;mn&gt;0&lt;/mn&gt;&lt;/msub&gt;&lt;msup&gt;&lt;msub&gt;&lt;mi&gt;C&lt;/mi&gt;&lt;mi&gt;n&lt;/mi&gt;&lt;/msub&gt;&lt;mn&gt;2&lt;/mn&gt;&lt;/msup&gt;&lt;mo&gt;&amp;#xA0;&lt;/mo&gt;&lt;mo&gt;,&lt;/mo&gt;&lt;mo&gt;&amp;#xA0;&lt;/mo&gt;&lt;mspace linebreak=\&quot;newline\&quot;/&gt;&lt;mi&gt;&amp;#x433;&amp;#x434;&amp;#x435;&lt;/mi&gt;&lt;mo&gt;&amp;#xA0;&lt;/mo&gt;&lt;msub&gt;&lt;mi&gt;I&lt;/mi&gt;&lt;mrow&gt;&lt;msub&gt;&lt;mi&gt;C&lt;/mi&gt;&lt;mi&gt;n&lt;/mi&gt;&lt;/msub&gt;&lt;msub&gt;&lt;mi&gt;z&lt;/mi&gt;&lt;mi&gt;n&lt;/mi&gt;&lt;/msub&gt;&lt;/mrow&gt;&lt;/msub&gt;&lt;mo&gt;&amp;#xA0;&lt;/mo&gt;&lt;mo&gt;=&lt;/mo&gt;&lt;mo&gt;&amp;#xA0;&lt;/mo&gt;&lt;mfrac&gt;&lt;mrow&gt;&lt;mo&gt;&amp;#xA0;&lt;/mo&gt;&lt;mi&gt;m&lt;/mi&gt;&lt;/mrow&gt;&lt;mn&gt;12&lt;/mn&gt;&lt;/mfrac&gt;&lt;mfenced&gt;&lt;mrow&gt;&lt;msup&gt;&lt;mi&gt;b&lt;/mi&gt;&lt;mn&gt;2&lt;/mn&gt;&lt;/msup&gt;&lt;mo&gt;+&lt;/mo&gt;&lt;msup&gt;&lt;mi&gt;&amp;#x3B4;&lt;/mi&gt;&lt;mn&gt;2&lt;/mn&gt;&lt;/msup&gt;&lt;/mrow&gt;&lt;/mfenced&gt;&lt;/mstyle&gt;&lt;/math&gt;&quot;,&quot;truncated&quot;:false}" id="104" name="Google Shape;104;p18" title="I subscript C subscript 0 z subscript n end subscript space equals space I subscript C subscript n z subscript n end subscript plus m C subscript 0 C subscript n squared space comma space&#10;где space I subscript C subscript n z subscript n end subscript space equals space fraction numerator space m over denominator 12 end fraction open parentheses b squared plus delta squared close parentheses"/>
          <p:cNvPicPr preferRelativeResize="0"/>
          <p:nvPr/>
        </p:nvPicPr>
        <p:blipFill rotWithShape="1">
          <a:blip r:embed="rId7">
            <a:alphaModFix/>
          </a:blip>
          <a:srcRect b="44629" l="0" r="0" t="0"/>
          <a:stretch/>
        </p:blipFill>
        <p:spPr>
          <a:xfrm>
            <a:off x="1832663" y="2602575"/>
            <a:ext cx="2635139" cy="71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mathml&quot;:&quot;&lt;math style=\&quot;font-family:Times New Roman;font-size:16px;\&quot; xmlns=\&quot;http://www.w3.org/1998/Math/MathML\&quot;&gt;&lt;mstyle mathsize=\&quot;16px\&quot;&gt;&lt;msub&gt;&lt;mi&gt;C&lt;/mi&gt;&lt;mn&gt;0&lt;/mn&gt;&lt;/msub&gt;&lt;msup&gt;&lt;msub&gt;&lt;mi&gt;C&lt;/mi&gt;&lt;mi&gt;n&lt;/mi&gt;&lt;/msub&gt;&lt;mn&gt;2&lt;/mn&gt;&lt;/msup&gt;&lt;mo&gt;&amp;#xA0;&lt;/mo&gt;&lt;mo&gt;=&lt;/mo&gt;&lt;mo&gt;&amp;#xA0;&lt;/mo&gt;&lt;mo&gt;&amp;#x2206;&lt;/mo&gt;&lt;msup&gt;&lt;mi&gt;x&lt;/mi&gt;&lt;mn&gt;2&lt;/mn&gt;&lt;/msup&gt;&lt;mo&gt;+&lt;/mo&gt;&lt;mo&gt;&amp;#x2206;&lt;/mo&gt;&lt;msup&gt;&lt;mi&gt;y&lt;/mi&gt;&lt;mn&gt;2&lt;/mn&gt;&lt;/msup&gt;&lt;mo&gt;&amp;#xA0;&lt;/mo&gt;&lt;mo&gt;=&lt;/mo&gt;&lt;mo&gt;&amp;#xA0;&lt;/mo&gt;&lt;msup&gt;&lt;mfenced&gt;&lt;mrow&gt;&lt;msub&gt;&lt;mi&gt;x&lt;/mi&gt;&lt;msub&gt;&lt;mi&gt;c&lt;/mi&gt;&lt;mi&gt;n&lt;/mi&gt;&lt;/msub&gt;&lt;/msub&gt;&lt;mo&gt;-&lt;/mo&gt;&lt;msub&gt;&lt;mi&gt;x&lt;/mi&gt;&lt;msub&gt;&lt;mi&gt;c&lt;/mi&gt;&lt;mn&gt;0&lt;/mn&gt;&lt;/msub&gt;&lt;/msub&gt;&lt;/mrow&gt;&lt;/mfenced&gt;&lt;mn&gt;2&lt;/mn&gt;&lt;/msup&gt;&lt;mo&gt;+&lt;/mo&gt;&lt;msup&gt;&lt;mfenced&gt;&lt;mrow&gt;&lt;msub&gt;&lt;mi&gt;y&lt;/mi&gt;&lt;msub&gt;&lt;mi&gt;c&lt;/mi&gt;&lt;mi&gt;n&lt;/mi&gt;&lt;/msub&gt;&lt;/msub&gt;&lt;mo&gt;&amp;#xA0;&lt;/mo&gt;&lt;mo&gt;-&lt;/mo&gt;&lt;msub&gt;&lt;mi&gt;y&lt;/mi&gt;&lt;msub&gt;&lt;mi&gt;c&lt;/mi&gt;&lt;mn&gt;0&lt;/mn&gt;&lt;/msub&gt;&lt;/msub&gt;&lt;/mrow&gt;&lt;/mfenced&gt;&lt;mn&gt;2&lt;/mn&gt;&lt;/msup&gt;&lt;mo&gt;&amp;#xA0;&lt;/mo&gt;&lt;mo&gt;=&lt;/mo&gt;&lt;mspace linebreak=\&quot;newline\&quot;/&gt;&lt;mo&gt;=&lt;/mo&gt;&lt;mo&gt;&amp;#xA0;&lt;/mo&gt;&lt;mfrac&gt;&lt;mrow&gt;&lt;mi&gt;&amp;#x3B4;&lt;/mi&gt;&lt;mo&gt;+&lt;/mo&gt;&lt;mi&gt;d&lt;/mi&gt;&lt;/mrow&gt;&lt;mn&gt;4&lt;/mn&gt;&lt;/mfrac&gt;&lt;mo&gt;+&lt;/mo&gt;&lt;msup&gt;&lt;mi&gt;b&lt;/mi&gt;&lt;mn&gt;2&lt;/mn&gt;&lt;/msup&gt;&lt;msup&gt;&lt;mi&gt;sin&lt;/mi&gt;&lt;mn&gt;2&lt;/mn&gt;&lt;/msup&gt;&lt;msup&gt;&lt;mfenced&gt;&lt;mrow&gt;&lt;mi&gt;n&lt;/mi&gt;&lt;mo&gt;-&lt;/mo&gt;&lt;mfrac&gt;&lt;mrow&gt;&lt;mo&gt;&amp;#xA0;&lt;/mo&gt;&lt;mn&gt;1&lt;/mn&gt;&lt;/mrow&gt;&lt;mn&gt;2&lt;/mn&gt;&lt;/mfrac&gt;&lt;/mrow&gt;&lt;/mfenced&gt;&lt;mn&gt;2&lt;/mn&gt;&lt;/msup&gt;&lt;mo&gt;+&lt;/mo&gt;&lt;mfrac&gt;&lt;mrow&gt;&lt;mo&gt;&amp;#xA0;&lt;/mo&gt;&lt;menclose notation=\&quot;updiagonalstrike\&quot;&gt;&lt;mn&gt;2&lt;/mn&gt;&lt;/menclose&gt;&lt;mfenced&gt;&lt;mrow&gt;&lt;mi&gt;&amp;#x3B4;&lt;/mi&gt;&lt;mo&gt;+&lt;/mo&gt;&lt;mi&gt;d&lt;/mi&gt;&lt;/mrow&gt;&lt;/mfenced&gt;&lt;/mrow&gt;&lt;menclose notation=\&quot;updiagonalstrike\&quot;&gt;&lt;mn&gt;2&lt;/mn&gt;&lt;/menclose&gt;&lt;/mfrac&gt;&lt;mi&gt;b&lt;/mi&gt;&lt;mi&gt;sin&lt;/mi&gt;&lt;mi&gt;&amp;#x3C6;&lt;/mi&gt;&lt;mfenced&gt;&lt;mrow&gt;&lt;mi&gt;n&lt;/mi&gt;&lt;mo&gt;-&lt;/mo&gt;&lt;mfrac&gt;&lt;mrow&gt;&lt;mo&gt;&amp;#xA0;&lt;/mo&gt;&lt;mn&gt;1&lt;/mn&gt;&lt;/mrow&gt;&lt;mn&gt;2&lt;/mn&gt;&lt;/mfrac&gt;&lt;/mrow&gt;&lt;/mfenced&gt;&lt;mo&gt;+&lt;/mo&gt;&lt;mspace linebreak=\&quot;newline\&quot;/&gt;&lt;mo&gt;+&lt;/mo&gt;&lt;mfrac&gt;&lt;mrow&gt;&lt;mo&gt;&amp;#xA0;&lt;/mo&gt;&lt;msup&gt;&lt;mi&gt;b&lt;/mi&gt;&lt;mn&gt;2&lt;/mn&gt;&lt;/msup&gt;&lt;/mrow&gt;&lt;mn&gt;4&lt;/mn&gt;&lt;/mfrac&gt;&lt;msup&gt;&lt;mi&gt;cos&lt;/mi&gt;&lt;mn&gt;2&lt;/mn&gt;&lt;/msup&gt;&lt;mi&gt;&amp;#x3C6;&lt;/mi&gt;&lt;mo&gt;+&lt;/mo&gt;&lt;mfrac&gt;&lt;mrow&gt;&lt;mo&gt;&amp;#xA0;&lt;/mo&gt;&lt;msup&gt;&lt;mi&gt;d&lt;/mi&gt;&lt;mn&gt;2&lt;/mn&gt;&lt;/msup&gt;&lt;/mrow&gt;&lt;mn&gt;4&lt;/mn&gt;&lt;/mfrac&gt;&lt;mo&gt;-&lt;/mo&gt;&lt;mfrac&gt;&lt;mrow&gt;&lt;mo&gt;&amp;#xA0;&lt;/mo&gt;&lt;menclose notation=\&quot;updiagonalstrike\&quot;&gt;&lt;mn&gt;2&lt;/mn&gt;&lt;/menclose&gt;&lt;mi&gt;d&lt;/mi&gt;&lt;/mrow&gt;&lt;menclose notation=\&quot;updiagonalstrike\&quot;&gt;&lt;mn&gt;2&lt;/mn&gt;&lt;/menclose&gt;&lt;/mfrac&gt;&lt;mfrac&gt;&lt;mi&gt;b&lt;/mi&gt;&lt;mn&gt;2&lt;/mn&gt;&lt;/mfrac&gt;&lt;mi&gt;cos&lt;/mi&gt;&lt;mi&gt;&amp;#x3C6;&lt;/mi&gt;&lt;mo&gt;&amp;#xA0;&lt;/mo&gt;&lt;mo&gt;=&lt;/mo&gt;&lt;mspace linebreak=\&quot;newline\&quot;/&gt;&lt;mo&gt;=&lt;/mo&gt;&lt;mo&gt;&amp;#xA0;&lt;/mo&gt;&lt;mfrac&gt;&lt;mrow&gt;&lt;mo&gt;&amp;#xA0;&lt;/mo&gt;&lt;msup&gt;&lt;mi&gt;&amp;#x3B4;&lt;/mi&gt;&lt;mn&gt;2&lt;/mn&gt;&lt;/msup&gt;&lt;/mrow&gt;&lt;mn&gt;4&lt;/mn&gt;&lt;/mfrac&gt;&lt;mo&gt;+&lt;/mo&gt;&lt;mfrac&gt;&lt;mrow&gt;&lt;mo&gt;&amp;#xA0;&lt;/mo&gt;&lt;mi&gt;&amp;#x3B4;&lt;/mi&gt;&lt;mi&gt;d&lt;/mi&gt;&lt;/mrow&gt;&lt;mn&gt;2&lt;/mn&gt;&lt;/mfrac&gt;&lt;mo&gt;+&lt;/mo&gt;&lt;mfrac&gt;&lt;mrow&gt;&lt;mo&gt;&amp;#xA0;&lt;/mo&gt;&lt;msup&gt;&lt;mi&gt;d&lt;/mi&gt;&lt;mn&gt;2&lt;/mn&gt;&lt;/msup&gt;&lt;/mrow&gt;&lt;mn&gt;2&lt;/mn&gt;&lt;/mfrac&gt;&lt;mo&gt;+&lt;/mo&gt;&lt;mfrac&gt;&lt;mrow&gt;&lt;mo&gt;&amp;#xA0;&lt;/mo&gt;&lt;msup&gt;&lt;mi&gt;b&lt;/mi&gt;&lt;mn&gt;2&lt;/mn&gt;&lt;/msup&gt;&lt;/mrow&gt;&lt;mn&gt;4&lt;/mn&gt;&lt;/mfrac&gt;&lt;mo&gt;-&lt;/mo&gt;&lt;mfrac&gt;&lt;mrow&gt;&lt;mo&gt;&amp;#xA0;&lt;/mo&gt;&lt;mi&gt;d&lt;/mi&gt;&lt;mi&gt;b&lt;/mi&gt;&lt;/mrow&gt;&lt;mn&gt;2&lt;/mn&gt;&lt;/mfrac&gt;&lt;mi&gt;cos&lt;/mi&gt;&lt;mi&gt;&amp;#x3C6;&lt;/mi&gt;&lt;mo&gt;+&lt;/mo&gt;&lt;msup&gt;&lt;mi&gt;b&lt;/mi&gt;&lt;mn&gt;2&lt;/mn&gt;&lt;/msup&gt;&lt;msup&gt;&lt;mi&gt;sin&lt;/mi&gt;&lt;mn&gt;2&lt;/mn&gt;&lt;/msup&gt;&lt;mi&gt;&amp;#x3C6;&lt;/mi&gt;&lt;mfenced&gt;&lt;mrow&gt;&lt;msup&gt;&lt;mi&gt;n&lt;/mi&gt;&lt;mn&gt;2&lt;/mn&gt;&lt;/msup&gt;&lt;mo&gt;&amp;#xA0;&lt;/mo&gt;&lt;mo&gt;-&lt;/mo&gt;&lt;mo&gt;&amp;#xA0;&lt;/mo&gt;&lt;mi&gt;n&lt;/mi&gt;&lt;/mrow&gt;&lt;/mfenced&gt;&lt;mo&gt;+&lt;/mo&gt;&lt;mspace linebreak=\&quot;newline\&quot;/&gt;&lt;mo&gt;+&lt;/mo&gt;&lt;mfenced&gt;&lt;mrow&gt;&lt;mi&gt;&amp;#x3B4;&lt;/mi&gt;&lt;mo&gt;+&lt;/mo&gt;&lt;mi&gt;d&lt;/mi&gt;&lt;/mrow&gt;&lt;/mfenced&gt;&lt;mi&gt;b&lt;/mi&gt;&lt;mi&gt;sin&lt;/mi&gt;&lt;mi&gt;&amp;#x3C6;&lt;/mi&gt;&lt;mfenced&gt;&lt;mrow&gt;&lt;mi&gt;n&lt;/mi&gt;&lt;mo&gt;-&lt;/mo&gt;&lt;mfrac&gt;&lt;mrow&gt;&lt;mo&gt;&amp;#xA0;&lt;/mo&gt;&lt;mn&gt;1&lt;/mn&gt;&lt;/mrow&gt;&lt;mn&gt;2&lt;/mn&gt;&lt;/mfrac&gt;&lt;/mrow&gt;&lt;/mfenced&gt;&lt;/mstyle&gt;&lt;/math&gt;&quot;,&quot;truncated&quot;:false}" id="109" name="Google Shape;109;p19" title="C subscript 0 C subscript n squared space equals space increment x squared plus increment y squared space equals space open parentheses x subscript c subscript n end subscript minus x subscript c subscript 0 end subscript close parentheses squared plus open parentheses y subscript c subscript n end subscript space minus y subscript c subscript 0 end subscript close parentheses squared space equals&#10;equals space fraction numerator delta plus d over denominator 4 end fraction plus b squared sin squared open parentheses n minus fraction numerator space 1 over denominator 2 end fraction close parentheses squared plus fraction numerator space up diagonal strike 2 open parentheses delta plus d close parentheses over denominator up diagonal strike 2 end fraction b sin phi open parentheses n minus fraction numerator space 1 over denominator 2 end fraction close parentheses plus&#10;plus fraction numerator space b squared over denominator 4 end fraction cos squared phi plus fraction numerator space d squared over denominator 4 end fraction minus fraction numerator space up diagonal strike 2 d over denominator up diagonal strike 2 end fraction b over 2 cos phi space equals&#10;equals space fraction numerator space delta squared over denominator 4 end fraction plus fraction numerator space delta d over denominator 2 end fraction plus fraction numerator space d squared over denominator 2 end fraction plus fraction numerator space b squared over denominator 4 end fraction minus fraction numerator space d b over denominator 2 end fraction cos phi plus b squared sin squared phi open parentheses n squared space minus space n close parentheses plus&#10;plus open parentheses delta plus d close parentheses b sin phi open parentheses n minus fraction numerator space 1 over denominator 2 end fraction close parenthes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025" y="1260900"/>
            <a:ext cx="5837951" cy="358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2072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Расчет момента инерции всей системы относительно центра масс куба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26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5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Расчет кинетической энергии</a:t>
            </a:r>
            <a:r>
              <a:rPr lang="ru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1" y="997340"/>
            <a:ext cx="5029202" cy="15258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Times New Roman;font-size:16px;\&quot; xmlns=\&quot;http://www.w3.org/1998/Math/MathML\&quot;&gt;&lt;mstyle mathsize=\&quot;16px\&quot;&gt;&lt;menclose notation=\&quot;top\&quot;&gt;&lt;msub&gt;&lt;mi&gt;V&lt;/mi&gt;&lt;msub&gt;&lt;mi&gt;c&lt;/mi&gt;&lt;mi&gt;n&lt;/mi&gt;&lt;/msub&gt;&lt;/msub&gt;&lt;/menclose&gt;&lt;mo&gt;&amp;#xA0;&lt;/mo&gt;&lt;mo&gt;=&lt;/mo&gt;&lt;mo&gt;&amp;#xA0;&lt;/mo&gt;&lt;menclose notation=\&quot;top\&quot;&gt;&lt;msub&gt;&lt;mi&gt;V&lt;/mi&gt;&lt;msub&gt;&lt;mi&gt;x&lt;/mi&gt;&lt;mi&gt;n&lt;/mi&gt;&lt;/msub&gt;&lt;/msub&gt;&lt;/menclose&gt;&lt;mo&gt;+&lt;/mo&gt;&lt;menclose notation=\&quot;top\&quot;&gt;&lt;msub&gt;&lt;mi&gt;V&lt;/mi&gt;&lt;msub&gt;&lt;mi&gt;y&lt;/mi&gt;&lt;mi&gt;n&lt;/mi&gt;&lt;/msub&gt;&lt;/msub&gt;&lt;/menclose&gt;&lt;/mstyle&gt;&lt;/math&gt;&quot;,&quot;truncated&quot;:false}" id="118" name="Google Shape;118;p20" title="top enclose V subscript c subscript n end subscript end enclose space equals space top enclose V subscript x subscript n end subscript end enclose plus top enclose V subscript y subscript n end subscript end enclos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152" y="3903437"/>
            <a:ext cx="1328928" cy="398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Times New Roman;font-size:16px;\&quot; xmlns=\&quot;http://www.w3.org/1998/Math/MathML\&quot;&gt;&lt;mstyle mathsize=\&quot;16px\&quot;&gt;&lt;msub&gt;&lt;mi&gt;V&lt;/mi&gt;&lt;msub&gt;&lt;mi&gt;y&lt;/mi&gt;&lt;mi&gt;n&lt;/mi&gt;&lt;/msub&gt;&lt;/msub&gt;&lt;mo&gt;&amp;#xA0;&lt;/mo&gt;&lt;mo&gt;=&lt;/mo&gt;&lt;mo&gt;&amp;#xA0;&lt;/mo&gt;&lt;mo&gt;-&lt;/mo&gt;&lt;mover&gt;&lt;mi&gt;&amp;#x3C6;&lt;/mi&gt;&lt;mo&gt;&amp;#x2D9;&lt;/mo&gt;&lt;/mover&gt;&lt;mfrac&gt;&lt;mi&gt;b&lt;/mi&gt;&lt;mn&gt;2&lt;/mn&gt;&lt;/mfrac&gt;&lt;mi&gt;sin&lt;/mi&gt;&lt;mi&gt;&amp;#x3C6;&lt;/mi&gt;&lt;/mstyle&gt;&lt;/math&gt;&quot;,&quot;truncated&quot;:false}" id="119" name="Google Shape;119;p20" title="V subscript y subscript n end subscript space equals space minus phi with dot on top b over 2 sin phi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1142" y="3237168"/>
            <a:ext cx="1493520" cy="4998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Times New Roman;font-size:16px;\&quot; xmlns=\&quot;http://www.w3.org/1998/Math/MathML\&quot;&gt;&lt;mstyle mathsize=\&quot;16px\&quot;&gt;&lt;msub&gt;&lt;mi&gt;V&lt;/mi&gt;&lt;msub&gt;&lt;mi&gt;x&lt;/mi&gt;&lt;mi&gt;n&lt;/mi&gt;&lt;/msub&gt;&lt;/msub&gt;&lt;mo&gt;&amp;#xA0;&lt;/mo&gt;&lt;mo&gt;=&lt;/mo&gt;&lt;mo&gt;&amp;#xA0;&lt;/mo&gt;&lt;mover&gt;&lt;mi&gt;&amp;#x3C6;&lt;/mi&gt;&lt;mo&gt;&amp;#x2D9;&lt;/mo&gt;&lt;/mover&gt;&lt;mi&gt;b&lt;/mi&gt;&lt;mi&gt;cos&lt;/mi&gt;&lt;mi&gt;&amp;#x3C6;&lt;/mi&gt;&lt;mfenced&gt;&lt;mrow&gt;&lt;mi&gt;n&lt;/mi&gt;&lt;mo&gt;-&lt;/mo&gt;&lt;mfrac&gt;&lt;mn&gt;1&lt;/mn&gt;&lt;mn&gt;2&lt;/mn&gt;&lt;/mfrac&gt;&lt;/mrow&gt;&lt;/mfenced&gt;&lt;/mstyle&gt;&lt;/math&gt;&quot;,&quot;truncated&quot;:false}" id="120" name="Google Shape;120;p20" title="V subscript x subscript n end subscript space equals space phi with dot on top b cos phi open parentheses n minus 1 half close parenthese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1144" y="2678375"/>
            <a:ext cx="1908048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Times New Roman;font-size:16px;\&quot; xmlns=\&quot;http://www.w3.org/1998/Math/MathML\&quot;&gt;&lt;mstyle mathsize=\&quot;16px\&quot;&gt;&lt;msup&gt;&lt;msub&gt;&lt;mi&gt;V&lt;/mi&gt;&lt;msub&gt;&lt;mi&gt;c&lt;/mi&gt;&lt;mi&gt;n&lt;/mi&gt;&lt;/msub&gt;&lt;/msub&gt;&lt;mn&gt;2&lt;/mn&gt;&lt;/msup&gt;&lt;mo&gt;&amp;#xA0;&lt;/mo&gt;&lt;mo&gt;=&lt;/mo&gt;&lt;mo&gt;&amp;#xA0;&lt;/mo&gt;&lt;msup&gt;&lt;mfenced&gt;&lt;mrow&gt;&lt;mover&gt;&lt;mi&gt;&amp;#x3C6;&lt;/mi&gt;&lt;mo&gt;&amp;#x2D9;&lt;/mo&gt;&lt;/mover&gt;&lt;mi&gt;b&lt;/mi&gt;&lt;/mrow&gt;&lt;/mfenced&gt;&lt;mn&gt;2&lt;/mn&gt;&lt;/msup&gt;&lt;mfenced&gt;&lt;mrow&gt;&lt;msup&gt;&lt;mi&gt;cos&lt;/mi&gt;&lt;mn&gt;2&lt;/mn&gt;&lt;/msup&gt;&lt;mi&gt;&amp;#x3C6;&lt;/mi&gt;&lt;mfenced&gt;&lt;mrow&gt;&lt;msup&gt;&lt;mi&gt;n&lt;/mi&gt;&lt;mn&gt;2&lt;/mn&gt;&lt;/msup&gt;&lt;mo&gt;-&lt;/mo&gt;&lt;mi&gt;n&lt;/mi&gt;&lt;mo&gt;+&lt;/mo&gt;&lt;mfrac&gt;&lt;mn&gt;1&lt;/mn&gt;&lt;mn&gt;4&lt;/mn&gt;&lt;/mfrac&gt;&lt;/mrow&gt;&lt;/mfenced&gt;&lt;mo&gt;+&lt;/mo&gt;&lt;mfrac&gt;&lt;mrow&gt;&lt;msup&gt;&lt;mi&gt;sin&lt;/mi&gt;&lt;mn&gt;2&lt;/mn&gt;&lt;/msup&gt;&lt;mi&gt;&amp;#x3C6;&lt;/mi&gt;&lt;/mrow&gt;&lt;mn&gt;4&lt;/mn&gt;&lt;/mfrac&gt;&lt;/mrow&gt;&lt;/mfenced&gt;&lt;mo&gt;&amp;#xA0;&lt;/mo&gt;&lt;mo&gt;=&lt;/mo&gt;&lt;mspace linebreak=\&quot;newline\&quot;/&gt;&lt;mo&gt;=&lt;/mo&gt;&lt;mo&gt;&amp;#xA0;&lt;/mo&gt;&lt;msup&gt;&lt;mfenced&gt;&lt;mrow&gt;&lt;mover&gt;&lt;mi&gt;&amp;#x3C6;&lt;/mi&gt;&lt;mo&gt;&amp;#x2D9;&lt;/mo&gt;&lt;/mover&gt;&lt;mi&gt;b&lt;/mi&gt;&lt;/mrow&gt;&lt;/mfenced&gt;&lt;mn&gt;2&lt;/mn&gt;&lt;/msup&gt;&lt;mfenced&gt;&lt;mrow&gt;&lt;msup&gt;&lt;mi&gt;cos&lt;/mi&gt;&lt;mn&gt;2&lt;/mn&gt;&lt;/msup&gt;&lt;mi&gt;&amp;#x3C6;&lt;/mi&gt;&lt;mfenced&gt;&lt;mrow&gt;&lt;msup&gt;&lt;mi&gt;n&lt;/mi&gt;&lt;mn&gt;2&lt;/mn&gt;&lt;/msup&gt;&lt;mo&gt;-&lt;/mo&gt;&lt;mi&gt;n&lt;/mi&gt;&lt;/mrow&gt;&lt;/mfenced&gt;&lt;mo&gt;+&lt;/mo&gt;&lt;mfrac&gt;&lt;mn&gt;1&lt;/mn&gt;&lt;mn&gt;4&lt;/mn&gt;&lt;/mfrac&gt;&lt;/mrow&gt;&lt;/mfenced&gt;&lt;/mstyle&gt;&lt;/math&gt;&quot;,&quot;truncated&quot;:false}" id="121" name="Google Shape;121;p20" title="V subscript c subscript n end subscript squared space equals space open parentheses phi with dot on top b close parentheses squared open parentheses cos squared phi open parentheses n squared minus n plus 1 fourth close parentheses plus fraction numerator sin squared phi over denominator 4 end fraction close parentheses space equals&#10;equals space open parentheses phi with dot on top b close parentheses squared open parentheses cos squared phi open parentheses n squared minus n close parentheses plus 1 fourth close parenthese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0025" y="2678379"/>
            <a:ext cx="3796455" cy="121229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descr="{&quot;mathml&quot;:&quot;&lt;math style=\&quot;font-family:Times New Roman;font-size:16px;\&quot; xmlns=\&quot;http://www.w3.org/1998/Math/MathML\&quot;&gt;&lt;mstyle mathsize=\&quot;16px\&quot;&gt;&lt;msub&gt;&lt;mi&gt;E&lt;/mi&gt;&lt;mi&gt;n&lt;/mi&gt;&lt;/msub&gt;&lt;mo&gt;&amp;#xA0;&lt;/mo&gt;&lt;mo&gt;=&lt;/mo&gt;&lt;mo&gt;&amp;#xA0;&lt;/mo&gt;&lt;mfrac&gt;&lt;mrow&gt;&lt;mi&gt;m&lt;/mi&gt;&lt;msup&gt;&lt;msub&gt;&lt;mi&gt;V&lt;/mi&gt;&lt;msub&gt;&lt;mi&gt;c&lt;/mi&gt;&lt;mi&gt;n&lt;/mi&gt;&lt;/msub&gt;&lt;/msub&gt;&lt;mn&gt;2&lt;/mn&gt;&lt;/msup&gt;&lt;/mrow&gt;&lt;mn&gt;2&lt;/mn&gt;&lt;/mfrac&gt;&lt;mo&gt;+&lt;/mo&gt;&lt;munder&gt;&lt;munder&gt;&lt;mfrac&gt;&lt;mrow&gt;&lt;mi&gt;m&lt;/mi&gt;&lt;mfenced&gt;&lt;mrow&gt;&lt;msup&gt;&lt;mi&gt;b&lt;/mi&gt;&lt;mn&gt;2&lt;/mn&gt;&lt;/msup&gt;&lt;mo&gt;+&lt;/mo&gt;&lt;msup&gt;&lt;mi&gt;&amp;#x3B4;&lt;/mi&gt;&lt;mn&gt;2&lt;/mn&gt;&lt;/msup&gt;&lt;/mrow&gt;&lt;/mfenced&gt;&lt;/mrow&gt;&lt;mn&gt;12&lt;/mn&gt;&lt;/mfrac&gt;&lt;mo&gt;&amp;#x23DF;&lt;/mo&gt;&lt;/munder&gt;&lt;msub&gt;&lt;mi&gt;I&lt;/mi&gt;&lt;mrow&gt;&lt;msub&gt;&lt;mi&gt;C&lt;/mi&gt;&lt;mi&gt;n&lt;/mi&gt;&lt;/msub&gt;&lt;msub&gt;&lt;mi&gt;z&lt;/mi&gt;&lt;mi&gt;n&lt;/mi&gt;&lt;/msub&gt;&lt;/mrow&gt;&lt;/msub&gt;&lt;/munder&gt;&lt;mfrac&gt;&lt;mn&gt;1&lt;/mn&gt;&lt;mn&gt;2&lt;/mn&gt;&lt;/mfrac&gt;&lt;msup&gt;&lt;mover&gt;&lt;mi&gt;&amp;#x3C6;&lt;/mi&gt;&lt;mo&gt;&amp;#x2D9;&lt;/mo&gt;&lt;/mover&gt;&lt;mn&gt;2&lt;/mn&gt;&lt;/msup&gt;&lt;/mstyle&gt;&lt;/math&gt;&quot;,&quot;truncated&quot;:false}" id="123" name="Google Shape;123;p20" title="E subscript n space equals space fraction numerator m V subscript c subscript n end subscript squared over denominator 2 end fraction plus stack stack fraction numerator m open parentheses b squared plus delta squared close parentheses over denominator 12 end fraction with underbrace below with I subscript C subscript n z subscript n end subscript below 1 half phi with dot on top squared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10016" y="4025520"/>
            <a:ext cx="2741168" cy="10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50650" y="10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Уравнение Лагранжа второго рода для одной половины СБ 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610550"/>
            <a:ext cx="8520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Уравнение Лагранжа: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850" y="2154275"/>
            <a:ext cx="2338200" cy="6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351050" y="2760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2915250"/>
            <a:ext cx="8520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двух СБ (с одной стороны) кинетическая энергия примет вид: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704" y="3630600"/>
            <a:ext cx="3432583" cy="6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