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C8BAD7F-6C6E-4110-A189-4B677A1CA845}">
  <a:tblStyle styleId="{7C8BAD7F-6C6E-4110-A189-4B677A1CA84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0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285467"/>
            <a:ext cx="8520600" cy="3002699"/>
          </a:xfrm>
          <a:prstGeom prst="rect">
            <a:avLst/>
          </a:prstGeom>
        </p:spPr>
        <p:txBody>
          <a:bodyPr anchorCtr="0" anchor="ctr" bIns="91425" lIns="91425" rIns="91425" tIns="91425">
            <a:noAutofit/>
          </a:bodyPr>
          <a:lstStyle/>
          <a:p>
            <a:pPr lvl="0">
              <a:spcBef>
                <a:spcPts val="0"/>
              </a:spcBef>
              <a:buNone/>
            </a:pPr>
            <a:r>
              <a:rPr lang="en"/>
              <a:t>Java Programming Concepts Used in FRC</a:t>
            </a:r>
          </a:p>
        </p:txBody>
      </p:sp>
      <p:sp>
        <p:nvSpPr>
          <p:cNvPr id="55" name="Shape 55"/>
          <p:cNvSpPr txBox="1"/>
          <p:nvPr/>
        </p:nvSpPr>
        <p:spPr>
          <a:xfrm>
            <a:off x="2977050" y="2869750"/>
            <a:ext cx="3189900" cy="19662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9E9E9E"/>
                </a:solidFill>
              </a:rPr>
              <a:t>FIRST Team 1699</a:t>
            </a:r>
          </a:p>
          <a:p>
            <a:pPr lvl="0" rtl="0" algn="ctr">
              <a:spcBef>
                <a:spcPts val="0"/>
              </a:spcBef>
              <a:buNone/>
            </a:pPr>
            <a:r>
              <a:t/>
            </a:r>
            <a:endParaRPr sz="1800">
              <a:solidFill>
                <a:srgbClr val="9E9E9E"/>
              </a:solidFill>
            </a:endParaRPr>
          </a:p>
          <a:p>
            <a:pPr lvl="0" algn="ctr">
              <a:spcBef>
                <a:spcPts val="0"/>
              </a:spcBef>
              <a:buNone/>
            </a:pPr>
            <a:r>
              <a:rPr lang="en" sz="1800">
                <a:solidFill>
                  <a:srgbClr val="9E9E9E"/>
                </a:solidFill>
              </a:rPr>
              <a:t>Jakob Misbach</a:t>
            </a:r>
          </a:p>
          <a:p>
            <a:pPr lvl="0" rtl="0" algn="ctr">
              <a:spcBef>
                <a:spcPts val="0"/>
              </a:spcBef>
              <a:buNone/>
            </a:pPr>
            <a:r>
              <a:rPr lang="en" sz="1800">
                <a:solidFill>
                  <a:srgbClr val="9E9E9E"/>
                </a:solidFill>
              </a:rPr>
              <a:t>Connor Henley</a:t>
            </a:r>
          </a:p>
          <a:p>
            <a:pPr lvl="0" algn="ctr">
              <a:spcBef>
                <a:spcPts val="0"/>
              </a:spcBef>
              <a:buNone/>
            </a:pPr>
            <a:r>
              <a:rPr lang="en" sz="1800">
                <a:solidFill>
                  <a:srgbClr val="9E9E9E"/>
                </a:solidFill>
              </a:rPr>
              <a:t>Seth Crampton</a:t>
            </a:r>
          </a:p>
          <a:p>
            <a:pPr lvl="0" algn="ctr">
              <a:spcBef>
                <a:spcPts val="0"/>
              </a:spcBef>
              <a:buNone/>
            </a:pPr>
            <a:r>
              <a:rPr lang="en" sz="1800">
                <a:solidFill>
                  <a:srgbClr val="9E9E9E"/>
                </a:solidFill>
              </a:rPr>
              <a:t>Robert Misbach (The Most Mature Mentor)</a:t>
            </a:r>
          </a:p>
        </p:txBody>
      </p:sp>
      <p:pic>
        <p:nvPicPr>
          <p:cNvPr id="56" name="Shape 56"/>
          <p:cNvPicPr preferRelativeResize="0"/>
          <p:nvPr/>
        </p:nvPicPr>
        <p:blipFill>
          <a:blip r:embed="rId3">
            <a:alphaModFix/>
          </a:blip>
          <a:stretch>
            <a:fillRect/>
          </a:stretch>
        </p:blipFill>
        <p:spPr>
          <a:xfrm>
            <a:off x="6739725" y="3045375"/>
            <a:ext cx="1751025" cy="1751025"/>
          </a:xfrm>
          <a:prstGeom prst="rect">
            <a:avLst/>
          </a:prstGeom>
          <a:noFill/>
          <a:ln>
            <a:noFill/>
          </a:ln>
        </p:spPr>
      </p:pic>
      <p:pic>
        <p:nvPicPr>
          <p:cNvPr id="57" name="Shape 57"/>
          <p:cNvPicPr preferRelativeResize="0"/>
          <p:nvPr/>
        </p:nvPicPr>
        <p:blipFill>
          <a:blip r:embed="rId4">
            <a:alphaModFix/>
          </a:blip>
          <a:stretch>
            <a:fillRect/>
          </a:stretch>
        </p:blipFill>
        <p:spPr>
          <a:xfrm>
            <a:off x="450824" y="3084975"/>
            <a:ext cx="2226800" cy="167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Byte</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byte is used to store an 8 bit integer (min: -128 and max: 127). This should be used like floats and shorts, when memory space needs to be saved.</a:t>
            </a:r>
          </a:p>
          <a:p>
            <a:pPr lvl="0">
              <a:spcBef>
                <a:spcPts val="0"/>
              </a:spcBef>
              <a:buNone/>
            </a:pPr>
            <a:r>
              <a:rPr lang="en"/>
              <a:t>How to define a byte:</a:t>
            </a:r>
          </a:p>
          <a:p>
            <a:pPr lvl="0">
              <a:spcBef>
                <a:spcPts val="0"/>
              </a:spcBef>
              <a:buNone/>
            </a:pPr>
            <a:r>
              <a:rPr lang="en">
                <a:latin typeface="Courier New"/>
                <a:ea typeface="Courier New"/>
                <a:cs typeface="Courier New"/>
                <a:sym typeface="Courier New"/>
              </a:rPr>
              <a:t>byte tinyNumber = 127;</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String class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To create variables that hold words or sentences the String class is used. This is different from a primitive type in that you are creating an object.</a:t>
            </a:r>
          </a:p>
          <a:p>
            <a:pPr lvl="0">
              <a:spcBef>
                <a:spcPts val="0"/>
              </a:spcBef>
              <a:buNone/>
            </a:pPr>
            <a:r>
              <a:rPr lang="en"/>
              <a:t>How to create a string:</a:t>
            </a:r>
          </a:p>
          <a:p>
            <a:pPr lvl="0">
              <a:spcBef>
                <a:spcPts val="0"/>
              </a:spcBef>
              <a:buNone/>
            </a:pPr>
            <a:r>
              <a:rPr lang="en">
                <a:latin typeface="Courier New"/>
                <a:ea typeface="Courier New"/>
                <a:cs typeface="Courier New"/>
                <a:sym typeface="Courier New"/>
              </a:rPr>
              <a:t>String name = “drive”;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130800"/>
            <a:ext cx="8520600" cy="572700"/>
          </a:xfrm>
          <a:prstGeom prst="rect">
            <a:avLst/>
          </a:prstGeom>
        </p:spPr>
        <p:txBody>
          <a:bodyPr anchorCtr="0" anchor="t" bIns="91425" lIns="91425" rIns="91425" tIns="91425">
            <a:noAutofit/>
          </a:bodyPr>
          <a:lstStyle/>
          <a:p>
            <a:pPr lvl="0">
              <a:spcBef>
                <a:spcPts val="0"/>
              </a:spcBef>
              <a:buNone/>
            </a:pPr>
            <a:r>
              <a:rPr lang="en"/>
              <a:t>What is an object?</a:t>
            </a:r>
          </a:p>
        </p:txBody>
      </p:sp>
      <p:sp>
        <p:nvSpPr>
          <p:cNvPr id="123" name="Shape 123"/>
          <p:cNvSpPr txBox="1"/>
          <p:nvPr>
            <p:ph idx="1" type="body"/>
          </p:nvPr>
        </p:nvSpPr>
        <p:spPr>
          <a:xfrm>
            <a:off x="311700" y="744500"/>
            <a:ext cx="8520600" cy="4228200"/>
          </a:xfrm>
          <a:prstGeom prst="rect">
            <a:avLst/>
          </a:prstGeom>
        </p:spPr>
        <p:txBody>
          <a:bodyPr anchorCtr="0" anchor="t" bIns="91425" lIns="91425" rIns="91425" tIns="91425">
            <a:noAutofit/>
          </a:bodyPr>
          <a:lstStyle/>
          <a:p>
            <a:pPr lvl="0">
              <a:spcBef>
                <a:spcPts val="0"/>
              </a:spcBef>
              <a:buNone/>
            </a:pPr>
            <a:r>
              <a:rPr lang="en"/>
              <a:t>An object could be anything; take a look around and you will see all kinds of objects. In programming an object is a way to store and manipulate data. Objects have both states and behaviors. The states include the variables within those objects and the behaviors include the methods in those objects. </a:t>
            </a:r>
          </a:p>
          <a:p>
            <a:pPr lvl="0">
              <a:spcBef>
                <a:spcPts val="0"/>
              </a:spcBef>
              <a:buNone/>
            </a:pPr>
            <a:r>
              <a:rPr lang="en"/>
              <a:t>Look around; look at real world objects and let’s talk about them in a programming context.</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23975"/>
            <a:ext cx="8520600" cy="572700"/>
          </a:xfrm>
          <a:prstGeom prst="rect">
            <a:avLst/>
          </a:prstGeom>
        </p:spPr>
        <p:txBody>
          <a:bodyPr anchorCtr="0" anchor="t" bIns="91425" lIns="91425" rIns="91425" tIns="91425">
            <a:noAutofit/>
          </a:bodyPr>
          <a:lstStyle/>
          <a:p>
            <a:pPr lvl="0">
              <a:spcBef>
                <a:spcPts val="0"/>
              </a:spcBef>
              <a:buNone/>
            </a:pPr>
            <a:r>
              <a:rPr lang="en"/>
              <a:t>Math Operations</a:t>
            </a:r>
          </a:p>
        </p:txBody>
      </p:sp>
      <p:graphicFrame>
        <p:nvGraphicFramePr>
          <p:cNvPr id="129" name="Shape 129"/>
          <p:cNvGraphicFramePr/>
          <p:nvPr/>
        </p:nvGraphicFramePr>
        <p:xfrm>
          <a:off x="202825" y="695912"/>
          <a:ext cx="3000000" cy="3000000"/>
        </p:xfrm>
        <a:graphic>
          <a:graphicData uri="http://schemas.openxmlformats.org/drawingml/2006/table">
            <a:tbl>
              <a:tblPr>
                <a:noFill/>
                <a:tableStyleId>{7C8BAD7F-6C6E-4110-A189-4B677A1CA845}</a:tableStyleId>
              </a:tblPr>
              <a:tblGrid>
                <a:gridCol w="4469800"/>
                <a:gridCol w="4285600"/>
              </a:tblGrid>
              <a:tr h="441575">
                <a:tc>
                  <a:txBody>
                    <a:bodyPr>
                      <a:noAutofit/>
                    </a:bodyPr>
                    <a:lstStyle/>
                    <a:p>
                      <a:pPr lvl="0">
                        <a:spcBef>
                          <a:spcPts val="0"/>
                        </a:spcBef>
                        <a:buNone/>
                      </a:pPr>
                      <a:r>
                        <a:rPr lang="en">
                          <a:solidFill>
                            <a:srgbClr val="CCCCCC"/>
                          </a:solidFill>
                          <a:latin typeface="Courier New"/>
                          <a:ea typeface="Courier New"/>
                          <a:cs typeface="Courier New"/>
                          <a:sym typeface="Courier New"/>
                        </a:rPr>
                        <a:t>a + b</a:t>
                      </a:r>
                    </a:p>
                  </a:txBody>
                  <a:tcPr marT="91425" marB="91425" marR="91425" marL="91425"/>
                </a:tc>
                <a:tc>
                  <a:txBody>
                    <a:bodyPr>
                      <a:noAutofit/>
                    </a:bodyPr>
                    <a:lstStyle/>
                    <a:p>
                      <a:pPr lvl="0">
                        <a:spcBef>
                          <a:spcPts val="0"/>
                        </a:spcBef>
                        <a:buNone/>
                      </a:pPr>
                      <a:r>
                        <a:rPr lang="en">
                          <a:solidFill>
                            <a:srgbClr val="CCCCCC"/>
                          </a:solidFill>
                        </a:rPr>
                        <a:t>Adds a and b</a:t>
                      </a:r>
                    </a:p>
                  </a:txBody>
                  <a:tcPr marT="91425" marB="91425" marR="91425" marL="91425"/>
                </a:tc>
              </a:tr>
              <a:tr h="441575">
                <a:tc>
                  <a:txBody>
                    <a:bodyPr>
                      <a:noAutofit/>
                    </a:bodyPr>
                    <a:lstStyle/>
                    <a:p>
                      <a:pPr lvl="0" rtl="0">
                        <a:spcBef>
                          <a:spcPts val="0"/>
                        </a:spcBef>
                        <a:buNone/>
                      </a:pPr>
                      <a:r>
                        <a:rPr lang="en">
                          <a:solidFill>
                            <a:srgbClr val="CCCCCC"/>
                          </a:solidFill>
                          <a:latin typeface="Courier New"/>
                          <a:ea typeface="Courier New"/>
                          <a:cs typeface="Courier New"/>
                          <a:sym typeface="Courier New"/>
                        </a:rPr>
                        <a:t>a++</a:t>
                      </a:r>
                    </a:p>
                  </a:txBody>
                  <a:tcPr marT="91425" marB="91425" marR="91425" marL="91425"/>
                </a:tc>
                <a:tc>
                  <a:txBody>
                    <a:bodyPr>
                      <a:noAutofit/>
                    </a:bodyPr>
                    <a:lstStyle/>
                    <a:p>
                      <a:pPr lvl="0" rtl="0">
                        <a:spcBef>
                          <a:spcPts val="0"/>
                        </a:spcBef>
                        <a:buNone/>
                      </a:pPr>
                      <a:r>
                        <a:rPr lang="en">
                          <a:solidFill>
                            <a:srgbClr val="CCCCCC"/>
                          </a:solidFill>
                        </a:rPr>
                        <a:t>Increases a by one (will also work with a--)</a:t>
                      </a:r>
                    </a:p>
                  </a:txBody>
                  <a:tcPr marT="91425" marB="91425" marR="91425" marL="91425"/>
                </a:tc>
              </a:tr>
              <a:tr h="441575">
                <a:tc>
                  <a:txBody>
                    <a:bodyPr>
                      <a:noAutofit/>
                    </a:bodyPr>
                    <a:lstStyle/>
                    <a:p>
                      <a:pPr lvl="0">
                        <a:spcBef>
                          <a:spcPts val="0"/>
                        </a:spcBef>
                        <a:buNone/>
                      </a:pPr>
                      <a:r>
                        <a:rPr lang="en">
                          <a:solidFill>
                            <a:srgbClr val="CCCCCC"/>
                          </a:solidFill>
                          <a:latin typeface="Courier New"/>
                          <a:ea typeface="Courier New"/>
                          <a:cs typeface="Courier New"/>
                          <a:sym typeface="Courier New"/>
                        </a:rPr>
                        <a:t>a </a:t>
                      </a:r>
                      <a:r>
                        <a:rPr lang="en">
                          <a:solidFill>
                            <a:srgbClr val="CCCCCC"/>
                          </a:solidFill>
                          <a:latin typeface="Courier New"/>
                          <a:ea typeface="Courier New"/>
                          <a:cs typeface="Courier New"/>
                          <a:sym typeface="Courier New"/>
                        </a:rPr>
                        <a:t>- b</a:t>
                      </a:r>
                    </a:p>
                  </a:txBody>
                  <a:tcPr marT="91425" marB="91425" marR="91425" marL="91425"/>
                </a:tc>
                <a:tc>
                  <a:txBody>
                    <a:bodyPr>
                      <a:noAutofit/>
                    </a:bodyPr>
                    <a:lstStyle/>
                    <a:p>
                      <a:pPr lvl="0">
                        <a:spcBef>
                          <a:spcPts val="0"/>
                        </a:spcBef>
                        <a:buNone/>
                      </a:pPr>
                      <a:r>
                        <a:rPr lang="en">
                          <a:solidFill>
                            <a:srgbClr val="CCCCCC"/>
                          </a:solidFill>
                        </a:rPr>
                        <a:t>Subtracts b from a</a:t>
                      </a:r>
                    </a:p>
                  </a:txBody>
                  <a:tcPr marT="91425" marB="91425" marR="91425" marL="91425"/>
                </a:tc>
              </a:tr>
              <a:tr h="441575">
                <a:tc>
                  <a:txBody>
                    <a:bodyPr>
                      <a:noAutofit/>
                    </a:bodyPr>
                    <a:lstStyle/>
                    <a:p>
                      <a:pPr lvl="0">
                        <a:spcBef>
                          <a:spcPts val="0"/>
                        </a:spcBef>
                        <a:buNone/>
                      </a:pPr>
                      <a:r>
                        <a:rPr lang="en">
                          <a:solidFill>
                            <a:srgbClr val="CCCCCC"/>
                          </a:solidFill>
                          <a:latin typeface="Courier New"/>
                          <a:ea typeface="Courier New"/>
                          <a:cs typeface="Courier New"/>
                          <a:sym typeface="Courier New"/>
                        </a:rPr>
                        <a:t>a </a:t>
                      </a:r>
                      <a:r>
                        <a:rPr lang="en">
                          <a:solidFill>
                            <a:srgbClr val="CCCCCC"/>
                          </a:solidFill>
                          <a:latin typeface="Courier New"/>
                          <a:ea typeface="Courier New"/>
                          <a:cs typeface="Courier New"/>
                          <a:sym typeface="Courier New"/>
                        </a:rPr>
                        <a:t>* b</a:t>
                      </a:r>
                    </a:p>
                  </a:txBody>
                  <a:tcPr marT="91425" marB="91425" marR="91425" marL="91425"/>
                </a:tc>
                <a:tc>
                  <a:txBody>
                    <a:bodyPr>
                      <a:noAutofit/>
                    </a:bodyPr>
                    <a:lstStyle/>
                    <a:p>
                      <a:pPr lvl="0">
                        <a:spcBef>
                          <a:spcPts val="0"/>
                        </a:spcBef>
                        <a:buNone/>
                      </a:pPr>
                      <a:r>
                        <a:rPr lang="en">
                          <a:solidFill>
                            <a:srgbClr val="CCCCCC"/>
                          </a:solidFill>
                        </a:rPr>
                        <a:t>Multiplies a times b</a:t>
                      </a:r>
                    </a:p>
                  </a:txBody>
                  <a:tcPr marT="91425" marB="91425" marR="91425" marL="91425"/>
                </a:tc>
              </a:tr>
              <a:tr h="997975">
                <a:tc>
                  <a:txBody>
                    <a:bodyPr>
                      <a:noAutofit/>
                    </a:bodyPr>
                    <a:lstStyle/>
                    <a:p>
                      <a:pPr lvl="0">
                        <a:spcBef>
                          <a:spcPts val="0"/>
                        </a:spcBef>
                        <a:buNone/>
                      </a:pPr>
                      <a:r>
                        <a:rPr lang="en">
                          <a:solidFill>
                            <a:srgbClr val="CCCCCC"/>
                          </a:solidFill>
                          <a:latin typeface="Courier New"/>
                          <a:ea typeface="Courier New"/>
                          <a:cs typeface="Courier New"/>
                          <a:sym typeface="Courier New"/>
                        </a:rPr>
                        <a:t>a </a:t>
                      </a:r>
                      <a:r>
                        <a:rPr lang="en">
                          <a:solidFill>
                            <a:srgbClr val="CCCCCC"/>
                          </a:solidFill>
                          <a:latin typeface="Courier New"/>
                          <a:ea typeface="Courier New"/>
                          <a:cs typeface="Courier New"/>
                          <a:sym typeface="Courier New"/>
                        </a:rPr>
                        <a:t>/ b</a:t>
                      </a:r>
                    </a:p>
                  </a:txBody>
                  <a:tcPr marT="91425" marB="91425" marR="91425" marL="91425"/>
                </a:tc>
                <a:tc>
                  <a:txBody>
                    <a:bodyPr>
                      <a:noAutofit/>
                    </a:bodyPr>
                    <a:lstStyle/>
                    <a:p>
                      <a:pPr lvl="0">
                        <a:spcBef>
                          <a:spcPts val="0"/>
                        </a:spcBef>
                        <a:buNone/>
                      </a:pPr>
                      <a:r>
                        <a:rPr lang="en">
                          <a:solidFill>
                            <a:srgbClr val="CCCCCC"/>
                          </a:solidFill>
                        </a:rPr>
                        <a:t>Divides a into b (and returns the same type of input ex. int / int returns int even if the actual division would return a double, while double / double returns double)</a:t>
                      </a:r>
                    </a:p>
                  </a:txBody>
                  <a:tcPr marT="91425" marB="91425" marR="91425" marL="91425"/>
                </a:tc>
              </a:tr>
              <a:tr h="445675">
                <a:tc>
                  <a:txBody>
                    <a:bodyPr>
                      <a:noAutofit/>
                    </a:bodyPr>
                    <a:lstStyle/>
                    <a:p>
                      <a:pPr lvl="0">
                        <a:spcBef>
                          <a:spcPts val="0"/>
                        </a:spcBef>
                        <a:buNone/>
                      </a:pPr>
                      <a:r>
                        <a:rPr lang="en">
                          <a:solidFill>
                            <a:srgbClr val="CCCCCC"/>
                          </a:solidFill>
                          <a:latin typeface="Courier New"/>
                          <a:ea typeface="Courier New"/>
                          <a:cs typeface="Courier New"/>
                          <a:sym typeface="Courier New"/>
                        </a:rPr>
                        <a:t>a </a:t>
                      </a:r>
                      <a:r>
                        <a:rPr lang="en">
                          <a:solidFill>
                            <a:srgbClr val="CCCCCC"/>
                          </a:solidFill>
                          <a:latin typeface="Courier New"/>
                          <a:ea typeface="Courier New"/>
                          <a:cs typeface="Courier New"/>
                          <a:sym typeface="Courier New"/>
                        </a:rPr>
                        <a:t>% b</a:t>
                      </a:r>
                    </a:p>
                  </a:txBody>
                  <a:tcPr marT="91425" marB="91425" marR="91425" marL="91425"/>
                </a:tc>
                <a:tc>
                  <a:txBody>
                    <a:bodyPr>
                      <a:noAutofit/>
                    </a:bodyPr>
                    <a:lstStyle/>
                    <a:p>
                      <a:pPr lvl="0">
                        <a:spcBef>
                          <a:spcPts val="0"/>
                        </a:spcBef>
                        <a:buNone/>
                      </a:pPr>
                      <a:r>
                        <a:rPr lang="en">
                          <a:solidFill>
                            <a:srgbClr val="CCCCCC"/>
                          </a:solidFill>
                        </a:rPr>
                        <a:t>The remainder of a / b</a:t>
                      </a:r>
                    </a:p>
                  </a:txBody>
                  <a:tcPr marT="91425" marB="91425" marR="91425" marL="91425"/>
                </a:tc>
              </a:tr>
              <a:tr h="389350">
                <a:tc>
                  <a:txBody>
                    <a:bodyPr>
                      <a:noAutofit/>
                    </a:bodyPr>
                    <a:lstStyle/>
                    <a:p>
                      <a:pPr lvl="0" rtl="0">
                        <a:spcBef>
                          <a:spcPts val="0"/>
                        </a:spcBef>
                        <a:buNone/>
                      </a:pPr>
                      <a:r>
                        <a:rPr lang="en">
                          <a:solidFill>
                            <a:srgbClr val="CCCCCC"/>
                          </a:solidFill>
                          <a:latin typeface="Courier New"/>
                          <a:ea typeface="Courier New"/>
                          <a:cs typeface="Courier New"/>
                          <a:sym typeface="Courier New"/>
                        </a:rPr>
                        <a:t>Math.pow(a, b); Math.sqrt(a);</a:t>
                      </a:r>
                    </a:p>
                  </a:txBody>
                  <a:tcPr marT="91425" marB="91425" marR="91425" marL="91425"/>
                </a:tc>
                <a:tc>
                  <a:txBody>
                    <a:bodyPr>
                      <a:noAutofit/>
                    </a:bodyPr>
                    <a:lstStyle/>
                    <a:p>
                      <a:pPr lvl="0" rtl="0">
                        <a:spcBef>
                          <a:spcPts val="0"/>
                        </a:spcBef>
                        <a:buNone/>
                      </a:pPr>
                      <a:r>
                        <a:rPr lang="en">
                          <a:solidFill>
                            <a:srgbClr val="CCCCCC"/>
                          </a:solidFill>
                        </a:rPr>
                        <a:t>Raises a to the power of b; Takes the square root of a, returns NaN if square root would be nonreal</a:t>
                      </a:r>
                    </a:p>
                  </a:txBody>
                  <a:tcPr marT="91425" marB="91425" marR="91425" marL="91425"/>
                </a:tc>
              </a:tr>
              <a:tr h="396200">
                <a:tc>
                  <a:txBody>
                    <a:bodyPr>
                      <a:noAutofit/>
                    </a:bodyPr>
                    <a:lstStyle/>
                    <a:p>
                      <a:pPr lvl="0" rtl="0">
                        <a:spcBef>
                          <a:spcPts val="0"/>
                        </a:spcBef>
                        <a:buNone/>
                      </a:pPr>
                      <a:r>
                        <a:rPr lang="en">
                          <a:solidFill>
                            <a:srgbClr val="CCCCCC"/>
                          </a:solidFill>
                          <a:latin typeface="Courier New"/>
                          <a:ea typeface="Courier New"/>
                          <a:cs typeface="Courier New"/>
                          <a:sym typeface="Courier New"/>
                        </a:rPr>
                        <a:t>Math.cos(a); Math.sin(a); Math.tan(a);</a:t>
                      </a:r>
                    </a:p>
                  </a:txBody>
                  <a:tcPr marT="91425" marB="91425" marR="91425" marL="91425"/>
                </a:tc>
                <a:tc>
                  <a:txBody>
                    <a:bodyPr>
                      <a:noAutofit/>
                    </a:bodyPr>
                    <a:lstStyle/>
                    <a:p>
                      <a:pPr lvl="0" rtl="0">
                        <a:spcBef>
                          <a:spcPts val="0"/>
                        </a:spcBef>
                        <a:buNone/>
                      </a:pPr>
                      <a:r>
                        <a:rPr lang="en">
                          <a:solidFill>
                            <a:srgbClr val="CCCCCC"/>
                          </a:solidFill>
                        </a:rPr>
                        <a:t>Trigonometry functions (in radians)</a:t>
                      </a: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69350"/>
            <a:ext cx="8520600" cy="572700"/>
          </a:xfrm>
          <a:prstGeom prst="rect">
            <a:avLst/>
          </a:prstGeom>
        </p:spPr>
        <p:txBody>
          <a:bodyPr anchorCtr="0" anchor="t" bIns="91425" lIns="91425" rIns="91425" tIns="91425">
            <a:noAutofit/>
          </a:bodyPr>
          <a:lstStyle/>
          <a:p>
            <a:pPr lvl="0">
              <a:spcBef>
                <a:spcPts val="0"/>
              </a:spcBef>
              <a:buNone/>
            </a:pPr>
            <a:r>
              <a:rPr lang="en"/>
              <a:t>Conditionals</a:t>
            </a:r>
          </a:p>
        </p:txBody>
      </p:sp>
      <p:sp>
        <p:nvSpPr>
          <p:cNvPr id="135" name="Shape 135"/>
          <p:cNvSpPr txBox="1"/>
          <p:nvPr>
            <p:ph idx="1" type="body"/>
          </p:nvPr>
        </p:nvSpPr>
        <p:spPr>
          <a:xfrm>
            <a:off x="311700" y="642050"/>
            <a:ext cx="8520600" cy="4392300"/>
          </a:xfrm>
          <a:prstGeom prst="rect">
            <a:avLst/>
          </a:prstGeom>
        </p:spPr>
        <p:txBody>
          <a:bodyPr anchorCtr="0" anchor="t" bIns="91425" lIns="91425" rIns="91425" tIns="91425">
            <a:noAutofit/>
          </a:bodyPr>
          <a:lstStyle/>
          <a:p>
            <a:pPr lvl="0">
              <a:spcBef>
                <a:spcPts val="0"/>
              </a:spcBef>
              <a:buNone/>
            </a:pPr>
            <a:r>
              <a:rPr lang="en"/>
              <a:t>There are two basic types of conditional statements in java: the </a:t>
            </a:r>
            <a:r>
              <a:rPr lang="en" u="sng"/>
              <a:t>if</a:t>
            </a:r>
            <a:r>
              <a:rPr lang="en"/>
              <a:t> statement and the </a:t>
            </a:r>
            <a:r>
              <a:rPr lang="en" u="sng"/>
              <a:t>switch - case</a:t>
            </a:r>
            <a:r>
              <a:rPr lang="en"/>
              <a:t> statement.</a:t>
            </a:r>
          </a:p>
          <a:p>
            <a:pPr lvl="0">
              <a:spcBef>
                <a:spcPts val="0"/>
              </a:spcBef>
              <a:buNone/>
            </a:pPr>
            <a:r>
              <a:rPr lang="en"/>
              <a:t>Comparators:</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a:p>
            <a:pPr lvl="0">
              <a:spcBef>
                <a:spcPts val="0"/>
              </a:spcBef>
              <a:buNone/>
            </a:pPr>
            <a:r>
              <a:rPr lang="en"/>
              <a:t>When comparing two primitives use </a:t>
            </a:r>
            <a:r>
              <a:rPr lang="en">
                <a:latin typeface="Courier New"/>
                <a:ea typeface="Courier New"/>
                <a:cs typeface="Courier New"/>
                <a:sym typeface="Courier New"/>
              </a:rPr>
              <a:t>==</a:t>
            </a:r>
            <a:r>
              <a:rPr lang="en"/>
              <a:t>, but for objects you must use the </a:t>
            </a:r>
            <a:r>
              <a:rPr lang="en">
                <a:latin typeface="Courier New"/>
                <a:ea typeface="Courier New"/>
                <a:cs typeface="Courier New"/>
                <a:sym typeface="Courier New"/>
              </a:rPr>
              <a:t>.equals()</a:t>
            </a:r>
            <a:r>
              <a:rPr lang="en"/>
              <a:t> method.</a:t>
            </a:r>
          </a:p>
        </p:txBody>
      </p:sp>
      <p:graphicFrame>
        <p:nvGraphicFramePr>
          <p:cNvPr id="136" name="Shape 136"/>
          <p:cNvGraphicFramePr/>
          <p:nvPr/>
        </p:nvGraphicFramePr>
        <p:xfrm>
          <a:off x="952500" y="1874650"/>
          <a:ext cx="3000000" cy="3000000"/>
        </p:xfrm>
        <a:graphic>
          <a:graphicData uri="http://schemas.openxmlformats.org/drawingml/2006/table">
            <a:tbl>
              <a:tblPr>
                <a:noFill/>
                <a:tableStyleId>{7C8BAD7F-6C6E-4110-A189-4B677A1CA845}</a:tableStyleId>
              </a:tblPr>
              <a:tblGrid>
                <a:gridCol w="2413000"/>
                <a:gridCol w="2413000"/>
                <a:gridCol w="2413000"/>
              </a:tblGrid>
              <a:tr h="467225">
                <a:tc>
                  <a:txBody>
                    <a:bodyPr>
                      <a:noAutofit/>
                    </a:bodyPr>
                    <a:lstStyle/>
                    <a:p>
                      <a:pPr lvl="0">
                        <a:spcBef>
                          <a:spcPts val="0"/>
                        </a:spcBef>
                        <a:buNone/>
                      </a:pPr>
                      <a:r>
                        <a:rPr lang="en">
                          <a:solidFill>
                            <a:srgbClr val="CCCCCC"/>
                          </a:solidFill>
                          <a:latin typeface="Courier New"/>
                          <a:ea typeface="Courier New"/>
                          <a:cs typeface="Courier New"/>
                          <a:sym typeface="Courier New"/>
                        </a:rPr>
                        <a:t>a == b</a:t>
                      </a:r>
                    </a:p>
                  </a:txBody>
                  <a:tcPr marT="91425" marB="91425" marR="91425" marL="91425"/>
                </a:tc>
                <a:tc>
                  <a:txBody>
                    <a:bodyPr>
                      <a:noAutofit/>
                    </a:bodyPr>
                    <a:lstStyle/>
                    <a:p>
                      <a:pPr lvl="0">
                        <a:spcBef>
                          <a:spcPts val="0"/>
                        </a:spcBef>
                        <a:buNone/>
                      </a:pPr>
                      <a:r>
                        <a:rPr lang="en">
                          <a:solidFill>
                            <a:srgbClr val="CCCCCC"/>
                          </a:solidFill>
                        </a:rPr>
                        <a:t>Equals</a:t>
                      </a:r>
                    </a:p>
                  </a:txBody>
                  <a:tcPr marT="91425" marB="91425" marR="91425" marL="91425"/>
                </a:tc>
                <a:tc>
                  <a:txBody>
                    <a:bodyPr>
                      <a:noAutofit/>
                    </a:bodyPr>
                    <a:lstStyle/>
                    <a:p>
                      <a:pPr lvl="0">
                        <a:spcBef>
                          <a:spcPts val="0"/>
                        </a:spcBef>
                        <a:buNone/>
                      </a:pPr>
                      <a:r>
                        <a:rPr lang="en">
                          <a:solidFill>
                            <a:srgbClr val="CCCCCC"/>
                          </a:solidFill>
                        </a:rPr>
                        <a:t>true if these two values are the same</a:t>
                      </a:r>
                    </a:p>
                  </a:txBody>
                  <a:tcPr marT="91425" marB="91425" marR="91425" marL="91425"/>
                </a:tc>
              </a:tr>
              <a:tr h="467225">
                <a:tc>
                  <a:txBody>
                    <a:bodyPr>
                      <a:noAutofit/>
                    </a:bodyPr>
                    <a:lstStyle/>
                    <a:p>
                      <a:pPr lvl="0">
                        <a:spcBef>
                          <a:spcPts val="0"/>
                        </a:spcBef>
                        <a:buNone/>
                      </a:pPr>
                      <a:r>
                        <a:rPr lang="en">
                          <a:solidFill>
                            <a:srgbClr val="CCCCCC"/>
                          </a:solidFill>
                          <a:latin typeface="Courier New"/>
                          <a:ea typeface="Courier New"/>
                          <a:cs typeface="Courier New"/>
                          <a:sym typeface="Courier New"/>
                        </a:rPr>
                        <a:t>a &amp;&amp; b</a:t>
                      </a:r>
                    </a:p>
                  </a:txBody>
                  <a:tcPr marT="91425" marB="91425" marR="91425" marL="91425"/>
                </a:tc>
                <a:tc>
                  <a:txBody>
                    <a:bodyPr>
                      <a:noAutofit/>
                    </a:bodyPr>
                    <a:lstStyle/>
                    <a:p>
                      <a:pPr lvl="0">
                        <a:spcBef>
                          <a:spcPts val="0"/>
                        </a:spcBef>
                        <a:buNone/>
                      </a:pPr>
                      <a:r>
                        <a:rPr lang="en">
                          <a:solidFill>
                            <a:srgbClr val="CCCCCC"/>
                          </a:solidFill>
                        </a:rPr>
                        <a:t>And</a:t>
                      </a:r>
                    </a:p>
                  </a:txBody>
                  <a:tcPr marT="91425" marB="91425" marR="91425" marL="91425"/>
                </a:tc>
                <a:tc>
                  <a:txBody>
                    <a:bodyPr>
                      <a:noAutofit/>
                    </a:bodyPr>
                    <a:lstStyle/>
                    <a:p>
                      <a:pPr lvl="0">
                        <a:spcBef>
                          <a:spcPts val="0"/>
                        </a:spcBef>
                        <a:buNone/>
                      </a:pPr>
                      <a:r>
                        <a:rPr lang="en">
                          <a:solidFill>
                            <a:srgbClr val="CCCCCC"/>
                          </a:solidFill>
                        </a:rPr>
                        <a:t>true if a and b are true</a:t>
                      </a:r>
                    </a:p>
                  </a:txBody>
                  <a:tcPr marT="91425" marB="91425" marR="91425" marL="91425"/>
                </a:tc>
              </a:tr>
              <a:tr h="485875">
                <a:tc>
                  <a:txBody>
                    <a:bodyPr>
                      <a:noAutofit/>
                    </a:bodyPr>
                    <a:lstStyle/>
                    <a:p>
                      <a:pPr lvl="0">
                        <a:spcBef>
                          <a:spcPts val="0"/>
                        </a:spcBef>
                        <a:buNone/>
                      </a:pPr>
                      <a:r>
                        <a:rPr lang="en">
                          <a:solidFill>
                            <a:srgbClr val="CCCCCC"/>
                          </a:solidFill>
                          <a:latin typeface="Courier New"/>
                          <a:ea typeface="Courier New"/>
                          <a:cs typeface="Courier New"/>
                          <a:sym typeface="Courier New"/>
                        </a:rPr>
                        <a:t>a || b</a:t>
                      </a:r>
                    </a:p>
                  </a:txBody>
                  <a:tcPr marT="91425" marB="91425" marR="91425" marL="91425"/>
                </a:tc>
                <a:tc>
                  <a:txBody>
                    <a:bodyPr>
                      <a:noAutofit/>
                    </a:bodyPr>
                    <a:lstStyle/>
                    <a:p>
                      <a:pPr lvl="0">
                        <a:spcBef>
                          <a:spcPts val="0"/>
                        </a:spcBef>
                        <a:buNone/>
                      </a:pPr>
                      <a:r>
                        <a:rPr lang="en">
                          <a:solidFill>
                            <a:srgbClr val="CCCCCC"/>
                          </a:solidFill>
                        </a:rPr>
                        <a:t>Or</a:t>
                      </a:r>
                    </a:p>
                  </a:txBody>
                  <a:tcPr marT="91425" marB="91425" marR="91425" marL="91425"/>
                </a:tc>
                <a:tc>
                  <a:txBody>
                    <a:bodyPr>
                      <a:noAutofit/>
                    </a:bodyPr>
                    <a:lstStyle/>
                    <a:p>
                      <a:pPr lvl="0">
                        <a:spcBef>
                          <a:spcPts val="0"/>
                        </a:spcBef>
                        <a:buNone/>
                      </a:pPr>
                      <a:r>
                        <a:rPr lang="en">
                          <a:solidFill>
                            <a:srgbClr val="CCCCCC"/>
                          </a:solidFill>
                        </a:rPr>
                        <a:t>true if a or b are true</a:t>
                      </a:r>
                    </a:p>
                  </a:txBody>
                  <a:tcPr marT="91425" marB="91425" marR="91425" marL="91425"/>
                </a:tc>
              </a:tr>
              <a:tr h="467225">
                <a:tc>
                  <a:txBody>
                    <a:bodyPr>
                      <a:noAutofit/>
                    </a:bodyPr>
                    <a:lstStyle/>
                    <a:p>
                      <a:pPr lvl="0">
                        <a:spcBef>
                          <a:spcPts val="0"/>
                        </a:spcBef>
                        <a:buNone/>
                      </a:pPr>
                      <a:r>
                        <a:rPr lang="en">
                          <a:solidFill>
                            <a:srgbClr val="CCCCCC"/>
                          </a:solidFill>
                          <a:latin typeface="Courier New"/>
                          <a:ea typeface="Courier New"/>
                          <a:cs typeface="Courier New"/>
                          <a:sym typeface="Courier New"/>
                        </a:rPr>
                        <a:t>!a</a:t>
                      </a:r>
                    </a:p>
                  </a:txBody>
                  <a:tcPr marT="91425" marB="91425" marR="91425" marL="91425"/>
                </a:tc>
                <a:tc>
                  <a:txBody>
                    <a:bodyPr>
                      <a:noAutofit/>
                    </a:bodyPr>
                    <a:lstStyle/>
                    <a:p>
                      <a:pPr lvl="0">
                        <a:spcBef>
                          <a:spcPts val="0"/>
                        </a:spcBef>
                        <a:buNone/>
                      </a:pPr>
                      <a:r>
                        <a:rPr lang="en">
                          <a:solidFill>
                            <a:srgbClr val="CCCCCC"/>
                          </a:solidFill>
                        </a:rPr>
                        <a:t>Not</a:t>
                      </a:r>
                    </a:p>
                  </a:txBody>
                  <a:tcPr marT="91425" marB="91425" marR="91425" marL="91425"/>
                </a:tc>
                <a:tc>
                  <a:txBody>
                    <a:bodyPr>
                      <a:noAutofit/>
                    </a:bodyPr>
                    <a:lstStyle/>
                    <a:p>
                      <a:pPr lvl="0">
                        <a:spcBef>
                          <a:spcPts val="0"/>
                        </a:spcBef>
                        <a:buNone/>
                      </a:pPr>
                      <a:r>
                        <a:rPr lang="en">
                          <a:solidFill>
                            <a:srgbClr val="CCCCCC"/>
                          </a:solidFill>
                        </a:rPr>
                        <a:t>t</a:t>
                      </a:r>
                      <a:r>
                        <a:rPr lang="en">
                          <a:solidFill>
                            <a:srgbClr val="CCCCCC"/>
                          </a:solidFill>
                        </a:rPr>
                        <a:t>rue if a is false, false if a is true</a:t>
                      </a: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If Statements </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t>Imagine </a:t>
            </a:r>
            <a:r>
              <a:rPr lang="en" u="sng"/>
              <a:t>a</a:t>
            </a:r>
            <a:r>
              <a:rPr lang="en"/>
              <a:t> is an integer</a:t>
            </a:r>
          </a:p>
          <a:p>
            <a:pPr lvl="0">
              <a:lnSpc>
                <a:spcPct val="100000"/>
              </a:lnSpc>
              <a:spcBef>
                <a:spcPts val="0"/>
              </a:spcBef>
              <a:spcAft>
                <a:spcPts val="0"/>
              </a:spcAft>
              <a:buNone/>
            </a:pPr>
            <a:r>
              <a:rPr lang="en">
                <a:latin typeface="Courier New"/>
                <a:ea typeface="Courier New"/>
                <a:cs typeface="Courier New"/>
                <a:sym typeface="Courier New"/>
              </a:rPr>
              <a:t>if (a == 1) {</a:t>
            </a:r>
          </a:p>
          <a:p>
            <a:pPr lvl="0">
              <a:lnSpc>
                <a:spcPct val="100000"/>
              </a:lnSpc>
              <a:spcBef>
                <a:spcPts val="0"/>
              </a:spcBef>
              <a:spcAft>
                <a:spcPts val="0"/>
              </a:spcAft>
              <a:buNone/>
            </a:pPr>
            <a:r>
              <a:rPr lang="en">
                <a:latin typeface="Courier New"/>
                <a:ea typeface="Courier New"/>
                <a:cs typeface="Courier New"/>
                <a:sym typeface="Courier New"/>
              </a:rPr>
              <a:t>  // if a is 1 execute code here</a:t>
            </a:r>
          </a:p>
          <a:p>
            <a:pPr lvl="0" rtl="0">
              <a:lnSpc>
                <a:spcPct val="100000"/>
              </a:lnSpc>
              <a:spcBef>
                <a:spcPts val="0"/>
              </a:spcBef>
              <a:spcAft>
                <a:spcPts val="0"/>
              </a:spcAft>
              <a:buNone/>
            </a:pPr>
            <a:r>
              <a:rPr lang="en">
                <a:latin typeface="Courier New"/>
                <a:ea typeface="Courier New"/>
                <a:cs typeface="Courier New"/>
                <a:sym typeface="Courier New"/>
              </a:rPr>
              <a:t>} else if (a == 2) { </a:t>
            </a:r>
          </a:p>
          <a:p>
            <a:pPr lvl="0" rtl="0">
              <a:lnSpc>
                <a:spcPct val="100000"/>
              </a:lnSpc>
              <a:spcBef>
                <a:spcPts val="0"/>
              </a:spcBef>
              <a:spcAft>
                <a:spcPts val="0"/>
              </a:spcAft>
              <a:buNone/>
            </a:pPr>
            <a:r>
              <a:rPr lang="en">
                <a:latin typeface="Courier New"/>
                <a:ea typeface="Courier New"/>
                <a:cs typeface="Courier New"/>
                <a:sym typeface="Courier New"/>
              </a:rPr>
              <a:t>  // if a is 2 execute code here</a:t>
            </a:r>
          </a:p>
          <a:p>
            <a:pPr lvl="0" rtl="0">
              <a:lnSpc>
                <a:spcPct val="100000"/>
              </a:lnSpc>
              <a:spcBef>
                <a:spcPts val="0"/>
              </a:spcBef>
              <a:spcAft>
                <a:spcPts val="0"/>
              </a:spcAft>
              <a:buNone/>
            </a:pPr>
            <a:r>
              <a:rPr lang="en">
                <a:latin typeface="Courier New"/>
                <a:ea typeface="Courier New"/>
                <a:cs typeface="Courier New"/>
                <a:sym typeface="Courier New"/>
              </a:rPr>
              <a:t>} else { </a:t>
            </a:r>
          </a:p>
          <a:p>
            <a:pPr lvl="0" rtl="0">
              <a:lnSpc>
                <a:spcPct val="100000"/>
              </a:lnSpc>
              <a:spcBef>
                <a:spcPts val="0"/>
              </a:spcBef>
              <a:spcAft>
                <a:spcPts val="0"/>
              </a:spcAft>
              <a:buNone/>
            </a:pPr>
            <a:r>
              <a:rPr lang="en">
                <a:latin typeface="Courier New"/>
                <a:ea typeface="Courier New"/>
                <a:cs typeface="Courier New"/>
                <a:sym typeface="Courier New"/>
              </a:rPr>
              <a:t>  // if a is not 1 or 2 execute code here</a:t>
            </a:r>
          </a:p>
          <a:p>
            <a:pPr lvl="0" rtl="0">
              <a:lnSpc>
                <a:spcPct val="100000"/>
              </a:lnSpc>
              <a:spcBef>
                <a:spcPts val="0"/>
              </a:spcBef>
              <a:spcAft>
                <a:spcPts val="0"/>
              </a:spcAft>
              <a:buNone/>
            </a:pPr>
            <a:r>
              <a:rPr lang="en">
                <a:latin typeface="Courier New"/>
                <a:ea typeface="Courier New"/>
                <a:cs typeface="Courier New"/>
                <a:sym typeface="Courier New"/>
              </a:rPr>
              <a:t>}</a:t>
            </a:r>
          </a:p>
          <a:p>
            <a:pPr lvl="0" rtl="0">
              <a:lnSpc>
                <a:spcPct val="100000"/>
              </a:lnSpc>
              <a:spcBef>
                <a:spcPts val="0"/>
              </a:spcBef>
              <a:spcAft>
                <a:spcPts val="0"/>
              </a:spcAft>
              <a:buNone/>
            </a:pPr>
            <a:r>
              <a:t/>
            </a:r>
            <a:endParaRPr>
              <a:latin typeface="Courier New"/>
              <a:ea typeface="Courier New"/>
              <a:cs typeface="Courier New"/>
              <a:sym typeface="Courier New"/>
            </a:endParaRPr>
          </a:p>
          <a:p>
            <a:pPr lvl="0">
              <a:lnSpc>
                <a:spcPct val="100000"/>
              </a:lnSpc>
              <a:spcBef>
                <a:spcPts val="0"/>
              </a:spcBef>
              <a:spcAft>
                <a:spcPts val="0"/>
              </a:spcAft>
              <a:buNone/>
            </a:pPr>
            <a:r>
              <a:rPr lang="en"/>
              <a:t>Any conditional can be tested in an </a:t>
            </a:r>
            <a:r>
              <a:rPr lang="en" u="sng"/>
              <a:t>if</a:t>
            </a:r>
            <a:r>
              <a:rPr lang="en"/>
              <a:t> statement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96650"/>
            <a:ext cx="8520600" cy="572700"/>
          </a:xfrm>
          <a:prstGeom prst="rect">
            <a:avLst/>
          </a:prstGeom>
        </p:spPr>
        <p:txBody>
          <a:bodyPr anchorCtr="0" anchor="t" bIns="91425" lIns="91425" rIns="91425" tIns="91425">
            <a:noAutofit/>
          </a:bodyPr>
          <a:lstStyle/>
          <a:p>
            <a:pPr lvl="0">
              <a:spcBef>
                <a:spcPts val="0"/>
              </a:spcBef>
              <a:buNone/>
            </a:pPr>
            <a:r>
              <a:rPr lang="en" u="sng"/>
              <a:t>Switch - Case</a:t>
            </a:r>
            <a:r>
              <a:rPr lang="en"/>
              <a:t> Statements </a:t>
            </a:r>
          </a:p>
        </p:txBody>
      </p:sp>
      <p:sp>
        <p:nvSpPr>
          <p:cNvPr id="148" name="Shape 148"/>
          <p:cNvSpPr txBox="1"/>
          <p:nvPr>
            <p:ph idx="1" type="body"/>
          </p:nvPr>
        </p:nvSpPr>
        <p:spPr>
          <a:xfrm>
            <a:off x="311700" y="669350"/>
            <a:ext cx="8520600" cy="4344300"/>
          </a:xfrm>
          <a:prstGeom prst="rect">
            <a:avLst/>
          </a:prstGeom>
        </p:spPr>
        <p:txBody>
          <a:bodyPr anchorCtr="0" anchor="t" bIns="91425" lIns="91425" rIns="91425" tIns="91425">
            <a:noAutofit/>
          </a:bodyPr>
          <a:lstStyle/>
          <a:p>
            <a:pPr lvl="0">
              <a:spcBef>
                <a:spcPts val="0"/>
              </a:spcBef>
              <a:spcAft>
                <a:spcPts val="0"/>
              </a:spcAft>
              <a:buNone/>
            </a:pPr>
            <a:r>
              <a:rPr lang="en" sz="1600"/>
              <a:t>Imagine </a:t>
            </a:r>
            <a:r>
              <a:rPr lang="en" sz="1600" u="sng"/>
              <a:t>a</a:t>
            </a:r>
            <a:r>
              <a:rPr lang="en" sz="1600"/>
              <a:t> is an integer</a:t>
            </a:r>
          </a:p>
          <a:p>
            <a:pPr lvl="0">
              <a:spcBef>
                <a:spcPts val="0"/>
              </a:spcBef>
              <a:spcAft>
                <a:spcPts val="0"/>
              </a:spcAft>
              <a:buNone/>
            </a:pPr>
            <a:r>
              <a:rPr lang="en" sz="1600">
                <a:latin typeface="Courier New"/>
                <a:ea typeface="Courier New"/>
                <a:cs typeface="Courier New"/>
                <a:sym typeface="Courier New"/>
              </a:rPr>
              <a:t>switch(a) {</a:t>
            </a:r>
          </a:p>
          <a:p>
            <a:pPr lvl="0">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c</a:t>
            </a:r>
            <a:r>
              <a:rPr lang="en" sz="1600">
                <a:latin typeface="Courier New"/>
                <a:ea typeface="Courier New"/>
                <a:cs typeface="Courier New"/>
                <a:sym typeface="Courier New"/>
              </a:rPr>
              <a:t>ase 1:</a:t>
            </a:r>
          </a:p>
          <a:p>
            <a:pPr lvl="0">
              <a:spcBef>
                <a:spcPts val="0"/>
              </a:spcBef>
              <a:spcAft>
                <a:spcPts val="0"/>
              </a:spcAft>
              <a:buNone/>
            </a:pPr>
            <a:r>
              <a:rPr lang="en" sz="1600">
                <a:latin typeface="Courier New"/>
                <a:ea typeface="Courier New"/>
                <a:cs typeface="Courier New"/>
                <a:sym typeface="Courier New"/>
              </a:rPr>
              <a:t>    // if a is 1 execute code here</a:t>
            </a:r>
          </a:p>
          <a:p>
            <a:pPr lvl="0" rtl="0">
              <a:spcBef>
                <a:spcPts val="0"/>
              </a:spcBef>
              <a:spcAft>
                <a:spcPts val="0"/>
              </a:spcAft>
              <a:buNone/>
            </a:pPr>
            <a:r>
              <a:rPr lang="en" sz="1600">
                <a:latin typeface="Courier New"/>
                <a:ea typeface="Courier New"/>
                <a:cs typeface="Courier New"/>
                <a:sym typeface="Courier New"/>
              </a:rPr>
              <a:t>    break;</a:t>
            </a:r>
          </a:p>
          <a:p>
            <a:pPr lvl="0" rtl="0">
              <a:spcBef>
                <a:spcPts val="0"/>
              </a:spcBef>
              <a:spcAft>
                <a:spcPts val="0"/>
              </a:spcAft>
              <a:buNone/>
            </a:pPr>
            <a:r>
              <a:rPr lang="en" sz="1600">
                <a:latin typeface="Courier New"/>
                <a:ea typeface="Courier New"/>
                <a:cs typeface="Courier New"/>
                <a:sym typeface="Courier New"/>
              </a:rPr>
              <a:t>  case 2:</a:t>
            </a:r>
          </a:p>
          <a:p>
            <a:pPr lvl="0" rtl="0">
              <a:spcBef>
                <a:spcPts val="0"/>
              </a:spcBef>
              <a:spcAft>
                <a:spcPts val="0"/>
              </a:spcAft>
              <a:buNone/>
            </a:pPr>
            <a:r>
              <a:rPr lang="en" sz="1600">
                <a:latin typeface="Courier New"/>
                <a:ea typeface="Courier New"/>
                <a:cs typeface="Courier New"/>
                <a:sym typeface="Courier New"/>
              </a:rPr>
              <a:t>    // if a is 2 execute code here</a:t>
            </a:r>
          </a:p>
          <a:p>
            <a:pPr lvl="0" rtl="0">
              <a:spcBef>
                <a:spcPts val="0"/>
              </a:spcBef>
              <a:spcAft>
                <a:spcPts val="0"/>
              </a:spcAft>
              <a:buNone/>
            </a:pPr>
            <a:r>
              <a:rPr lang="en" sz="1600">
                <a:latin typeface="Courier New"/>
                <a:ea typeface="Courier New"/>
                <a:cs typeface="Courier New"/>
                <a:sym typeface="Courier New"/>
              </a:rPr>
              <a:t>    break;</a:t>
            </a:r>
          </a:p>
          <a:p>
            <a:pPr lvl="0" rtl="0">
              <a:spcBef>
                <a:spcPts val="0"/>
              </a:spcBef>
              <a:spcAft>
                <a:spcPts val="0"/>
              </a:spcAft>
              <a:buNone/>
            </a:pPr>
            <a:r>
              <a:rPr lang="en" sz="1600">
                <a:latin typeface="Courier New"/>
                <a:ea typeface="Courier New"/>
                <a:cs typeface="Courier New"/>
                <a:sym typeface="Courier New"/>
              </a:rPr>
              <a:t>  default:</a:t>
            </a:r>
          </a:p>
          <a:p>
            <a:pPr lvl="0" rtl="0">
              <a:spcBef>
                <a:spcPts val="0"/>
              </a:spcBef>
              <a:spcAft>
                <a:spcPts val="0"/>
              </a:spcAft>
              <a:buNone/>
            </a:pPr>
            <a:r>
              <a:rPr lang="en" sz="1600">
                <a:latin typeface="Courier New"/>
                <a:ea typeface="Courier New"/>
                <a:cs typeface="Courier New"/>
                <a:sym typeface="Courier New"/>
              </a:rPr>
              <a:t>    // if a is not 1 or 2 execute code here </a:t>
            </a:r>
          </a:p>
          <a:p>
            <a:pPr lvl="0" rtl="0">
              <a:spcBef>
                <a:spcPts val="0"/>
              </a:spcBef>
              <a:spcAft>
                <a:spcPts val="0"/>
              </a:spcAft>
              <a:buNone/>
            </a:pPr>
            <a:r>
              <a:rPr lang="en" sz="1600">
                <a:latin typeface="Courier New"/>
                <a:ea typeface="Courier New"/>
                <a:cs typeface="Courier New"/>
                <a:sym typeface="Courier New"/>
              </a:rPr>
              <a:t>    break;</a:t>
            </a:r>
          </a:p>
          <a:p>
            <a:pPr lvl="0" rtl="0">
              <a:spcBef>
                <a:spcPts val="0"/>
              </a:spcBef>
              <a:spcAft>
                <a:spcPts val="0"/>
              </a:spcAft>
              <a:buNone/>
            </a:pPr>
            <a:r>
              <a:rPr lang="en" sz="1600">
                <a:latin typeface="Courier New"/>
                <a:ea typeface="Courier New"/>
                <a:cs typeface="Courier New"/>
                <a:sym typeface="Courier New"/>
              </a:rPr>
              <a:t>}</a:t>
            </a:r>
          </a:p>
          <a:p>
            <a:pPr lvl="0" rtl="0">
              <a:spcBef>
                <a:spcPts val="0"/>
              </a:spcBef>
              <a:spcAft>
                <a:spcPts val="0"/>
              </a:spcAft>
              <a:buNone/>
            </a:pPr>
            <a:r>
              <a:t/>
            </a:r>
            <a:endParaRPr sz="1600"/>
          </a:p>
          <a:p>
            <a:pPr lvl="0">
              <a:spcBef>
                <a:spcPts val="0"/>
              </a:spcBef>
              <a:spcAft>
                <a:spcPts val="0"/>
              </a:spcAft>
              <a:buNone/>
            </a:pPr>
            <a:r>
              <a:rPr lang="en" sz="1600"/>
              <a:t>Cases are like big </a:t>
            </a:r>
            <a:r>
              <a:rPr lang="en" sz="1600" u="sng"/>
              <a:t>else-if</a:t>
            </a:r>
            <a:r>
              <a:rPr lang="en" sz="1600"/>
              <a:t> statements. They are not used very often, but when they are, it’s usually when there are lots of possible inputs that need to be processed differently.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175600"/>
            <a:ext cx="8520600" cy="572700"/>
          </a:xfrm>
          <a:prstGeom prst="rect">
            <a:avLst/>
          </a:prstGeom>
        </p:spPr>
        <p:txBody>
          <a:bodyPr anchorCtr="0" anchor="t" bIns="91425" lIns="91425" rIns="91425" tIns="91425">
            <a:noAutofit/>
          </a:bodyPr>
          <a:lstStyle/>
          <a:p>
            <a:pPr lvl="0">
              <a:spcBef>
                <a:spcPts val="0"/>
              </a:spcBef>
              <a:buNone/>
            </a:pPr>
            <a:r>
              <a:rPr lang="en"/>
              <a:t>Loops</a:t>
            </a:r>
          </a:p>
        </p:txBody>
      </p:sp>
      <p:sp>
        <p:nvSpPr>
          <p:cNvPr id="154" name="Shape 154"/>
          <p:cNvSpPr txBox="1"/>
          <p:nvPr>
            <p:ph idx="1" type="body"/>
          </p:nvPr>
        </p:nvSpPr>
        <p:spPr>
          <a:xfrm>
            <a:off x="311700" y="748300"/>
            <a:ext cx="8520600" cy="4236000"/>
          </a:xfrm>
          <a:prstGeom prst="rect">
            <a:avLst/>
          </a:prstGeom>
        </p:spPr>
        <p:txBody>
          <a:bodyPr anchorCtr="0" anchor="t" bIns="91425" lIns="91425" rIns="91425" tIns="91425">
            <a:noAutofit/>
          </a:bodyPr>
          <a:lstStyle/>
          <a:p>
            <a:pPr lvl="0">
              <a:spcBef>
                <a:spcPts val="0"/>
              </a:spcBef>
              <a:buNone/>
            </a:pPr>
            <a:r>
              <a:rPr lang="en"/>
              <a:t>Loops are used in situations where code needs to be repeated. There are three basic types of loops:the </a:t>
            </a:r>
            <a:r>
              <a:rPr lang="en" u="sng"/>
              <a:t>for</a:t>
            </a:r>
            <a:r>
              <a:rPr lang="en"/>
              <a:t> loop, the </a:t>
            </a:r>
            <a:r>
              <a:rPr lang="en" u="sng"/>
              <a:t>while</a:t>
            </a:r>
            <a:r>
              <a:rPr lang="en"/>
              <a:t> loop, and the </a:t>
            </a:r>
            <a:r>
              <a:rPr lang="en" u="sng"/>
              <a:t>do-while</a:t>
            </a:r>
            <a:r>
              <a:rPr lang="en"/>
              <a:t> loop.</a:t>
            </a:r>
          </a:p>
          <a:p>
            <a:pPr lvl="0">
              <a:spcBef>
                <a:spcPts val="0"/>
              </a:spcBef>
              <a:buNone/>
            </a:pPr>
            <a:r>
              <a:rPr lang="en"/>
              <a:t>Loops can have statements that will interrupt their flow. The keyword </a:t>
            </a:r>
            <a:r>
              <a:rPr lang="en" u="sng"/>
              <a:t>break;</a:t>
            </a:r>
            <a:r>
              <a:rPr lang="en"/>
              <a:t> is used to stop and exit the loop entirely. The keyword </a:t>
            </a:r>
            <a:r>
              <a:rPr lang="en" u="sng"/>
              <a:t>continue;</a:t>
            </a:r>
            <a:r>
              <a:rPr lang="en"/>
              <a:t> is used to exit that iteration of the loop and restart that loop at the next iteration.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u="sng"/>
              <a:t>For</a:t>
            </a:r>
            <a:r>
              <a:rPr lang="en"/>
              <a:t> Loop</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a:t>
            </a:r>
            <a:r>
              <a:rPr lang="en" u="sng"/>
              <a:t>for</a:t>
            </a:r>
            <a:r>
              <a:rPr lang="en"/>
              <a:t> loop is used to create a loop with a predefined number of iterations. In other words, a </a:t>
            </a:r>
            <a:r>
              <a:rPr lang="en" u="sng"/>
              <a:t>for</a:t>
            </a:r>
            <a:r>
              <a:rPr lang="en"/>
              <a:t> loop the number of iterations should be defined before the loop runs.</a:t>
            </a:r>
          </a:p>
          <a:p>
            <a:pPr lvl="0">
              <a:spcBef>
                <a:spcPts val="0"/>
              </a:spcBef>
              <a:buNone/>
            </a:pPr>
            <a:r>
              <a:rPr lang="en">
                <a:latin typeface="Courier New"/>
                <a:ea typeface="Courier New"/>
                <a:cs typeface="Courier New"/>
                <a:sym typeface="Courier New"/>
              </a:rPr>
              <a:t>for (int i = 0; i &lt; 20; i++){</a:t>
            </a:r>
          </a:p>
          <a:p>
            <a:pPr lvl="0">
              <a:spcBef>
                <a:spcPts val="0"/>
              </a:spcBef>
              <a:buNone/>
            </a:pPr>
            <a:r>
              <a:rPr lang="en">
                <a:latin typeface="Courier New"/>
                <a:ea typeface="Courier New"/>
                <a:cs typeface="Courier New"/>
                <a:sym typeface="Courier New"/>
              </a:rPr>
              <a:t> //do stuff</a:t>
            </a:r>
          </a:p>
          <a:p>
            <a:pPr lvl="0">
              <a:spcBef>
                <a:spcPts val="0"/>
              </a:spcBef>
              <a:buNone/>
            </a:pPr>
            <a:r>
              <a:rPr lang="en">
                <a:latin typeface="Courier New"/>
                <a:ea typeface="Courier New"/>
                <a:cs typeface="Courier New"/>
                <a:sym typeface="Courier New"/>
              </a:rPr>
              <a:t>}</a:t>
            </a:r>
          </a:p>
          <a:p>
            <a:pPr lvl="0">
              <a:spcBef>
                <a:spcPts val="0"/>
              </a:spcBef>
              <a:buNone/>
            </a:pPr>
            <a:r>
              <a:rPr lang="en"/>
              <a:t>Note: There is no need to write </a:t>
            </a:r>
            <a:r>
              <a:rPr lang="en" u="sng"/>
              <a:t>i++</a:t>
            </a:r>
            <a:r>
              <a:rPr lang="en" u="sng"/>
              <a:t>;</a:t>
            </a:r>
            <a:r>
              <a:rPr lang="en"/>
              <a:t> at the end of the loop, because the </a:t>
            </a:r>
            <a:r>
              <a:rPr lang="en" u="sng"/>
              <a:t>for</a:t>
            </a:r>
            <a:r>
              <a:rPr lang="en"/>
              <a:t> loop will do that automatically.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u="sng"/>
              <a:t>While</a:t>
            </a:r>
            <a:r>
              <a:rPr lang="en"/>
              <a:t> Loop</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a:t>
            </a:r>
            <a:r>
              <a:rPr lang="en" u="sng"/>
              <a:t>while</a:t>
            </a:r>
            <a:r>
              <a:rPr lang="en"/>
              <a:t> loop is used to create a loop without a pre-determined number of iterations. When the conditional is true, the code inside repeats. If the conditional is always true, the loop will repeat forever. For example, a </a:t>
            </a:r>
            <a:r>
              <a:rPr lang="en" u="sng"/>
              <a:t>while</a:t>
            </a:r>
            <a:r>
              <a:rPr lang="en"/>
              <a:t> loop will run until a gyroscope reads ten.</a:t>
            </a:r>
          </a:p>
          <a:p>
            <a:pPr lvl="0">
              <a:lnSpc>
                <a:spcPct val="100000"/>
              </a:lnSpc>
              <a:spcBef>
                <a:spcPts val="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nt a = 0;</a:t>
            </a:r>
          </a:p>
          <a:p>
            <a:pPr lvl="0">
              <a:lnSpc>
                <a:spcPct val="100000"/>
              </a:lnSpc>
              <a:spcBef>
                <a:spcPts val="0"/>
              </a:spcBef>
              <a:spcAft>
                <a:spcPts val="0"/>
              </a:spcAft>
              <a:buNone/>
            </a:pPr>
            <a:r>
              <a:rPr lang="en">
                <a:latin typeface="Courier New"/>
                <a:ea typeface="Courier New"/>
                <a:cs typeface="Courier New"/>
                <a:sym typeface="Courier New"/>
              </a:rPr>
              <a:t>w</a:t>
            </a:r>
            <a:r>
              <a:rPr lang="en">
                <a:latin typeface="Courier New"/>
                <a:ea typeface="Courier New"/>
                <a:cs typeface="Courier New"/>
                <a:sym typeface="Courier New"/>
              </a:rPr>
              <a:t>hile (a &lt; 5) {</a:t>
            </a:r>
          </a:p>
          <a:p>
            <a:pPr lvl="0">
              <a:lnSpc>
                <a:spcPct val="100000"/>
              </a:lnSpc>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a</a:t>
            </a:r>
            <a:r>
              <a:rPr lang="en">
                <a:latin typeface="Courier New"/>
                <a:ea typeface="Courier New"/>
                <a:cs typeface="Courier New"/>
                <a:sym typeface="Courier New"/>
              </a:rPr>
              <a:t>++;</a:t>
            </a:r>
          </a:p>
          <a:p>
            <a:pPr lvl="0">
              <a:lnSpc>
                <a:spcPct val="100000"/>
              </a:lnSpc>
              <a:spcBef>
                <a:spcPts val="0"/>
              </a:spcBef>
              <a:spcAft>
                <a:spcPts val="0"/>
              </a:spcAft>
              <a:buNone/>
            </a:pPr>
            <a:r>
              <a:rPr lang="en">
                <a:latin typeface="Courier New"/>
                <a:ea typeface="Courier New"/>
                <a:cs typeface="Courier New"/>
                <a:sym typeface="Courier New"/>
              </a:rPr>
              <a:t>}</a:t>
            </a:r>
          </a:p>
          <a:p>
            <a:pPr lvl="0">
              <a:lnSpc>
                <a:spcPct val="100000"/>
              </a:lnSpc>
              <a:spcBef>
                <a:spcPts val="0"/>
              </a:spcBef>
              <a:spcAft>
                <a:spcPts val="0"/>
              </a:spcAft>
              <a:buNone/>
            </a:pPr>
            <a:r>
              <a:rPr lang="en">
                <a:latin typeface="Courier New"/>
                <a:ea typeface="Courier New"/>
                <a:cs typeface="Courier New"/>
                <a:sym typeface="Courier New"/>
              </a:rPr>
              <a:t>System.out.println(a); // print out 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Primitive data types</a:t>
            </a:r>
          </a:p>
        </p:txBody>
      </p:sp>
      <p:sp>
        <p:nvSpPr>
          <p:cNvPr id="63" name="Shape 63"/>
          <p:cNvSpPr txBox="1"/>
          <p:nvPr>
            <p:ph idx="1" type="body"/>
          </p:nvPr>
        </p:nvSpPr>
        <p:spPr>
          <a:xfrm>
            <a:off x="311700" y="1152475"/>
            <a:ext cx="8520600" cy="3733800"/>
          </a:xfrm>
          <a:prstGeom prst="rect">
            <a:avLst/>
          </a:prstGeom>
        </p:spPr>
        <p:txBody>
          <a:bodyPr anchorCtr="0" anchor="t" bIns="91425" lIns="91425" rIns="91425" tIns="91425">
            <a:noAutofit/>
          </a:bodyPr>
          <a:lstStyle/>
          <a:p>
            <a:pPr lvl="0" rtl="0">
              <a:spcBef>
                <a:spcPts val="0"/>
              </a:spcBef>
              <a:buNone/>
            </a:pPr>
            <a:r>
              <a:rPr lang="en"/>
              <a:t>Primitive data types are the most basic way to store data</a:t>
            </a:r>
            <a:r>
              <a:rPr lang="en"/>
              <a:t>.</a:t>
            </a:r>
          </a:p>
          <a:p>
            <a:pPr lvl="0" rtl="0">
              <a:spcBef>
                <a:spcPts val="0"/>
              </a:spcBef>
              <a:buNone/>
            </a:pPr>
            <a:r>
              <a:rPr lang="en"/>
              <a:t>The primitive data types you will use the most in Java are: </a:t>
            </a:r>
          </a:p>
          <a:p>
            <a:pPr indent="-228600" lvl="0" marL="457200" rtl="0">
              <a:spcBef>
                <a:spcPts val="0"/>
              </a:spcBef>
              <a:buFont typeface="Courier New"/>
            </a:pPr>
            <a:r>
              <a:rPr lang="en">
                <a:latin typeface="Courier New"/>
                <a:ea typeface="Courier New"/>
                <a:cs typeface="Courier New"/>
                <a:sym typeface="Courier New"/>
              </a:rPr>
              <a:t>boolean</a:t>
            </a:r>
          </a:p>
          <a:p>
            <a:pPr indent="-228600" lvl="0" marL="457200" rtl="0">
              <a:spcBef>
                <a:spcPts val="0"/>
              </a:spcBef>
              <a:buFont typeface="Courier New"/>
            </a:pPr>
            <a:r>
              <a:rPr lang="en">
                <a:latin typeface="Courier New"/>
                <a:ea typeface="Courier New"/>
                <a:cs typeface="Courier New"/>
                <a:sym typeface="Courier New"/>
              </a:rPr>
              <a:t>int</a:t>
            </a:r>
          </a:p>
          <a:p>
            <a:pPr indent="-228600" lvl="0" marL="457200" rtl="0">
              <a:spcBef>
                <a:spcPts val="0"/>
              </a:spcBef>
              <a:buFont typeface="Courier New"/>
            </a:pPr>
            <a:r>
              <a:rPr lang="en">
                <a:latin typeface="Courier New"/>
                <a:ea typeface="Courier New"/>
                <a:cs typeface="Courier New"/>
                <a:sym typeface="Courier New"/>
              </a:rPr>
              <a:t>double</a:t>
            </a:r>
          </a:p>
          <a:p>
            <a:pPr lvl="0" rtl="0">
              <a:spcBef>
                <a:spcPts val="0"/>
              </a:spcBef>
              <a:buNone/>
            </a:pPr>
            <a:r>
              <a:rPr lang="en"/>
              <a:t>The other primitives are: </a:t>
            </a:r>
            <a:r>
              <a:rPr lang="en">
                <a:latin typeface="Courier New"/>
                <a:ea typeface="Courier New"/>
                <a:cs typeface="Courier New"/>
                <a:sym typeface="Courier New"/>
              </a:rPr>
              <a:t>float</a:t>
            </a:r>
            <a:r>
              <a:rPr lang="en"/>
              <a:t>, </a:t>
            </a:r>
            <a:r>
              <a:rPr lang="en">
                <a:latin typeface="Courier New"/>
                <a:ea typeface="Courier New"/>
                <a:cs typeface="Courier New"/>
                <a:sym typeface="Courier New"/>
              </a:rPr>
              <a:t>char</a:t>
            </a:r>
            <a:r>
              <a:rPr lang="en"/>
              <a:t>, </a:t>
            </a:r>
            <a:r>
              <a:rPr lang="en">
                <a:latin typeface="Courier New"/>
                <a:ea typeface="Courier New"/>
                <a:cs typeface="Courier New"/>
                <a:sym typeface="Courier New"/>
              </a:rPr>
              <a:t>long</a:t>
            </a:r>
            <a:r>
              <a:rPr lang="en"/>
              <a:t>, </a:t>
            </a:r>
            <a:r>
              <a:rPr lang="en">
                <a:latin typeface="Courier New"/>
                <a:ea typeface="Courier New"/>
                <a:cs typeface="Courier New"/>
                <a:sym typeface="Courier New"/>
              </a:rPr>
              <a:t>short</a:t>
            </a:r>
            <a:r>
              <a:rPr lang="en"/>
              <a:t>, and </a:t>
            </a:r>
            <a:r>
              <a:rPr lang="en">
                <a:latin typeface="Courier New"/>
                <a:ea typeface="Courier New"/>
                <a:cs typeface="Courier New"/>
                <a:sym typeface="Courier New"/>
              </a:rPr>
              <a:t>byte</a:t>
            </a:r>
            <a:r>
              <a:rPr lang="en"/>
              <a:t>, but those are rarely used in FRC.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u="sng"/>
              <a:t>Do - While</a:t>
            </a:r>
            <a:r>
              <a:rPr lang="en"/>
              <a:t> Loop</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a:t>
            </a:r>
            <a:r>
              <a:rPr lang="en" u="sng"/>
              <a:t>do - while</a:t>
            </a:r>
            <a:r>
              <a:rPr lang="en"/>
              <a:t> loop is similar to a </a:t>
            </a:r>
            <a:r>
              <a:rPr lang="en" u="sng"/>
              <a:t>while</a:t>
            </a:r>
            <a:r>
              <a:rPr lang="en"/>
              <a:t> loop, except the condition is at the bottom, ensuring that the code will run at least once.</a:t>
            </a:r>
          </a:p>
          <a:p>
            <a:pPr lvl="0">
              <a:lnSpc>
                <a:spcPct val="100000"/>
              </a:lnSpc>
              <a:spcBef>
                <a:spcPts val="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nt a = 0;</a:t>
            </a:r>
          </a:p>
          <a:p>
            <a:pPr lvl="0">
              <a:lnSpc>
                <a:spcPct val="100000"/>
              </a:lnSpc>
              <a:spcBef>
                <a:spcPts val="0"/>
              </a:spcBef>
              <a:spcAft>
                <a:spcPts val="0"/>
              </a:spcAft>
              <a:buNone/>
            </a:pPr>
            <a:r>
              <a:rPr lang="en">
                <a:latin typeface="Courier New"/>
                <a:ea typeface="Courier New"/>
                <a:cs typeface="Courier New"/>
                <a:sym typeface="Courier New"/>
              </a:rPr>
              <a:t>d</a:t>
            </a:r>
            <a:r>
              <a:rPr lang="en">
                <a:latin typeface="Courier New"/>
                <a:ea typeface="Courier New"/>
                <a:cs typeface="Courier New"/>
                <a:sym typeface="Courier New"/>
              </a:rPr>
              <a:t>o {</a:t>
            </a:r>
          </a:p>
          <a:p>
            <a:pPr lvl="0">
              <a:lnSpc>
                <a:spcPct val="100000"/>
              </a:lnSpc>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a+</a:t>
            </a:r>
            <a:r>
              <a:rPr lang="en">
                <a:latin typeface="Courier New"/>
                <a:ea typeface="Courier New"/>
                <a:cs typeface="Courier New"/>
                <a:sym typeface="Courier New"/>
              </a:rPr>
              <a:t>+;</a:t>
            </a:r>
          </a:p>
          <a:p>
            <a:pPr lvl="0">
              <a:lnSpc>
                <a:spcPct val="100000"/>
              </a:lnSpc>
              <a:spcBef>
                <a:spcPts val="0"/>
              </a:spcBef>
              <a:spcAft>
                <a:spcPts val="0"/>
              </a:spcAft>
              <a:buNone/>
            </a:pPr>
            <a:r>
              <a:rPr lang="en">
                <a:latin typeface="Courier New"/>
                <a:ea typeface="Courier New"/>
                <a:cs typeface="Courier New"/>
                <a:sym typeface="Courier New"/>
              </a:rPr>
              <a:t>} while (a &lt; 5);</a:t>
            </a:r>
          </a:p>
          <a:p>
            <a:pPr lvl="0">
              <a:lnSpc>
                <a:spcPct val="100000"/>
              </a:lnSpc>
              <a:spcBef>
                <a:spcPts val="0"/>
              </a:spcBef>
              <a:spcAft>
                <a:spcPts val="0"/>
              </a:spcAft>
              <a:buNone/>
            </a:pPr>
            <a:r>
              <a:rPr lang="en">
                <a:latin typeface="Courier New"/>
                <a:ea typeface="Courier New"/>
                <a:cs typeface="Courier New"/>
                <a:sym typeface="Courier New"/>
              </a:rPr>
              <a:t>System.out.println(a); // 5</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Arrays</a:t>
            </a:r>
          </a:p>
        </p:txBody>
      </p:sp>
      <p:sp>
        <p:nvSpPr>
          <p:cNvPr id="178" name="Shape 178"/>
          <p:cNvSpPr txBox="1"/>
          <p:nvPr>
            <p:ph idx="1" type="body"/>
          </p:nvPr>
        </p:nvSpPr>
        <p:spPr>
          <a:xfrm>
            <a:off x="311700" y="1152475"/>
            <a:ext cx="8520600" cy="3642600"/>
          </a:xfrm>
          <a:prstGeom prst="rect">
            <a:avLst/>
          </a:prstGeom>
        </p:spPr>
        <p:txBody>
          <a:bodyPr anchorCtr="0" anchor="t" bIns="91425" lIns="91425" rIns="91425" tIns="91425">
            <a:noAutofit/>
          </a:bodyPr>
          <a:lstStyle/>
          <a:p>
            <a:pPr lvl="0">
              <a:spcBef>
                <a:spcPts val="0"/>
              </a:spcBef>
              <a:buNone/>
            </a:pPr>
            <a:r>
              <a:rPr lang="en"/>
              <a:t>An array is a way to organize and store multiple pieces of data in one place. An array can only store one type of data. The length of an array must be predefined (be careful with this). There are a few different methods that can be called on an array but they are rarely used in FRC.</a:t>
            </a:r>
          </a:p>
          <a:p>
            <a:pPr lvl="0" rtl="0">
              <a:lnSpc>
                <a:spcPct val="100000"/>
              </a:lnSpc>
              <a:spcBef>
                <a:spcPts val="0"/>
              </a:spcBef>
              <a:spcAft>
                <a:spcPts val="0"/>
              </a:spcAft>
              <a:buNone/>
            </a:pPr>
            <a:r>
              <a:rPr lang="en">
                <a:latin typeface="Courier New"/>
                <a:ea typeface="Courier New"/>
                <a:cs typeface="Courier New"/>
                <a:sym typeface="Courier New"/>
              </a:rPr>
              <a:t>// Makes an Array of ints with a length of four</a:t>
            </a:r>
          </a:p>
          <a:p>
            <a:pPr lvl="0" rtl="0">
              <a:lnSpc>
                <a:spcPct val="100000"/>
              </a:lnSpc>
              <a:spcBef>
                <a:spcPts val="0"/>
              </a:spcBef>
              <a:spcAft>
                <a:spcPts val="0"/>
              </a:spcAft>
              <a:buNone/>
            </a:pPr>
            <a:r>
              <a:rPr lang="en">
                <a:latin typeface="Courier New"/>
                <a:ea typeface="Courier New"/>
                <a:cs typeface="Courier New"/>
                <a:sym typeface="Courier New"/>
              </a:rPr>
              <a:t>int[] c = new int[4];</a:t>
            </a:r>
          </a:p>
          <a:p>
            <a:pPr lvl="0">
              <a:lnSpc>
                <a:spcPct val="100000"/>
              </a:lnSpc>
              <a:spcBef>
                <a:spcPts val="0"/>
              </a:spcBef>
              <a:spcAft>
                <a:spcPts val="0"/>
              </a:spcAft>
              <a:buNone/>
            </a:pPr>
            <a:r>
              <a:rPr lang="en">
                <a:latin typeface="Courier New"/>
                <a:ea typeface="Courier New"/>
                <a:cs typeface="Courier New"/>
                <a:sym typeface="Courier New"/>
              </a:rPr>
              <a:t>c[2] = 5; // Puts a five at the third spot in the list</a:t>
            </a:r>
          </a:p>
          <a:p>
            <a:pPr lvl="0">
              <a:lnSpc>
                <a:spcPct val="100000"/>
              </a:lnSpc>
              <a:spcBef>
                <a:spcPts val="0"/>
              </a:spcBef>
              <a:spcAft>
                <a:spcPts val="0"/>
              </a:spcAft>
              <a:buNone/>
            </a:pPr>
            <a:r>
              <a:rPr lang="en">
                <a:latin typeface="Courier New"/>
                <a:ea typeface="Courier New"/>
                <a:cs typeface="Courier New"/>
                <a:sym typeface="Courier New"/>
              </a:rPr>
              <a:t>c[0] = 3; // The start of the Array is at zero, not one!</a:t>
            </a:r>
          </a:p>
          <a:p>
            <a:pPr lvl="0">
              <a:lnSpc>
                <a:spcPct val="100000"/>
              </a:lnSpc>
              <a:spcBef>
                <a:spcPts val="0"/>
              </a:spcBef>
              <a:spcAft>
                <a:spcPts val="0"/>
              </a:spcAft>
              <a:buNone/>
            </a:pPr>
            <a:r>
              <a:rPr lang="en">
                <a:latin typeface="Courier New"/>
                <a:ea typeface="Courier New"/>
                <a:cs typeface="Courier New"/>
                <a:sym typeface="Courier New"/>
              </a:rPr>
              <a:t>c[1] = 2; </a:t>
            </a:r>
          </a:p>
          <a:p>
            <a:pPr lvl="0" rtl="0">
              <a:lnSpc>
                <a:spcPct val="100000"/>
              </a:lnSpc>
              <a:spcBef>
                <a:spcPts val="0"/>
              </a:spcBef>
              <a:spcAft>
                <a:spcPts val="0"/>
              </a:spcAft>
              <a:buNone/>
            </a:pPr>
            <a:r>
              <a:rPr lang="en">
                <a:latin typeface="Courier New"/>
                <a:ea typeface="Courier New"/>
                <a:cs typeface="Courier New"/>
                <a:sym typeface="Courier New"/>
              </a:rPr>
              <a:t>c[3] = 7;  </a:t>
            </a:r>
          </a:p>
          <a:p>
            <a:pPr lvl="0">
              <a:lnSpc>
                <a:spcPct val="100000"/>
              </a:lnSpc>
              <a:spcBef>
                <a:spcPts val="0"/>
              </a:spcBef>
              <a:spcAft>
                <a:spcPts val="0"/>
              </a:spcAft>
              <a:buNone/>
            </a:pPr>
            <a:r>
              <a:rPr lang="en">
                <a:latin typeface="Courier New"/>
                <a:ea typeface="Courier New"/>
                <a:cs typeface="Courier New"/>
                <a:sym typeface="Courier New"/>
              </a:rPr>
              <a:t>c == {3, 2, 5, 7} // true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109300"/>
            <a:ext cx="8520600" cy="532800"/>
          </a:xfrm>
          <a:prstGeom prst="rect">
            <a:avLst/>
          </a:prstGeom>
        </p:spPr>
        <p:txBody>
          <a:bodyPr anchorCtr="0" anchor="t" bIns="91425" lIns="91425" rIns="91425" tIns="91425">
            <a:noAutofit/>
          </a:bodyPr>
          <a:lstStyle/>
          <a:p>
            <a:pPr lvl="0" rtl="0">
              <a:spcBef>
                <a:spcPts val="0"/>
              </a:spcBef>
              <a:buNone/>
            </a:pPr>
            <a:r>
              <a:rPr lang="en" u="sng"/>
              <a:t>ArrayList</a:t>
            </a:r>
            <a:r>
              <a:rPr lang="en"/>
              <a:t>: a better Array*</a:t>
            </a:r>
          </a:p>
        </p:txBody>
      </p:sp>
      <p:sp>
        <p:nvSpPr>
          <p:cNvPr id="184" name="Shape 184"/>
          <p:cNvSpPr txBox="1"/>
          <p:nvPr>
            <p:ph idx="1" type="body"/>
          </p:nvPr>
        </p:nvSpPr>
        <p:spPr>
          <a:xfrm>
            <a:off x="311725" y="642025"/>
            <a:ext cx="8650200" cy="4296600"/>
          </a:xfrm>
          <a:prstGeom prst="rect">
            <a:avLst/>
          </a:prstGeom>
        </p:spPr>
        <p:txBody>
          <a:bodyPr anchorCtr="0" anchor="t" bIns="91425" lIns="91425" rIns="91425" tIns="91425">
            <a:noAutofit/>
          </a:bodyPr>
          <a:lstStyle/>
          <a:p>
            <a:pPr lvl="0">
              <a:spcBef>
                <a:spcPts val="0"/>
              </a:spcBef>
              <a:spcAft>
                <a:spcPts val="0"/>
              </a:spcAft>
              <a:buNone/>
            </a:pPr>
            <a:r>
              <a:rPr lang="en" sz="1600"/>
              <a:t>Using an </a:t>
            </a:r>
            <a:r>
              <a:rPr lang="en" sz="1600" u="sng"/>
              <a:t>ArrayList</a:t>
            </a:r>
            <a:r>
              <a:rPr lang="en" sz="1600"/>
              <a:t> is more powerful than using an array because it has less restrictions, but will require more memory space, see below. </a:t>
            </a:r>
          </a:p>
          <a:p>
            <a:pPr lvl="0" rtl="0">
              <a:spcBef>
                <a:spcPts val="0"/>
              </a:spcBef>
              <a:spcAft>
                <a:spcPts val="0"/>
              </a:spcAft>
              <a:buNone/>
            </a:pPr>
            <a:r>
              <a:rPr lang="en" sz="1600">
                <a:latin typeface="Courier New"/>
                <a:ea typeface="Courier New"/>
                <a:cs typeface="Courier New"/>
                <a:sym typeface="Courier New"/>
              </a:rPr>
              <a:t>ArrayList&lt;Integer&gt; ints = new ArrayList&lt;&gt;(); // diamond operator</a:t>
            </a:r>
          </a:p>
          <a:p>
            <a:pPr lvl="0">
              <a:spcBef>
                <a:spcPts val="0"/>
              </a:spcBef>
              <a:spcAft>
                <a:spcPts val="0"/>
              </a:spcAft>
              <a:buNone/>
            </a:pPr>
            <a:r>
              <a:rPr lang="en" sz="1600">
                <a:latin typeface="Courier New"/>
                <a:ea typeface="Courier New"/>
                <a:cs typeface="Courier New"/>
                <a:sym typeface="Courier New"/>
              </a:rPr>
              <a:t>// makes an ArrayList of Integers</a:t>
            </a:r>
          </a:p>
          <a:p>
            <a:pPr lvl="0">
              <a:spcBef>
                <a:spcPts val="0"/>
              </a:spcBef>
              <a:spcAft>
                <a:spcPts val="0"/>
              </a:spcAft>
              <a:buNone/>
            </a:pPr>
            <a:r>
              <a:rPr lang="en" sz="1600">
                <a:latin typeface="Courier New"/>
                <a:ea typeface="Courier New"/>
                <a:cs typeface="Courier New"/>
                <a:sym typeface="Courier New"/>
              </a:rPr>
              <a:t>ints.add(7); //Adds the integer 7 to the ArrayList</a:t>
            </a:r>
          </a:p>
          <a:p>
            <a:pPr lvl="0">
              <a:spcBef>
                <a:spcPts val="0"/>
              </a:spcBef>
              <a:buNone/>
            </a:pPr>
            <a:r>
              <a:rPr lang="en" sz="1600">
                <a:latin typeface="Courier New"/>
                <a:ea typeface="Courier New"/>
                <a:cs typeface="Courier New"/>
                <a:sym typeface="Courier New"/>
              </a:rPr>
              <a:t>ints.get(0); // returns 7, the first item in the ArrayList</a:t>
            </a:r>
          </a:p>
          <a:p>
            <a:pPr lvl="0">
              <a:spcBef>
                <a:spcPts val="0"/>
              </a:spcBef>
              <a:buNone/>
            </a:pPr>
            <a:r>
              <a:rPr lang="en" sz="1600"/>
              <a:t>There are many other methods in the </a:t>
            </a:r>
            <a:r>
              <a:rPr lang="en" sz="1600" u="sng"/>
              <a:t>ArrayList</a:t>
            </a:r>
            <a:r>
              <a:rPr lang="en" sz="1600"/>
              <a:t> class that can help to modify or evaluate the </a:t>
            </a:r>
            <a:r>
              <a:rPr lang="en" sz="1600" u="sng"/>
              <a:t>ArrayList</a:t>
            </a:r>
            <a:r>
              <a:rPr lang="en" sz="1600"/>
              <a:t>. For example the </a:t>
            </a:r>
            <a:r>
              <a:rPr lang="en" sz="1600" u="sng"/>
              <a:t>.contains();</a:t>
            </a:r>
            <a:r>
              <a:rPr lang="en" sz="1600"/>
              <a:t> method can take in a parameter and returns true if that parameter in the </a:t>
            </a:r>
            <a:r>
              <a:rPr lang="en" sz="1600" u="sng"/>
              <a:t>ArrayList</a:t>
            </a:r>
            <a:r>
              <a:rPr lang="en" sz="1600"/>
              <a:t>.</a:t>
            </a:r>
          </a:p>
          <a:p>
            <a:pPr lvl="0">
              <a:spcBef>
                <a:spcPts val="0"/>
              </a:spcBef>
              <a:buNone/>
            </a:pPr>
            <a:r>
              <a:rPr lang="en" sz="1400"/>
              <a:t>Side note: in Java 8, they introduced “the diamond operator” which is &lt;&gt;. This means that the type of the ArrayList will be inferred if possible. For example, when I construct the ArrayList, I only put &lt;Integer&gt; the first time, and &lt;&gt; the second time. In Java 7 and below, these have to match.</a:t>
            </a:r>
          </a:p>
          <a:p>
            <a:pPr lvl="0" rtl="0">
              <a:spcBef>
                <a:spcPts val="0"/>
              </a:spcBef>
              <a:spcAft>
                <a:spcPts val="0"/>
              </a:spcAft>
              <a:buNone/>
            </a:pPr>
            <a:r>
              <a:rPr lang="en" sz="1400"/>
              <a:t>* ArrayLists require more memory, but there is more than enough memory on the roboRIO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130825"/>
            <a:ext cx="8520600" cy="572700"/>
          </a:xfrm>
          <a:prstGeom prst="rect">
            <a:avLst/>
          </a:prstGeom>
        </p:spPr>
        <p:txBody>
          <a:bodyPr anchorCtr="0" anchor="t" bIns="91425" lIns="91425" rIns="91425" tIns="91425">
            <a:noAutofit/>
          </a:bodyPr>
          <a:lstStyle/>
          <a:p>
            <a:pPr lvl="0">
              <a:spcBef>
                <a:spcPts val="0"/>
              </a:spcBef>
              <a:buNone/>
            </a:pPr>
            <a:r>
              <a:rPr lang="en"/>
              <a:t>Methods</a:t>
            </a:r>
          </a:p>
        </p:txBody>
      </p:sp>
      <p:sp>
        <p:nvSpPr>
          <p:cNvPr id="190" name="Shape 190"/>
          <p:cNvSpPr txBox="1"/>
          <p:nvPr>
            <p:ph idx="1" type="body"/>
          </p:nvPr>
        </p:nvSpPr>
        <p:spPr>
          <a:xfrm>
            <a:off x="311700" y="742625"/>
            <a:ext cx="8520600" cy="4155000"/>
          </a:xfrm>
          <a:prstGeom prst="rect">
            <a:avLst/>
          </a:prstGeom>
        </p:spPr>
        <p:txBody>
          <a:bodyPr anchorCtr="0" anchor="t" bIns="91425" lIns="91425" rIns="91425" tIns="91425">
            <a:noAutofit/>
          </a:bodyPr>
          <a:lstStyle/>
          <a:p>
            <a:pPr lvl="0">
              <a:spcBef>
                <a:spcPts val="0"/>
              </a:spcBef>
              <a:buNone/>
            </a:pPr>
            <a:r>
              <a:rPr lang="en" sz="1600"/>
              <a:t>Methods add functionality to code. Methods can isolate different functions and allow for them to be used more than once. Methods can return values: meaning, when a method is called it will spit back whatever it is set to return. Please note, unlike in Python, the return type of the method must be defined.</a:t>
            </a:r>
          </a:p>
          <a:p>
            <a:pPr lvl="0">
              <a:lnSpc>
                <a:spcPct val="100000"/>
              </a:lnSpc>
              <a:spcBef>
                <a:spcPts val="0"/>
              </a:spcBef>
              <a:spcAft>
                <a:spcPts val="0"/>
              </a:spcAft>
              <a:buNone/>
            </a:pPr>
            <a:r>
              <a:rPr lang="en" sz="1500">
                <a:latin typeface="Courier New"/>
                <a:ea typeface="Courier New"/>
                <a:cs typeface="Courier New"/>
                <a:sym typeface="Courier New"/>
              </a:rPr>
              <a:t>p</a:t>
            </a:r>
            <a:r>
              <a:rPr lang="en" sz="1500">
                <a:latin typeface="Courier New"/>
                <a:ea typeface="Courier New"/>
                <a:cs typeface="Courier New"/>
                <a:sym typeface="Courier New"/>
              </a:rPr>
              <a:t>ublic void printValue(int a) {</a:t>
            </a:r>
          </a:p>
          <a:p>
            <a:pPr lvl="0">
              <a:lnSpc>
                <a:spcPct val="100000"/>
              </a:lnSpc>
              <a:spcBef>
                <a:spcPts val="0"/>
              </a:spcBef>
              <a:spcAft>
                <a:spcPts val="0"/>
              </a:spcAft>
              <a:buNone/>
            </a:pPr>
            <a:r>
              <a:rPr lang="en" sz="1500">
                <a:latin typeface="Courier New"/>
                <a:ea typeface="Courier New"/>
                <a:cs typeface="Courier New"/>
                <a:sym typeface="Courier New"/>
              </a:rPr>
              <a:t>  // executes code here</a:t>
            </a:r>
          </a:p>
          <a:p>
            <a:pPr lvl="0">
              <a:lnSpc>
                <a:spcPct val="100000"/>
              </a:lnSpc>
              <a:spcBef>
                <a:spcPts val="0"/>
              </a:spcBef>
              <a:spcAft>
                <a:spcPts val="0"/>
              </a:spcAft>
              <a:buNone/>
            </a:pPr>
            <a:r>
              <a:rPr lang="en" sz="1500">
                <a:latin typeface="Courier New"/>
                <a:ea typeface="Courier New"/>
                <a:cs typeface="Courier New"/>
                <a:sym typeface="Courier New"/>
              </a:rPr>
              <a:t>  System.out.println(</a:t>
            </a:r>
            <a:r>
              <a:rPr lang="en" sz="1500">
                <a:latin typeface="Courier New"/>
                <a:ea typeface="Courier New"/>
                <a:cs typeface="Courier New"/>
                <a:sym typeface="Courier New"/>
              </a:rPr>
              <a:t>a</a:t>
            </a:r>
            <a:r>
              <a:rPr lang="en" sz="1500">
                <a:latin typeface="Courier New"/>
                <a:ea typeface="Courier New"/>
                <a:cs typeface="Courier New"/>
                <a:sym typeface="Courier New"/>
              </a:rPr>
              <a:t>);</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p</a:t>
            </a:r>
            <a:r>
              <a:rPr lang="en" sz="1500">
                <a:latin typeface="Courier New"/>
                <a:ea typeface="Courier New"/>
                <a:cs typeface="Courier New"/>
                <a:sym typeface="Courier New"/>
              </a:rPr>
              <a:t>ublic int addOne(int a) {</a:t>
            </a:r>
          </a:p>
          <a:p>
            <a:pPr lvl="0" rtl="0">
              <a:lnSpc>
                <a:spcPct val="100000"/>
              </a:lnSpc>
              <a:spcBef>
                <a:spcPts val="0"/>
              </a:spcBef>
              <a:spcAft>
                <a:spcPts val="0"/>
              </a:spcAft>
              <a:buNone/>
            </a:pPr>
            <a:r>
              <a:rPr lang="en" sz="1500">
                <a:latin typeface="Courier New"/>
                <a:ea typeface="Courier New"/>
                <a:cs typeface="Courier New"/>
                <a:sym typeface="Courier New"/>
              </a:rPr>
              <a:t>  // ...</a:t>
            </a:r>
          </a:p>
          <a:p>
            <a:pPr lvl="0" rtl="0">
              <a:lnSpc>
                <a:spcPct val="100000"/>
              </a:lnSpc>
              <a:spcBef>
                <a:spcPts val="0"/>
              </a:spcBef>
              <a:spcAft>
                <a:spcPts val="0"/>
              </a:spcAft>
              <a:buNone/>
            </a:pPr>
            <a:r>
              <a:rPr lang="en" sz="1500">
                <a:latin typeface="Courier New"/>
                <a:ea typeface="Courier New"/>
                <a:cs typeface="Courier New"/>
                <a:sym typeface="Courier New"/>
              </a:rPr>
              <a:t>  </a:t>
            </a:r>
            <a:r>
              <a:rPr lang="en" sz="1500">
                <a:latin typeface="Courier New"/>
                <a:ea typeface="Courier New"/>
                <a:cs typeface="Courier New"/>
                <a:sym typeface="Courier New"/>
              </a:rPr>
              <a:t>r</a:t>
            </a:r>
            <a:r>
              <a:rPr lang="en" sz="1500">
                <a:latin typeface="Courier New"/>
                <a:ea typeface="Courier New"/>
                <a:cs typeface="Courier New"/>
                <a:sym typeface="Courier New"/>
              </a:rPr>
              <a:t>eturn a + 1;</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cxnSp>
        <p:nvCxnSpPr>
          <p:cNvPr id="191" name="Shape 191"/>
          <p:cNvCxnSpPr/>
          <p:nvPr/>
        </p:nvCxnSpPr>
        <p:spPr>
          <a:xfrm>
            <a:off x="573775" y="3551950"/>
            <a:ext cx="109200" cy="232200"/>
          </a:xfrm>
          <a:prstGeom prst="straightConnector1">
            <a:avLst/>
          </a:prstGeom>
          <a:noFill/>
          <a:ln cap="flat" cmpd="sng" w="19050">
            <a:solidFill>
              <a:srgbClr val="FFFFFF"/>
            </a:solidFill>
            <a:prstDash val="solid"/>
            <a:round/>
            <a:headEnd len="lg" w="lg" type="none"/>
            <a:tailEnd len="lg" w="lg" type="triangle"/>
          </a:ln>
        </p:spPr>
      </p:cxnSp>
      <p:sp>
        <p:nvSpPr>
          <p:cNvPr id="192" name="Shape 192"/>
          <p:cNvSpPr txBox="1"/>
          <p:nvPr/>
        </p:nvSpPr>
        <p:spPr>
          <a:xfrm>
            <a:off x="79475" y="3244650"/>
            <a:ext cx="1518900" cy="286800"/>
          </a:xfrm>
          <a:prstGeom prst="rect">
            <a:avLst/>
          </a:prstGeom>
          <a:noFill/>
          <a:ln>
            <a:noFill/>
          </a:ln>
        </p:spPr>
        <p:txBody>
          <a:bodyPr anchorCtr="0" anchor="t" bIns="91425" lIns="91425" rIns="91425" tIns="91425">
            <a:noAutofit/>
          </a:bodyPr>
          <a:lstStyle/>
          <a:p>
            <a:pPr lvl="0">
              <a:spcBef>
                <a:spcPts val="0"/>
              </a:spcBef>
              <a:buNone/>
            </a:pPr>
            <a:r>
              <a:rPr lang="en">
                <a:solidFill>
                  <a:srgbClr val="9E9E9E"/>
                </a:solidFill>
              </a:rPr>
              <a:t>Access</a:t>
            </a:r>
            <a:r>
              <a:rPr lang="en">
                <a:solidFill>
                  <a:srgbClr val="9E9E9E"/>
                </a:solidFill>
              </a:rPr>
              <a:t> Modifier</a:t>
            </a:r>
          </a:p>
        </p:txBody>
      </p:sp>
      <p:cxnSp>
        <p:nvCxnSpPr>
          <p:cNvPr id="193" name="Shape 193"/>
          <p:cNvCxnSpPr/>
          <p:nvPr/>
        </p:nvCxnSpPr>
        <p:spPr>
          <a:xfrm flipH="1">
            <a:off x="1413775" y="3306050"/>
            <a:ext cx="252900" cy="478200"/>
          </a:xfrm>
          <a:prstGeom prst="straightConnector1">
            <a:avLst/>
          </a:prstGeom>
          <a:noFill/>
          <a:ln cap="flat" cmpd="sng" w="19050">
            <a:solidFill>
              <a:srgbClr val="FFFFFF"/>
            </a:solidFill>
            <a:prstDash val="solid"/>
            <a:round/>
            <a:headEnd len="lg" w="lg" type="none"/>
            <a:tailEnd len="lg" w="lg" type="triangle"/>
          </a:ln>
        </p:spPr>
      </p:cxnSp>
      <p:sp>
        <p:nvSpPr>
          <p:cNvPr id="194" name="Shape 194"/>
          <p:cNvSpPr txBox="1"/>
          <p:nvPr/>
        </p:nvSpPr>
        <p:spPr>
          <a:xfrm>
            <a:off x="1598375" y="2998675"/>
            <a:ext cx="2821200" cy="327900"/>
          </a:xfrm>
          <a:prstGeom prst="rect">
            <a:avLst/>
          </a:prstGeom>
          <a:noFill/>
          <a:ln>
            <a:noFill/>
          </a:ln>
        </p:spPr>
        <p:txBody>
          <a:bodyPr anchorCtr="0" anchor="t" bIns="91425" lIns="91425" rIns="91425" tIns="91425">
            <a:noAutofit/>
          </a:bodyPr>
          <a:lstStyle/>
          <a:p>
            <a:pPr lvl="0">
              <a:spcBef>
                <a:spcPts val="0"/>
              </a:spcBef>
              <a:buNone/>
            </a:pPr>
            <a:r>
              <a:rPr lang="en">
                <a:solidFill>
                  <a:srgbClr val="9E9E9E"/>
                </a:solidFill>
              </a:rPr>
              <a:t>Return type (void is no return)</a:t>
            </a:r>
          </a:p>
        </p:txBody>
      </p:sp>
      <p:cxnSp>
        <p:nvCxnSpPr>
          <p:cNvPr id="195" name="Shape 195"/>
          <p:cNvCxnSpPr/>
          <p:nvPr/>
        </p:nvCxnSpPr>
        <p:spPr>
          <a:xfrm flipH="1">
            <a:off x="2185725" y="3555250"/>
            <a:ext cx="246000" cy="249300"/>
          </a:xfrm>
          <a:prstGeom prst="straightConnector1">
            <a:avLst/>
          </a:prstGeom>
          <a:noFill/>
          <a:ln cap="flat" cmpd="sng" w="19050">
            <a:solidFill>
              <a:srgbClr val="FFFFFF"/>
            </a:solidFill>
            <a:prstDash val="solid"/>
            <a:round/>
            <a:headEnd len="lg" w="lg" type="none"/>
            <a:tailEnd len="lg" w="lg" type="triangle"/>
          </a:ln>
        </p:spPr>
      </p:cxnSp>
      <p:sp>
        <p:nvSpPr>
          <p:cNvPr id="196" name="Shape 196"/>
          <p:cNvSpPr txBox="1"/>
          <p:nvPr/>
        </p:nvSpPr>
        <p:spPr>
          <a:xfrm>
            <a:off x="2397475" y="3306050"/>
            <a:ext cx="901500" cy="327900"/>
          </a:xfrm>
          <a:prstGeom prst="rect">
            <a:avLst/>
          </a:prstGeom>
          <a:noFill/>
          <a:ln>
            <a:noFill/>
          </a:ln>
        </p:spPr>
        <p:txBody>
          <a:bodyPr anchorCtr="0" anchor="t" bIns="91425" lIns="91425" rIns="91425" tIns="91425">
            <a:noAutofit/>
          </a:bodyPr>
          <a:lstStyle/>
          <a:p>
            <a:pPr lvl="0">
              <a:spcBef>
                <a:spcPts val="0"/>
              </a:spcBef>
              <a:buNone/>
            </a:pPr>
            <a:r>
              <a:rPr lang="en">
                <a:solidFill>
                  <a:srgbClr val="9E9E9E"/>
                </a:solidFill>
              </a:rPr>
              <a:t>Name</a:t>
            </a:r>
          </a:p>
        </p:txBody>
      </p:sp>
      <p:cxnSp>
        <p:nvCxnSpPr>
          <p:cNvPr id="197" name="Shape 197"/>
          <p:cNvCxnSpPr/>
          <p:nvPr/>
        </p:nvCxnSpPr>
        <p:spPr>
          <a:xfrm rot="10800000">
            <a:off x="2827850" y="3954900"/>
            <a:ext cx="300600" cy="273300"/>
          </a:xfrm>
          <a:prstGeom prst="straightConnector1">
            <a:avLst/>
          </a:prstGeom>
          <a:noFill/>
          <a:ln cap="flat" cmpd="sng" w="19050">
            <a:solidFill>
              <a:srgbClr val="FFFFFF"/>
            </a:solidFill>
            <a:prstDash val="solid"/>
            <a:round/>
            <a:headEnd len="lg" w="lg" type="none"/>
            <a:tailEnd len="lg" w="lg" type="triangle"/>
          </a:ln>
        </p:spPr>
      </p:cxnSp>
      <p:sp>
        <p:nvSpPr>
          <p:cNvPr id="198" name="Shape 198"/>
          <p:cNvSpPr txBox="1"/>
          <p:nvPr/>
        </p:nvSpPr>
        <p:spPr>
          <a:xfrm>
            <a:off x="3094300" y="4105225"/>
            <a:ext cx="4658400" cy="409800"/>
          </a:xfrm>
          <a:prstGeom prst="rect">
            <a:avLst/>
          </a:prstGeom>
          <a:noFill/>
          <a:ln>
            <a:noFill/>
          </a:ln>
        </p:spPr>
        <p:txBody>
          <a:bodyPr anchorCtr="0" anchor="t" bIns="91425" lIns="91425" rIns="91425" tIns="91425">
            <a:noAutofit/>
          </a:bodyPr>
          <a:lstStyle/>
          <a:p>
            <a:pPr lvl="0">
              <a:spcBef>
                <a:spcPts val="0"/>
              </a:spcBef>
              <a:buNone/>
            </a:pPr>
            <a:r>
              <a:rPr lang="en">
                <a:solidFill>
                  <a:srgbClr val="9E9E9E"/>
                </a:solidFill>
              </a:rPr>
              <a:t>Parameters (comma </a:t>
            </a:r>
            <a:r>
              <a:rPr lang="en">
                <a:solidFill>
                  <a:srgbClr val="9E9E9E"/>
                </a:solidFill>
              </a:rPr>
              <a:t>separated</a:t>
            </a:r>
            <a:r>
              <a:rPr lang="en">
                <a:solidFill>
                  <a:srgbClr val="9E9E9E"/>
                </a:solidFill>
              </a:rPr>
              <a:t>, type required)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27"/>
            <a:ext cx="8520600" cy="572700"/>
          </a:xfrm>
          <a:prstGeom prst="rect">
            <a:avLst/>
          </a:prstGeom>
        </p:spPr>
        <p:txBody>
          <a:bodyPr anchorCtr="0" anchor="t" bIns="91425" lIns="91425" rIns="91425" tIns="91425">
            <a:noAutofit/>
          </a:bodyPr>
          <a:lstStyle/>
          <a:p>
            <a:pPr lvl="0">
              <a:spcBef>
                <a:spcPts val="0"/>
              </a:spcBef>
              <a:buNone/>
            </a:pPr>
            <a:r>
              <a:rPr lang="en"/>
              <a:t>Classes</a:t>
            </a:r>
          </a:p>
        </p:txBody>
      </p:sp>
      <p:sp>
        <p:nvSpPr>
          <p:cNvPr id="204" name="Shape 204"/>
          <p:cNvSpPr txBox="1"/>
          <p:nvPr>
            <p:ph idx="1" type="body"/>
          </p:nvPr>
        </p:nvSpPr>
        <p:spPr>
          <a:xfrm>
            <a:off x="311700" y="546450"/>
            <a:ext cx="8520600" cy="4412400"/>
          </a:xfrm>
          <a:prstGeom prst="rect">
            <a:avLst/>
          </a:prstGeom>
        </p:spPr>
        <p:txBody>
          <a:bodyPr anchorCtr="0" anchor="t" bIns="91425" lIns="91425" rIns="91425" tIns="91425">
            <a:noAutofit/>
          </a:bodyPr>
          <a:lstStyle/>
          <a:p>
            <a:pPr lvl="0">
              <a:spcBef>
                <a:spcPts val="0"/>
              </a:spcBef>
              <a:buNone/>
            </a:pPr>
            <a:r>
              <a:rPr lang="en" sz="1600"/>
              <a:t>Classes are the blueprints for objects. In a class, we define what our object can do (methods) and what data it holds (instance variables).</a:t>
            </a:r>
          </a:p>
          <a:p>
            <a:pPr lvl="0">
              <a:lnSpc>
                <a:spcPct val="100000"/>
              </a:lnSpc>
              <a:spcBef>
                <a:spcPts val="0"/>
              </a:spcBef>
              <a:spcAft>
                <a:spcPts val="0"/>
              </a:spcAft>
              <a:buNone/>
            </a:pPr>
            <a:r>
              <a:rPr lang="en" sz="1600">
                <a:latin typeface="Courier New"/>
                <a:ea typeface="Courier New"/>
                <a:cs typeface="Courier New"/>
                <a:sym typeface="Courier New"/>
              </a:rPr>
              <a:t>p</a:t>
            </a:r>
            <a:r>
              <a:rPr lang="en" sz="1600">
                <a:latin typeface="Courier New"/>
                <a:ea typeface="Courier New"/>
                <a:cs typeface="Courier New"/>
                <a:sym typeface="Courier New"/>
              </a:rPr>
              <a:t>ublic class Counter {</a:t>
            </a:r>
          </a:p>
          <a:p>
            <a:pPr lvl="0">
              <a:lnSpc>
                <a:spcPct val="100000"/>
              </a:lnSpc>
              <a:spcBef>
                <a:spcPts val="0"/>
              </a:spcBef>
              <a:spcAft>
                <a:spcPts val="0"/>
              </a:spcAft>
              <a:buNone/>
            </a:pPr>
            <a:r>
              <a:rPr lang="en" sz="1600">
                <a:latin typeface="Courier New"/>
                <a:ea typeface="Courier New"/>
                <a:cs typeface="Courier New"/>
                <a:sym typeface="Courier New"/>
              </a:rPr>
              <a:t>  int count; // this is an instance variable</a:t>
            </a:r>
          </a:p>
          <a:p>
            <a:pPr lvl="0" rt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p</a:t>
            </a:r>
            <a:r>
              <a:rPr lang="en" sz="1600">
                <a:latin typeface="Courier New"/>
                <a:ea typeface="Courier New"/>
                <a:cs typeface="Courier New"/>
                <a:sym typeface="Courier New"/>
              </a:rPr>
              <a:t>ublic Counter (int a) { // this is a constructor</a:t>
            </a:r>
          </a:p>
          <a:p>
            <a:pPr lvl="0">
              <a:lnSpc>
                <a:spcPct val="100000"/>
              </a:lnSpc>
              <a:spcBef>
                <a:spcPts val="0"/>
              </a:spcBef>
              <a:spcAft>
                <a:spcPts val="0"/>
              </a:spcAft>
              <a:buNone/>
            </a:pPr>
            <a:r>
              <a:rPr lang="en" sz="1600">
                <a:latin typeface="Courier New"/>
                <a:ea typeface="Courier New"/>
                <a:cs typeface="Courier New"/>
                <a:sym typeface="Courier New"/>
              </a:rPr>
              <a:t>    count = a;</a:t>
            </a:r>
          </a:p>
          <a:p>
            <a:pPr lv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p</a:t>
            </a:r>
            <a:r>
              <a:rPr lang="en" sz="1600">
                <a:latin typeface="Courier New"/>
                <a:ea typeface="Courier New"/>
                <a:cs typeface="Courier New"/>
                <a:sym typeface="Courier New"/>
              </a:rPr>
              <a:t>ublic int getCount() { // this is an instance method</a:t>
            </a:r>
          </a:p>
          <a:p>
            <a:pPr lv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r</a:t>
            </a:r>
            <a:r>
              <a:rPr lang="en" sz="1600">
                <a:latin typeface="Courier New"/>
                <a:ea typeface="Courier New"/>
                <a:cs typeface="Courier New"/>
                <a:sym typeface="Courier New"/>
              </a:rPr>
              <a:t>eturn count;</a:t>
            </a:r>
          </a:p>
          <a:p>
            <a:pPr lv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lnSpc>
                <a:spcPct val="100000"/>
              </a:lnSpc>
              <a:spcBef>
                <a:spcPts val="0"/>
              </a:spcBef>
              <a:spcAft>
                <a:spcPts val="0"/>
              </a:spcAft>
              <a:buNone/>
            </a:pPr>
            <a:r>
              <a:rPr lang="en" sz="1600">
                <a:latin typeface="Courier New"/>
                <a:ea typeface="Courier New"/>
                <a:cs typeface="Courier New"/>
                <a:sym typeface="Courier New"/>
              </a:rPr>
              <a:t>...</a:t>
            </a:r>
            <a:r>
              <a:rPr lang="en" sz="1600">
                <a:latin typeface="Courier New"/>
                <a:ea typeface="Courier New"/>
                <a:cs typeface="Courier New"/>
                <a:sym typeface="Courier New"/>
              </a:rPr>
              <a:t> in the main method ...</a:t>
            </a:r>
          </a:p>
          <a:p>
            <a:pPr lvl="0" rtl="0">
              <a:lnSpc>
                <a:spcPct val="100000"/>
              </a:lnSpc>
              <a:spcBef>
                <a:spcPts val="0"/>
              </a:spcBef>
              <a:spcAft>
                <a:spcPts val="0"/>
              </a:spcAft>
              <a:buNone/>
            </a:pPr>
            <a:r>
              <a:rPr lang="en" sz="1600">
                <a:latin typeface="Courier New"/>
                <a:ea typeface="Courier New"/>
                <a:cs typeface="Courier New"/>
                <a:sym typeface="Courier New"/>
              </a:rPr>
              <a:t>  Counter c = new Counter(0); // Makes a Counter object</a:t>
            </a:r>
          </a:p>
          <a:p>
            <a:pPr lvl="0" rtl="0">
              <a:lnSpc>
                <a:spcPct val="100000"/>
              </a:lnSpc>
              <a:spcBef>
                <a:spcPts val="0"/>
              </a:spcBef>
              <a:spcAft>
                <a:spcPts val="0"/>
              </a:spcAft>
              <a:buNone/>
            </a:pPr>
            <a:r>
              <a:rPr lang="en" sz="1600">
                <a:latin typeface="Courier New"/>
                <a:ea typeface="Courier New"/>
                <a:cs typeface="Courier New"/>
                <a:sym typeface="Courier New"/>
              </a:rPr>
              <a:t>  System.out.println(c.getCount()); // Prints out 0</a:t>
            </a:r>
          </a:p>
          <a:p>
            <a:pPr lvl="0">
              <a:lnSpc>
                <a:spcPct val="100000"/>
              </a:lnSpc>
              <a:spcBef>
                <a:spcPts val="0"/>
              </a:spcBef>
              <a:spcAft>
                <a:spcPts val="0"/>
              </a:spcAft>
              <a:buNone/>
            </a:pPr>
            <a:r>
              <a:rPr lang="en" sz="1600">
                <a:latin typeface="Courier New"/>
                <a:ea typeface="Courier New"/>
                <a:cs typeface="Courier New"/>
                <a:sym typeface="Courier New"/>
              </a:rPr>
              <a:t>  System.out.println(c.count); // Also prints out 0, see next slide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0"/>
            <a:ext cx="8520600" cy="450900"/>
          </a:xfrm>
          <a:prstGeom prst="rect">
            <a:avLst/>
          </a:prstGeom>
        </p:spPr>
        <p:txBody>
          <a:bodyPr anchorCtr="0" anchor="t" bIns="91425" lIns="91425" rIns="91425" tIns="91425">
            <a:noAutofit/>
          </a:bodyPr>
          <a:lstStyle/>
          <a:p>
            <a:pPr lvl="0">
              <a:spcBef>
                <a:spcPts val="0"/>
              </a:spcBef>
              <a:buNone/>
            </a:pPr>
            <a:r>
              <a:rPr lang="en"/>
              <a:t>Classes (cont.) </a:t>
            </a:r>
          </a:p>
        </p:txBody>
      </p:sp>
      <p:sp>
        <p:nvSpPr>
          <p:cNvPr id="210" name="Shape 210"/>
          <p:cNvSpPr txBox="1"/>
          <p:nvPr>
            <p:ph idx="1" type="body"/>
          </p:nvPr>
        </p:nvSpPr>
        <p:spPr>
          <a:xfrm>
            <a:off x="311700" y="403017"/>
            <a:ext cx="8520600" cy="46929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sz="1600">
                <a:latin typeface="Courier New"/>
                <a:ea typeface="Courier New"/>
                <a:cs typeface="Courier New"/>
                <a:sym typeface="Courier New"/>
              </a:rPr>
              <a:t>public class Counter {</a:t>
            </a:r>
          </a:p>
          <a:p>
            <a:pPr lvl="0">
              <a:lnSpc>
                <a:spcPct val="100000"/>
              </a:lnSpc>
              <a:spcBef>
                <a:spcPts val="0"/>
              </a:spcBef>
              <a:spcAft>
                <a:spcPts val="0"/>
              </a:spcAft>
              <a:buNone/>
            </a:pPr>
            <a:r>
              <a:rPr lang="en" sz="1600">
                <a:latin typeface="Courier New"/>
                <a:ea typeface="Courier New"/>
                <a:cs typeface="Courier New"/>
                <a:sym typeface="Courier New"/>
              </a:rPr>
              <a:t>  private int count; // only the object can access private data</a:t>
            </a:r>
          </a:p>
          <a:p>
            <a:pPr lvl="0">
              <a:lnSpc>
                <a:spcPct val="100000"/>
              </a:lnSpc>
              <a:spcBef>
                <a:spcPts val="0"/>
              </a:spcBef>
              <a:spcAft>
                <a:spcPts val="0"/>
              </a:spcAft>
              <a:buNone/>
            </a:pPr>
            <a:r>
              <a:rPr lang="en" sz="1600">
                <a:latin typeface="Courier New"/>
                <a:ea typeface="Courier New"/>
                <a:cs typeface="Courier New"/>
                <a:sym typeface="Courier New"/>
              </a:rPr>
              <a:t>  public Counter (int a) { </a:t>
            </a:r>
          </a:p>
          <a:p>
            <a:pPr lvl="0">
              <a:lnSpc>
                <a:spcPct val="100000"/>
              </a:lnSpc>
              <a:spcBef>
                <a:spcPts val="0"/>
              </a:spcBef>
              <a:spcAft>
                <a:spcPts val="0"/>
              </a:spcAft>
              <a:buNone/>
            </a:pPr>
            <a:r>
              <a:rPr lang="en" sz="1600">
                <a:latin typeface="Courier New"/>
                <a:ea typeface="Courier New"/>
                <a:cs typeface="Courier New"/>
                <a:sym typeface="Courier New"/>
              </a:rPr>
              <a:t>    count = a;</a:t>
            </a:r>
          </a:p>
          <a:p>
            <a:pPr lv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  public int getCount() { </a:t>
            </a:r>
          </a:p>
          <a:p>
            <a:pPr lvl="0">
              <a:lnSpc>
                <a:spcPct val="100000"/>
              </a:lnSpc>
              <a:spcBef>
                <a:spcPts val="0"/>
              </a:spcBef>
              <a:spcAft>
                <a:spcPts val="0"/>
              </a:spcAft>
              <a:buNone/>
            </a:pPr>
            <a:r>
              <a:rPr lang="en" sz="1600">
                <a:latin typeface="Courier New"/>
                <a:ea typeface="Courier New"/>
                <a:cs typeface="Courier New"/>
                <a:sym typeface="Courier New"/>
              </a:rPr>
              <a:t>    return count;</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p</a:t>
            </a:r>
            <a:r>
              <a:rPr lang="en" sz="1600">
                <a:latin typeface="Courier New"/>
                <a:ea typeface="Courier New"/>
                <a:cs typeface="Courier New"/>
                <a:sym typeface="Courier New"/>
              </a:rPr>
              <a:t>ublic void add(int b) {</a:t>
            </a:r>
          </a:p>
          <a:p>
            <a:pPr lvl="0" rt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c</a:t>
            </a:r>
            <a:r>
              <a:rPr lang="en" sz="1600">
                <a:latin typeface="Courier New"/>
                <a:ea typeface="Courier New"/>
                <a:cs typeface="Courier New"/>
                <a:sym typeface="Courier New"/>
              </a:rPr>
              <a:t>ount += b;</a:t>
            </a:r>
          </a:p>
          <a:p>
            <a:pPr lv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a:t>
            </a:r>
          </a:p>
          <a:p>
            <a:pPr lvl="0" rtl="0">
              <a:lnSpc>
                <a:spcPct val="100000"/>
              </a:lnSpc>
              <a:spcBef>
                <a:spcPts val="0"/>
              </a:spcBef>
              <a:spcAft>
                <a:spcPts val="0"/>
              </a:spcAft>
              <a:buNone/>
            </a:pPr>
            <a:r>
              <a:rPr lang="en" sz="1600">
                <a:latin typeface="Courier New"/>
                <a:ea typeface="Courier New"/>
                <a:cs typeface="Courier New"/>
                <a:sym typeface="Courier New"/>
              </a:rPr>
              <a:t>...</a:t>
            </a:r>
            <a:r>
              <a:rPr lang="en" sz="1600">
                <a:latin typeface="Courier New"/>
                <a:ea typeface="Courier New"/>
                <a:cs typeface="Courier New"/>
                <a:sym typeface="Courier New"/>
              </a:rPr>
              <a:t> in the main method ...</a:t>
            </a:r>
          </a:p>
          <a:p>
            <a:pPr lvl="0" rtl="0">
              <a:lnSpc>
                <a:spcPct val="100000"/>
              </a:lnSpc>
              <a:spcBef>
                <a:spcPts val="0"/>
              </a:spcBef>
              <a:spcAft>
                <a:spcPts val="0"/>
              </a:spcAft>
              <a:buNone/>
            </a:pPr>
            <a:r>
              <a:rPr lang="en" sz="1600">
                <a:latin typeface="Courier New"/>
                <a:ea typeface="Courier New"/>
                <a:cs typeface="Courier New"/>
                <a:sym typeface="Courier New"/>
              </a:rPr>
              <a:t>  Counter c1 = new Counter(0);</a:t>
            </a:r>
          </a:p>
          <a:p>
            <a:pPr lvl="0" rtl="0">
              <a:lnSpc>
                <a:spcPct val="100000"/>
              </a:lnSpc>
              <a:spcBef>
                <a:spcPts val="0"/>
              </a:spcBef>
              <a:spcAft>
                <a:spcPts val="0"/>
              </a:spcAft>
              <a:buNone/>
            </a:pPr>
            <a:r>
              <a:rPr lang="en" sz="1600">
                <a:latin typeface="Courier New"/>
                <a:ea typeface="Courier New"/>
                <a:cs typeface="Courier New"/>
                <a:sym typeface="Courier New"/>
              </a:rPr>
              <a:t>  System.out.println(c1.count); // Error, cannot access this data</a:t>
            </a:r>
          </a:p>
          <a:p>
            <a:pPr lvl="0" rtl="0">
              <a:lnSpc>
                <a:spcPct val="100000"/>
              </a:lnSpc>
              <a:spcBef>
                <a:spcPts val="0"/>
              </a:spcBef>
              <a:spcAft>
                <a:spcPts val="0"/>
              </a:spcAft>
              <a:buNone/>
            </a:pPr>
            <a:r>
              <a:rPr lang="en" sz="1600">
                <a:latin typeface="Courier New"/>
                <a:ea typeface="Courier New"/>
                <a:cs typeface="Courier New"/>
                <a:sym typeface="Courier New"/>
              </a:rPr>
              <a:t>  System.out.println(c1.getCount()); // Prints out 0</a:t>
            </a:r>
          </a:p>
          <a:p>
            <a:pPr lvl="0" rtl="0">
              <a:lnSpc>
                <a:spcPct val="100000"/>
              </a:lnSpc>
              <a:spcBef>
                <a:spcPts val="0"/>
              </a:spcBef>
              <a:spcAft>
                <a:spcPts val="0"/>
              </a:spcAft>
              <a:buNone/>
            </a:pPr>
            <a:r>
              <a:rPr lang="en" sz="1600">
                <a:latin typeface="Courier New"/>
                <a:ea typeface="Courier New"/>
                <a:cs typeface="Courier New"/>
                <a:sym typeface="Courier New"/>
              </a:rPr>
              <a:t>  c1.add(4);</a:t>
            </a:r>
          </a:p>
          <a:p>
            <a:pPr lvl="0">
              <a:lnSpc>
                <a:spcPct val="100000"/>
              </a:lnSpc>
              <a:spcBef>
                <a:spcPts val="0"/>
              </a:spcBef>
              <a:spcAft>
                <a:spcPts val="0"/>
              </a:spcAft>
              <a:buNone/>
            </a:pPr>
            <a:r>
              <a:rPr lang="en" sz="1600">
                <a:latin typeface="Courier New"/>
                <a:ea typeface="Courier New"/>
                <a:cs typeface="Courier New"/>
                <a:sym typeface="Courier New"/>
              </a:rPr>
              <a:t>  System.out.println(c1.getCount()); // Prints out 4</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7877"/>
            <a:ext cx="8520600" cy="572700"/>
          </a:xfrm>
          <a:prstGeom prst="rect">
            <a:avLst/>
          </a:prstGeom>
        </p:spPr>
        <p:txBody>
          <a:bodyPr anchorCtr="0" anchor="t" bIns="91425" lIns="91425" rIns="91425" tIns="91425">
            <a:noAutofit/>
          </a:bodyPr>
          <a:lstStyle/>
          <a:p>
            <a:pPr lvl="0">
              <a:spcBef>
                <a:spcPts val="0"/>
              </a:spcBef>
              <a:buNone/>
            </a:pPr>
            <a:r>
              <a:rPr lang="en"/>
              <a:t>Inheritance</a:t>
            </a:r>
          </a:p>
        </p:txBody>
      </p:sp>
      <p:sp>
        <p:nvSpPr>
          <p:cNvPr id="216" name="Shape 216"/>
          <p:cNvSpPr txBox="1"/>
          <p:nvPr>
            <p:ph idx="1" type="body"/>
          </p:nvPr>
        </p:nvSpPr>
        <p:spPr>
          <a:xfrm>
            <a:off x="191250" y="519125"/>
            <a:ext cx="8797800" cy="4480500"/>
          </a:xfrm>
          <a:prstGeom prst="rect">
            <a:avLst/>
          </a:prstGeom>
        </p:spPr>
        <p:txBody>
          <a:bodyPr anchorCtr="0" anchor="t" bIns="91425" lIns="91425" rIns="91425" tIns="91425">
            <a:noAutofit/>
          </a:bodyPr>
          <a:lstStyle/>
          <a:p>
            <a:pPr lvl="0" rtl="0">
              <a:spcBef>
                <a:spcPts val="0"/>
              </a:spcBef>
              <a:buNone/>
            </a:pPr>
            <a:r>
              <a:rPr lang="en" sz="1600"/>
              <a:t>Classes can extend other classes (only one in Java). The class that gets extended is the parent class, and the class that extends the parent is the child class. By extending a class, you inherit all of its </a:t>
            </a:r>
            <a:r>
              <a:rPr lang="en" sz="1600" u="sng"/>
              <a:t>public</a:t>
            </a:r>
            <a:r>
              <a:rPr lang="en" sz="1600"/>
              <a:t> methods and variables. This is useful because you can recycle code by passing things to the parent class. You </a:t>
            </a:r>
            <a:r>
              <a:rPr b="1" lang="en" sz="1600"/>
              <a:t>must</a:t>
            </a:r>
            <a:r>
              <a:rPr lang="en" sz="1600"/>
              <a:t> do a </a:t>
            </a:r>
            <a:r>
              <a:rPr lang="en" sz="1600" u="sng"/>
              <a:t>super();</a:t>
            </a:r>
            <a:r>
              <a:rPr lang="en" sz="1600"/>
              <a:t> call as the first line of your constructor (not shown). </a:t>
            </a:r>
          </a:p>
          <a:p>
            <a:pPr lvl="0" rtl="0">
              <a:spcBef>
                <a:spcPts val="0"/>
              </a:spcBef>
              <a:buNone/>
            </a:pPr>
            <a:r>
              <a:rPr lang="en" sz="1400">
                <a:latin typeface="Courier New"/>
                <a:ea typeface="Courier New"/>
                <a:cs typeface="Courier New"/>
                <a:sym typeface="Courier New"/>
              </a:rPr>
              <a:t>p</a:t>
            </a:r>
            <a:r>
              <a:rPr lang="en" sz="1400">
                <a:latin typeface="Courier New"/>
                <a:ea typeface="Courier New"/>
                <a:cs typeface="Courier New"/>
                <a:sym typeface="Courier New"/>
              </a:rPr>
              <a:t>ublic class Class1 { // parent class</a:t>
            </a:r>
          </a:p>
          <a:p>
            <a:pPr lvl="0">
              <a:lnSpc>
                <a:spcPct val="100000"/>
              </a:lnSpc>
              <a:spcBef>
                <a:spcPts val="0"/>
              </a:spcBef>
              <a:spcAft>
                <a:spcPts val="0"/>
              </a:spcAft>
              <a:buNone/>
            </a:pPr>
            <a:r>
              <a:rPr lang="en" sz="1400">
                <a:latin typeface="Courier New"/>
                <a:ea typeface="Courier New"/>
                <a:cs typeface="Courier New"/>
                <a:sym typeface="Courier New"/>
              </a:rPr>
              <a:t>  // code</a:t>
            </a:r>
          </a:p>
          <a:p>
            <a:pPr lvl="0">
              <a:lnSpc>
                <a:spcPct val="100000"/>
              </a:lnSpc>
              <a:spcBef>
                <a:spcPts val="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p</a:t>
            </a:r>
            <a:r>
              <a:rPr lang="en" sz="1400">
                <a:latin typeface="Courier New"/>
                <a:ea typeface="Courier New"/>
                <a:cs typeface="Courier New"/>
                <a:sym typeface="Courier New"/>
              </a:rPr>
              <a:t>ublic void go() {</a:t>
            </a:r>
          </a:p>
          <a:p>
            <a:pPr lvl="0">
              <a:lnSpc>
                <a:spcPct val="100000"/>
              </a:lnSpc>
              <a:spcBef>
                <a:spcPts val="0"/>
              </a:spcBef>
              <a:spcAft>
                <a:spcPts val="0"/>
              </a:spcAft>
              <a:buNone/>
            </a:pPr>
            <a:r>
              <a:rPr lang="en" sz="1400">
                <a:latin typeface="Courier New"/>
                <a:ea typeface="Courier New"/>
                <a:cs typeface="Courier New"/>
                <a:sym typeface="Courier New"/>
              </a:rPr>
              <a:t>    // code</a:t>
            </a:r>
          </a:p>
          <a:p>
            <a:pPr lvl="0">
              <a:lnSpc>
                <a:spcPct val="100000"/>
              </a:lnSpc>
              <a:spcBef>
                <a:spcPts val="0"/>
              </a:spcBef>
              <a:spcAft>
                <a:spcPts val="0"/>
              </a:spcAft>
              <a:buNone/>
            </a:pPr>
            <a:r>
              <a:rPr lang="en" sz="1400">
                <a:latin typeface="Courier New"/>
                <a:ea typeface="Courier New"/>
                <a:cs typeface="Courier New"/>
                <a:sym typeface="Courier New"/>
              </a:rPr>
              <a:t>  }</a:t>
            </a:r>
          </a:p>
          <a:p>
            <a:pPr lvl="0">
              <a:lnSpc>
                <a:spcPct val="100000"/>
              </a:lnSpc>
              <a:spcBef>
                <a:spcPts val="0"/>
              </a:spcBef>
              <a:spcAft>
                <a:spcPts val="0"/>
              </a:spcAft>
              <a:buNone/>
            </a:pPr>
            <a:r>
              <a:rPr lang="en" sz="1400">
                <a:latin typeface="Courier New"/>
                <a:ea typeface="Courier New"/>
                <a:cs typeface="Courier New"/>
                <a:sym typeface="Courier New"/>
              </a:rPr>
              <a:t>}</a:t>
            </a:r>
          </a:p>
          <a:p>
            <a:pPr lvl="0">
              <a:lnSpc>
                <a:spcPct val="100000"/>
              </a:lnSpc>
              <a:spcBef>
                <a:spcPts val="0"/>
              </a:spcBef>
              <a:spcAft>
                <a:spcPts val="0"/>
              </a:spcAft>
              <a:buNone/>
            </a:pPr>
            <a:r>
              <a:rPr lang="en" sz="1400">
                <a:latin typeface="Courier New"/>
                <a:ea typeface="Courier New"/>
                <a:cs typeface="Courier New"/>
                <a:sym typeface="Courier New"/>
              </a:rPr>
              <a:t>p</a:t>
            </a:r>
            <a:r>
              <a:rPr lang="en" sz="1400">
                <a:latin typeface="Courier New"/>
                <a:ea typeface="Courier New"/>
                <a:cs typeface="Courier New"/>
                <a:sym typeface="Courier New"/>
              </a:rPr>
              <a:t>ublic class Class2 extends Class1 { // child class</a:t>
            </a:r>
          </a:p>
          <a:p>
            <a:pPr lvl="0">
              <a:lnSpc>
                <a:spcPct val="100000"/>
              </a:lnSpc>
              <a:spcBef>
                <a:spcPts val="0"/>
              </a:spcBef>
              <a:spcAft>
                <a:spcPts val="0"/>
              </a:spcAft>
              <a:buNone/>
            </a:pPr>
            <a:r>
              <a:rPr lang="en" sz="1400">
                <a:latin typeface="Courier New"/>
                <a:ea typeface="Courier New"/>
                <a:cs typeface="Courier New"/>
                <a:sym typeface="Courier New"/>
              </a:rPr>
              <a:t>  // code</a:t>
            </a:r>
          </a:p>
          <a:p>
            <a:pPr lvl="0" rtl="0">
              <a:lnSpc>
                <a:spcPct val="100000"/>
              </a:lnSpc>
              <a:spcBef>
                <a:spcPts val="0"/>
              </a:spcBef>
              <a:spcAft>
                <a:spcPts val="0"/>
              </a:spcAft>
              <a:buNone/>
            </a:pPr>
            <a:r>
              <a:rPr lang="en" sz="1400">
                <a:latin typeface="Courier New"/>
                <a:ea typeface="Courier New"/>
                <a:cs typeface="Courier New"/>
                <a:sym typeface="Courier New"/>
              </a:rPr>
              <a:t>}</a:t>
            </a:r>
          </a:p>
          <a:p>
            <a:pPr lvl="0" rtl="0">
              <a:lnSpc>
                <a:spcPct val="100000"/>
              </a:lnSpc>
              <a:spcBef>
                <a:spcPts val="0"/>
              </a:spcBef>
              <a:spcAft>
                <a:spcPts val="0"/>
              </a:spcAft>
              <a:buNone/>
            </a:pPr>
            <a:r>
              <a:rPr lang="en" sz="1400">
                <a:latin typeface="Courier New"/>
                <a:ea typeface="Courier New"/>
                <a:cs typeface="Courier New"/>
                <a:sym typeface="Courier New"/>
              </a:rPr>
              <a:t>...</a:t>
            </a:r>
            <a:r>
              <a:rPr lang="en" sz="1400">
                <a:latin typeface="Courier New"/>
                <a:ea typeface="Courier New"/>
                <a:cs typeface="Courier New"/>
                <a:sym typeface="Courier New"/>
              </a:rPr>
              <a:t> in the main method ...</a:t>
            </a:r>
          </a:p>
          <a:p>
            <a:pPr lvl="0" rtl="0">
              <a:lnSpc>
                <a:spcPct val="100000"/>
              </a:lnSpc>
              <a:spcBef>
                <a:spcPts val="0"/>
              </a:spcBef>
              <a:spcAft>
                <a:spcPts val="0"/>
              </a:spcAft>
              <a:buNone/>
            </a:pPr>
            <a:r>
              <a:rPr lang="en" sz="1400">
                <a:latin typeface="Courier New"/>
                <a:ea typeface="Courier New"/>
                <a:cs typeface="Courier New"/>
                <a:sym typeface="Courier New"/>
              </a:rPr>
              <a:t>  Class2 c2 = new Class2();</a:t>
            </a:r>
          </a:p>
          <a:p>
            <a:pPr lvl="0">
              <a:lnSpc>
                <a:spcPct val="100000"/>
              </a:lnSpc>
              <a:spcBef>
                <a:spcPts val="0"/>
              </a:spcBef>
              <a:spcAft>
                <a:spcPts val="0"/>
              </a:spcAft>
              <a:buNone/>
            </a:pPr>
            <a:r>
              <a:rPr lang="en" sz="1400">
                <a:latin typeface="Courier New"/>
                <a:ea typeface="Courier New"/>
                <a:cs typeface="Courier New"/>
                <a:sym typeface="Courier New"/>
              </a:rPr>
              <a:t>  c2.go(); // perfectly fine method call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0"/>
            <a:ext cx="8520600" cy="491700"/>
          </a:xfrm>
          <a:prstGeom prst="rect">
            <a:avLst/>
          </a:prstGeom>
        </p:spPr>
        <p:txBody>
          <a:bodyPr anchorCtr="0" anchor="t" bIns="91425" lIns="91425" rIns="91425" tIns="91425">
            <a:noAutofit/>
          </a:bodyPr>
          <a:lstStyle/>
          <a:p>
            <a:pPr lvl="0">
              <a:spcBef>
                <a:spcPts val="0"/>
              </a:spcBef>
              <a:buNone/>
            </a:pPr>
            <a:r>
              <a:rPr lang="en"/>
              <a:t>Inheritance (cont.)</a:t>
            </a:r>
          </a:p>
        </p:txBody>
      </p:sp>
      <p:sp>
        <p:nvSpPr>
          <p:cNvPr id="222" name="Shape 222"/>
          <p:cNvSpPr txBox="1"/>
          <p:nvPr>
            <p:ph idx="1" type="body"/>
          </p:nvPr>
        </p:nvSpPr>
        <p:spPr>
          <a:xfrm>
            <a:off x="311700" y="416675"/>
            <a:ext cx="8520600" cy="4542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latin typeface="Courier New"/>
                <a:ea typeface="Courier New"/>
                <a:cs typeface="Courier New"/>
                <a:sym typeface="Courier New"/>
              </a:rPr>
              <a:t>public class Class1 {</a:t>
            </a:r>
          </a:p>
          <a:p>
            <a:pPr lvl="0">
              <a:lnSpc>
                <a:spcPct val="100000"/>
              </a:lnSpc>
              <a:spcBef>
                <a:spcPts val="0"/>
              </a:spcBef>
              <a:spcAft>
                <a:spcPts val="0"/>
              </a:spcAft>
              <a:buNone/>
            </a:pPr>
            <a:r>
              <a:rPr lang="en" sz="1400">
                <a:latin typeface="Courier New"/>
                <a:ea typeface="Courier New"/>
                <a:cs typeface="Courier New"/>
                <a:sym typeface="Courier New"/>
              </a:rPr>
              <a:t>  // code</a:t>
            </a:r>
          </a:p>
          <a:p>
            <a:pPr lvl="0">
              <a:lnSpc>
                <a:spcPct val="100000"/>
              </a:lnSpc>
              <a:spcBef>
                <a:spcPts val="0"/>
              </a:spcBef>
              <a:spcAft>
                <a:spcPts val="0"/>
              </a:spcAft>
              <a:buNone/>
            </a:pPr>
            <a:r>
              <a:rPr lang="en" sz="1400">
                <a:latin typeface="Courier New"/>
                <a:ea typeface="Courier New"/>
                <a:cs typeface="Courier New"/>
                <a:sym typeface="Courier New"/>
              </a:rPr>
              <a:t>  public void go() {</a:t>
            </a:r>
          </a:p>
          <a:p>
            <a:pPr lvl="0">
              <a:lnSpc>
                <a:spcPct val="100000"/>
              </a:lnSpc>
              <a:spcBef>
                <a:spcPts val="0"/>
              </a:spcBef>
              <a:spcAft>
                <a:spcPts val="0"/>
              </a:spcAft>
              <a:buNone/>
            </a:pPr>
            <a:r>
              <a:rPr lang="en" sz="1400">
                <a:latin typeface="Courier New"/>
                <a:ea typeface="Courier New"/>
                <a:cs typeface="Courier New"/>
                <a:sym typeface="Courier New"/>
              </a:rPr>
              <a:t>    System.out.println(“go”);</a:t>
            </a:r>
          </a:p>
          <a:p>
            <a:pPr lvl="0">
              <a:lnSpc>
                <a:spcPct val="100000"/>
              </a:lnSpc>
              <a:spcBef>
                <a:spcPts val="0"/>
              </a:spcBef>
              <a:spcAft>
                <a:spcPts val="0"/>
              </a:spcAft>
              <a:buNone/>
            </a:pPr>
            <a:r>
              <a:rPr lang="en" sz="1400">
                <a:latin typeface="Courier New"/>
                <a:ea typeface="Courier New"/>
                <a:cs typeface="Courier New"/>
                <a:sym typeface="Courier New"/>
              </a:rPr>
              <a:t>  }</a:t>
            </a:r>
          </a:p>
          <a:p>
            <a:pPr lvl="0">
              <a:lnSpc>
                <a:spcPct val="100000"/>
              </a:lnSpc>
              <a:spcBef>
                <a:spcPts val="0"/>
              </a:spcBef>
              <a:spcAft>
                <a:spcPts val="0"/>
              </a:spcAft>
              <a:buNone/>
            </a:pPr>
            <a:r>
              <a:rPr lang="en" sz="1400">
                <a:latin typeface="Courier New"/>
                <a:ea typeface="Courier New"/>
                <a:cs typeface="Courier New"/>
                <a:sym typeface="Courier New"/>
              </a:rPr>
              <a:t>}</a:t>
            </a:r>
          </a:p>
          <a:p>
            <a:pPr lvl="0">
              <a:lnSpc>
                <a:spcPct val="100000"/>
              </a:lnSpc>
              <a:spcBef>
                <a:spcPts val="0"/>
              </a:spcBef>
              <a:spcAft>
                <a:spcPts val="0"/>
              </a:spcAft>
              <a:buNone/>
            </a:pPr>
            <a:r>
              <a:rPr lang="en" sz="1400">
                <a:latin typeface="Courier New"/>
                <a:ea typeface="Courier New"/>
                <a:cs typeface="Courier New"/>
                <a:sym typeface="Courier New"/>
              </a:rPr>
              <a:t>public class Class2 extends Class1 {</a:t>
            </a:r>
          </a:p>
          <a:p>
            <a:pPr lvl="0" rtl="0">
              <a:lnSpc>
                <a:spcPct val="100000"/>
              </a:lnSpc>
              <a:spcBef>
                <a:spcPts val="0"/>
              </a:spcBef>
              <a:spcAft>
                <a:spcPts val="0"/>
              </a:spcAft>
              <a:buNone/>
            </a:pPr>
            <a:r>
              <a:rPr lang="en" sz="1400">
                <a:latin typeface="Courier New"/>
                <a:ea typeface="Courier New"/>
                <a:cs typeface="Courier New"/>
                <a:sym typeface="Courier New"/>
              </a:rPr>
              <a:t>  // code</a:t>
            </a:r>
          </a:p>
          <a:p>
            <a:pPr lvl="0" rtl="0">
              <a:lnSpc>
                <a:spcPct val="100000"/>
              </a:lnSpc>
              <a:spcBef>
                <a:spcPts val="0"/>
              </a:spcBef>
              <a:spcAft>
                <a:spcPts val="0"/>
              </a:spcAft>
              <a:buNone/>
            </a:pPr>
            <a:r>
              <a:rPr lang="en" sz="1400">
                <a:latin typeface="Courier New"/>
                <a:ea typeface="Courier New"/>
                <a:cs typeface="Courier New"/>
                <a:sym typeface="Courier New"/>
              </a:rPr>
              <a:t>  public void go() {</a:t>
            </a:r>
          </a:p>
          <a:p>
            <a:pPr lvl="0" rtl="0">
              <a:lnSpc>
                <a:spcPct val="100000"/>
              </a:lnSpc>
              <a:spcBef>
                <a:spcPts val="0"/>
              </a:spcBef>
              <a:spcAft>
                <a:spcPts val="0"/>
              </a:spcAft>
              <a:buNone/>
            </a:pPr>
            <a:r>
              <a:rPr lang="en" sz="1400">
                <a:latin typeface="Courier New"/>
                <a:ea typeface="Courier New"/>
                <a:cs typeface="Courier New"/>
                <a:sym typeface="Courier New"/>
              </a:rPr>
              <a:t>    System.out.println(“going going gone”);</a:t>
            </a:r>
          </a:p>
          <a:p>
            <a:pPr lvl="0">
              <a:lnSpc>
                <a:spcPct val="100000"/>
              </a:lnSpc>
              <a:spcBef>
                <a:spcPts val="0"/>
              </a:spcBef>
              <a:spcAft>
                <a:spcPts val="0"/>
              </a:spcAft>
              <a:buNone/>
            </a:pPr>
            <a:r>
              <a:rPr lang="en" sz="1400">
                <a:latin typeface="Courier New"/>
                <a:ea typeface="Courier New"/>
                <a:cs typeface="Courier New"/>
                <a:sym typeface="Courier New"/>
              </a:rPr>
              <a:t>  }</a:t>
            </a:r>
          </a:p>
          <a:p>
            <a:pPr lvl="0">
              <a:lnSpc>
                <a:spcPct val="100000"/>
              </a:lnSpc>
              <a:spcBef>
                <a:spcPts val="0"/>
              </a:spcBef>
              <a:spcAft>
                <a:spcPts val="0"/>
              </a:spcAft>
              <a:buNone/>
            </a:pPr>
            <a:r>
              <a:rPr lang="en" sz="1400">
                <a:latin typeface="Courier New"/>
                <a:ea typeface="Courier New"/>
                <a:cs typeface="Courier New"/>
                <a:sym typeface="Courier New"/>
              </a:rPr>
              <a:t>}</a:t>
            </a:r>
          </a:p>
          <a:p>
            <a:pPr lvl="0" rtl="0">
              <a:lnSpc>
                <a:spcPct val="100000"/>
              </a:lnSpc>
              <a:spcBef>
                <a:spcPts val="0"/>
              </a:spcBef>
              <a:spcAft>
                <a:spcPts val="0"/>
              </a:spcAft>
              <a:buNone/>
            </a:pPr>
            <a:r>
              <a:rPr lang="en" sz="1400">
                <a:latin typeface="Courier New"/>
                <a:ea typeface="Courier New"/>
                <a:cs typeface="Courier New"/>
                <a:sym typeface="Courier New"/>
              </a:rPr>
              <a:t>... in the main method </a:t>
            </a:r>
            <a:r>
              <a:rPr lang="en" sz="1400">
                <a:latin typeface="Courier New"/>
                <a:ea typeface="Courier New"/>
                <a:cs typeface="Courier New"/>
                <a:sym typeface="Courier New"/>
              </a:rPr>
              <a:t>...</a:t>
            </a:r>
          </a:p>
          <a:p>
            <a:pPr lvl="0">
              <a:lnSpc>
                <a:spcPct val="100000"/>
              </a:lnSpc>
              <a:spcBef>
                <a:spcPts val="0"/>
              </a:spcBef>
              <a:spcAft>
                <a:spcPts val="0"/>
              </a:spcAft>
              <a:buNone/>
            </a:pPr>
            <a:r>
              <a:rPr lang="en" sz="1400">
                <a:latin typeface="Courier New"/>
                <a:ea typeface="Courier New"/>
                <a:cs typeface="Courier New"/>
                <a:sym typeface="Courier New"/>
              </a:rPr>
              <a:t>  Class1 c0 = new Class1();</a:t>
            </a:r>
          </a:p>
          <a:p>
            <a:pPr lvl="0" rtl="0">
              <a:lnSpc>
                <a:spcPct val="100000"/>
              </a:lnSpc>
              <a:spcBef>
                <a:spcPts val="0"/>
              </a:spcBef>
              <a:spcAft>
                <a:spcPts val="0"/>
              </a:spcAft>
              <a:buNone/>
            </a:pPr>
            <a:r>
              <a:rPr lang="en" sz="1400">
                <a:latin typeface="Courier New"/>
                <a:ea typeface="Courier New"/>
                <a:cs typeface="Courier New"/>
                <a:sym typeface="Courier New"/>
              </a:rPr>
              <a:t>  Class1 c1 = new Class2();</a:t>
            </a:r>
          </a:p>
          <a:p>
            <a:pPr lvl="0">
              <a:lnSpc>
                <a:spcPct val="100000"/>
              </a:lnSpc>
              <a:spcBef>
                <a:spcPts val="0"/>
              </a:spcBef>
              <a:spcAft>
                <a:spcPts val="0"/>
              </a:spcAft>
              <a:buNone/>
            </a:pPr>
            <a:r>
              <a:rPr lang="en" sz="1400">
                <a:latin typeface="Courier New"/>
                <a:ea typeface="Courier New"/>
                <a:cs typeface="Courier New"/>
                <a:sym typeface="Courier New"/>
              </a:rPr>
              <a:t>  Class2 c2 = new Class2();</a:t>
            </a:r>
          </a:p>
          <a:p>
            <a:pPr lvl="0" rtl="0">
              <a:lnSpc>
                <a:spcPct val="100000"/>
              </a:lnSpc>
              <a:spcBef>
                <a:spcPts val="0"/>
              </a:spcBef>
              <a:spcAft>
                <a:spcPts val="0"/>
              </a:spcAft>
              <a:buNone/>
            </a:pPr>
            <a:r>
              <a:rPr lang="en" sz="1400">
                <a:latin typeface="Courier New"/>
                <a:ea typeface="Courier New"/>
                <a:cs typeface="Courier New"/>
                <a:sym typeface="Courier New"/>
              </a:rPr>
              <a:t>  Class2 c3 = new Class1(); // Cannot do</a:t>
            </a:r>
          </a:p>
          <a:p>
            <a:pPr lvl="0" rtl="0">
              <a:lnSpc>
                <a:spcPct val="100000"/>
              </a:lnSpc>
              <a:spcBef>
                <a:spcPts val="0"/>
              </a:spcBef>
              <a:spcAft>
                <a:spcPts val="0"/>
              </a:spcAft>
              <a:buNone/>
            </a:pPr>
            <a:r>
              <a:rPr lang="en" sz="1400">
                <a:latin typeface="Courier New"/>
                <a:ea typeface="Courier New"/>
                <a:cs typeface="Courier New"/>
                <a:sym typeface="Courier New"/>
              </a:rPr>
              <a:t>  c0.go(); // go</a:t>
            </a:r>
          </a:p>
          <a:p>
            <a:pPr lvl="0" rtl="0">
              <a:lnSpc>
                <a:spcPct val="100000"/>
              </a:lnSpc>
              <a:spcBef>
                <a:spcPts val="0"/>
              </a:spcBef>
              <a:spcAft>
                <a:spcPts val="0"/>
              </a:spcAft>
              <a:buNone/>
            </a:pPr>
            <a:r>
              <a:rPr lang="en" sz="1400">
                <a:latin typeface="Courier New"/>
                <a:ea typeface="Courier New"/>
                <a:cs typeface="Courier New"/>
                <a:sym typeface="Courier New"/>
              </a:rPr>
              <a:t>  c1.go(); // going going gone</a:t>
            </a:r>
          </a:p>
          <a:p>
            <a:pPr lvl="0">
              <a:lnSpc>
                <a:spcPct val="100000"/>
              </a:lnSpc>
              <a:spcBef>
                <a:spcPts val="0"/>
              </a:spcBef>
              <a:spcAft>
                <a:spcPts val="0"/>
              </a:spcAft>
              <a:buNone/>
            </a:pPr>
            <a:r>
              <a:rPr lang="en" sz="1400">
                <a:latin typeface="Courier New"/>
                <a:ea typeface="Courier New"/>
                <a:cs typeface="Courier New"/>
                <a:sym typeface="Courier New"/>
              </a:rPr>
              <a:t>  c2.go(); // going going gone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2000"/>
            <a:ext cx="8520600" cy="572700"/>
          </a:xfrm>
          <a:prstGeom prst="rect">
            <a:avLst/>
          </a:prstGeom>
        </p:spPr>
        <p:txBody>
          <a:bodyPr anchorCtr="0" anchor="t" bIns="91425" lIns="91425" rIns="91425" tIns="91425">
            <a:noAutofit/>
          </a:bodyPr>
          <a:lstStyle/>
          <a:p>
            <a:pPr lvl="0">
              <a:spcBef>
                <a:spcPts val="0"/>
              </a:spcBef>
              <a:buNone/>
            </a:pPr>
            <a:r>
              <a:rPr lang="en"/>
              <a:t>Abstract Classes</a:t>
            </a:r>
          </a:p>
        </p:txBody>
      </p:sp>
      <p:sp>
        <p:nvSpPr>
          <p:cNvPr id="228" name="Shape 228"/>
          <p:cNvSpPr txBox="1"/>
          <p:nvPr>
            <p:ph idx="1" type="body"/>
          </p:nvPr>
        </p:nvSpPr>
        <p:spPr>
          <a:xfrm>
            <a:off x="311700" y="578700"/>
            <a:ext cx="8786700" cy="4387200"/>
          </a:xfrm>
          <a:prstGeom prst="rect">
            <a:avLst/>
          </a:prstGeom>
        </p:spPr>
        <p:txBody>
          <a:bodyPr anchorCtr="0" anchor="t" bIns="91425" lIns="91425" rIns="91425" tIns="91425">
            <a:noAutofit/>
          </a:bodyPr>
          <a:lstStyle/>
          <a:p>
            <a:pPr lvl="0">
              <a:spcBef>
                <a:spcPts val="0"/>
              </a:spcBef>
              <a:buNone/>
            </a:pPr>
            <a:r>
              <a:rPr lang="en" sz="1600"/>
              <a:t>Abstract classes are classes with one or more abstract methods. Abstract methods have no code and need to be implemented by a child class. </a:t>
            </a:r>
          </a:p>
          <a:p>
            <a:pPr lvl="0">
              <a:lnSpc>
                <a:spcPct val="100000"/>
              </a:lnSpc>
              <a:spcBef>
                <a:spcPts val="0"/>
              </a:spcBef>
              <a:spcAft>
                <a:spcPts val="0"/>
              </a:spcAft>
              <a:buNone/>
            </a:pPr>
            <a:r>
              <a:rPr lang="en" sz="1500">
                <a:latin typeface="Courier New"/>
                <a:ea typeface="Courier New"/>
                <a:cs typeface="Courier New"/>
                <a:sym typeface="Courier New"/>
              </a:rPr>
              <a:t>p</a:t>
            </a:r>
            <a:r>
              <a:rPr lang="en" sz="1500">
                <a:latin typeface="Courier New"/>
                <a:ea typeface="Courier New"/>
                <a:cs typeface="Courier New"/>
                <a:sym typeface="Courier New"/>
              </a:rPr>
              <a:t>ublic abstract class Command {</a:t>
            </a:r>
          </a:p>
          <a:p>
            <a:pPr lvl="0">
              <a:lnSpc>
                <a:spcPct val="100000"/>
              </a:lnSpc>
              <a:spcBef>
                <a:spcPts val="0"/>
              </a:spcBef>
              <a:spcAft>
                <a:spcPts val="0"/>
              </a:spcAft>
              <a:buNone/>
            </a:pPr>
            <a:r>
              <a:rPr lang="en" sz="1500">
                <a:latin typeface="Courier New"/>
                <a:ea typeface="Courier New"/>
                <a:cs typeface="Courier New"/>
                <a:sym typeface="Courier New"/>
              </a:rPr>
              <a:t>  </a:t>
            </a:r>
            <a:r>
              <a:rPr lang="en" sz="1500">
                <a:latin typeface="Courier New"/>
                <a:ea typeface="Courier New"/>
                <a:cs typeface="Courier New"/>
                <a:sym typeface="Courier New"/>
              </a:rPr>
              <a:t>p</a:t>
            </a:r>
            <a:r>
              <a:rPr lang="en" sz="1500">
                <a:latin typeface="Courier New"/>
                <a:ea typeface="Courier New"/>
                <a:cs typeface="Courier New"/>
                <a:sym typeface="Courier New"/>
              </a:rPr>
              <a:t>ublic void start() {</a:t>
            </a:r>
          </a:p>
          <a:p>
            <a:pPr lvl="0">
              <a:lnSpc>
                <a:spcPct val="100000"/>
              </a:lnSpc>
              <a:spcBef>
                <a:spcPts val="0"/>
              </a:spcBef>
              <a:spcAft>
                <a:spcPts val="0"/>
              </a:spcAft>
              <a:buNone/>
            </a:pPr>
            <a:r>
              <a:rPr lang="en" sz="1500">
                <a:latin typeface="Courier New"/>
                <a:ea typeface="Courier New"/>
                <a:cs typeface="Courier New"/>
                <a:sym typeface="Courier New"/>
              </a:rPr>
              <a:t>    // code</a:t>
            </a:r>
          </a:p>
          <a:p>
            <a:pPr lvl="0">
              <a:lnSpc>
                <a:spcPct val="100000"/>
              </a:lnSpc>
              <a:spcBef>
                <a:spcPts val="0"/>
              </a:spcBef>
              <a:spcAft>
                <a:spcPts val="0"/>
              </a:spcAft>
              <a:buNone/>
            </a:pPr>
            <a:r>
              <a:rPr lang="en" sz="1500">
                <a:latin typeface="Courier New"/>
                <a:ea typeface="Courier New"/>
                <a:cs typeface="Courier New"/>
                <a:sym typeface="Courier New"/>
              </a:rPr>
              <a:t>  }</a:t>
            </a:r>
          </a:p>
          <a:p>
            <a:pPr lvl="0">
              <a:lnSpc>
                <a:spcPct val="100000"/>
              </a:lnSpc>
              <a:spcBef>
                <a:spcPts val="0"/>
              </a:spcBef>
              <a:spcAft>
                <a:spcPts val="0"/>
              </a:spcAft>
              <a:buNone/>
            </a:pPr>
            <a:r>
              <a:rPr lang="en" sz="1500">
                <a:latin typeface="Courier New"/>
                <a:ea typeface="Courier New"/>
                <a:cs typeface="Courier New"/>
                <a:sym typeface="Courier New"/>
              </a:rPr>
              <a:t>  abstract void stop();</a:t>
            </a:r>
          </a:p>
          <a:p>
            <a:pPr lvl="0">
              <a:lnSpc>
                <a:spcPct val="100000"/>
              </a:lnSpc>
              <a:spcBef>
                <a:spcPts val="0"/>
              </a:spcBef>
              <a:spcAft>
                <a:spcPts val="0"/>
              </a:spcAft>
              <a:buNone/>
            </a:pPr>
            <a:r>
              <a:rPr lang="en" sz="1500">
                <a:latin typeface="Courier New"/>
                <a:ea typeface="Courier New"/>
                <a:cs typeface="Courier New"/>
                <a:sym typeface="Courier New"/>
              </a:rPr>
              <a:t>}</a:t>
            </a:r>
          </a:p>
          <a:p>
            <a:pPr lvl="0">
              <a:lnSpc>
                <a:spcPct val="100000"/>
              </a:lnSpc>
              <a:spcBef>
                <a:spcPts val="0"/>
              </a:spcBef>
              <a:spcAft>
                <a:spcPts val="0"/>
              </a:spcAft>
              <a:buNone/>
            </a:pPr>
            <a:r>
              <a:rPr lang="en" sz="1500">
                <a:latin typeface="Courier New"/>
                <a:ea typeface="Courier New"/>
                <a:cs typeface="Courier New"/>
                <a:sym typeface="Courier New"/>
              </a:rPr>
              <a:t>p</a:t>
            </a:r>
            <a:r>
              <a:rPr lang="en" sz="1500">
                <a:latin typeface="Courier New"/>
                <a:ea typeface="Courier New"/>
                <a:cs typeface="Courier New"/>
                <a:sym typeface="Courier New"/>
              </a:rPr>
              <a:t>ublic class ShootFrisbee  extends Command {</a:t>
            </a:r>
          </a:p>
          <a:p>
            <a:pPr lvl="0">
              <a:lnSpc>
                <a:spcPct val="100000"/>
              </a:lnSpc>
              <a:spcBef>
                <a:spcPts val="0"/>
              </a:spcBef>
              <a:spcAft>
                <a:spcPts val="0"/>
              </a:spcAft>
              <a:buNone/>
            </a:pPr>
            <a:r>
              <a:rPr lang="en" sz="1500">
                <a:latin typeface="Courier New"/>
                <a:ea typeface="Courier New"/>
                <a:cs typeface="Courier New"/>
                <a:sym typeface="Courier New"/>
              </a:rPr>
              <a:t>  </a:t>
            </a:r>
            <a:r>
              <a:rPr lang="en" sz="1500">
                <a:latin typeface="Courier New"/>
                <a:ea typeface="Courier New"/>
                <a:cs typeface="Courier New"/>
                <a:sym typeface="Courier New"/>
              </a:rPr>
              <a:t>p</a:t>
            </a:r>
            <a:r>
              <a:rPr lang="en" sz="1500">
                <a:latin typeface="Courier New"/>
                <a:ea typeface="Courier New"/>
                <a:cs typeface="Courier New"/>
                <a:sym typeface="Courier New"/>
              </a:rPr>
              <a:t>ublic ShootFrisbee() {</a:t>
            </a:r>
          </a:p>
          <a:p>
            <a:pPr lvl="0">
              <a:lnSpc>
                <a:spcPct val="100000"/>
              </a:lnSpc>
              <a:spcBef>
                <a:spcPts val="0"/>
              </a:spcBef>
              <a:spcAft>
                <a:spcPts val="0"/>
              </a:spcAft>
              <a:buNone/>
            </a:pPr>
            <a:r>
              <a:rPr lang="en" sz="1500">
                <a:latin typeface="Courier New"/>
                <a:ea typeface="Courier New"/>
                <a:cs typeface="Courier New"/>
                <a:sym typeface="Courier New"/>
              </a:rPr>
              <a:t>    super(); // required first line</a:t>
            </a:r>
          </a:p>
          <a:p>
            <a:pPr lvl="0">
              <a:lnSpc>
                <a:spcPct val="100000"/>
              </a:lnSpc>
              <a:spcBef>
                <a:spcPts val="0"/>
              </a:spcBef>
              <a:spcAft>
                <a:spcPts val="0"/>
              </a:spcAft>
              <a:buNone/>
            </a:pPr>
            <a:r>
              <a:rPr lang="en" sz="1500">
                <a:latin typeface="Courier New"/>
                <a:ea typeface="Courier New"/>
                <a:cs typeface="Courier New"/>
                <a:sym typeface="Courier New"/>
              </a:rPr>
              <a:t>  }</a:t>
            </a:r>
          </a:p>
          <a:p>
            <a:pPr lvl="0">
              <a:lnSpc>
                <a:spcPct val="100000"/>
              </a:lnSpc>
              <a:spcBef>
                <a:spcPts val="0"/>
              </a:spcBef>
              <a:spcAft>
                <a:spcPts val="0"/>
              </a:spcAft>
              <a:buNone/>
            </a:pPr>
            <a:r>
              <a:rPr lang="en" sz="1500">
                <a:latin typeface="Courier New"/>
                <a:ea typeface="Courier New"/>
                <a:cs typeface="Courier New"/>
                <a:sym typeface="Courier New"/>
              </a:rPr>
              <a:t>  </a:t>
            </a:r>
            <a:r>
              <a:rPr lang="en" sz="1500">
                <a:latin typeface="Courier New"/>
                <a:ea typeface="Courier New"/>
                <a:cs typeface="Courier New"/>
                <a:sym typeface="Courier New"/>
              </a:rPr>
              <a:t>p</a:t>
            </a:r>
            <a:r>
              <a:rPr lang="en" sz="1500">
                <a:latin typeface="Courier New"/>
                <a:ea typeface="Courier New"/>
                <a:cs typeface="Courier New"/>
                <a:sym typeface="Courier New"/>
              </a:rPr>
              <a:t>ublic void stop() {</a:t>
            </a:r>
          </a:p>
          <a:p>
            <a:pPr lvl="0">
              <a:lnSpc>
                <a:spcPct val="100000"/>
              </a:lnSpc>
              <a:spcBef>
                <a:spcPts val="0"/>
              </a:spcBef>
              <a:spcAft>
                <a:spcPts val="0"/>
              </a:spcAft>
              <a:buNone/>
            </a:pPr>
            <a:r>
              <a:rPr lang="en" sz="1500">
                <a:latin typeface="Courier New"/>
                <a:ea typeface="Courier New"/>
                <a:cs typeface="Courier New"/>
                <a:sym typeface="Courier New"/>
              </a:rPr>
              <a:t>    // code</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a:lnSpc>
                <a:spcPct val="100000"/>
              </a:lnSpc>
              <a:spcBef>
                <a:spcPts val="0"/>
              </a:spcBef>
              <a:spcAft>
                <a:spcPts val="0"/>
              </a:spcAft>
              <a:buNone/>
            </a:pPr>
            <a:r>
              <a:rPr lang="en" sz="1500">
                <a:latin typeface="Courier New"/>
                <a:ea typeface="Courier New"/>
                <a:cs typeface="Courier New"/>
                <a:sym typeface="Courier New"/>
              </a:rPr>
              <a:t>// Note: the start method still works, it calls the abstract classes start</a:t>
            </a:r>
          </a:p>
          <a:p>
            <a:pPr lvl="0">
              <a:lnSpc>
                <a:spcPct val="100000"/>
              </a:lnSpc>
              <a:spcBef>
                <a:spcPts val="0"/>
              </a:spcBef>
              <a:spcAft>
                <a:spcPts val="0"/>
              </a:spcAft>
              <a:buNone/>
            </a:pPr>
            <a:r>
              <a:rPr lang="en" sz="1500">
                <a:latin typeface="Courier New"/>
                <a:ea typeface="Courier New"/>
                <a:cs typeface="Courier New"/>
                <a:sym typeface="Courier New"/>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53125"/>
            <a:ext cx="8520600" cy="572700"/>
          </a:xfrm>
          <a:prstGeom prst="rect">
            <a:avLst/>
          </a:prstGeom>
        </p:spPr>
        <p:txBody>
          <a:bodyPr anchorCtr="0" anchor="t" bIns="91425" lIns="91425" rIns="91425" tIns="91425">
            <a:noAutofit/>
          </a:bodyPr>
          <a:lstStyle/>
          <a:p>
            <a:pPr lvl="0">
              <a:spcBef>
                <a:spcPts val="0"/>
              </a:spcBef>
              <a:buNone/>
            </a:pPr>
            <a:r>
              <a:rPr lang="en"/>
              <a:t>Interfaces</a:t>
            </a:r>
          </a:p>
        </p:txBody>
      </p:sp>
      <p:sp>
        <p:nvSpPr>
          <p:cNvPr id="234" name="Shape 234"/>
          <p:cNvSpPr txBox="1"/>
          <p:nvPr>
            <p:ph idx="1" type="body"/>
          </p:nvPr>
        </p:nvSpPr>
        <p:spPr>
          <a:xfrm>
            <a:off x="311700" y="625825"/>
            <a:ext cx="8520600" cy="4456500"/>
          </a:xfrm>
          <a:prstGeom prst="rect">
            <a:avLst/>
          </a:prstGeom>
        </p:spPr>
        <p:txBody>
          <a:bodyPr anchorCtr="0" anchor="t" bIns="91425" lIns="91425" rIns="91425" tIns="91425">
            <a:noAutofit/>
          </a:bodyPr>
          <a:lstStyle/>
          <a:p>
            <a:pPr lvl="0">
              <a:spcBef>
                <a:spcPts val="0"/>
              </a:spcBef>
              <a:buNone/>
            </a:pPr>
            <a:r>
              <a:rPr lang="en"/>
              <a:t>Interfaces are essentially layouts for classes. If a class implements an interface, it must contain all the methods defined within the interface. This is called adding unimplemented methods in Eclipse.</a:t>
            </a:r>
          </a:p>
          <a:p>
            <a:pPr lvl="0">
              <a:lnSpc>
                <a:spcPct val="100000"/>
              </a:lnSpc>
              <a:spcBef>
                <a:spcPts val="0"/>
              </a:spcBef>
              <a:spcAft>
                <a:spcPts val="0"/>
              </a:spcAft>
              <a:buNone/>
            </a:pPr>
            <a:r>
              <a:rPr lang="en" sz="1600">
                <a:latin typeface="Courier New"/>
                <a:ea typeface="Courier New"/>
                <a:cs typeface="Courier New"/>
                <a:sym typeface="Courier New"/>
              </a:rPr>
              <a:t>public interface Command {</a:t>
            </a:r>
          </a:p>
          <a:p>
            <a:pPr lv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p</a:t>
            </a:r>
            <a:r>
              <a:rPr lang="en" sz="1600">
                <a:latin typeface="Courier New"/>
                <a:ea typeface="Courier New"/>
                <a:cs typeface="Courier New"/>
                <a:sym typeface="Courier New"/>
              </a:rPr>
              <a:t>ublic void run();</a:t>
            </a:r>
          </a:p>
          <a:p>
            <a:pPr lvl="0">
              <a:lnSpc>
                <a:spcPct val="100000"/>
              </a:lnSpc>
              <a:spcBef>
                <a:spcPts val="0"/>
              </a:spcBef>
              <a:spcAft>
                <a:spcPts val="0"/>
              </a:spcAft>
              <a:buNone/>
            </a:pPr>
            <a:r>
              <a:rPr lang="en" sz="1600">
                <a:latin typeface="Courier New"/>
                <a:ea typeface="Courier New"/>
                <a:cs typeface="Courier New"/>
                <a:sym typeface="Courier New"/>
              </a:rPr>
              <a:t>  public boolean isRunning();</a:t>
            </a:r>
          </a:p>
          <a:p>
            <a:pPr lvl="0" rtl="0">
              <a:lnSpc>
                <a:spcPct val="100000"/>
              </a:lnSpc>
              <a:spcBef>
                <a:spcPts val="0"/>
              </a:spcBef>
              <a:spcAft>
                <a:spcPts val="0"/>
              </a:spcAft>
              <a:buNone/>
            </a:pPr>
            <a:r>
              <a:rPr lang="en" sz="1600">
                <a:latin typeface="Courier New"/>
                <a:ea typeface="Courier New"/>
                <a:cs typeface="Courier New"/>
                <a:sym typeface="Courier New"/>
              </a:rPr>
              <a:t>}</a:t>
            </a:r>
          </a:p>
          <a:p>
            <a:pPr lvl="0">
              <a:lnSpc>
                <a:spcPct val="100000"/>
              </a:lnSpc>
              <a:spcBef>
                <a:spcPts val="0"/>
              </a:spcBef>
              <a:spcAft>
                <a:spcPts val="0"/>
              </a:spcAft>
              <a:buNone/>
            </a:pPr>
            <a:r>
              <a:t/>
            </a:r>
            <a:endParaRPr sz="1600">
              <a:latin typeface="Courier New"/>
              <a:ea typeface="Courier New"/>
              <a:cs typeface="Courier New"/>
              <a:sym typeface="Courier New"/>
            </a:endParaRPr>
          </a:p>
          <a:p>
            <a:pPr lvl="0">
              <a:lnSpc>
                <a:spcPct val="100000"/>
              </a:lnSpc>
              <a:spcBef>
                <a:spcPts val="0"/>
              </a:spcBef>
              <a:spcAft>
                <a:spcPts val="0"/>
              </a:spcAft>
              <a:buNone/>
            </a:pPr>
            <a:r>
              <a:rPr lang="en" sz="1600">
                <a:latin typeface="Courier New"/>
                <a:ea typeface="Courier New"/>
                <a:cs typeface="Courier New"/>
                <a:sym typeface="Courier New"/>
              </a:rPr>
              <a:t>p</a:t>
            </a:r>
            <a:r>
              <a:rPr lang="en" sz="1600">
                <a:latin typeface="Courier New"/>
                <a:ea typeface="Courier New"/>
                <a:cs typeface="Courier New"/>
                <a:sym typeface="Courier New"/>
              </a:rPr>
              <a:t>ublic class DriveCommand implements Command {</a:t>
            </a:r>
          </a:p>
          <a:p>
            <a:pPr lvl="0" rt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p</a:t>
            </a:r>
            <a:r>
              <a:rPr lang="en" sz="1600">
                <a:latin typeface="Courier New"/>
                <a:ea typeface="Courier New"/>
                <a:cs typeface="Courier New"/>
                <a:sym typeface="Courier New"/>
              </a:rPr>
              <a:t>ublic void run() {</a:t>
            </a:r>
          </a:p>
          <a:p>
            <a:pPr lvl="0" rtl="0">
              <a:lnSpc>
                <a:spcPct val="100000"/>
              </a:lnSpc>
              <a:spcBef>
                <a:spcPts val="0"/>
              </a:spcBef>
              <a:spcAft>
                <a:spcPts val="0"/>
              </a:spcAft>
              <a:buNone/>
            </a:pPr>
            <a:r>
              <a:rPr lang="en" sz="1600">
                <a:latin typeface="Courier New"/>
                <a:ea typeface="Courier New"/>
                <a:cs typeface="Courier New"/>
                <a:sym typeface="Courier New"/>
              </a:rPr>
              <a:t>    // code</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p</a:t>
            </a:r>
            <a:r>
              <a:rPr lang="en" sz="1600">
                <a:latin typeface="Courier New"/>
                <a:ea typeface="Courier New"/>
                <a:cs typeface="Courier New"/>
                <a:sym typeface="Courier New"/>
              </a:rPr>
              <a:t>ublic boolean isRunning() {</a:t>
            </a:r>
          </a:p>
          <a:p>
            <a:pPr lvl="0" rtl="0">
              <a:lnSpc>
                <a:spcPct val="100000"/>
              </a:lnSpc>
              <a:spcBef>
                <a:spcPts val="0"/>
              </a:spcBef>
              <a:spcAft>
                <a:spcPts val="0"/>
              </a:spcAft>
              <a:buNone/>
            </a:pPr>
            <a:r>
              <a:rPr lang="en" sz="1600">
                <a:latin typeface="Courier New"/>
                <a:ea typeface="Courier New"/>
                <a:cs typeface="Courier New"/>
                <a:sym typeface="Courier New"/>
              </a:rPr>
              <a:t>    // code</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a:lnSpc>
                <a:spcPct val="100000"/>
              </a:lnSpc>
              <a:spcBef>
                <a:spcPts val="0"/>
              </a:spcBef>
              <a:spcAft>
                <a:spcPts val="0"/>
              </a:spcAft>
              <a:buNone/>
            </a:pPr>
            <a:r>
              <a:rPr lang="en" sz="1600">
                <a:latin typeface="Courier New"/>
                <a:ea typeface="Courier New"/>
                <a:cs typeface="Courier New"/>
                <a:sym typeface="Courier New"/>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Boolean</a:t>
            </a:r>
          </a:p>
        </p:txBody>
      </p:sp>
      <p:sp>
        <p:nvSpPr>
          <p:cNvPr id="69" name="Shape 69"/>
          <p:cNvSpPr txBox="1"/>
          <p:nvPr>
            <p:ph idx="1" type="body"/>
          </p:nvPr>
        </p:nvSpPr>
        <p:spPr>
          <a:xfrm>
            <a:off x="218575" y="1152475"/>
            <a:ext cx="8613600" cy="3416400"/>
          </a:xfrm>
          <a:prstGeom prst="rect">
            <a:avLst/>
          </a:prstGeom>
        </p:spPr>
        <p:txBody>
          <a:bodyPr anchorCtr="0" anchor="t" bIns="91425" lIns="91425" rIns="91425" tIns="91425">
            <a:noAutofit/>
          </a:bodyPr>
          <a:lstStyle/>
          <a:p>
            <a:pPr lvl="0">
              <a:spcBef>
                <a:spcPts val="0"/>
              </a:spcBef>
              <a:buNone/>
            </a:pPr>
            <a:r>
              <a:rPr lang="en"/>
              <a:t>A boolean in the most basic primitive type. It can only be in one of two states: true or false. </a:t>
            </a:r>
          </a:p>
          <a:p>
            <a:pPr lvl="0">
              <a:spcBef>
                <a:spcPts val="0"/>
              </a:spcBef>
              <a:buNone/>
            </a:pPr>
            <a:r>
              <a:rPr lang="en"/>
              <a:t>How to define a boolean:</a:t>
            </a:r>
          </a:p>
          <a:p>
            <a:pPr lvl="0">
              <a:spcBef>
                <a:spcPts val="0"/>
              </a:spcBef>
              <a:buNone/>
            </a:pPr>
            <a:r>
              <a:rPr lang="en" sz="1600">
                <a:latin typeface="Courier New"/>
                <a:ea typeface="Courier New"/>
                <a:cs typeface="Courier New"/>
                <a:sym typeface="Courier New"/>
              </a:rPr>
              <a:t>boolean deployed = true; //Makes a new boolean and assigns it to true</a:t>
            </a:r>
          </a:p>
          <a:p>
            <a:pPr lvl="0">
              <a:spcBef>
                <a:spcPts val="0"/>
              </a:spcBef>
              <a:buNone/>
            </a:pPr>
            <a:r>
              <a:rPr lang="en" sz="1600">
                <a:latin typeface="Courier New"/>
                <a:ea typeface="Courier New"/>
                <a:cs typeface="Courier New"/>
                <a:sym typeface="Courier New"/>
              </a:rPr>
              <a:t>boolean shoot = false; //Makes a new boolean and assigns it to false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Packages</a:t>
            </a: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Packages are used to avoid naming conflicts, control access (with the protected access modifier) and to organize code into groups.</a:t>
            </a:r>
          </a:p>
          <a:p>
            <a:pPr lvl="0">
              <a:spcBef>
                <a:spcPts val="0"/>
              </a:spcBef>
              <a:buNone/>
            </a:pPr>
            <a:r>
              <a:rPr lang="en">
                <a:latin typeface="Courier New"/>
                <a:ea typeface="Courier New"/>
                <a:cs typeface="Courier New"/>
                <a:sym typeface="Courier New"/>
              </a:rPr>
              <a:t>package org.usfirst.frc.team1699.robot.main;</a:t>
            </a:r>
          </a:p>
          <a:p>
            <a:pPr lvl="0">
              <a:spcBef>
                <a:spcPts val="0"/>
              </a:spcBef>
              <a:buNone/>
            </a:pPr>
            <a:r>
              <a:rPr lang="en">
                <a:latin typeface="Courier New"/>
                <a:ea typeface="Courier New"/>
                <a:cs typeface="Courier New"/>
                <a:sym typeface="Courier New"/>
              </a:rPr>
              <a:t>org.usfirst.frc.team1699.robot</a:t>
            </a:r>
            <a:r>
              <a:rPr lang="en"/>
              <a:t> is the robot package used in 1699 code. </a:t>
            </a:r>
            <a:r>
              <a:rPr lang="en">
                <a:latin typeface="Courier New"/>
                <a:ea typeface="Courier New"/>
                <a:cs typeface="Courier New"/>
                <a:sym typeface="Courier New"/>
              </a:rPr>
              <a:t>org.usfirst.frc.team1699.robot.Robot </a:t>
            </a:r>
            <a:r>
              <a:rPr lang="en"/>
              <a:t>is the location of the Robot.java.</a:t>
            </a:r>
          </a:p>
          <a:p>
            <a:pPr lvl="0" rtl="0">
              <a:spcBef>
                <a:spcPts val="0"/>
              </a:spcBef>
              <a:buNone/>
            </a:pPr>
            <a:r>
              <a:rPr lang="en"/>
              <a:t>Because we can link directly to files, we can tell exactly what class to use when there are multiple classes of the same name (</a:t>
            </a:r>
            <a:r>
              <a:rPr lang="en">
                <a:latin typeface="Courier New"/>
                <a:ea typeface="Courier New"/>
                <a:cs typeface="Courier New"/>
                <a:sym typeface="Courier New"/>
              </a:rPr>
              <a:t>edu.wpi.first.wpilibj.command.Command </a:t>
            </a:r>
            <a:r>
              <a:rPr lang="en"/>
              <a:t>vs</a:t>
            </a:r>
            <a:r>
              <a:rPr lang="en">
                <a:latin typeface="Courier New"/>
                <a:ea typeface="Courier New"/>
                <a:cs typeface="Courier New"/>
                <a:sym typeface="Courier New"/>
              </a:rPr>
              <a:t> org.usfirst.frc.team1699.utils.Command</a:t>
            </a:r>
            <a:r>
              <a:rPr lang="en">
                <a:latin typeface="Courier New"/>
                <a:ea typeface="Courier New"/>
                <a:cs typeface="Courier New"/>
                <a:sym typeface="Courier New"/>
              </a:rPr>
              <a:t>)</a:t>
            </a:r>
            <a:r>
              <a:rPr lang="en"/>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103500"/>
            <a:ext cx="8520600" cy="572700"/>
          </a:xfrm>
          <a:prstGeom prst="rect">
            <a:avLst/>
          </a:prstGeom>
        </p:spPr>
        <p:txBody>
          <a:bodyPr anchorCtr="0" anchor="t" bIns="91425" lIns="91425" rIns="91425" tIns="91425">
            <a:noAutofit/>
          </a:bodyPr>
          <a:lstStyle/>
          <a:p>
            <a:pPr lvl="0">
              <a:spcBef>
                <a:spcPts val="0"/>
              </a:spcBef>
              <a:buNone/>
            </a:pPr>
            <a:r>
              <a:rPr lang="en"/>
              <a:t>Comments</a:t>
            </a:r>
          </a:p>
        </p:txBody>
      </p:sp>
      <p:sp>
        <p:nvSpPr>
          <p:cNvPr id="246" name="Shape 246"/>
          <p:cNvSpPr txBox="1"/>
          <p:nvPr>
            <p:ph idx="1" type="body"/>
          </p:nvPr>
        </p:nvSpPr>
        <p:spPr>
          <a:xfrm>
            <a:off x="311700" y="676200"/>
            <a:ext cx="8691000" cy="4255500"/>
          </a:xfrm>
          <a:prstGeom prst="rect">
            <a:avLst/>
          </a:prstGeom>
        </p:spPr>
        <p:txBody>
          <a:bodyPr anchorCtr="0" anchor="t" bIns="91425" lIns="91425" rIns="91425" tIns="91425">
            <a:noAutofit/>
          </a:bodyPr>
          <a:lstStyle/>
          <a:p>
            <a:pPr lvl="0">
              <a:spcBef>
                <a:spcPts val="0"/>
              </a:spcBef>
              <a:buNone/>
            </a:pPr>
            <a:r>
              <a:rPr lang="en" sz="1600"/>
              <a:t>You should always put comments in your code, especially in FRC because other people read your code, and they need to know how your code works.</a:t>
            </a:r>
          </a:p>
          <a:p>
            <a:pPr lvl="0">
              <a:lnSpc>
                <a:spcPct val="100000"/>
              </a:lnSpc>
              <a:spcBef>
                <a:spcPts val="0"/>
              </a:spcBef>
              <a:spcAft>
                <a:spcPts val="0"/>
              </a:spcAft>
              <a:buNone/>
            </a:pPr>
            <a:r>
              <a:rPr lang="en" sz="1600">
                <a:latin typeface="Courier New"/>
                <a:ea typeface="Courier New"/>
                <a:cs typeface="Courier New"/>
                <a:sym typeface="Courier New"/>
              </a:rPr>
              <a:t>// line comment (only applies to the rest of this line)</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a:lnSpc>
                <a:spcPct val="100000"/>
              </a:lnSpc>
              <a:spcBef>
                <a:spcPts val="0"/>
              </a:spcBef>
              <a:spcAft>
                <a:spcPts val="0"/>
              </a:spcAft>
              <a:buNone/>
            </a:pPr>
            <a:r>
              <a:rPr lang="en" sz="1600">
                <a:latin typeface="Courier New"/>
                <a:ea typeface="Courier New"/>
                <a:cs typeface="Courier New"/>
                <a:sym typeface="Courier New"/>
              </a:rPr>
              <a:t>/*</a:t>
            </a:r>
          </a:p>
          <a:p>
            <a:pPr lvl="0" rtl="0">
              <a:lnSpc>
                <a:spcPct val="100000"/>
              </a:lnSpc>
              <a:spcBef>
                <a:spcPts val="0"/>
              </a:spcBef>
              <a:spcAft>
                <a:spcPts val="0"/>
              </a:spcAft>
              <a:buNone/>
            </a:pPr>
            <a:r>
              <a:rPr lang="en" sz="1600">
                <a:latin typeface="Courier New"/>
                <a:ea typeface="Courier New"/>
                <a:cs typeface="Courier New"/>
                <a:sym typeface="Courier New"/>
              </a:rPr>
              <a:t> </a:t>
            </a:r>
            <a:r>
              <a:rPr lang="en" sz="1600">
                <a:latin typeface="Courier New"/>
                <a:ea typeface="Courier New"/>
                <a:cs typeface="Courier New"/>
                <a:sym typeface="Courier New"/>
              </a:rPr>
              <a:t>* block comment</a:t>
            </a:r>
          </a:p>
          <a:p>
            <a:pPr lvl="0" rtl="0">
              <a:lnSpc>
                <a:spcPct val="100000"/>
              </a:lnSpc>
              <a:spcBef>
                <a:spcPts val="0"/>
              </a:spcBef>
              <a:spcAft>
                <a:spcPts val="0"/>
              </a:spcAft>
              <a:buNone/>
            </a:pPr>
            <a:r>
              <a:rPr lang="en" sz="1600">
                <a:latin typeface="Courier New"/>
                <a:ea typeface="Courier New"/>
                <a:cs typeface="Courier New"/>
                <a:sym typeface="Courier New"/>
              </a:rPr>
              <a:t> * applies to everything between the /* and the */</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lnSpc>
                <a:spcPct val="100000"/>
              </a:lnSpc>
              <a:spcBef>
                <a:spcPts val="0"/>
              </a:spcBef>
              <a:spcAft>
                <a:spcPts val="0"/>
              </a:spcAft>
              <a:buNone/>
            </a:pPr>
            <a:r>
              <a:rPr lang="en" sz="1600">
                <a:latin typeface="Courier New"/>
                <a:ea typeface="Courier New"/>
                <a:cs typeface="Courier New"/>
                <a:sym typeface="Courier New"/>
              </a:rPr>
              <a:t>/**</a:t>
            </a:r>
          </a:p>
          <a:p>
            <a:pPr lvl="0" rtl="0">
              <a:lnSpc>
                <a:spcPct val="100000"/>
              </a:lnSpc>
              <a:spcBef>
                <a:spcPts val="0"/>
              </a:spcBef>
              <a:spcAft>
                <a:spcPts val="0"/>
              </a:spcAft>
              <a:buNone/>
            </a:pPr>
            <a:r>
              <a:rPr lang="en" sz="1600">
                <a:latin typeface="Courier New"/>
                <a:ea typeface="Courier New"/>
                <a:cs typeface="Courier New"/>
                <a:sym typeface="Courier New"/>
              </a:rPr>
              <a:t> * javadoc, same as a block comment (use /** over /*)</a:t>
            </a:r>
          </a:p>
          <a:p>
            <a:pPr lvl="0" rtl="0">
              <a:lnSpc>
                <a:spcPct val="100000"/>
              </a:lnSpc>
              <a:spcBef>
                <a:spcPts val="0"/>
              </a:spcBef>
              <a:spcAft>
                <a:spcPts val="0"/>
              </a:spcAft>
              <a:buNone/>
            </a:pPr>
            <a:r>
              <a:rPr lang="en" sz="1600">
                <a:latin typeface="Courier New"/>
                <a:ea typeface="Courier New"/>
                <a:cs typeface="Courier New"/>
                <a:sym typeface="Courier New"/>
              </a:rPr>
              <a:t> * used when generating javadoc html files</a:t>
            </a:r>
          </a:p>
          <a:p>
            <a:pPr lvl="0" rtl="0">
              <a:lnSpc>
                <a:spcPct val="100000"/>
              </a:lnSpc>
              <a:spcBef>
                <a:spcPts val="0"/>
              </a:spcBef>
              <a:spcAft>
                <a:spcPts val="0"/>
              </a:spcAft>
              <a:buNone/>
            </a:pPr>
            <a:r>
              <a:rPr lang="en" sz="1600">
                <a:latin typeface="Courier New"/>
                <a:ea typeface="Courier New"/>
                <a:cs typeface="Courier New"/>
                <a:sym typeface="Courier New"/>
              </a:rPr>
              <a:t> * use tags like @return, @param, @author, @see, etc.</a:t>
            </a:r>
          </a:p>
          <a:p>
            <a:pPr lvl="0">
              <a:lnSpc>
                <a:spcPct val="100000"/>
              </a:lnSpc>
              <a:spcBef>
                <a:spcPts val="0"/>
              </a:spcBef>
              <a:spcAft>
                <a:spcPts val="0"/>
              </a:spcAft>
              <a:buNone/>
            </a:pPr>
            <a:r>
              <a:rPr lang="en" sz="1600">
                <a:latin typeface="Courier New"/>
                <a:ea typeface="Courier New"/>
                <a:cs typeface="Courier New"/>
                <a:sym typeface="Courier New"/>
              </a:rPr>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 to WPILib</a:t>
            </a:r>
          </a:p>
        </p:txBody>
      </p:sp>
      <p:sp>
        <p:nvSpPr>
          <p:cNvPr id="252" name="Shape 252"/>
          <p:cNvSpPr txBox="1"/>
          <p:nvPr>
            <p:ph idx="1" type="body"/>
          </p:nvPr>
        </p:nvSpPr>
        <p:spPr>
          <a:xfrm>
            <a:off x="311700" y="1152475"/>
            <a:ext cx="8520600" cy="3615300"/>
          </a:xfrm>
          <a:prstGeom prst="rect">
            <a:avLst/>
          </a:prstGeom>
        </p:spPr>
        <p:txBody>
          <a:bodyPr anchorCtr="0" anchor="t" bIns="91425" lIns="91425" rIns="91425" tIns="91425">
            <a:noAutofit/>
          </a:bodyPr>
          <a:lstStyle/>
          <a:p>
            <a:pPr lvl="0">
              <a:spcBef>
                <a:spcPts val="0"/>
              </a:spcBef>
              <a:buNone/>
            </a:pPr>
            <a:r>
              <a:rPr lang="en" sz="1600"/>
              <a:t>WPILib is the library that we use to interface with the robot. At its lowest level, there is the </a:t>
            </a:r>
            <a:r>
              <a:rPr lang="en" sz="1600">
                <a:latin typeface="Courier New"/>
                <a:ea typeface="Courier New"/>
                <a:cs typeface="Courier New"/>
                <a:sym typeface="Courier New"/>
              </a:rPr>
              <a:t>RobotBase</a:t>
            </a:r>
            <a:r>
              <a:rPr lang="en" sz="1600"/>
              <a:t> class (which is abstract), and has two children classes, </a:t>
            </a:r>
            <a:r>
              <a:rPr lang="en" sz="1600">
                <a:latin typeface="Courier New"/>
                <a:ea typeface="Courier New"/>
                <a:cs typeface="Courier New"/>
                <a:sym typeface="Courier New"/>
              </a:rPr>
              <a:t>IterativeRobot</a:t>
            </a:r>
            <a:r>
              <a:rPr lang="en" sz="1600"/>
              <a:t> and </a:t>
            </a:r>
            <a:r>
              <a:rPr lang="en" sz="1600">
                <a:latin typeface="Courier New"/>
                <a:ea typeface="Courier New"/>
                <a:cs typeface="Courier New"/>
                <a:sym typeface="Courier New"/>
              </a:rPr>
              <a:t>SampleRobot</a:t>
            </a:r>
            <a:r>
              <a:rPr lang="en" sz="1600"/>
              <a:t>. From this, there are three kinds of robot programming, Command based and Iterative (both based on </a:t>
            </a:r>
            <a:r>
              <a:rPr lang="en" sz="1600">
                <a:latin typeface="Courier New"/>
                <a:ea typeface="Courier New"/>
                <a:cs typeface="Courier New"/>
                <a:sym typeface="Courier New"/>
              </a:rPr>
              <a:t>IterativeRobot</a:t>
            </a:r>
            <a:r>
              <a:rPr lang="en" sz="1600"/>
              <a:t>), and </a:t>
            </a:r>
            <a:r>
              <a:rPr lang="en" sz="1600">
                <a:latin typeface="Courier New"/>
                <a:ea typeface="Courier New"/>
                <a:cs typeface="Courier New"/>
                <a:sym typeface="Courier New"/>
              </a:rPr>
              <a:t>SampleRobot</a:t>
            </a:r>
            <a:r>
              <a:rPr lang="en" sz="1600"/>
              <a:t>. </a:t>
            </a:r>
          </a:p>
          <a:p>
            <a:pPr lvl="0">
              <a:spcBef>
                <a:spcPts val="0"/>
              </a:spcBef>
              <a:buNone/>
            </a:pPr>
            <a:r>
              <a:rPr lang="en" sz="1600"/>
              <a:t>By default, the </a:t>
            </a:r>
            <a:r>
              <a:rPr lang="en" sz="1600">
                <a:latin typeface="Courier New"/>
                <a:ea typeface="Courier New"/>
                <a:cs typeface="Courier New"/>
                <a:sym typeface="Courier New"/>
              </a:rPr>
              <a:t>Robot.java</a:t>
            </a:r>
            <a:r>
              <a:rPr lang="en" sz="1600"/>
              <a:t> class’s </a:t>
            </a:r>
            <a:r>
              <a:rPr lang="en" sz="1600">
                <a:latin typeface="Courier New"/>
                <a:ea typeface="Courier New"/>
                <a:cs typeface="Courier New"/>
                <a:sym typeface="Courier New"/>
              </a:rPr>
              <a:t>main()</a:t>
            </a:r>
            <a:r>
              <a:rPr lang="en" sz="1600"/>
              <a:t> method is called on robot launch. If the </a:t>
            </a:r>
            <a:r>
              <a:rPr lang="en" sz="1600">
                <a:latin typeface="Courier New"/>
                <a:ea typeface="Courier New"/>
                <a:cs typeface="Courier New"/>
                <a:sym typeface="Courier New"/>
              </a:rPr>
              <a:t>Robot.java</a:t>
            </a:r>
            <a:r>
              <a:rPr lang="en" sz="1600"/>
              <a:t> is a decendent of </a:t>
            </a:r>
            <a:r>
              <a:rPr lang="en" sz="1600">
                <a:latin typeface="Courier New"/>
                <a:ea typeface="Courier New"/>
                <a:cs typeface="Courier New"/>
                <a:sym typeface="Courier New"/>
              </a:rPr>
              <a:t>RobotBase</a:t>
            </a:r>
            <a:r>
              <a:rPr lang="en" sz="1600"/>
              <a:t>, then </a:t>
            </a:r>
            <a:r>
              <a:rPr lang="en" sz="1600">
                <a:latin typeface="Courier New"/>
                <a:ea typeface="Courier New"/>
                <a:cs typeface="Courier New"/>
                <a:sym typeface="Courier New"/>
              </a:rPr>
              <a:t>RobotBase</a:t>
            </a:r>
            <a:r>
              <a:rPr lang="en" sz="1600"/>
              <a:t> handles the </a:t>
            </a:r>
            <a:r>
              <a:rPr lang="en" sz="1600">
                <a:latin typeface="Courier New"/>
                <a:ea typeface="Courier New"/>
                <a:cs typeface="Courier New"/>
                <a:sym typeface="Courier New"/>
              </a:rPr>
              <a:t>main()</a:t>
            </a:r>
            <a:r>
              <a:rPr lang="en" sz="1600"/>
              <a:t> call and does some other initializing things (like start the NetworkTables server) and calls the abstract </a:t>
            </a:r>
            <a:r>
              <a:rPr lang="en" sz="1600">
                <a:latin typeface="Courier New"/>
                <a:ea typeface="Courier New"/>
                <a:cs typeface="Courier New"/>
                <a:sym typeface="Courier New"/>
              </a:rPr>
              <a:t>startCompetition()</a:t>
            </a:r>
            <a:r>
              <a:rPr lang="en" sz="1600"/>
              <a:t> method, which is implemented by its children.</a:t>
            </a:r>
          </a:p>
          <a:p>
            <a:pPr lvl="0">
              <a:spcBef>
                <a:spcPts val="0"/>
              </a:spcBef>
              <a:buNone/>
            </a:pPr>
            <a:r>
              <a:rPr lang="en" sz="1600"/>
              <a:t>Side note: you could write your own main method in the </a:t>
            </a:r>
            <a:r>
              <a:rPr lang="en" sz="1600">
                <a:latin typeface="Courier New"/>
                <a:ea typeface="Courier New"/>
                <a:cs typeface="Courier New"/>
                <a:sym typeface="Courier New"/>
              </a:rPr>
              <a:t>Robot.java</a:t>
            </a:r>
            <a:r>
              <a:rPr lang="en" sz="1600"/>
              <a:t> (must be static and void), but don’t do it.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SampleRobot</a:t>
            </a:r>
          </a:p>
        </p:txBody>
      </p:sp>
      <p:sp>
        <p:nvSpPr>
          <p:cNvPr id="258" name="Shape 2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easiest to understand, yet the hardest to use. You implement two methods, </a:t>
            </a:r>
            <a:r>
              <a:rPr lang="en">
                <a:latin typeface="Courier New"/>
                <a:ea typeface="Courier New"/>
                <a:cs typeface="Courier New"/>
                <a:sym typeface="Courier New"/>
              </a:rPr>
              <a:t>autonomous()</a:t>
            </a:r>
            <a:r>
              <a:rPr lang="en"/>
              <a:t> and </a:t>
            </a:r>
            <a:r>
              <a:rPr lang="en">
                <a:latin typeface="Courier New"/>
                <a:ea typeface="Courier New"/>
                <a:cs typeface="Courier New"/>
                <a:sym typeface="Courier New"/>
              </a:rPr>
              <a:t>operatorControl()</a:t>
            </a:r>
            <a:r>
              <a:rPr lang="en"/>
              <a:t>. Each method gets called </a:t>
            </a:r>
            <a:r>
              <a:rPr b="1" lang="en"/>
              <a:t>once </a:t>
            </a:r>
            <a:r>
              <a:rPr lang="en"/>
              <a:t>at the beginning of autonomous and teleop, respectively. This means that you must implement your own way of repeating over code. This could be a while loop that repeats while the robot is enabled, it could be threads or a </a:t>
            </a:r>
            <a:r>
              <a:rPr lang="en">
                <a:latin typeface="Courier New"/>
                <a:ea typeface="Courier New"/>
                <a:cs typeface="Courier New"/>
                <a:sym typeface="Courier New"/>
              </a:rPr>
              <a:t>ScheduledUpdate</a:t>
            </a:r>
            <a:r>
              <a:rPr lang="en"/>
              <a:t>. But, because of how much extra coding is required, very few teams use the </a:t>
            </a:r>
            <a:r>
              <a:rPr lang="en">
                <a:latin typeface="Courier New"/>
                <a:ea typeface="Courier New"/>
                <a:cs typeface="Courier New"/>
                <a:sym typeface="Courier New"/>
              </a:rPr>
              <a:t>SampleRobot</a:t>
            </a:r>
            <a:r>
              <a:rPr lang="en"/>
              <a:t> (and teams that have the time for that level of extra coding make their own </a:t>
            </a:r>
            <a:r>
              <a:rPr lang="en">
                <a:latin typeface="Courier New"/>
                <a:ea typeface="Courier New"/>
                <a:cs typeface="Courier New"/>
                <a:sym typeface="Courier New"/>
              </a:rPr>
              <a:t>RobotBase</a:t>
            </a:r>
            <a:r>
              <a:rPr lang="en"/>
              <a:t> class).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Iterative coding with IterativeRobot</a:t>
            </a:r>
          </a:p>
        </p:txBody>
      </p:sp>
      <p:sp>
        <p:nvSpPr>
          <p:cNvPr id="264" name="Shape 264"/>
          <p:cNvSpPr txBox="1"/>
          <p:nvPr>
            <p:ph idx="1" type="body"/>
          </p:nvPr>
        </p:nvSpPr>
        <p:spPr>
          <a:xfrm>
            <a:off x="311700" y="1152475"/>
            <a:ext cx="8520600" cy="3806700"/>
          </a:xfrm>
          <a:prstGeom prst="rect">
            <a:avLst/>
          </a:prstGeom>
        </p:spPr>
        <p:txBody>
          <a:bodyPr anchorCtr="0" anchor="t" bIns="91425" lIns="91425" rIns="91425" tIns="91425">
            <a:noAutofit/>
          </a:bodyPr>
          <a:lstStyle/>
          <a:p>
            <a:pPr lvl="0">
              <a:spcBef>
                <a:spcPts val="0"/>
              </a:spcBef>
              <a:buNone/>
            </a:pPr>
            <a:r>
              <a:rPr lang="en"/>
              <a:t>Iterative works like a </a:t>
            </a:r>
            <a:r>
              <a:rPr lang="en">
                <a:latin typeface="Courier New"/>
                <a:ea typeface="Courier New"/>
                <a:cs typeface="Courier New"/>
                <a:sym typeface="Courier New"/>
              </a:rPr>
              <a:t>SampleRobot</a:t>
            </a:r>
            <a:r>
              <a:rPr lang="en"/>
              <a:t>, except the looping is done for you. There are </a:t>
            </a:r>
            <a:r>
              <a:rPr lang="en">
                <a:latin typeface="Courier New"/>
                <a:ea typeface="Courier New"/>
                <a:cs typeface="Courier New"/>
                <a:sym typeface="Courier New"/>
              </a:rPr>
              <a:t>init()</a:t>
            </a:r>
            <a:r>
              <a:rPr lang="en"/>
              <a:t> and </a:t>
            </a:r>
            <a:r>
              <a:rPr lang="en">
                <a:latin typeface="Courier New"/>
                <a:ea typeface="Courier New"/>
                <a:cs typeface="Courier New"/>
                <a:sym typeface="Courier New"/>
              </a:rPr>
              <a:t>periodic()</a:t>
            </a:r>
            <a:r>
              <a:rPr lang="en"/>
              <a:t> methods that you override. The </a:t>
            </a:r>
            <a:r>
              <a:rPr lang="en">
                <a:latin typeface="Courier New"/>
                <a:ea typeface="Courier New"/>
                <a:cs typeface="Courier New"/>
                <a:sym typeface="Courier New"/>
              </a:rPr>
              <a:t>init()</a:t>
            </a:r>
            <a:r>
              <a:rPr lang="en"/>
              <a:t> methods get called once, then the </a:t>
            </a:r>
            <a:r>
              <a:rPr lang="en">
                <a:latin typeface="Courier New"/>
                <a:ea typeface="Courier New"/>
                <a:cs typeface="Courier New"/>
                <a:sym typeface="Courier New"/>
              </a:rPr>
              <a:t>periodic()</a:t>
            </a:r>
            <a:r>
              <a:rPr lang="en"/>
              <a:t> methods are called everytime a DriverStation packet is received (about once every 20ms).</a:t>
            </a:r>
          </a:p>
          <a:p>
            <a:pPr lvl="0">
              <a:spcBef>
                <a:spcPts val="0"/>
              </a:spcBef>
              <a:spcAft>
                <a:spcPts val="0"/>
              </a:spcAft>
              <a:buNone/>
            </a:pPr>
            <a:r>
              <a:rPr lang="en"/>
              <a:t>The methods that should be overridden:</a:t>
            </a:r>
          </a:p>
          <a:p>
            <a:pPr lvl="0">
              <a:lnSpc>
                <a:spcPct val="100000"/>
              </a:lnSpc>
              <a:spcBef>
                <a:spcPts val="0"/>
              </a:spcBef>
              <a:spcAft>
                <a:spcPts val="0"/>
              </a:spcAft>
              <a:buNone/>
            </a:pPr>
            <a:r>
              <a:rPr lang="en">
                <a:latin typeface="Courier New"/>
                <a:ea typeface="Courier New"/>
                <a:cs typeface="Courier New"/>
                <a:sym typeface="Courier New"/>
              </a:rPr>
              <a:t>autonomousInit()</a:t>
            </a:r>
          </a:p>
          <a:p>
            <a:pPr lvl="0">
              <a:lnSpc>
                <a:spcPct val="100000"/>
              </a:lnSpc>
              <a:spcBef>
                <a:spcPts val="0"/>
              </a:spcBef>
              <a:spcAft>
                <a:spcPts val="0"/>
              </a:spcAft>
              <a:buNone/>
            </a:pPr>
            <a:r>
              <a:rPr lang="en">
                <a:latin typeface="Courier New"/>
                <a:ea typeface="Courier New"/>
                <a:cs typeface="Courier New"/>
                <a:sym typeface="Courier New"/>
              </a:rPr>
              <a:t>autonomousPeriodic()</a:t>
            </a:r>
          </a:p>
          <a:p>
            <a:pPr lvl="0" rtl="0">
              <a:lnSpc>
                <a:spcPct val="100000"/>
              </a:lnSpc>
              <a:spcBef>
                <a:spcPts val="0"/>
              </a:spcBef>
              <a:spcAft>
                <a:spcPts val="0"/>
              </a:spcAft>
              <a:buNone/>
            </a:pPr>
            <a:r>
              <a:rPr lang="en">
                <a:latin typeface="Courier New"/>
                <a:ea typeface="Courier New"/>
                <a:cs typeface="Courier New"/>
                <a:sym typeface="Courier New"/>
              </a:rPr>
              <a:t>teleopInit()</a:t>
            </a:r>
          </a:p>
          <a:p>
            <a:pPr lvl="0">
              <a:lnSpc>
                <a:spcPct val="100000"/>
              </a:lnSpc>
              <a:spcBef>
                <a:spcPts val="0"/>
              </a:spcBef>
              <a:spcAft>
                <a:spcPts val="0"/>
              </a:spcAft>
              <a:buNone/>
            </a:pPr>
            <a:r>
              <a:rPr lang="en">
                <a:latin typeface="Courier New"/>
                <a:ea typeface="Courier New"/>
                <a:cs typeface="Courier New"/>
                <a:sym typeface="Courier New"/>
              </a:rPr>
              <a:t>teleopPeriodic()</a:t>
            </a:r>
          </a:p>
          <a:p>
            <a:pPr lvl="0" rtl="0">
              <a:lnSpc>
                <a:spcPct val="100000"/>
              </a:lnSpc>
              <a:spcBef>
                <a:spcPts val="0"/>
              </a:spcBef>
              <a:spcAft>
                <a:spcPts val="0"/>
              </a:spcAft>
              <a:buNone/>
            </a:pPr>
            <a:r>
              <a:rPr lang="en">
                <a:latin typeface="Courier New"/>
                <a:ea typeface="Courier New"/>
                <a:cs typeface="Courier New"/>
                <a:sym typeface="Courier New"/>
              </a:rPr>
              <a:t>robotInit()</a:t>
            </a:r>
          </a:p>
          <a:p>
            <a:pPr lvl="0">
              <a:lnSpc>
                <a:spcPct val="100000"/>
              </a:lnSpc>
              <a:spcBef>
                <a:spcPts val="0"/>
              </a:spcBef>
              <a:spcAft>
                <a:spcPts val="0"/>
              </a:spcAft>
              <a:buNone/>
            </a:pPr>
            <a:r>
              <a:rPr lang="en">
                <a:latin typeface="Courier New"/>
                <a:ea typeface="Courier New"/>
                <a:cs typeface="Courier New"/>
                <a:sym typeface="Courier New"/>
              </a:rPr>
              <a:t>robotPeriodic()</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Command Based</a:t>
            </a:r>
          </a:p>
        </p:txBody>
      </p:sp>
      <p:sp>
        <p:nvSpPr>
          <p:cNvPr id="270" name="Shape 2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Command based is another way control the robot. It uses different commands rather than looping through a bunch of different if statements. The main </a:t>
            </a:r>
            <a:r>
              <a:rPr lang="en">
                <a:latin typeface="Courier New"/>
                <a:ea typeface="Courier New"/>
                <a:cs typeface="Courier New"/>
                <a:sym typeface="Courier New"/>
              </a:rPr>
              <a:t>Robot.java</a:t>
            </a:r>
            <a:r>
              <a:rPr lang="en"/>
              <a:t> class will still extend </a:t>
            </a:r>
            <a:r>
              <a:rPr lang="en">
                <a:latin typeface="Courier New"/>
                <a:ea typeface="Courier New"/>
                <a:cs typeface="Courier New"/>
                <a:sym typeface="Courier New"/>
              </a:rPr>
              <a:t>IterativeRobot</a:t>
            </a:r>
            <a:r>
              <a:rPr lang="en"/>
              <a:t> and instead of running motors, sensors, ects from </a:t>
            </a:r>
            <a:r>
              <a:rPr lang="en">
                <a:latin typeface="Courier New"/>
                <a:ea typeface="Courier New"/>
                <a:cs typeface="Courier New"/>
                <a:sym typeface="Courier New"/>
              </a:rPr>
              <a:t>Robot.java</a:t>
            </a:r>
            <a:r>
              <a:rPr lang="en"/>
              <a:t>, different commands are called and the commands run the commands run everything. There is a command class that was written by WPILib but on 1699 we wrote our own command class. We did this to allow us to create different methods and not be bound to a format that does not fit our programming style.</a:t>
            </a:r>
          </a:p>
          <a:p>
            <a:pPr lvl="0">
              <a:spcBef>
                <a:spcPts val="0"/>
              </a:spcBef>
              <a:buNone/>
            </a:pPr>
            <a:r>
              <a:rPr lang="en"/>
              <a:t>Side note: we are transitioning from Iterative to Command based programming</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SpeedController Interface</a:t>
            </a:r>
          </a:p>
        </p:txBody>
      </p:sp>
      <p:sp>
        <p:nvSpPr>
          <p:cNvPr id="276" name="Shape 2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Most of the coding we do in FRC is setting motor speeds based on user or sensor input. Because of the large variety of sensors and changes to WPILib, this presentation will not go over sensors (WPILib’s tutorial on sensors is pretty good). </a:t>
            </a:r>
          </a:p>
          <a:p>
            <a:pPr lvl="0">
              <a:spcBef>
                <a:spcPts val="0"/>
              </a:spcBef>
              <a:buNone/>
            </a:pPr>
            <a:r>
              <a:rPr lang="en"/>
              <a:t>The </a:t>
            </a:r>
            <a:r>
              <a:rPr lang="en">
                <a:latin typeface="Courier New"/>
                <a:ea typeface="Courier New"/>
                <a:cs typeface="Courier New"/>
                <a:sym typeface="Courier New"/>
              </a:rPr>
              <a:t>SpeedController</a:t>
            </a:r>
            <a:r>
              <a:rPr lang="en"/>
              <a:t> interface contains three useful methods: </a:t>
            </a:r>
            <a:r>
              <a:rPr lang="en">
                <a:latin typeface="Courier New"/>
                <a:ea typeface="Courier New"/>
                <a:cs typeface="Courier New"/>
                <a:sym typeface="Courier New"/>
              </a:rPr>
              <a:t>set(double speed)</a:t>
            </a:r>
            <a:r>
              <a:rPr lang="en"/>
              <a:t>, </a:t>
            </a:r>
            <a:r>
              <a:rPr lang="en">
                <a:latin typeface="Courier New"/>
                <a:ea typeface="Courier New"/>
                <a:cs typeface="Courier New"/>
                <a:sym typeface="Courier New"/>
              </a:rPr>
              <a:t>get()</a:t>
            </a:r>
            <a:r>
              <a:rPr lang="en"/>
              <a:t> and </a:t>
            </a:r>
            <a:r>
              <a:rPr lang="en">
                <a:latin typeface="Courier New"/>
                <a:ea typeface="Courier New"/>
                <a:cs typeface="Courier New"/>
                <a:sym typeface="Courier New"/>
              </a:rPr>
              <a:t>stopMotor()</a:t>
            </a:r>
            <a:r>
              <a:rPr lang="en"/>
              <a:t>. All motor controller classes (</a:t>
            </a:r>
            <a:r>
              <a:rPr lang="en">
                <a:latin typeface="Courier New"/>
                <a:ea typeface="Courier New"/>
                <a:cs typeface="Courier New"/>
                <a:sym typeface="Courier New"/>
              </a:rPr>
              <a:t>Jaguar</a:t>
            </a:r>
            <a:r>
              <a:rPr lang="en"/>
              <a:t>, </a:t>
            </a:r>
            <a:r>
              <a:rPr lang="en">
                <a:latin typeface="Courier New"/>
                <a:ea typeface="Courier New"/>
                <a:cs typeface="Courier New"/>
                <a:sym typeface="Courier New"/>
              </a:rPr>
              <a:t>Talon</a:t>
            </a:r>
            <a:r>
              <a:rPr lang="en"/>
              <a:t>, </a:t>
            </a:r>
            <a:r>
              <a:rPr lang="en">
                <a:latin typeface="Courier New"/>
                <a:ea typeface="Courier New"/>
                <a:cs typeface="Courier New"/>
                <a:sym typeface="Courier New"/>
              </a:rPr>
              <a:t>Victor</a:t>
            </a:r>
            <a:r>
              <a:rPr lang="en"/>
              <a:t>, </a:t>
            </a:r>
            <a:r>
              <a:rPr lang="en">
                <a:latin typeface="Courier New"/>
                <a:ea typeface="Courier New"/>
                <a:cs typeface="Courier New"/>
                <a:sym typeface="Courier New"/>
              </a:rPr>
              <a:t>TalonSRX</a:t>
            </a:r>
            <a:r>
              <a:rPr lang="en"/>
              <a:t>, </a:t>
            </a:r>
            <a:r>
              <a:rPr lang="en">
                <a:latin typeface="Courier New"/>
                <a:ea typeface="Courier New"/>
                <a:cs typeface="Courier New"/>
                <a:sym typeface="Courier New"/>
              </a:rPr>
              <a:t>VictorSP</a:t>
            </a:r>
            <a:r>
              <a:rPr lang="en"/>
              <a:t>) implement this interface.</a:t>
            </a:r>
          </a:p>
          <a:p>
            <a:pPr lvl="0">
              <a:spcBef>
                <a:spcPts val="0"/>
              </a:spcBef>
              <a:buNone/>
            </a:pPr>
            <a:r>
              <a:rPr lang="en"/>
              <a:t>Side note: in 2017 Beta 1, WPILib made a big change, by saying that only KoP (kit of parts) motor controllers and sensors will be supported, everything else needs its own drivers, which must be provided by the manufacturer or the community.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IDEs (Integrated Development Environments)</a:t>
            </a:r>
          </a:p>
        </p:txBody>
      </p:sp>
      <p:sp>
        <p:nvSpPr>
          <p:cNvPr id="282" name="Shape 2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An IDE is an application to help you write code. IDEs can have autocomplete, make it easy to see and open all files from your project, and help you to detect errors.  IDEs are very useful, but some are better than others. The three most popular Java IDEs are Eclipse, IntelliJ, and Netbeans.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Eclipse</a:t>
            </a:r>
          </a:p>
        </p:txBody>
      </p:sp>
      <p:sp>
        <p:nvSpPr>
          <p:cNvPr id="288" name="Shape 2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Eclipse is the IDE we use on 1699. We like it because of its simplicity. Eclipse has many useful tools that can help write code. It can autocomplete single lines of code, detect some errors without having to compile, automatically generate small sections of code (like getters and setters), and more.  </a:t>
            </a:r>
          </a:p>
          <a:p>
            <a:pPr lvl="0">
              <a:spcBef>
                <a:spcPts val="0"/>
              </a:spcBef>
              <a:buNone/>
            </a:pPr>
            <a:r>
              <a:t/>
            </a:r>
            <a:endParaRPr/>
          </a:p>
          <a:p>
            <a:pPr lvl="0">
              <a:spcBef>
                <a:spcPts val="0"/>
              </a:spcBef>
              <a:buNone/>
            </a:pPr>
            <a:r>
              <a:rPr lang="en"/>
              <a:t>Side note: The WPILib plugin is only distributed for Eclipse, so we are kinda forced to use it. There are ways to make it work with other IDEs, but you are on your own if you do that.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Version Control</a:t>
            </a:r>
          </a:p>
        </p:txBody>
      </p:sp>
      <p:sp>
        <p:nvSpPr>
          <p:cNvPr id="294" name="Shape 2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Because we are a programming team (as opposed to a programming person), sharing code is very important. We use version control programs to centralize our code for easier versioning and sharing. </a:t>
            </a:r>
          </a:p>
          <a:p>
            <a:pPr lvl="0">
              <a:spcBef>
                <a:spcPts val="0"/>
              </a:spcBef>
              <a:buNone/>
            </a:pPr>
            <a:r>
              <a:rPr lang="en"/>
              <a:t>On 1699, we use git, one of the most popular version control programs. Git stores code in repositories. For example, the 2016-Code repository holds all of our 2016 robot code.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Integer</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An integer in Java is just like an integer in math. It can be any positive or negative whole number. An integer is limited to 32 bits. This means that there is a maximum </a:t>
            </a:r>
            <a:r>
              <a:rPr lang="en"/>
              <a:t>(2,147,483,647) </a:t>
            </a:r>
            <a:r>
              <a:rPr lang="en"/>
              <a:t>and minimum (-2,147,483,648).</a:t>
            </a:r>
          </a:p>
          <a:p>
            <a:pPr lvl="0">
              <a:spcBef>
                <a:spcPts val="0"/>
              </a:spcBef>
              <a:buNone/>
            </a:pPr>
            <a:r>
              <a:rPr lang="en"/>
              <a:t>How to define an integer:</a:t>
            </a:r>
          </a:p>
          <a:p>
            <a:pPr lvl="0">
              <a:spcBef>
                <a:spcPts val="0"/>
              </a:spcBef>
              <a:buNone/>
            </a:pPr>
            <a:r>
              <a:rPr lang="en">
                <a:latin typeface="Courier New"/>
                <a:ea typeface="Courier New"/>
                <a:cs typeface="Courier New"/>
                <a:sym typeface="Courier New"/>
              </a:rPr>
              <a:t>int id = 1; //Makes a new int and assigns it one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83000"/>
            <a:ext cx="8520600" cy="572700"/>
          </a:xfrm>
          <a:prstGeom prst="rect">
            <a:avLst/>
          </a:prstGeom>
        </p:spPr>
        <p:txBody>
          <a:bodyPr anchorCtr="0" anchor="t" bIns="91425" lIns="91425" rIns="91425" tIns="91425">
            <a:noAutofit/>
          </a:bodyPr>
          <a:lstStyle/>
          <a:p>
            <a:pPr lvl="0">
              <a:spcBef>
                <a:spcPts val="0"/>
              </a:spcBef>
              <a:buNone/>
            </a:pPr>
            <a:r>
              <a:rPr lang="en"/>
              <a:t>Intro to git (command line)</a:t>
            </a:r>
          </a:p>
        </p:txBody>
      </p:sp>
      <p:sp>
        <p:nvSpPr>
          <p:cNvPr id="300" name="Shape 300"/>
          <p:cNvSpPr txBox="1"/>
          <p:nvPr>
            <p:ph idx="1" type="body"/>
          </p:nvPr>
        </p:nvSpPr>
        <p:spPr>
          <a:xfrm>
            <a:off x="311700" y="655700"/>
            <a:ext cx="8520600" cy="4323900"/>
          </a:xfrm>
          <a:prstGeom prst="rect">
            <a:avLst/>
          </a:prstGeom>
        </p:spPr>
        <p:txBody>
          <a:bodyPr anchorCtr="0" anchor="t" bIns="91425" lIns="91425" rIns="91425" tIns="91425">
            <a:noAutofit/>
          </a:bodyPr>
          <a:lstStyle/>
          <a:p>
            <a:pPr lvl="0">
              <a:spcBef>
                <a:spcPts val="0"/>
              </a:spcBef>
              <a:spcAft>
                <a:spcPts val="0"/>
              </a:spcAft>
              <a:buNone/>
            </a:pPr>
            <a:r>
              <a:rPr lang="en" sz="1600"/>
              <a:t>In order to get a copy of a repository, we use:</a:t>
            </a:r>
          </a:p>
          <a:p>
            <a:pPr lvl="0">
              <a:spcBef>
                <a:spcPts val="0"/>
              </a:spcBef>
              <a:buNone/>
            </a:pPr>
            <a:r>
              <a:rPr lang="en" sz="1600">
                <a:latin typeface="Courier New"/>
                <a:ea typeface="Courier New"/>
                <a:cs typeface="Courier New"/>
                <a:sym typeface="Courier New"/>
              </a:rPr>
              <a:t>git clone </a:t>
            </a:r>
            <a:r>
              <a:rPr lang="en" sz="1600">
                <a:latin typeface="Courier New"/>
                <a:ea typeface="Courier New"/>
                <a:cs typeface="Courier New"/>
                <a:sym typeface="Courier New"/>
              </a:rPr>
              <a:t>https://github.com/FIRST-Team-1699/</a:t>
            </a:r>
            <a:r>
              <a:rPr lang="en" sz="1600">
                <a:latin typeface="Courier New"/>
                <a:ea typeface="Courier New"/>
                <a:cs typeface="Courier New"/>
                <a:sym typeface="Courier New"/>
              </a:rPr>
              <a:t>&lt;repository-name&gt;</a:t>
            </a:r>
          </a:p>
          <a:p>
            <a:pPr lvl="0">
              <a:spcBef>
                <a:spcPts val="0"/>
              </a:spcBef>
              <a:spcAft>
                <a:spcPts val="0"/>
              </a:spcAft>
              <a:buNone/>
            </a:pPr>
            <a:r>
              <a:rPr lang="en" sz="1600"/>
              <a:t>To see the status (changes) of the repository we use:</a:t>
            </a:r>
          </a:p>
          <a:p>
            <a:pPr lvl="0">
              <a:spcBef>
                <a:spcPts val="0"/>
              </a:spcBef>
              <a:buNone/>
            </a:pPr>
            <a:r>
              <a:rPr lang="en" sz="1600">
                <a:latin typeface="Courier New"/>
                <a:ea typeface="Courier New"/>
                <a:cs typeface="Courier New"/>
                <a:sym typeface="Courier New"/>
              </a:rPr>
              <a:t>git status</a:t>
            </a:r>
          </a:p>
          <a:p>
            <a:pPr lvl="0">
              <a:spcBef>
                <a:spcPts val="0"/>
              </a:spcBef>
              <a:spcAft>
                <a:spcPts val="0"/>
              </a:spcAft>
              <a:buNone/>
            </a:pPr>
            <a:r>
              <a:rPr lang="en" sz="1600"/>
              <a:t>To push your changes to the rest of the team you must first create a commit with:</a:t>
            </a:r>
          </a:p>
          <a:p>
            <a:pPr lvl="0">
              <a:spcBef>
                <a:spcPts val="0"/>
              </a:spcBef>
              <a:buNone/>
            </a:pPr>
            <a:r>
              <a:rPr lang="en" sz="1600">
                <a:latin typeface="Courier New"/>
                <a:ea typeface="Courier New"/>
                <a:cs typeface="Courier New"/>
                <a:sym typeface="Courier New"/>
              </a:rPr>
              <a:t>git commit -a -m “name of commit”</a:t>
            </a:r>
          </a:p>
          <a:p>
            <a:pPr lvl="0">
              <a:spcBef>
                <a:spcPts val="0"/>
              </a:spcBef>
              <a:spcAft>
                <a:spcPts val="0"/>
              </a:spcAft>
              <a:buNone/>
            </a:pPr>
            <a:r>
              <a:rPr lang="en" sz="1600"/>
              <a:t>Then you must push the changes back to the central repository:</a:t>
            </a:r>
          </a:p>
          <a:p>
            <a:pPr lvl="0">
              <a:spcBef>
                <a:spcPts val="0"/>
              </a:spcBef>
              <a:buNone/>
            </a:pPr>
            <a:r>
              <a:rPr lang="en" sz="1600">
                <a:latin typeface="Courier New"/>
                <a:ea typeface="Courier New"/>
                <a:cs typeface="Courier New"/>
                <a:sym typeface="Courier New"/>
              </a:rPr>
              <a:t>git push</a:t>
            </a:r>
          </a:p>
          <a:p>
            <a:pPr lvl="0">
              <a:spcBef>
                <a:spcPts val="0"/>
              </a:spcBef>
              <a:spcAft>
                <a:spcPts val="0"/>
              </a:spcAft>
              <a:buNone/>
            </a:pPr>
            <a:r>
              <a:rPr lang="en" sz="1600"/>
              <a:t>In order to update your version of the repository, use:</a:t>
            </a:r>
          </a:p>
          <a:p>
            <a:pPr lvl="0">
              <a:spcBef>
                <a:spcPts val="0"/>
              </a:spcBef>
              <a:buNone/>
            </a:pPr>
            <a:r>
              <a:rPr lang="en" sz="1600">
                <a:latin typeface="Courier New"/>
                <a:ea typeface="Courier New"/>
                <a:cs typeface="Courier New"/>
                <a:sym typeface="Courier New"/>
              </a:rPr>
              <a:t>git pull</a:t>
            </a:r>
          </a:p>
          <a:p>
            <a:pPr lvl="0">
              <a:spcBef>
                <a:spcPts val="0"/>
              </a:spcBef>
              <a:buNone/>
            </a:pPr>
            <a:r>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GitHub</a:t>
            </a:r>
          </a:p>
        </p:txBody>
      </p:sp>
      <p:sp>
        <p:nvSpPr>
          <p:cNvPr id="306" name="Shape 3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GitHub is the git host service we use on 1699. We have an organization for our team that is used to identify our repositories. You can talk to Jakob, Connor or Chris about being added to this organization. </a:t>
            </a:r>
          </a:p>
          <a:p>
            <a:pPr lvl="0">
              <a:spcBef>
                <a:spcPts val="0"/>
              </a:spcBef>
              <a:buNone/>
            </a:pPr>
            <a:r>
              <a:rPr lang="en"/>
              <a:t>GitHub also has a desktop app, which is installed on all of the team computers, for an easier interface with git. In addition to this, Eclipse has git integration which can make committing much easier. </a:t>
            </a:r>
          </a:p>
        </p:txBody>
      </p:sp>
      <p:pic>
        <p:nvPicPr>
          <p:cNvPr id="307" name="Shape 307"/>
          <p:cNvPicPr preferRelativeResize="0"/>
          <p:nvPr/>
        </p:nvPicPr>
        <p:blipFill>
          <a:blip r:embed="rId3">
            <a:alphaModFix/>
          </a:blip>
          <a:stretch>
            <a:fillRect/>
          </a:stretch>
        </p:blipFill>
        <p:spPr>
          <a:xfrm>
            <a:off x="7211000" y="3179424"/>
            <a:ext cx="1423199" cy="1655849"/>
          </a:xfrm>
          <a:prstGeom prst="rect">
            <a:avLst/>
          </a:prstGeom>
          <a:noFill/>
          <a:ln>
            <a:noFill/>
          </a:ln>
        </p:spPr>
      </p:pic>
      <p:sp>
        <p:nvSpPr>
          <p:cNvPr id="308" name="Shape 308"/>
          <p:cNvSpPr txBox="1"/>
          <p:nvPr/>
        </p:nvSpPr>
        <p:spPr>
          <a:xfrm>
            <a:off x="4861125" y="3940450"/>
            <a:ext cx="1423200" cy="4380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CCCCCC"/>
                </a:solidFill>
              </a:rPr>
              <a:t>This is Octocat</a:t>
            </a:r>
          </a:p>
        </p:txBody>
      </p:sp>
      <p:cxnSp>
        <p:nvCxnSpPr>
          <p:cNvPr id="309" name="Shape 309"/>
          <p:cNvCxnSpPr>
            <a:stCxn id="308" idx="3"/>
          </p:cNvCxnSpPr>
          <p:nvPr/>
        </p:nvCxnSpPr>
        <p:spPr>
          <a:xfrm flipH="1" rot="10800000">
            <a:off x="6284325" y="4118950"/>
            <a:ext cx="819600" cy="40500"/>
          </a:xfrm>
          <a:prstGeom prst="straightConnector1">
            <a:avLst/>
          </a:prstGeom>
          <a:noFill/>
          <a:ln cap="flat" cmpd="sng" w="19050">
            <a:solidFill>
              <a:srgbClr val="FFFFFF"/>
            </a:solidFill>
            <a:prstDash val="solid"/>
            <a:round/>
            <a:headEnd len="lg" w="lg" type="none"/>
            <a:tailEnd len="lg" w="lg"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a:t>
            </a:r>
          </a:p>
        </p:txBody>
      </p:sp>
      <p:sp>
        <p:nvSpPr>
          <p:cNvPr id="315" name="Shape 3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Greg’s examples:</a:t>
            </a:r>
          </a:p>
          <a:p>
            <a:pPr indent="-228600" lvl="0" marL="457200" rtl="0">
              <a:spcBef>
                <a:spcPts val="0"/>
              </a:spcBef>
            </a:pPr>
            <a:r>
              <a:rPr lang="en"/>
              <a:t>What is single and double precision?</a:t>
            </a:r>
          </a:p>
          <a:p>
            <a:pPr indent="-228600" lvl="0" marL="457200" rtl="0">
              <a:spcBef>
                <a:spcPts val="0"/>
              </a:spcBef>
            </a:pPr>
            <a:r>
              <a:rPr lang="en"/>
              <a:t>Why will Linda not say sorry?</a:t>
            </a:r>
          </a:p>
          <a:p>
            <a:pPr indent="-228600" lvl="0" marL="457200" rtl="0">
              <a:spcBef>
                <a:spcPts val="0"/>
              </a:spcBef>
            </a:pPr>
            <a:r>
              <a:rPr lang="en"/>
              <a:t>What is Java?</a:t>
            </a:r>
          </a:p>
          <a:p>
            <a:pPr indent="-228600" lvl="0" marL="457200" rtl="0">
              <a:spcBef>
                <a:spcPts val="0"/>
              </a:spcBef>
            </a:pPr>
            <a:r>
              <a:rPr lang="en"/>
              <a:t>Can you go over objects again?</a:t>
            </a:r>
          </a:p>
          <a:p>
            <a:pPr indent="-228600" lvl="0" marL="457200" rtl="0">
              <a:spcBef>
                <a:spcPts val="0"/>
              </a:spcBef>
            </a:pPr>
            <a:r>
              <a:rPr lang="en"/>
              <a:t>Are packages required in Java?</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Double</a:t>
            </a:r>
          </a:p>
        </p:txBody>
      </p:sp>
      <p:sp>
        <p:nvSpPr>
          <p:cNvPr id="81" name="Shape 81"/>
          <p:cNvSpPr txBox="1"/>
          <p:nvPr>
            <p:ph idx="1" type="body"/>
          </p:nvPr>
        </p:nvSpPr>
        <p:spPr>
          <a:xfrm>
            <a:off x="225400" y="1152475"/>
            <a:ext cx="8607000" cy="3683700"/>
          </a:xfrm>
          <a:prstGeom prst="rect">
            <a:avLst/>
          </a:prstGeom>
        </p:spPr>
        <p:txBody>
          <a:bodyPr anchorCtr="0" anchor="t" bIns="91425" lIns="91425" rIns="91425" tIns="91425">
            <a:noAutofit/>
          </a:bodyPr>
          <a:lstStyle/>
          <a:p>
            <a:pPr lvl="0">
              <a:spcBef>
                <a:spcPts val="0"/>
              </a:spcBef>
              <a:buNone/>
            </a:pPr>
            <a:r>
              <a:rPr lang="en"/>
              <a:t>A double is a 64 bit, double precision number. It is used to store numbers that have a decimal. </a:t>
            </a:r>
          </a:p>
          <a:p>
            <a:pPr lvl="0">
              <a:spcBef>
                <a:spcPts val="0"/>
              </a:spcBef>
              <a:buNone/>
            </a:pPr>
            <a:r>
              <a:rPr lang="en"/>
              <a:t>How to define a double:</a:t>
            </a:r>
          </a:p>
          <a:p>
            <a:pPr indent="0" lvl="0" marL="0" rtl="0">
              <a:lnSpc>
                <a:spcPct val="100000"/>
              </a:lnSpc>
              <a:spcBef>
                <a:spcPts val="0"/>
              </a:spcBef>
              <a:spcAft>
                <a:spcPts val="0"/>
              </a:spcAft>
              <a:buNone/>
            </a:pPr>
            <a:r>
              <a:rPr lang="en" sz="1600">
                <a:latin typeface="Courier New"/>
                <a:ea typeface="Courier New"/>
                <a:cs typeface="Courier New"/>
                <a:sym typeface="Courier New"/>
              </a:rPr>
              <a:t>double speed = 0.5; // Makes a double called speed and assigns it the value of 0.5</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indent="0" lvl="0" marL="0">
              <a:spcBef>
                <a:spcPts val="0"/>
              </a:spcBef>
              <a:buNone/>
            </a:pPr>
            <a:r>
              <a:t/>
            </a:r>
            <a:endParaRPr sz="16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Float</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Float is a 32 bit, single precision number. Floats can store numbers with decimals like a double, but they take up less space in memory. Floats should be used when it is necessary to store numbers with decimals in large arrays.</a:t>
            </a:r>
          </a:p>
          <a:p>
            <a:pPr lvl="0">
              <a:spcBef>
                <a:spcPts val="0"/>
              </a:spcBef>
              <a:buNone/>
            </a:pPr>
            <a:r>
              <a:rPr lang="en"/>
              <a:t>How to define a float:</a:t>
            </a:r>
          </a:p>
          <a:p>
            <a:pPr lvl="0">
              <a:spcBef>
                <a:spcPts val="0"/>
              </a:spcBef>
              <a:buNone/>
            </a:pPr>
            <a:r>
              <a:rPr lang="en">
                <a:latin typeface="Courier New"/>
                <a:ea typeface="Courier New"/>
                <a:cs typeface="Courier New"/>
                <a:sym typeface="Courier New"/>
              </a:rPr>
              <a:t>float offset = 3.1f;</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Char</a:t>
            </a:r>
          </a:p>
        </p:txBody>
      </p:sp>
      <p:sp>
        <p:nvSpPr>
          <p:cNvPr id="93" name="Shape 93"/>
          <p:cNvSpPr txBox="1"/>
          <p:nvPr>
            <p:ph idx="1" type="body"/>
          </p:nvPr>
        </p:nvSpPr>
        <p:spPr>
          <a:xfrm>
            <a:off x="261900" y="1200300"/>
            <a:ext cx="8620200" cy="3416400"/>
          </a:xfrm>
          <a:prstGeom prst="rect">
            <a:avLst/>
          </a:prstGeom>
        </p:spPr>
        <p:txBody>
          <a:bodyPr anchorCtr="0" anchor="t" bIns="91425" lIns="91425" rIns="91425" tIns="91425">
            <a:noAutofit/>
          </a:bodyPr>
          <a:lstStyle/>
          <a:p>
            <a:pPr lvl="0">
              <a:spcBef>
                <a:spcPts val="0"/>
              </a:spcBef>
              <a:buNone/>
            </a:pPr>
            <a:r>
              <a:rPr lang="en"/>
              <a:t>A char is used to store a 16 bit unicode character. We do not use chars much in FRC but it is good to know in case a situation arises.</a:t>
            </a:r>
          </a:p>
          <a:p>
            <a:pPr lvl="0">
              <a:spcBef>
                <a:spcPts val="0"/>
              </a:spcBef>
              <a:buNone/>
            </a:pPr>
            <a:r>
              <a:rPr lang="en"/>
              <a:t>How to define a char:</a:t>
            </a:r>
          </a:p>
          <a:p>
            <a:pPr lvl="0">
              <a:lnSpc>
                <a:spcPct val="100000"/>
              </a:lnSpc>
              <a:spcBef>
                <a:spcPts val="0"/>
              </a:spcBef>
              <a:spcAft>
                <a:spcPts val="0"/>
              </a:spcAft>
              <a:buNone/>
            </a:pPr>
            <a:r>
              <a:rPr lang="en" sz="1700">
                <a:latin typeface="Courier New"/>
                <a:ea typeface="Courier New"/>
                <a:cs typeface="Courier New"/>
                <a:sym typeface="Courier New"/>
              </a:rPr>
              <a:t>char id = ‘x’; // notice the single quotes </a:t>
            </a:r>
          </a:p>
          <a:p>
            <a:pPr lvl="0">
              <a:spcBef>
                <a:spcPts val="0"/>
              </a:spcBef>
              <a:buNone/>
            </a:pPr>
            <a:r>
              <a:rPr lang="en" sz="1700">
                <a:latin typeface="Courier New"/>
                <a:ea typeface="Courier New"/>
                <a:cs typeface="Courier New"/>
                <a:sym typeface="Courier New"/>
              </a:rPr>
              <a:t>// they are not interchangeable with double quotes like in Python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Long</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long is a 64 bit number that is used to store large integers. This should only be used when very large numbers need to be stored as it take up a lot of memory space.</a:t>
            </a:r>
          </a:p>
          <a:p>
            <a:pPr lvl="0">
              <a:spcBef>
                <a:spcPts val="0"/>
              </a:spcBef>
              <a:buNone/>
            </a:pPr>
            <a:r>
              <a:rPr lang="en"/>
              <a:t>How to define a long:</a:t>
            </a:r>
          </a:p>
          <a:p>
            <a:pPr lvl="0">
              <a:spcBef>
                <a:spcPts val="0"/>
              </a:spcBef>
              <a:buNone/>
            </a:pPr>
            <a:r>
              <a:rPr lang="en">
                <a:latin typeface="Courier New"/>
                <a:ea typeface="Courier New"/>
                <a:cs typeface="Courier New"/>
                <a:sym typeface="Courier New"/>
              </a:rPr>
              <a:t>long whatShouldINameThis = 1000000000000000000;</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Short</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short is used to store a 16 bit integer (min: -32,768 and max: 32,767). This data type should be used like floats, to save memory space.</a:t>
            </a:r>
          </a:p>
          <a:p>
            <a:pPr lvl="0">
              <a:spcBef>
                <a:spcPts val="0"/>
              </a:spcBef>
              <a:buNone/>
            </a:pPr>
            <a:r>
              <a:rPr lang="en"/>
              <a:t>How to define a short:</a:t>
            </a:r>
          </a:p>
          <a:p>
            <a:pPr lvl="0">
              <a:spcBef>
                <a:spcPts val="0"/>
              </a:spcBef>
              <a:buNone/>
            </a:pPr>
            <a:r>
              <a:rPr lang="en">
                <a:latin typeface="Courier New"/>
                <a:ea typeface="Courier New"/>
                <a:cs typeface="Courier New"/>
                <a:sym typeface="Courier New"/>
              </a:rPr>
              <a:t>short smallNumber = 32767;</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