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86E23F-0D9D-46C9-BD3A-70563AED12CA}">
  <a:tblStyle styleId="{5986E23F-0D9D-46C9-BD3A-70563AED12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verage-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5f6816273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5f6816273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37075" y="1562550"/>
            <a:ext cx="8520600" cy="11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Pirates</a:t>
            </a:r>
            <a:endParaRPr/>
          </a:p>
        </p:txBody>
      </p:sp>
      <p:sp>
        <p:nvSpPr>
          <p:cNvPr id="60" name="Google Shape;60;p13"/>
          <p:cNvSpPr txBox="1"/>
          <p:nvPr>
            <p:ph idx="1" type="subTitle"/>
          </p:nvPr>
        </p:nvSpPr>
        <p:spPr>
          <a:xfrm>
            <a:off x="337075" y="3216650"/>
            <a:ext cx="84504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place where great minds meet great companies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77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62600" y="1264675"/>
            <a:ext cx="77418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nature of student engagement has changed. As a company that values the talent and ideas that college students bring, we want to ensure that we're engaging with students on their terms. The goal of this challenge is to create a tool that will allow us to collect valuable information about a student's experiences and interests in order to partner through internships, co-ops, and other opportunities.</a:t>
            </a:r>
            <a:endParaRPr sz="1800"/>
          </a:p>
        </p:txBody>
      </p:sp>
      <p:graphicFrame>
        <p:nvGraphicFramePr>
          <p:cNvPr id="67" name="Google Shape;67;p14"/>
          <p:cNvGraphicFramePr/>
          <p:nvPr/>
        </p:nvGraphicFramePr>
        <p:xfrm>
          <a:off x="5071481" y="4552231"/>
          <a:ext cx="3000000" cy="3000000"/>
        </p:xfrm>
        <a:graphic>
          <a:graphicData uri="http://schemas.openxmlformats.org/drawingml/2006/table">
            <a:tbl>
              <a:tblPr>
                <a:noFill/>
                <a:tableStyleId>{5986E23F-0D9D-46C9-BD3A-70563AED12CA}</a:tableStyleId>
              </a:tblPr>
              <a:tblGrid>
                <a:gridCol w="821450"/>
                <a:gridCol w="821450"/>
                <a:gridCol w="821450"/>
                <a:gridCol w="821450"/>
              </a:tblGrid>
              <a:tr h="241650">
                <a:tc>
                  <a:txBody>
                    <a:bodyPr/>
                    <a:lstStyle/>
                    <a:p>
                      <a:pPr indent="0" lvl="0" marL="0" rtl="0" algn="l">
                        <a:lnSpc>
                          <a:spcPct val="115000"/>
                        </a:lnSpc>
                        <a:spcBef>
                          <a:spcPts val="0"/>
                        </a:spcBef>
                        <a:spcAft>
                          <a:spcPts val="0"/>
                        </a:spcAft>
                        <a:buNone/>
                      </a:pPr>
                      <a:r>
                        <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a:solidFill>
                          <a:schemeClr val="lt2"/>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68" name="Google Shape;68;p14"/>
          <p:cNvCxnSpPr/>
          <p:nvPr/>
        </p:nvCxnSpPr>
        <p:spPr>
          <a:xfrm rot="10800000">
            <a:off x="362600" y="992075"/>
            <a:ext cx="8147100" cy="0"/>
          </a:xfrm>
          <a:prstGeom prst="straightConnector1">
            <a:avLst/>
          </a:prstGeom>
          <a:noFill/>
          <a:ln cap="flat" cmpd="sng" w="19050">
            <a:solidFill>
              <a:schemeClr val="dk1"/>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74" name="Google Shape;74;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Our </a:t>
            </a:r>
            <a:r>
              <a:rPr b="1" lang="en" sz="4800">
                <a:solidFill>
                  <a:srgbClr val="FFFFFF"/>
                </a:solidFill>
              </a:rPr>
              <a:t>Mission: </a:t>
            </a:r>
            <a:endParaRPr b="1">
              <a:solidFill>
                <a:srgbClr val="FFFFFF"/>
              </a:solidFill>
            </a:endParaRPr>
          </a:p>
          <a:p>
            <a:pPr indent="0" lvl="0" marL="0" rtl="0" algn="l">
              <a:spcBef>
                <a:spcPts val="0"/>
              </a:spcBef>
              <a:spcAft>
                <a:spcPts val="0"/>
              </a:spcAft>
              <a:buNone/>
            </a:pPr>
            <a:r>
              <a:rPr lang="en" sz="2800">
                <a:solidFill>
                  <a:srgbClr val="FFFFFF"/>
                </a:solidFill>
              </a:rPr>
              <a:t>Our website helps employers to find the right candidate and students to find the perfect workplace.</a:t>
            </a:r>
            <a:endParaRPr sz="2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Closeup from the side of a hand pushing a knob on an audio mixer" id="79" name="Google Shape;79;p16"/>
          <p:cNvPicPr preferRelativeResize="0"/>
          <p:nvPr/>
        </p:nvPicPr>
        <p:blipFill rotWithShape="1">
          <a:blip r:embed="rId3">
            <a:alphaModFix/>
          </a:blip>
          <a:srcRect b="15419" l="7506" r="42247" t="0"/>
          <a:stretch/>
        </p:blipFill>
        <p:spPr>
          <a:xfrm>
            <a:off x="-9150" y="0"/>
            <a:ext cx="4594498" cy="5143501"/>
          </a:xfrm>
          <a:prstGeom prst="rect">
            <a:avLst/>
          </a:prstGeom>
          <a:noFill/>
          <a:ln>
            <a:noFill/>
          </a:ln>
        </p:spPr>
      </p:pic>
      <p:sp>
        <p:nvSpPr>
          <p:cNvPr id="80" name="Google Shape;80;p16"/>
          <p:cNvSpPr txBox="1"/>
          <p:nvPr>
            <p:ph type="title"/>
          </p:nvPr>
        </p:nvSpPr>
        <p:spPr>
          <a:xfrm>
            <a:off x="44525" y="2131175"/>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The solution</a:t>
            </a:r>
            <a:endParaRPr>
              <a:solidFill>
                <a:srgbClr val="FFFFFF"/>
              </a:solidFill>
            </a:endParaRPr>
          </a:p>
        </p:txBody>
      </p:sp>
      <p:sp>
        <p:nvSpPr>
          <p:cNvPr id="81" name="Google Shape;81;p16"/>
          <p:cNvSpPr txBox="1"/>
          <p:nvPr>
            <p:ph idx="2" type="body"/>
          </p:nvPr>
        </p:nvSpPr>
        <p:spPr>
          <a:xfrm>
            <a:off x="5339350" y="2945675"/>
            <a:ext cx="3615300" cy="667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t>Data Pirates website</a:t>
            </a:r>
            <a:endParaRPr sz="2400"/>
          </a:p>
        </p:txBody>
      </p:sp>
      <p:pic>
        <p:nvPicPr>
          <p:cNvPr id="82" name="Google Shape;82;p16"/>
          <p:cNvPicPr preferRelativeResize="0"/>
          <p:nvPr/>
        </p:nvPicPr>
        <p:blipFill rotWithShape="1">
          <a:blip r:embed="rId4">
            <a:alphaModFix/>
          </a:blip>
          <a:srcRect b="6060" l="0" r="0" t="-6060"/>
          <a:stretch/>
        </p:blipFill>
        <p:spPr>
          <a:xfrm>
            <a:off x="4454200" y="255500"/>
            <a:ext cx="4689799" cy="31265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Closeup from the side of a hand pushing a knob on an audio mixer" id="87" name="Google Shape;87;p17"/>
          <p:cNvPicPr preferRelativeResize="0"/>
          <p:nvPr/>
        </p:nvPicPr>
        <p:blipFill rotWithShape="1">
          <a:blip r:embed="rId3">
            <a:alphaModFix/>
          </a:blip>
          <a:srcRect b="15419" l="7506" r="42247" t="0"/>
          <a:stretch/>
        </p:blipFill>
        <p:spPr>
          <a:xfrm>
            <a:off x="-9150" y="0"/>
            <a:ext cx="4594499" cy="5143501"/>
          </a:xfrm>
          <a:prstGeom prst="rect">
            <a:avLst/>
          </a:prstGeom>
          <a:noFill/>
          <a:ln>
            <a:noFill/>
          </a:ln>
        </p:spPr>
      </p:pic>
      <p:sp>
        <p:nvSpPr>
          <p:cNvPr id="88" name="Google Shape;88;p17"/>
          <p:cNvSpPr txBox="1"/>
          <p:nvPr>
            <p:ph type="title"/>
          </p:nvPr>
        </p:nvSpPr>
        <p:spPr>
          <a:xfrm>
            <a:off x="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Why us?</a:t>
            </a:r>
            <a:endParaRPr>
              <a:solidFill>
                <a:srgbClr val="FFFFFF"/>
              </a:solidFill>
            </a:endParaRPr>
          </a:p>
        </p:txBody>
      </p:sp>
      <p:sp>
        <p:nvSpPr>
          <p:cNvPr id="89" name="Google Shape;89;p17"/>
          <p:cNvSpPr txBox="1"/>
          <p:nvPr>
            <p:ph idx="2" type="body"/>
          </p:nvPr>
        </p:nvSpPr>
        <p:spPr>
          <a:xfrm>
            <a:off x="5192800" y="820625"/>
            <a:ext cx="3615300" cy="30858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Database usage</a:t>
            </a:r>
            <a:endParaRPr sz="2400"/>
          </a:p>
          <a:p>
            <a:pPr indent="-381000" lvl="0" marL="457200" rtl="0" algn="l">
              <a:spcBef>
                <a:spcPts val="0"/>
              </a:spcBef>
              <a:spcAft>
                <a:spcPts val="0"/>
              </a:spcAft>
              <a:buSzPts val="2400"/>
              <a:buChar char="●"/>
            </a:pPr>
            <a:r>
              <a:rPr lang="en" sz="2400"/>
              <a:t>User friendly</a:t>
            </a:r>
            <a:endParaRPr sz="2400"/>
          </a:p>
          <a:p>
            <a:pPr indent="-381000" lvl="0" marL="457200" rtl="0" algn="l">
              <a:spcBef>
                <a:spcPts val="0"/>
              </a:spcBef>
              <a:spcAft>
                <a:spcPts val="0"/>
              </a:spcAft>
              <a:buSzPts val="2400"/>
              <a:buChar char="●"/>
            </a:pPr>
            <a:r>
              <a:rPr lang="en" sz="2400"/>
              <a:t>Ensured Privacy</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523200" y="2065350"/>
            <a:ext cx="36873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