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56515"/>
  </p:normalViewPr>
  <p:slideViewPr>
    <p:cSldViewPr snapToGrid="0">
      <p:cViewPr varScale="1">
        <p:scale>
          <a:sx n="79" d="100"/>
          <a:sy n="79" d="100"/>
        </p:scale>
        <p:origin x="260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343a116e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343a116e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343a116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343a116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9343a116e0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9343a116e0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9343a116e0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9343a116e0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600"/>
              </a:spcBef>
              <a:spcAft>
                <a:spcPts val="160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9343a116e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9343a116e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9343a116e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9343a116e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600"/>
              </a:spcBef>
              <a:spcAft>
                <a:spcPts val="1600"/>
              </a:spcAft>
              <a:buNone/>
            </a:pPr>
            <a:endParaRPr dirty="0">
              <a:solidFill>
                <a:srgbClr val="595959"/>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9343a116e0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9343a116e0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9343a116e0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9343a116e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3.pn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5.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311700" y="3059150"/>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ZCF Innovation</a:t>
            </a:r>
            <a:endParaRPr/>
          </a:p>
        </p:txBody>
      </p:sp>
      <p:pic>
        <p:nvPicPr>
          <p:cNvPr id="55" name="Google Shape;55;p13"/>
          <p:cNvPicPr preferRelativeResize="0"/>
          <p:nvPr/>
        </p:nvPicPr>
        <p:blipFill>
          <a:blip r:embed="rId3">
            <a:alphaModFix/>
          </a:blip>
          <a:stretch>
            <a:fillRect/>
          </a:stretch>
        </p:blipFill>
        <p:spPr>
          <a:xfrm>
            <a:off x="8006908" y="4568875"/>
            <a:ext cx="1016842" cy="425800"/>
          </a:xfrm>
          <a:prstGeom prst="rect">
            <a:avLst/>
          </a:prstGeom>
          <a:noFill/>
          <a:ln>
            <a:noFill/>
          </a:ln>
        </p:spPr>
      </p:pic>
      <p:pic>
        <p:nvPicPr>
          <p:cNvPr id="56" name="Google Shape;56;p13"/>
          <p:cNvPicPr preferRelativeResize="0"/>
          <p:nvPr/>
        </p:nvPicPr>
        <p:blipFill rotWithShape="1">
          <a:blip r:embed="rId4">
            <a:alphaModFix/>
          </a:blip>
          <a:srcRect l="28094" t="24862" r="29362" b="30468"/>
          <a:stretch/>
        </p:blipFill>
        <p:spPr>
          <a:xfrm>
            <a:off x="3377575" y="550875"/>
            <a:ext cx="2388825" cy="2508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Our Team</a:t>
            </a:r>
            <a:endParaRPr b="1"/>
          </a:p>
        </p:txBody>
      </p:sp>
      <p:pic>
        <p:nvPicPr>
          <p:cNvPr id="62" name="Google Shape;62;p14"/>
          <p:cNvPicPr preferRelativeResize="0"/>
          <p:nvPr/>
        </p:nvPicPr>
        <p:blipFill rotWithShape="1">
          <a:blip r:embed="rId3">
            <a:alphaModFix/>
          </a:blip>
          <a:srcRect t="12180"/>
          <a:stretch/>
        </p:blipFill>
        <p:spPr>
          <a:xfrm>
            <a:off x="644425" y="1414475"/>
            <a:ext cx="1465076" cy="1685450"/>
          </a:xfrm>
          <a:prstGeom prst="rect">
            <a:avLst/>
          </a:prstGeom>
          <a:noFill/>
          <a:ln>
            <a:noFill/>
          </a:ln>
        </p:spPr>
      </p:pic>
      <p:sp>
        <p:nvSpPr>
          <p:cNvPr id="63" name="Google Shape;63;p14"/>
          <p:cNvSpPr txBox="1"/>
          <p:nvPr/>
        </p:nvSpPr>
        <p:spPr>
          <a:xfrm>
            <a:off x="289300" y="3193275"/>
            <a:ext cx="2175300" cy="69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t>Amara Cummins</a:t>
            </a:r>
            <a:endParaRPr b="1"/>
          </a:p>
          <a:p>
            <a:pPr marL="0" lvl="0" indent="0" algn="ctr" rtl="0">
              <a:spcBef>
                <a:spcPts val="0"/>
              </a:spcBef>
              <a:spcAft>
                <a:spcPts val="0"/>
              </a:spcAft>
              <a:buNone/>
            </a:pPr>
            <a:r>
              <a:rPr lang="en"/>
              <a:t>Miami University</a:t>
            </a:r>
            <a:endParaRPr/>
          </a:p>
        </p:txBody>
      </p:sp>
      <p:pic>
        <p:nvPicPr>
          <p:cNvPr id="64" name="Google Shape;64;p14"/>
          <p:cNvPicPr preferRelativeResize="0"/>
          <p:nvPr/>
        </p:nvPicPr>
        <p:blipFill rotWithShape="1">
          <a:blip r:embed="rId4">
            <a:alphaModFix/>
          </a:blip>
          <a:srcRect l="13996" r="11515"/>
          <a:stretch/>
        </p:blipFill>
        <p:spPr>
          <a:xfrm>
            <a:off x="2819725" y="1463700"/>
            <a:ext cx="1576238" cy="1587000"/>
          </a:xfrm>
          <a:prstGeom prst="rect">
            <a:avLst/>
          </a:prstGeom>
          <a:noFill/>
          <a:ln>
            <a:noFill/>
          </a:ln>
        </p:spPr>
      </p:pic>
      <p:sp>
        <p:nvSpPr>
          <p:cNvPr id="65" name="Google Shape;65;p14"/>
          <p:cNvSpPr txBox="1"/>
          <p:nvPr/>
        </p:nvSpPr>
        <p:spPr>
          <a:xfrm>
            <a:off x="2520188" y="3193275"/>
            <a:ext cx="2175300" cy="69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t>John Hoyt</a:t>
            </a:r>
            <a:endParaRPr b="1"/>
          </a:p>
          <a:p>
            <a:pPr marL="0" lvl="0" indent="0" algn="ctr" rtl="0">
              <a:spcBef>
                <a:spcPts val="0"/>
              </a:spcBef>
              <a:spcAft>
                <a:spcPts val="0"/>
              </a:spcAft>
              <a:buNone/>
            </a:pPr>
            <a:r>
              <a:rPr lang="en"/>
              <a:t>University of Cincinnati</a:t>
            </a:r>
            <a:endParaRPr/>
          </a:p>
        </p:txBody>
      </p:sp>
      <p:pic>
        <p:nvPicPr>
          <p:cNvPr id="66" name="Google Shape;66;p14"/>
          <p:cNvPicPr preferRelativeResize="0"/>
          <p:nvPr/>
        </p:nvPicPr>
        <p:blipFill>
          <a:blip r:embed="rId5">
            <a:alphaModFix/>
          </a:blip>
          <a:stretch>
            <a:fillRect/>
          </a:stretch>
        </p:blipFill>
        <p:spPr>
          <a:xfrm>
            <a:off x="7411845" y="1365250"/>
            <a:ext cx="1264077" cy="1685447"/>
          </a:xfrm>
          <a:prstGeom prst="rect">
            <a:avLst/>
          </a:prstGeom>
          <a:noFill/>
          <a:ln>
            <a:noFill/>
          </a:ln>
        </p:spPr>
      </p:pic>
      <p:pic>
        <p:nvPicPr>
          <p:cNvPr id="67" name="Google Shape;67;p14"/>
          <p:cNvPicPr preferRelativeResize="0"/>
          <p:nvPr/>
        </p:nvPicPr>
        <p:blipFill>
          <a:blip r:embed="rId6">
            <a:alphaModFix/>
          </a:blip>
          <a:stretch>
            <a:fillRect/>
          </a:stretch>
        </p:blipFill>
        <p:spPr>
          <a:xfrm>
            <a:off x="8006908" y="4568875"/>
            <a:ext cx="1016842" cy="425800"/>
          </a:xfrm>
          <a:prstGeom prst="rect">
            <a:avLst/>
          </a:prstGeom>
          <a:noFill/>
          <a:ln>
            <a:noFill/>
          </a:ln>
        </p:spPr>
      </p:pic>
      <p:sp>
        <p:nvSpPr>
          <p:cNvPr id="68" name="Google Shape;68;p14"/>
          <p:cNvSpPr txBox="1"/>
          <p:nvPr/>
        </p:nvSpPr>
        <p:spPr>
          <a:xfrm>
            <a:off x="6956238" y="3193275"/>
            <a:ext cx="2175300" cy="69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t>Connor Wolfe</a:t>
            </a:r>
            <a:endParaRPr b="1"/>
          </a:p>
          <a:p>
            <a:pPr marL="0" lvl="0" indent="0" algn="ctr" rtl="0">
              <a:spcBef>
                <a:spcPts val="0"/>
              </a:spcBef>
              <a:spcAft>
                <a:spcPts val="0"/>
              </a:spcAft>
              <a:buNone/>
            </a:pPr>
            <a:r>
              <a:rPr lang="en"/>
              <a:t>Miami University</a:t>
            </a:r>
            <a:endParaRPr/>
          </a:p>
        </p:txBody>
      </p:sp>
      <p:sp>
        <p:nvSpPr>
          <p:cNvPr id="69" name="Google Shape;69;p14"/>
          <p:cNvSpPr txBox="1"/>
          <p:nvPr/>
        </p:nvSpPr>
        <p:spPr>
          <a:xfrm>
            <a:off x="4913813" y="3193275"/>
            <a:ext cx="2175300" cy="69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t>Jillian Nolte</a:t>
            </a:r>
            <a:endParaRPr b="1"/>
          </a:p>
          <a:p>
            <a:pPr marL="0" lvl="0" indent="0" algn="ctr" rtl="0">
              <a:spcBef>
                <a:spcPts val="0"/>
              </a:spcBef>
              <a:spcAft>
                <a:spcPts val="0"/>
              </a:spcAft>
              <a:buNone/>
            </a:pPr>
            <a:r>
              <a:rPr lang="en"/>
              <a:t>University of Cincinnati</a:t>
            </a:r>
            <a:endParaRPr/>
          </a:p>
        </p:txBody>
      </p:sp>
      <p:pic>
        <p:nvPicPr>
          <p:cNvPr id="70" name="Google Shape;70;p14"/>
          <p:cNvPicPr preferRelativeResize="0"/>
          <p:nvPr/>
        </p:nvPicPr>
        <p:blipFill>
          <a:blip r:embed="rId7">
            <a:alphaModFix/>
          </a:blip>
          <a:stretch>
            <a:fillRect/>
          </a:stretch>
        </p:blipFill>
        <p:spPr>
          <a:xfrm>
            <a:off x="5115787" y="1469065"/>
            <a:ext cx="1576250" cy="1576272"/>
          </a:xfrm>
          <a:prstGeom prst="rect">
            <a:avLst/>
          </a:prstGeom>
          <a:noFill/>
          <a:ln>
            <a:noFill/>
          </a:ln>
        </p:spPr>
      </p:pic>
      <p:pic>
        <p:nvPicPr>
          <p:cNvPr id="71" name="Google Shape;71;p14"/>
          <p:cNvPicPr preferRelativeResize="0"/>
          <p:nvPr/>
        </p:nvPicPr>
        <p:blipFill rotWithShape="1">
          <a:blip r:embed="rId8">
            <a:alphaModFix/>
          </a:blip>
          <a:srcRect l="28094" t="24862" r="29362" b="30468"/>
          <a:stretch/>
        </p:blipFill>
        <p:spPr>
          <a:xfrm>
            <a:off x="0" y="3837600"/>
            <a:ext cx="1243711" cy="1305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What’s the Problem?</a:t>
            </a:r>
            <a:endParaRPr b="1"/>
          </a:p>
        </p:txBody>
      </p:sp>
      <p:sp>
        <p:nvSpPr>
          <p:cNvPr id="77" name="Google Shape;7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endParaRPr sz="1750">
              <a:solidFill>
                <a:srgbClr val="323130"/>
              </a:solidFill>
              <a:highlight>
                <a:srgbClr val="FFFFFF"/>
              </a:highlight>
            </a:endParaRPr>
          </a:p>
          <a:p>
            <a:pPr marL="457200" lvl="0" indent="0" algn="ctr" rtl="0">
              <a:spcBef>
                <a:spcPts val="1600"/>
              </a:spcBef>
              <a:spcAft>
                <a:spcPts val="1600"/>
              </a:spcAft>
              <a:buNone/>
            </a:pPr>
            <a:r>
              <a:rPr lang="en" sz="1750">
                <a:solidFill>
                  <a:srgbClr val="323130"/>
                </a:solidFill>
                <a:highlight>
                  <a:srgbClr val="FFFFFF"/>
                </a:highlight>
              </a:rPr>
              <a:t>“The nature of student engagement has changed. As a company that values the talent and ideas that college students bring, we want to ensure that we're engaging with students on their terms. The goal of this challenge is to create a tool that will allow us to collect valuable information about a student's experiences and </a:t>
            </a:r>
            <a:r>
              <a:rPr lang="en" sz="1750" b="1" i="1">
                <a:solidFill>
                  <a:srgbClr val="323130"/>
                </a:solidFill>
                <a:highlight>
                  <a:srgbClr val="FFFFFF"/>
                </a:highlight>
              </a:rPr>
              <a:t>interests</a:t>
            </a:r>
            <a:r>
              <a:rPr lang="en" sz="1750">
                <a:solidFill>
                  <a:srgbClr val="323130"/>
                </a:solidFill>
                <a:highlight>
                  <a:srgbClr val="FFFFFF"/>
                </a:highlight>
              </a:rPr>
              <a:t> in order to partner through internships, co-ops, and other opportunities.”</a:t>
            </a:r>
            <a:endParaRPr sz="2200"/>
          </a:p>
        </p:txBody>
      </p:sp>
      <p:pic>
        <p:nvPicPr>
          <p:cNvPr id="78" name="Google Shape;78;p15"/>
          <p:cNvPicPr preferRelativeResize="0"/>
          <p:nvPr/>
        </p:nvPicPr>
        <p:blipFill>
          <a:blip r:embed="rId3">
            <a:alphaModFix/>
          </a:blip>
          <a:stretch>
            <a:fillRect/>
          </a:stretch>
        </p:blipFill>
        <p:spPr>
          <a:xfrm>
            <a:off x="8006908" y="4568875"/>
            <a:ext cx="1016842" cy="425800"/>
          </a:xfrm>
          <a:prstGeom prst="rect">
            <a:avLst/>
          </a:prstGeom>
          <a:noFill/>
          <a:ln>
            <a:noFill/>
          </a:ln>
        </p:spPr>
      </p:pic>
      <p:pic>
        <p:nvPicPr>
          <p:cNvPr id="79" name="Google Shape;79;p15"/>
          <p:cNvPicPr preferRelativeResize="0"/>
          <p:nvPr/>
        </p:nvPicPr>
        <p:blipFill rotWithShape="1">
          <a:blip r:embed="rId4">
            <a:alphaModFix/>
          </a:blip>
          <a:srcRect l="28094" t="24862" r="29362" b="30468"/>
          <a:stretch/>
        </p:blipFill>
        <p:spPr>
          <a:xfrm>
            <a:off x="0" y="3837600"/>
            <a:ext cx="1243711" cy="1305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What do we experience at recruiting events?</a:t>
            </a:r>
            <a:endParaRPr b="1"/>
          </a:p>
        </p:txBody>
      </p:sp>
      <p:sp>
        <p:nvSpPr>
          <p:cNvPr id="85" name="Google Shape;85;p16"/>
          <p:cNvSpPr txBox="1">
            <a:spLocks noGrp="1"/>
          </p:cNvSpPr>
          <p:nvPr>
            <p:ph type="body" idx="1"/>
          </p:nvPr>
        </p:nvSpPr>
        <p:spPr>
          <a:xfrm>
            <a:off x="311700" y="12286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Negative career fair experiences </a:t>
            </a:r>
            <a:endParaRPr/>
          </a:p>
          <a:p>
            <a:pPr marL="457200" lvl="0" indent="-342900" algn="l" rtl="0">
              <a:spcBef>
                <a:spcPts val="1600"/>
              </a:spcBef>
              <a:spcAft>
                <a:spcPts val="0"/>
              </a:spcAft>
              <a:buSzPts val="1800"/>
              <a:buChar char="-"/>
            </a:pPr>
            <a:r>
              <a:rPr lang="en"/>
              <a:t>“Keep your resume, you’re just a freshman”</a:t>
            </a:r>
            <a:endParaRPr/>
          </a:p>
          <a:p>
            <a:pPr marL="457200" lvl="0" indent="-342900" algn="l" rtl="0">
              <a:spcBef>
                <a:spcPts val="0"/>
              </a:spcBef>
              <a:spcAft>
                <a:spcPts val="0"/>
              </a:spcAft>
              <a:buSzPts val="1800"/>
              <a:buChar char="-"/>
            </a:pPr>
            <a:r>
              <a:rPr lang="en"/>
              <a:t>“Come talk to us when you’re a junior”</a:t>
            </a:r>
            <a:endParaRPr/>
          </a:p>
          <a:p>
            <a:pPr marL="457200" lvl="0" indent="-342900" algn="l" rtl="0">
              <a:spcBef>
                <a:spcPts val="0"/>
              </a:spcBef>
              <a:spcAft>
                <a:spcPts val="0"/>
              </a:spcAft>
              <a:buSzPts val="1800"/>
              <a:buChar char="-"/>
            </a:pPr>
            <a:r>
              <a:rPr lang="en"/>
              <a:t>Intern application auto-rejected within 30 minutes</a:t>
            </a:r>
            <a:endParaRPr/>
          </a:p>
          <a:p>
            <a:pPr marL="0" lvl="0" indent="0" algn="l" rtl="0">
              <a:spcBef>
                <a:spcPts val="1600"/>
              </a:spcBef>
              <a:spcAft>
                <a:spcPts val="0"/>
              </a:spcAft>
              <a:buNone/>
            </a:pPr>
            <a:r>
              <a:rPr lang="en"/>
              <a:t>Discussing the resume</a:t>
            </a:r>
            <a:endParaRPr/>
          </a:p>
          <a:p>
            <a:pPr marL="457200" lvl="0" indent="-342900" algn="l" rtl="0">
              <a:spcBef>
                <a:spcPts val="1600"/>
              </a:spcBef>
              <a:spcAft>
                <a:spcPts val="0"/>
              </a:spcAft>
              <a:buSzPts val="1800"/>
              <a:buChar char="-"/>
            </a:pPr>
            <a:r>
              <a:rPr lang="en"/>
              <a:t>Focused on the bullet points, not who we are as people</a:t>
            </a:r>
            <a:endParaRPr/>
          </a:p>
        </p:txBody>
      </p:sp>
      <p:pic>
        <p:nvPicPr>
          <p:cNvPr id="86" name="Google Shape;86;p16"/>
          <p:cNvPicPr preferRelativeResize="0"/>
          <p:nvPr/>
        </p:nvPicPr>
        <p:blipFill>
          <a:blip r:embed="rId3">
            <a:alphaModFix/>
          </a:blip>
          <a:stretch>
            <a:fillRect/>
          </a:stretch>
        </p:blipFill>
        <p:spPr>
          <a:xfrm>
            <a:off x="8006908" y="4568875"/>
            <a:ext cx="1016842" cy="425800"/>
          </a:xfrm>
          <a:prstGeom prst="rect">
            <a:avLst/>
          </a:prstGeom>
          <a:noFill/>
          <a:ln>
            <a:noFill/>
          </a:ln>
        </p:spPr>
      </p:pic>
      <p:pic>
        <p:nvPicPr>
          <p:cNvPr id="87" name="Google Shape;87;p16"/>
          <p:cNvPicPr preferRelativeResize="0"/>
          <p:nvPr/>
        </p:nvPicPr>
        <p:blipFill rotWithShape="1">
          <a:blip r:embed="rId4">
            <a:alphaModFix/>
          </a:blip>
          <a:srcRect l="28094" t="24862" r="29362" b="30468"/>
          <a:stretch/>
        </p:blipFill>
        <p:spPr>
          <a:xfrm>
            <a:off x="0" y="3837600"/>
            <a:ext cx="1243711" cy="1305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What do we want to experience?</a:t>
            </a:r>
            <a:endParaRPr b="1"/>
          </a:p>
        </p:txBody>
      </p:sp>
      <p:sp>
        <p:nvSpPr>
          <p:cNvPr id="93" name="Google Shape;9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want an opportunity to prove our worth → </a:t>
            </a:r>
            <a:endParaRPr/>
          </a:p>
          <a:p>
            <a:pPr marL="457200" lvl="0" indent="-342900" algn="l" rtl="0">
              <a:spcBef>
                <a:spcPts val="1600"/>
              </a:spcBef>
              <a:spcAft>
                <a:spcPts val="0"/>
              </a:spcAft>
              <a:buSzPts val="1800"/>
              <a:buChar char="-"/>
            </a:pPr>
            <a:r>
              <a:rPr lang="en"/>
              <a:t>Showcase </a:t>
            </a:r>
            <a:r>
              <a:rPr lang="en" b="1"/>
              <a:t>work ethic</a:t>
            </a:r>
            <a:r>
              <a:rPr lang="en"/>
              <a:t> and willingness to </a:t>
            </a:r>
            <a:r>
              <a:rPr lang="en" b="1"/>
              <a:t>learn </a:t>
            </a:r>
            <a:endParaRPr b="1"/>
          </a:p>
          <a:p>
            <a:pPr marL="457200" lvl="0" indent="-342900" algn="l" rtl="0">
              <a:spcBef>
                <a:spcPts val="0"/>
              </a:spcBef>
              <a:spcAft>
                <a:spcPts val="0"/>
              </a:spcAft>
              <a:buSzPts val="1800"/>
              <a:buChar char="-"/>
            </a:pPr>
            <a:r>
              <a:rPr lang="en"/>
              <a:t>Not always based on </a:t>
            </a:r>
            <a:r>
              <a:rPr lang="en" b="1"/>
              <a:t>experiences </a:t>
            </a:r>
            <a:r>
              <a:rPr lang="en"/>
              <a:t>and </a:t>
            </a:r>
            <a:r>
              <a:rPr lang="en" b="1"/>
              <a:t>background</a:t>
            </a:r>
            <a:endParaRPr b="1"/>
          </a:p>
          <a:p>
            <a:pPr marL="457200" lvl="0" indent="-342900" algn="l" rtl="0">
              <a:spcBef>
                <a:spcPts val="0"/>
              </a:spcBef>
              <a:spcAft>
                <a:spcPts val="0"/>
              </a:spcAft>
              <a:buSzPts val="1800"/>
              <a:buChar char="-"/>
            </a:pPr>
            <a:r>
              <a:rPr lang="en"/>
              <a:t>Candidate does not need to “check the box”</a:t>
            </a:r>
            <a:endParaRPr/>
          </a:p>
          <a:p>
            <a:pPr marL="0" lvl="0" indent="0" algn="l" rtl="0">
              <a:spcBef>
                <a:spcPts val="1600"/>
              </a:spcBef>
              <a:spcAft>
                <a:spcPts val="1600"/>
              </a:spcAft>
              <a:buNone/>
            </a:pPr>
            <a:r>
              <a:rPr lang="en" b="1"/>
              <a:t>Key: </a:t>
            </a:r>
            <a:r>
              <a:rPr lang="en"/>
              <a:t>A new recruiting </a:t>
            </a:r>
            <a:r>
              <a:rPr lang="en" b="1"/>
              <a:t>methodology </a:t>
            </a:r>
            <a:r>
              <a:rPr lang="en"/>
              <a:t>that does not focus on a resume.</a:t>
            </a:r>
            <a:endParaRPr/>
          </a:p>
        </p:txBody>
      </p:sp>
      <p:pic>
        <p:nvPicPr>
          <p:cNvPr id="94" name="Google Shape;94;p17"/>
          <p:cNvPicPr preferRelativeResize="0"/>
          <p:nvPr/>
        </p:nvPicPr>
        <p:blipFill>
          <a:blip r:embed="rId3">
            <a:alphaModFix/>
          </a:blip>
          <a:stretch>
            <a:fillRect/>
          </a:stretch>
        </p:blipFill>
        <p:spPr>
          <a:xfrm>
            <a:off x="8006908" y="4568875"/>
            <a:ext cx="1016842" cy="425800"/>
          </a:xfrm>
          <a:prstGeom prst="rect">
            <a:avLst/>
          </a:prstGeom>
          <a:noFill/>
          <a:ln>
            <a:noFill/>
          </a:ln>
        </p:spPr>
      </p:pic>
      <p:pic>
        <p:nvPicPr>
          <p:cNvPr id="95" name="Google Shape;95;p17"/>
          <p:cNvPicPr preferRelativeResize="0"/>
          <p:nvPr/>
        </p:nvPicPr>
        <p:blipFill rotWithShape="1">
          <a:blip r:embed="rId4">
            <a:alphaModFix/>
          </a:blip>
          <a:srcRect l="28094" t="24862" r="29362" b="30468"/>
          <a:stretch/>
        </p:blipFill>
        <p:spPr>
          <a:xfrm>
            <a:off x="0" y="3837600"/>
            <a:ext cx="1243711" cy="1305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What’s the value to you?</a:t>
            </a:r>
            <a:endParaRPr b="1"/>
          </a:p>
        </p:txBody>
      </p:sp>
      <p:sp>
        <p:nvSpPr>
          <p:cNvPr id="101" name="Google Shape;10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Create an environment where students and employees with </a:t>
            </a:r>
            <a:r>
              <a:rPr lang="en" b="1"/>
              <a:t>similar interests</a:t>
            </a:r>
            <a:r>
              <a:rPr lang="en"/>
              <a:t> can engage in</a:t>
            </a:r>
            <a:r>
              <a:rPr lang="en" b="1"/>
              <a:t> meaningful discussions.</a:t>
            </a:r>
            <a:endParaRPr b="1"/>
          </a:p>
          <a:p>
            <a:pPr marL="457200" lvl="0" indent="-342900" algn="l" rtl="0">
              <a:spcBef>
                <a:spcPts val="0"/>
              </a:spcBef>
              <a:spcAft>
                <a:spcPts val="0"/>
              </a:spcAft>
              <a:buSzPts val="1800"/>
              <a:buChar char="-"/>
            </a:pPr>
            <a:r>
              <a:rPr lang="en"/>
              <a:t>Build a </a:t>
            </a:r>
            <a:r>
              <a:rPr lang="en" b="1"/>
              <a:t>stronger </a:t>
            </a:r>
            <a:r>
              <a:rPr lang="en"/>
              <a:t>entry-level work force</a:t>
            </a:r>
            <a:endParaRPr/>
          </a:p>
          <a:p>
            <a:pPr marL="457200" lvl="0" indent="-342900" algn="l" rtl="0">
              <a:spcBef>
                <a:spcPts val="0"/>
              </a:spcBef>
              <a:spcAft>
                <a:spcPts val="0"/>
              </a:spcAft>
              <a:buSzPts val="1800"/>
              <a:buChar char="-"/>
            </a:pPr>
            <a:r>
              <a:rPr lang="en"/>
              <a:t>Create a </a:t>
            </a:r>
            <a:r>
              <a:rPr lang="en" b="1"/>
              <a:t>robust</a:t>
            </a:r>
            <a:r>
              <a:rPr lang="en"/>
              <a:t>, </a:t>
            </a:r>
            <a:r>
              <a:rPr lang="en" b="1"/>
              <a:t>long-term</a:t>
            </a:r>
            <a:r>
              <a:rPr lang="en"/>
              <a:t>, and </a:t>
            </a:r>
            <a:r>
              <a:rPr lang="en" b="1"/>
              <a:t>iterative </a:t>
            </a:r>
            <a:r>
              <a:rPr lang="en"/>
              <a:t>talent pipeline</a:t>
            </a:r>
            <a:endParaRPr/>
          </a:p>
          <a:p>
            <a:pPr marL="457200" lvl="0" indent="-342900" algn="l" rtl="0">
              <a:spcBef>
                <a:spcPts val="0"/>
              </a:spcBef>
              <a:spcAft>
                <a:spcPts val="0"/>
              </a:spcAft>
              <a:buSzPts val="1800"/>
              <a:buChar char="-"/>
            </a:pPr>
            <a:r>
              <a:rPr lang="en"/>
              <a:t>A </a:t>
            </a:r>
            <a:r>
              <a:rPr lang="en" b="1"/>
              <a:t>scalable </a:t>
            </a:r>
            <a:r>
              <a:rPr lang="en"/>
              <a:t>methodology and tool that can be offered to other organizations</a:t>
            </a:r>
            <a:endParaRPr/>
          </a:p>
          <a:p>
            <a:pPr marL="0" lvl="0" indent="0" algn="l" rtl="0">
              <a:spcBef>
                <a:spcPts val="1600"/>
              </a:spcBef>
              <a:spcAft>
                <a:spcPts val="0"/>
              </a:spcAft>
              <a:buNone/>
            </a:pPr>
            <a:endParaRPr/>
          </a:p>
          <a:p>
            <a:pPr marL="457200" lvl="0" indent="0" algn="l" rtl="0">
              <a:spcBef>
                <a:spcPts val="1600"/>
              </a:spcBef>
              <a:spcAft>
                <a:spcPts val="1600"/>
              </a:spcAft>
              <a:buNone/>
            </a:pPr>
            <a:endParaRPr/>
          </a:p>
        </p:txBody>
      </p:sp>
      <p:pic>
        <p:nvPicPr>
          <p:cNvPr id="102" name="Google Shape;102;p18"/>
          <p:cNvPicPr preferRelativeResize="0"/>
          <p:nvPr/>
        </p:nvPicPr>
        <p:blipFill>
          <a:blip r:embed="rId3">
            <a:alphaModFix/>
          </a:blip>
          <a:stretch>
            <a:fillRect/>
          </a:stretch>
        </p:blipFill>
        <p:spPr>
          <a:xfrm>
            <a:off x="8006908" y="4568875"/>
            <a:ext cx="1016842" cy="425800"/>
          </a:xfrm>
          <a:prstGeom prst="rect">
            <a:avLst/>
          </a:prstGeom>
          <a:noFill/>
          <a:ln>
            <a:noFill/>
          </a:ln>
        </p:spPr>
      </p:pic>
      <p:pic>
        <p:nvPicPr>
          <p:cNvPr id="103" name="Google Shape;103;p18"/>
          <p:cNvPicPr preferRelativeResize="0"/>
          <p:nvPr/>
        </p:nvPicPr>
        <p:blipFill rotWithShape="1">
          <a:blip r:embed="rId4">
            <a:alphaModFix/>
          </a:blip>
          <a:srcRect l="28094" t="24862" r="29362" b="30468"/>
          <a:stretch/>
        </p:blipFill>
        <p:spPr>
          <a:xfrm>
            <a:off x="0" y="3837600"/>
            <a:ext cx="1243711" cy="1305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Interactive Wireframe Demonstration</a:t>
            </a:r>
            <a:endParaRPr b="1"/>
          </a:p>
        </p:txBody>
      </p:sp>
      <p:sp>
        <p:nvSpPr>
          <p:cNvPr id="109" name="Google Shape;10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Let’s take a look at an interactive wireframe showcasing LinkedUp’s functionality</a:t>
            </a:r>
            <a:endParaRPr/>
          </a:p>
        </p:txBody>
      </p:sp>
      <p:pic>
        <p:nvPicPr>
          <p:cNvPr id="110" name="Google Shape;110;p19"/>
          <p:cNvPicPr preferRelativeResize="0"/>
          <p:nvPr/>
        </p:nvPicPr>
        <p:blipFill>
          <a:blip r:embed="rId3">
            <a:alphaModFix/>
          </a:blip>
          <a:stretch>
            <a:fillRect/>
          </a:stretch>
        </p:blipFill>
        <p:spPr>
          <a:xfrm>
            <a:off x="8006908" y="4568875"/>
            <a:ext cx="1016842" cy="425800"/>
          </a:xfrm>
          <a:prstGeom prst="rect">
            <a:avLst/>
          </a:prstGeom>
          <a:noFill/>
          <a:ln>
            <a:noFill/>
          </a:ln>
        </p:spPr>
      </p:pic>
      <p:pic>
        <p:nvPicPr>
          <p:cNvPr id="111" name="Google Shape;111;p19"/>
          <p:cNvPicPr preferRelativeResize="0"/>
          <p:nvPr/>
        </p:nvPicPr>
        <p:blipFill rotWithShape="1">
          <a:blip r:embed="rId4">
            <a:alphaModFix/>
          </a:blip>
          <a:srcRect l="28094" t="24862" r="29362" b="30468"/>
          <a:stretch/>
        </p:blipFill>
        <p:spPr>
          <a:xfrm>
            <a:off x="0" y="3837600"/>
            <a:ext cx="1243711" cy="1305900"/>
          </a:xfrm>
          <a:prstGeom prst="rect">
            <a:avLst/>
          </a:prstGeom>
          <a:noFill/>
          <a:ln>
            <a:noFill/>
          </a:ln>
        </p:spPr>
      </p:pic>
      <p:pic>
        <p:nvPicPr>
          <p:cNvPr id="112" name="Google Shape;112;p19"/>
          <p:cNvPicPr preferRelativeResize="0"/>
          <p:nvPr/>
        </p:nvPicPr>
        <p:blipFill>
          <a:blip r:embed="rId5">
            <a:alphaModFix/>
          </a:blip>
          <a:stretch>
            <a:fillRect/>
          </a:stretch>
        </p:blipFill>
        <p:spPr>
          <a:xfrm>
            <a:off x="2620550" y="1829908"/>
            <a:ext cx="1552850" cy="2977443"/>
          </a:xfrm>
          <a:prstGeom prst="rect">
            <a:avLst/>
          </a:prstGeom>
          <a:noFill/>
          <a:ln>
            <a:noFill/>
          </a:ln>
        </p:spPr>
      </p:pic>
      <p:pic>
        <p:nvPicPr>
          <p:cNvPr id="113" name="Google Shape;113;p19"/>
          <p:cNvPicPr preferRelativeResize="0"/>
          <p:nvPr/>
        </p:nvPicPr>
        <p:blipFill>
          <a:blip r:embed="rId6">
            <a:alphaModFix/>
          </a:blip>
          <a:stretch>
            <a:fillRect/>
          </a:stretch>
        </p:blipFill>
        <p:spPr>
          <a:xfrm>
            <a:off x="5092550" y="1829901"/>
            <a:ext cx="1552850" cy="29774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body" idx="1"/>
          </p:nvPr>
        </p:nvSpPr>
        <p:spPr>
          <a:xfrm>
            <a:off x="311700" y="863550"/>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2800">
              <a:solidFill>
                <a:schemeClr val="dk1"/>
              </a:solidFill>
            </a:endParaRPr>
          </a:p>
          <a:p>
            <a:pPr marL="0" lvl="0" indent="0" algn="ctr" rtl="0">
              <a:spcBef>
                <a:spcPts val="1600"/>
              </a:spcBef>
              <a:spcAft>
                <a:spcPts val="0"/>
              </a:spcAft>
              <a:buNone/>
            </a:pPr>
            <a:r>
              <a:rPr lang="en" sz="4500" b="1">
                <a:solidFill>
                  <a:schemeClr val="dk1"/>
                </a:solidFill>
              </a:rPr>
              <a:t>Thank you!</a:t>
            </a:r>
            <a:endParaRPr sz="4500" b="1">
              <a:solidFill>
                <a:schemeClr val="dk1"/>
              </a:solidFill>
            </a:endParaRPr>
          </a:p>
          <a:p>
            <a:pPr marL="0" lvl="0" indent="0" algn="ctr" rtl="0">
              <a:spcBef>
                <a:spcPts val="1600"/>
              </a:spcBef>
              <a:spcAft>
                <a:spcPts val="1600"/>
              </a:spcAft>
              <a:buNone/>
            </a:pPr>
            <a:r>
              <a:rPr lang="en" sz="2800">
                <a:solidFill>
                  <a:schemeClr val="dk1"/>
                </a:solidFill>
              </a:rPr>
              <a:t>Questions?</a:t>
            </a:r>
            <a:endParaRPr sz="2800">
              <a:solidFill>
                <a:schemeClr val="dk1"/>
              </a:solidFill>
            </a:endParaRPr>
          </a:p>
        </p:txBody>
      </p:sp>
      <p:pic>
        <p:nvPicPr>
          <p:cNvPr id="119" name="Google Shape;119;p20"/>
          <p:cNvPicPr preferRelativeResize="0"/>
          <p:nvPr/>
        </p:nvPicPr>
        <p:blipFill>
          <a:blip r:embed="rId3">
            <a:alphaModFix/>
          </a:blip>
          <a:stretch>
            <a:fillRect/>
          </a:stretch>
        </p:blipFill>
        <p:spPr>
          <a:xfrm>
            <a:off x="8006908" y="4568875"/>
            <a:ext cx="1016842" cy="425800"/>
          </a:xfrm>
          <a:prstGeom prst="rect">
            <a:avLst/>
          </a:prstGeom>
          <a:noFill/>
          <a:ln>
            <a:noFill/>
          </a:ln>
        </p:spPr>
      </p:pic>
      <p:pic>
        <p:nvPicPr>
          <p:cNvPr id="120" name="Google Shape;120;p20"/>
          <p:cNvPicPr preferRelativeResize="0"/>
          <p:nvPr/>
        </p:nvPicPr>
        <p:blipFill rotWithShape="1">
          <a:blip r:embed="rId4">
            <a:alphaModFix/>
          </a:blip>
          <a:srcRect l="28094" t="24862" r="29362" b="30468"/>
          <a:stretch/>
        </p:blipFill>
        <p:spPr>
          <a:xfrm>
            <a:off x="0" y="3837600"/>
            <a:ext cx="1243711" cy="13059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275</Words>
  <Application>Microsoft Macintosh PowerPoint</Application>
  <PresentationFormat>On-screen Show (16:9)</PresentationFormat>
  <Paragraphs>37</Paragraphs>
  <Slides>8</Slides>
  <Notes>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Simple Light</vt:lpstr>
      <vt:lpstr>PowerPoint Presentation</vt:lpstr>
      <vt:lpstr>Our Team</vt:lpstr>
      <vt:lpstr>What’s the Problem?</vt:lpstr>
      <vt:lpstr>What do we experience at recruiting events?</vt:lpstr>
      <vt:lpstr>What do we want to experience?</vt:lpstr>
      <vt:lpstr>What’s the value to you?</vt:lpstr>
      <vt:lpstr>Interactive Wireframe Demonstration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Wolfe, Connor Joseph</cp:lastModifiedBy>
  <cp:revision>1</cp:revision>
  <dcterms:modified xsi:type="dcterms:W3CDTF">2020-08-30T00:36:53Z</dcterms:modified>
</cp:coreProperties>
</file>