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94" r:id="rId5"/>
    <p:sldId id="295" r:id="rId6"/>
    <p:sldId id="336" r:id="rId7"/>
    <p:sldId id="340" r:id="rId8"/>
    <p:sldId id="333" r:id="rId9"/>
    <p:sldId id="341" r:id="rId10"/>
    <p:sldId id="342" r:id="rId11"/>
    <p:sldId id="343" r:id="rId12"/>
    <p:sldId id="334" r:id="rId13"/>
    <p:sldId id="293" r:id="rId14"/>
  </p:sldIdLst>
  <p:sldSz cx="24384000" cy="13716000"/>
  <p:notesSz cx="6858000" cy="9144000"/>
  <p:custDataLst>
    <p:tags r:id="rId2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3.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1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jpe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xml"/><Relationship Id="rId3"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8.xml"/><Relationship Id="rId3"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5497830" y="6603665"/>
            <a:ext cx="1338834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实验三 系统功能测试实验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5</a:t>
            </a:r>
            <a:r>
              <a:rPr lang="zh-CN" altLang="en-US">
                <a:latin typeface="宋体" pitchFamily="2" charset="-122"/>
                <a:ea typeface="宋体" pitchFamily="2" charset="-122"/>
                <a:cs typeface="宋体" pitchFamily="2" charset="-122"/>
                <a:sym typeface="Helvetica Neue" panose="02000503000000020004"/>
              </a:rPr>
              <a:t>）测试报告生成和查看。</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文本框 3"/>
          <p:cNvSpPr txBox="1"/>
          <p:nvPr/>
        </p:nvSpPr>
        <p:spPr>
          <a:xfrm>
            <a:off x="2178050" y="3780790"/>
            <a:ext cx="20476210" cy="13671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在测试执行过程中通常需要每天和每周给产品经理、测试总监、开发经理汇报测试进度，以及测试过程中发现的问题。MeterSphere 针对测试执行会动态产生实时执行报告。</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2903220" y="5355590"/>
            <a:ext cx="10119995" cy="5736590"/>
          </a:xfrm>
          <a:prstGeom prst="rect">
            <a:avLst/>
          </a:prstGeom>
        </p:spPr>
      </p:pic>
      <p:sp>
        <p:nvSpPr>
          <p:cNvPr id="7" name="文本框 6"/>
          <p:cNvSpPr txBox="1"/>
          <p:nvPr/>
        </p:nvSpPr>
        <p:spPr>
          <a:xfrm>
            <a:off x="14352270" y="5922010"/>
            <a:ext cx="9330055" cy="40817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测试总数：测试用例总数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执行率</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通过率</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 测试结果：处于各种执行状态的执行图表统计</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5 缺陷列表：当前测试计划里提交的缺陷</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6 所有用例：当前测试计划包含的所有测试用例</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7 失败用例：当前测试计划执行失败用例列表</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8 阻塞用例：当前测试计划被阻塞的用例列表</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4795" y="3473450"/>
            <a:ext cx="21850985"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访问 https://github.com/halo-dev/halo/releases，查看最新的 Release 信息，并仔细阅读功能优化，新功能和缺陷修复列表。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10740" y="3833495"/>
            <a:ext cx="15925800" cy="25920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掌握系统功能测试流程。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掌握系统功能测试计划制定。</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掌握系统功能测试执行、缺陷管理和测试报告。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8985" y="3761740"/>
            <a:ext cx="1219200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完成对 Halo 开源博客系统测试计划编写。</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使用 MeterSphere－专业测试云进行：</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4559300" y="5489575"/>
            <a:ext cx="9389110" cy="45739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Halo 系统功能测试用例维护</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测试执行计划的创建</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测试执行任务分配</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4 测试执行</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5 测试总结和测试报告生成</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82115" y="3329940"/>
            <a:ext cx="18966180" cy="16757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系统功能测试实验覆盖软件测试流程，以 Halo 开源博客系统为例，对软件测试中的各</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环节工作进行介绍，结合 MeterSphere 进行功能测试管理和执行的实践 。</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nvSpPr>
        <p:spPr>
          <a:xfrm>
            <a:off x="1682115" y="545592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系统功能测试流程主要包含如下几个环节：</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7" name="文本框 6"/>
          <p:cNvSpPr txBox="1"/>
          <p:nvPr/>
        </p:nvSpPr>
        <p:spPr>
          <a:xfrm>
            <a:off x="4775200" y="620966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测试需求分析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8" name="文本框 7"/>
          <p:cNvSpPr txBox="1"/>
          <p:nvPr/>
        </p:nvSpPr>
        <p:spPr>
          <a:xfrm>
            <a:off x="4775200" y="759587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测试计划制定</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9" name="文本框 8"/>
          <p:cNvSpPr txBox="1"/>
          <p:nvPr/>
        </p:nvSpPr>
        <p:spPr>
          <a:xfrm>
            <a:off x="4775200" y="89820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测试设计</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10" name="文本框 9"/>
          <p:cNvSpPr txBox="1"/>
          <p:nvPr/>
        </p:nvSpPr>
        <p:spPr>
          <a:xfrm>
            <a:off x="4775200" y="1036828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 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11" name="文本框 10"/>
          <p:cNvSpPr txBox="1"/>
          <p:nvPr/>
        </p:nvSpPr>
        <p:spPr>
          <a:xfrm>
            <a:off x="4775200" y="1175448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(5) 测试总结和报告生成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271010" y="5706110"/>
            <a:ext cx="15177135" cy="6141085"/>
          </a:xfrm>
          <a:prstGeom prst="rect">
            <a:avLst/>
          </a:prstGeom>
        </p:spPr>
      </p:pic>
      <p:sp>
        <p:nvSpPr>
          <p:cNvPr id="3" name="文本框 2"/>
          <p:cNvSpPr txBox="1"/>
          <p:nvPr/>
        </p:nvSpPr>
        <p:spPr>
          <a:xfrm>
            <a:off x="2038985" y="3483610"/>
            <a:ext cx="21476970" cy="17418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测试计划制定主要是对软件或系统研发项目的测试工作做出整体计划安排，主要包括时间计划、测试范围的设定、测试类型规划、项目风险、测试人员投入安排计划等。</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（1）测试范围和需求。</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文本框 3"/>
          <p:cNvSpPr txBox="1"/>
          <p:nvPr/>
        </p:nvSpPr>
        <p:spPr>
          <a:xfrm>
            <a:off x="2183130" y="3905885"/>
            <a:ext cx="20813395"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Halo 开源项目产品经理在收到开源社区用户需求后，会逐一评估和验证。产品经理会综合评估整体需求列表，筛选出中高优先级的需求，并进行研发排期，安排开发人员开发，并由测试人员完成测试工作。</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3623310" y="4913630"/>
            <a:ext cx="13759815" cy="3039745"/>
          </a:xfrm>
          <a:prstGeom prst="rect">
            <a:avLst/>
          </a:prstGeom>
        </p:spPr>
      </p:pic>
      <p:sp>
        <p:nvSpPr>
          <p:cNvPr id="8" name="文本框 7"/>
          <p:cNvSpPr txBox="1"/>
          <p:nvPr/>
        </p:nvSpPr>
        <p:spPr>
          <a:xfrm>
            <a:off x="2030730" y="8082280"/>
            <a:ext cx="21456015" cy="14655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Halo 开源用户社区反馈的缺陷经由 Halo 测试人员复测确认是缺陷后，转给 Halo 开发人员，由开发人员完成缺陷修复，然后测试人员完成测试工作。</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9" name="图片 8"/>
          <p:cNvPicPr>
            <a:picLocks noChangeAspect="1"/>
          </p:cNvPicPr>
          <p:nvPr>
            <p:custDataLst>
              <p:tags r:id="rId4"/>
            </p:custDataLst>
          </p:nvPr>
        </p:nvPicPr>
        <p:blipFill>
          <a:blip r:embed="rId5"/>
          <a:stretch>
            <a:fillRect/>
          </a:stretch>
        </p:blipFill>
        <p:spPr>
          <a:xfrm>
            <a:off x="3695065" y="9162415"/>
            <a:ext cx="12522200" cy="285051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）测试计划制定。</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10" name="图片 9"/>
          <p:cNvPicPr>
            <a:picLocks noChangeAspect="1"/>
          </p:cNvPicPr>
          <p:nvPr/>
        </p:nvPicPr>
        <p:blipFill>
          <a:blip r:embed="rId2"/>
          <a:stretch>
            <a:fillRect/>
          </a:stretch>
        </p:blipFill>
        <p:spPr>
          <a:xfrm>
            <a:off x="2543175" y="3977640"/>
            <a:ext cx="9365615" cy="7277100"/>
          </a:xfrm>
          <a:prstGeom prst="rect">
            <a:avLst/>
          </a:prstGeom>
        </p:spPr>
      </p:pic>
      <p:pic>
        <p:nvPicPr>
          <p:cNvPr id="11" name="图片 10"/>
          <p:cNvPicPr>
            <a:picLocks noChangeAspect="1"/>
          </p:cNvPicPr>
          <p:nvPr/>
        </p:nvPicPr>
        <p:blipFill>
          <a:blip r:embed="rId3"/>
          <a:stretch>
            <a:fillRect/>
          </a:stretch>
        </p:blipFill>
        <p:spPr>
          <a:xfrm>
            <a:off x="12544425" y="2825750"/>
            <a:ext cx="8278495" cy="974788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3</a:t>
            </a:r>
            <a:r>
              <a:rPr lang="zh-CN" altLang="en-US">
                <a:latin typeface="宋体" pitchFamily="2" charset="-122"/>
                <a:ea typeface="宋体" pitchFamily="2" charset="-122"/>
                <a:cs typeface="宋体" pitchFamily="2" charset="-122"/>
                <a:sym typeface="Helvetica Neue" panose="02000503000000020004"/>
              </a:rPr>
              <a:t>）测试设计。</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83130" y="4050030"/>
            <a:ext cx="207467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请访问 https://github.com/halo-dev/halo/releases，查看 Halo 2.2.1 的 Release Notes，并设计功能用例。</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10535920" y="1261872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备注：请访问 https://kdocs.cn/l/cjaymPgppOaC 下载用例文件</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2470785" y="5706110"/>
            <a:ext cx="8232140" cy="504634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2047855" y="5777865"/>
            <a:ext cx="8705215" cy="5029835"/>
          </a:xfrm>
          <a:prstGeom prst="rect">
            <a:avLst/>
          </a:prstGeom>
        </p:spPr>
      </p:pic>
      <p:sp>
        <p:nvSpPr>
          <p:cNvPr id="8"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）测试执行。</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11" name="ECB019B1-382A-4266-B25C-5B523AA43C14-1" descr="C:/Users/王进/AppData/Local/Temp/wpp.SoAiCCwpp"/>
          <p:cNvPicPr>
            <a:picLocks noChangeAspect="1"/>
          </p:cNvPicPr>
          <p:nvPr/>
        </p:nvPicPr>
        <p:blipFill>
          <a:blip r:embed="rId2"/>
          <a:stretch>
            <a:fillRect/>
          </a:stretch>
        </p:blipFill>
        <p:spPr>
          <a:xfrm>
            <a:off x="2687320" y="4338003"/>
            <a:ext cx="19269710" cy="330898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d46e008c-edc1-4ad0-b15b-d1a9c22cb9d8"/>
  <p:tag name="COMMONDATA" val="eyJoZGlkIjoiZDAyOWYzZGU1OGRhNmI0M2E1ZmViMzc4NDQ4NGJhN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IzNDU0NjgzNTk1IiwKCSJHcm91cElkIiA6ICI4MDI2ODc0NDkiLAoJIkltYWdlIiA6ICJpVkJPUncwS0dnb0FBQUFOU1VoRVVnQUFBM1VBQUFDWUNBWUFBQUJEUE1EaEFBQUFDWEJJV1hNQUFBc1RBQUFMRXdFQW1wd1lBQUFnQUVsRVFWUjRuT3pkZDF4VDEvOC84RmZDRUJFVVVZYWxqaGFWS2dya2dvSktGVkhyS2hicnAycHQzWFVyaWtxbGJzVlpyWXBXYmJWcXExYnJxblZVY1ZWYnJTSUlSSkNxT05na0NBS3lFNUtjM3g5OGt4K0JCQktHb3I2Zmo4ZDlhSExQUFp3azc5emNjODh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lWFB3WG5VQkNIblRjQnlYQktEbHF5NEhJZVhJSkJLSmZXeHNiRkpOTTZJWUp5OERZMnh2VkZUVXhGZGREa0lJZVIyODlwVTZnVUR3bk1maldiN3FjcEEzQzJOc1dsUlUxQS9WT2RiWjJma2pTMHZMTTd0Mzd6YTJ0N2V2N2FJUlVpMUhqeDdGdW5YcjRnQjRSa1ZGWmRRa0x4Y1hsMCtzcmExLy8rV1hYL2kydHJhMVZFSkMvci9NekV5TUdUT0dpVVNpTDRWQzRTRjlqeGNJQk1rOEh1L2R1aWdicWI5a010a0gwZEhSRDZ0S1IvSHhkdEkxUGw1WHIzMmxqdU00RmhFUjhhcUxRZDRnY1hGeG1EQmhRbEZlWGw3djZPam8yOVhKZytPNDRkYlcxb2YzN05uRGYrZWRkMnE3aUlSVXk2NWR1L0Rqano5R0ZoUVVlRDE4K0RDdkpua0pCSUo1N2RxMTI3aDM3MTQwYXRTb3RvcElpTXJqeDQ4eFljS0U0cnk4dkQ1Q29mQ21Qc2R5SERlK2ZmdjJlL2Z2M3c4akk2TzZLaUtwUjA2ZE9vVVZLMVlJcFZLcGUyeHNyTFN5dEJRZmJ4OTk0dU4xWmZDcUMxQlRMVnEwV0Q1bHlwUlhYUXp5Qm1uV3JCbmF0V3RuZFBueVpSOGJHNXRqWXJINGhiNTVpRVNpV0hOejgyYzNidHo0K0tPUFBrTERoZzNyb3FpRTZJWGpPT1RrNUxTSWk0dnJibVptZGpnckswdGUzYnpFWXZFdEl5T2pkK0xpNGx6NzkrOFBQcDlmbTBVbEJKYVdsbkJ3Y0RDOGVQSGlrT2JObXg5UFQwL1AwZlZZa1Vna05ESXk2bHhZV05peGUvZnVkVmxNVWs4NE9Eamd5Wk1udG9tSmllWmlzZmhDWldrcFB0NCsrc1RINjRvcWRZUm8wTHAxYTVpYm01dmR2SG16bjVtWjJjR3NyQ3lKdm5tSXhlSTdwcWFtOHR1M2Izc1BHREFBeHNiR2RWRlVRblRHNC9IUXZYdDNKQ1VsdFVsT1R1NHNGb3VQQVdEVnpVOHNGb2VVbEpUMGVQSGl4ZnVlbnA2MVdGSkNTclZzMlJKTm16WnRkUFBtelkvZWVlZWRneUtSU09kenNZV0Z4Wlc0dUxndm5aeWN6Tjk5bDNyYXZlbDRQQjY2ZHUyS2tKQ1FydWJtNXJmRVl2SFR5dEpUZkx4ZDlJMlAxeEZWNmdqUm9sT25Ubmp4NG9YMW8wZVAzTVJpOFNGVTQrSlhMQmIvWTJSa1pIbjM3bDMzL3YzN3c5RFFzQTVLU29qdWVEd2VldmJzaWZ2MzczOGdrOGxhaWtTaVV6WElUbUZyYTN2Ni92Mzd2bzBiTjI3ZXVYUG5XaXNuSVVxT2pvN0l5OHV6aW9tSjZTb1NpUTRCVU9oeVhHWm1acEdOalUza25UdDN4bno4OGNjOEV4T1RPaTRwZWRWTVRFemc0T0RBTzNmdW5MZWxwZVhQR1JrWlJkclNVbnk4ZmZTSmo5Y1JWZW9JMFlMSDQ2RmJ0Mjc0NzcvLzdHVXltYTFJSkRwYm5YekVZdkVGSG8vWDl0R2pSMDU5Ky9hbGJtcmtsVE13TUVEdjNyMFJIaDR1TURBd01CT0pSSmVxbTVkWUxDNjJzckk2RnhZV05xcGp4NDZOV3JWcVZadEZKUVFBNE83dWp2djM3NzhubFVydHhHTHhhVjJQRTR2RkNZMGJOemFKajQvL3NILy8vdUR4WHZ1cEJFZ1Y3T3pzSUpGSUdzZkV4SFFVaThXSEswdEw4ZkgyMFNjK1hqZFVxU09rRW53K0h6MTc5c1QxNjlkZEd6Um9rQ2NXaTI5Vkp4K1JTSFJhSXBHNGljWGlkbDVlWHZURFFWNDVJeU1qZUh0NzQvcjE2OTBiTkdoUUxCYUwvNjF1WHVucDZUazJOalkzcmwrLy9vV25wNmRoczJiTmFyT29oS2pPeGYvKyt5L1hvRUdESXBGSXBITzhObXZXN0hwcWF1cmdwazJidG5CMGRLekxZcEo2Z3VNNC9QdnZ2dzRHQmdZWllyRTR2TEswRkI5dkgzM2k0M1ZDbFRwQ3FtQnNiQXhQVDA5Y3ZIaXhiNU1tVFlSaXNiZzYwK0VxREEwTlQ2YWtwUFF1TEN4czZlSGhRUlU3OHNvMWFOQUF2WHYzeGw5Ly9kWEh6TXdzUlN3V1IxVTNMN0ZZbk5LOGVmUEgxNjlmSDlhL2YzK2VxYWxwYlJhVmtMTG40ajVtWm1ZeDZlbnBEM1E1TGlNalEyNXRiWDB0S2lwcWdyZTN0N0dGaFVWZEY1VzhZZ1lHQm5CMWRjWFpzMmU5bWpadGVpSTlQZjI1dHJRVUgyOGZmZUxqZFVLVk9rSjBZRzV1RG83aitDRWhJVDZXbHBZaDZlbnBZbjN6eU0zTmxkbmEydjUrNzk2OXdjYkd4allDZ2FBdWlrcUlYaG8xYWdSUFQwL2VwVXVYQmx0WVdNU0lSQ0tkTHBRMStiOVpYK1VSRVJIZWd3WU5vakdrcE5hWm1abkJ6YzJOZC83OCtZK3RyYTB2aUVRaWtTN0hwYWVuUDdleXNoSUpoY0pQUHZua0V4Z1l2UGFYUDZRS0ZoWVdhTmFzbWZFLy8vemoyYXhaczMwWkdSbGFaL3VsK0hqNzZCTWZyNHZYUG1xcFVrZGVGbXRyYTdScDA4YjR5cFVySDl2YTJ2NG1Gb3YxWHVkTExCWVhXMXBhbm95TWpQelV5c3FxYVljT0hlcWlxSVRvcFVtVEpuQjNkK2RmdUhEaGsrYk5tOThVaVVRSjFjMUxMQmIvWTJob2FQLzA2VlBuZnYzNlVZczBxWFZXVmxhd3Q3YzN2blRwMHNkV1ZsWkgwOVBUYzNVNWpxYXhmL3ZRTWdla01tL2FNZ2RVcVNORUQrKy8vejVNVEV3YWg0ZUg5N0d5c2pxWW5wNWVvbThlR1JrWitjMmFOZnN6TkRSMHVMMjl2ZG43Nzc5ZkYwVWxSQy9ObXplSHM3T3pZVWhJeUZCTFM4dUw2ZW5wT3JXQWFHSm1ablpPSkJMMUtpNHVidTNoNFZHYnhTUUVBTkNtVFJzMGJOalFQQ3dzcksrbHBlWEJqSXdNblJZVHBtbnMzeTYwekFHcHpKdTJ6QUZWNmdqUms3T3pNOUxUMDIwZlBYcmtKQktKanFBYVN4MDhlL1lzMjliVzl0SzFhOWMrZDNKeU1yR3pzNnVEa2hLaW54WXRXcUI5Ky9ZTnJseTU4cW1WbGRXcDZvNHp5TXJLa2pkcDB1VDAvZnYzaDFsYlcxdFNpelNwQzA1T1Rzakl5TENKaTR0ekVZdkZ2MEdIY3pGTlkvLzJvV1VPU0dYZXBHVU9xRkpIaUo2VUN6Z0xoY0wyakRFTGtVZ1VVcDE4UkNKUmV2UG16Zis5ZHUzYTV4NGVIa1pXVmxhMVhWUkM5TmE2ZFd1ODg4NDdqZjcrKys4aDF0Yld4OUxUMC9YdVpneVVYaHhaV1ZsZENBME4vY0xaMmJraDNiZ2d0VTE1TG82T2ptNG5sOHViaWNYaTg3b2NSOVBZdjMxb21RTlNtVGRsbVFPcTFCRlNEUVlHQnVqVnF4ZXVYcjNxWVdKaVV1MHBjZFBUMDVNc0xTMkYxNjVkRzk2clZ5OCt6YnBGNm9QMjdkdkR6TXpNSWpRMGRHQ3paczBPVi9mTzVmOU5QbkQ3K3ZYcm83eTh2QXdvdmtsdDQvUDU2TldyRi83KysrK3VKaVltV1dLeE9FeVg0MmdhKzdjUExYTkFLdk1tTEhOQWxUcENxcWxCZ3dibzBhTUhMbHk0MEw5cDA2WmhJcEhvU1hYeUVZdkZqeG8zYmh6L3p6Ly9ETzNidHkvUHpNeXN0b3RLaU42Y25KeFFVbEppRlIwZDdXMXRiWDJvT3VOSGdkSzczazJiTmsyNWRldVc3OENCQTBIZG1VaHRVNTZMUTBKQytsbFlXTndSaThXUHF6cUdwckYvKzlBeUI2UXliOEl5QjFTcEk2UUdtalJwQW1kblovNzU4K2Q5bWpkdmZpWTlQVDJqT3Zta3A2ZEhtNXViWi8vNzc3OEQrL2Z2VHhlK3BGN28wcVVMbmo5L2J2Zmd3WU91elpvMU8xTGRLWi9GWXJHd1VhTkd4a0toOE1OQmd3YlJkT0drMWpWdTNCZ3VMaTc4a0pBUW42Wk5tLzc1N05teloxVWRROVBZdjMxb21RTlNtZGQ5bVlQWFBrS3BVa2RlTlZ0Ylc5aloyWmxjdTNadGtKV1YxZUgwOVBTQzZ1UWpGb3R2TjJ6WTBEQThQTHpuZ0FFRFlHUmtWTnRGSlVRdlBCNFBQWHIwUUh4OC9QdUppWWtkeEdMeENWUmpZaUFBRUlsRVYzazhubU5LU2twSGIyOXZHcWRDYXAydHJTMWF0bXpaNE5xMWE0T2FOV3QyK05teloxV2VpMmthKzdjUExYTkFLdk02TDNOQWxUb043dDI3aC92Mzc2Tk5telphMHhRWEZ5TWlJZ0s2VG5sNzgrWk5ORy9ldk5ZdTFCVUtCZkx6ODlHZ1FRT2RqeWtzTEVSNGVEaGF0bXhaSzJVbzc4bVRKekEzTjFlN202VlFLUEQwNlZOWVdscnFuRTlpWWlKZVJWY0h4bGlsRjVxM2I5K0dxYWtwR2pac1dHRmZ1M2J0d09QeExDSWpJM3VabUpnY3pNbkprVlduREdLeCtLcWhvYUZ0VEV5TVcvLysvV3Y5em1CV1ZwYkc4Z1BBOCtmUFlXSmlvdGZGZG5GeHNkb0MwMUtwRkl3eDhQbjhHcGYxYlZYZnZ0dktNVXZSMGRFZEdXTXRSQ0xSMmVybVpXaG9lRllrRW4wRXdNN056YTBXUzBsSXFiWnQyNExQNTF0RVJVVjVHUmdZSE16TnphM3lYRXpUMkw5ZGFKa0RVcGszYlptRDF3ckhjYXcydlhqeGdubDdlN01lUFhxd08zZnVhRTBYSHgvUDlQbmJITWV4K1BoNGpmdEVJaEhidlhzM2s4dmxqREhHTWpNek5XNWxKU1VscWY2K1ZDcGxRVUZCN1BIang1V1c0ZkhqeDR6ak9KYVltTWptekpuRG5qOS9yblA1ZGFIcE5iNTQ4WUp4SE1jVUNvVk9lVVJHUmpKWFYxY1dHaHJLWkRJWmk0K1ByM1NyTFgvODhRZWJNV01HazBna1d0TndITWRDUWtLMDdsY29GR3pod29WTUlCQWNCMUNUWmdnK3gzRkg1cytmejJReVdhMjl4c2pJU05hdFd6ZDIrZkxsQ3Z1a1Vpbjc3TFBQMk5kZmY2MzIvSXNYTDdURzQ3MTc5NWlQanc5NzhlS0ZLdjMzMzMvUGhnMGJ4a3BLU21xbHpJOGVQV0pyMXF4aHhjWEZqREhHNUhLNTF2S1UzYVJTcVZvK0tTa3A3Tk5QUDYyVk11bmpUZmx1TThaWVFVRUIrL0xMTHhuSGNhdHJjczd1MUttVERjZHhpWC8rK1dldGw1RVF4a3JQeFlzWEwyWWN4LzJ1NjduWXhjWEZxMy8vL3ZMczdPeFhYWHp5a29TRmhURlhWOWNVUjBmSEt1ODZVM3k4ZmZTSmovcUNicWVYODkxMzM2RlJvMGI0OU5OUDRlZm5oNGlJQ05XK1pjdVdJVE16czhJeGE5ZXVSYTlldmRTMnYvNzZTKzB4QUl3ZVBickNjMERwNE16VHAwOWp5Wklsa012bCtPaWpqelJ1QU9EcTZvcm56OVhIYmhvYUdxS29xQWhUcDA1RlVsS1MxdGZHNC9IQTQvRmdaMmNIVTFOVGpCMDdGb1dGaFZXK0o4K2ZQOGZBZ1FOeDlxeitOK2psY3JucTcxWWxOemNYUzVjdWhidTdPOXpkM1pHWm1ZbGh3NFpWdW1sejl1eFpEQm8wQ0ZsWldUcVZrK000UEh6NEVBc1dMSUJjWHIwdTFEd2VEMHVYTG9XenMvTXdnVUN3dGxxWmxGSklKSkxSVjY1Y3ViUm16Um93VnEzZWJoVUlCQUo4K2VXWENBd014QjkvL0tHMmI4K2VQUkNKUkpnMmJacmE4L1BuejljYWo0Nk9qbWpidGkzV3JWc0hBRWhOVGNYQmd3Y3hZY0lFdGRhN3lsUVZXdzBiTmtSVVZCUW1USmlBakl3TWlNVmlyZVVwdTBWSFI2dmxJNVBKa0ppWXFQRnZKQ1FrYU53VUNvWEc5UHJFVm4zL2J1dkQxTlFVMjdadFErdldyUmR5SERlbnV2bmN1M2N2WFNhVERRNEtDc29WQ29XMVdVUkNBSlIrSDVZc1dRSVhGNWVoSE1ldDArVVlvVkI0N2RtelordVhMMTllYStkY1VyOTE2ZElGWThlT3RUTTJOdjY1cXJRVUgyOGZmZUtEMUpMYWJLbjc4ODgvbVp1Ykc0dU1qR1NNTWJaMTYxYldvMGNQSmhRS0dXUHFMVkZsVytxeXM3TlphbW9xUzAxTlplUEdqV09USmsycWtIZlpZMU5UVXl1MDhpVW5KN00rZmZxd0F3Y09NSTdqV0dwcXFtcGYyZlFjeDdITXpFeTF1L21NTVZaU1VzSW1UWnJFaGd3WndpUVNDVXRLU3FxdzNieDVrN202dXJLa3BDU1drSkRBRGgwNnhOTFQwNnQ4WC96OC9OaUNCUXUwN2xlMm1uRWN4MjdjdU1IaTQrTlpYbDRlaTQrUFo1R1JrYXhyMTY0Vld0akt0OXhKcFZJMmJkbzBObkRnd0ZwclpWaXdZQUdiUFh1Mnp1bnYzYnZIUER3ODJJVUxGelR1cjZxbFRpa3JLNHQ5L1BISFRDQVFUS2hKYkRzNU9UVVNDQVMzdDI3ZHF2TnIwS1pzcTlDeVpjdlk3dDI3VlkvRHc4TlpseTVkMklrVEoxVFBsZjBNT0k1alNVbEpqREZXSWU2ZVBYdkc5dTdkeXhRS0JaczFheFpic21TSlh1V3FLcllZSzIwaG1qRmpCbHUxYXBYYTg0V0ZoY3pOelkzRnhjVnBQZmJaczJjc1BqNmUzYmh4ZzdtNXVhbkZZR0Zob2VyMWFkckt0NkNWcFU5czFlZnZkbldJeFdJMmNPQkFoVUFnR0YzRGMzZC9iMi92a3VUazVEb3BKeUhaMmRuTXg4ZUhDUVNDaWJyRXBLT2pvekhIY1JGSGpoeDUxVVVuTDRsVUttV2pSbzFpTGk0dTB5aytTSG42eEFlcEJiVlZxUXNQRDJmdTd1NXMvLzc5YXMrdlg3K2U5ZXpaa3lVbkoydXQxQ2tkT0hDQTllM2JsMlZrWkZUSXY2cEtuVEpQbVV5bXV2Qjcvdnc1Q3d3TTFPbkNqN0hTeXNTLy8vNnJTcWZMTm43OCtFcmZsN0N3TU5hbFN4ZVdscGFtTlUzUG5qMVp6NTQ5R2NkeHpOUFRrL1hzMlpPZE9YT20wcityN0U3SEdHUEZ4Y1ZzenB3NTdNTVBQMlFQSGp4Z0NRa0psWGFEMUZWYVdocnIwcVVMQ3dzTDAva1laZVZGRTEwcmRZd3g5dlRwVTlhelowK0pzN056NzVyRXQ2T2pvNlZBSVBpdmZGenFTOWQ0VUc0OWUvWlVPN1o4cFM0ek03UEtQS3FpUzJ3cDQwQW1rNm02TUNwZHZYcVY5ZW5UcDhMelpRVUdCbW90WDJob3FPcjFsZTNLbTV1YlcyV2xUdC9ZcW8vZjdacUlqNDluM3Q3ZVVvN2pQcTVKZkFzRWdtbERodzVsdWJtNWRWWlc4bmFMajQ5bnZYcjFrbkFjNTYxTFREbzdPN2Z2MGFOSGZtMTI3eWYxVzN4OFBPdlJvMGUrazVPVEE4VUhLVStmK0NBMVZCdVZ1bXZYcnJGdTNicXh0V3ZYVnRpblVDalk3Ny8venVSeWVhV1ZPbVVyai9KQzBjUERRMjNqT0k2NXU3c3pEdzhQNXU3dXpqaU9ZeDRlSG16ZnZuM3M3Tm16YWhjMXlncy81Y1ZkVlJkK3o1OC9aMkt4bUluRjRrckhZRDE3OW94eEhNY0tDZ3AwZm0vbXpwM0w1czJicDFOYVRXUHFrcEtTbUplWGwrcXhjdXhQMlRGUHg0OGZaNTZlbml3eU1wTEpaREkyYk5pd0NxMHkxUlVRRU1EbXpwMWJhWnJpNG1LdDQ1dkswcWRTeDFocHBhVnIxNjdQbloyZDI5Y2t4cDJkbmUwNGprczRmZnEwem4rN3ZOemMzQXJidlh2M0dNZHhMQ2NucDhLK3ZMdzh0ZGRkZnBQTDVXcXRYdTd1N3V6cTFhdDZqWGVzS3JZa0Vnbno5ZlZsZS9ic1ViWHNLbThlNkxLVkZSY1h4N3AzNzY1NjdPUGp3OExEdzFXdlQ5OUtIV082eFZaOS9tN1hWR3hzTFBQMDlDeDBkWFgxck9FNWZQUGt5Wk5yYlJ3bUllV0ZoNGV6cmwyN1p1bDZVY1p4M1BpUkkwZFdHSnRMM2x4Ly9QRUhFd2dFVVk2T2pzWVVINlE4ZmVMalZhSXhkU2dkeTlXdlh6OGNPM1lNcnE2dWFwdWJteHM2ZGVwVTZXeCtlWGw1Q0F3TXhMaHg0K0R1N2c0QXVIWHJsdG9HQUwvOTlodHUzYnFGMzMvL1haWG15eSsveElrVEp6QjI3RmdrSnlkWHEvd3pac3pBb0VHRE1HalFvRXJ6VU01NktKRklkTXEzcEtRRU4yL2VoSmVYVjdYS0JRQUZCUVVhMTF3ck82dmp3SUVEOGVPUFAwSWdFT0R3NGNOSVQwL0hoQWtUdEk1MUtydWxwS1JVK3ZkNzllcUZXN2R1b2FSRSs3ckpGeTllckRDKzZjaVJJeFZpQVFBV0xseFk0WGx0WTVlNmRPbUNoUXNYV2hvWUdQeFprNEcyZCsvZVRaWEw1UjhGQlFWbC9QMzMzOVhLdzl6Y3ZNSm1hbXFxZFYvNUJkQVBIVHFFYTlldTRkQ2hRd0JLWjBSczA2YU5hbE1vRkhqMzNYZlZucXVNTHJGbGJHeU0yYk5uWS9mdTNWaXdZQUdLaTR0eDh1UkpYTHg0RVd2WHJvV1JrUkVPSFRxRVgzLzlGU1ltSnBnK2ZUb3VYcnlvMnNyL3ZiSXp6OHJsOGhyUExGcFZiTWxrc25yNzNhNE5IVHQyeEtaTm14b2FHaHFlRVFnRXp0WE5Kekl5Y3Q2ZE8zZk9ybDY5bXNhcWtEcmg1dWFHUllzV05UVTBOUHp6Z3c4K2FGWlYrc2pJeUgwUEh6NDhFUndjL0RLS1IrcUJJVU9Hb0UrZlBpNUdSa2JycTBwTDhmSDIwU2MrWGlYZFpqTjR3L240K0tCUG56NDRlL1lzRGgwNmhPYk5tNnYyK2ZyNmFwMENYa2tvRkNJdExRMi8vdm9yRGgwNnBKb3dZOFdLRldycFJvOGVEVDZmcnpZQmc2R2hJWGJzMkFGL2YzLzQrL3ZqNk5HamVwZi84T0hEQUtDcWVFaWxVbVJuWjFkSTE3eDVjL0Q1Zk9UbjU2TnAwNlpWNXZ2NDhXTklwVkk0T2pycVZSNlpUSWFzckN5SVJDSVVGQlNnVWFOR0ZkS1VuVGpGMU5RVUhUdDJSRUpDQXJadjM0NXZ2dmtHTFZxMFVMMmV5bGhiVytQOCtmTmE5enM2T2tJaWtlRHAwNmR3Y05COGszYnc0TUhvMzc4L0VoTVRNWExrU0FDbE1mSGhoeCtxcGZQeDhVRkFRQUI2OXV5cDlueGw4ZkhKSjU4Z01UR3g3UysvL0hMSzBkR3hUMnhzckxUS0Y2WEIzYnQzNDV5Y25BWUVCZ1plM2I1OWUyT080NnFUalJwbEhPb3lpWTJwcWFsYVJiQjhQbks1WEsvbE9uU05MUzh2TDJ6YXRBbHIxcXhCWGw0ZXJLeXNrSjZlanMyYk4yUHMyTEdxei9UcnI3L0d1blhyMEtwVksvVHIxNjlDUHNYRnhXcExCQ2dVQ3AwbmM5R21xdGlxejkvdDJ0S2xTeGVzV2JQR1lzR0NCU0dkT25YeXZIZnYzcE5xWktPUVNDU2ZuejU5K2ticjFxMmR4NDBiVjl2RkpBUkRoZ3hCVWxLUy9kNjllMDg1T2pwNlYzVXVMaW9xbXZMYmI3OTE4L1QwZk1mRHcrTmxGWk84SWp3ZUQ0c1dMVUpNVEl5Zmk0dkxPYUZRZUtteTlCUWZieGQ5NCtOVm9VcGRPZiszbXJ6cXNVUWlxYkpTNStibWhvTUhENkpKa3liNDc3Ly9zSGJ0V25oN2U4UGIrLzkzNFhkMWRjV0JBd2ZRcGswYlNDUVN0VmsxVFV4TUVCd2NqSlNVRkxVV1FZVkNVYTMxdm03ZXZJbDU4K1pWZVA3aXhZdG8wcVFKY25KeWRGclBLajA5SFVEcGdxNlZZWXpoOGVQSEFJQVZLMVlnTVRFUm8wZVB4dmJ0MjlHeVpVdFlXVm1wMGlvckVPVXJFZ1VGQlFnSUNJQlVLc1dRSVVNQVFPMDlVa3BJU01Dd1ljTTA3dFBFeHNZR0FQRHMyVE90bFRvK253OWpZMk8xU29tcHFhbkdDa3pUcGszeHpqdnY2UFMzbFdiT25Jbms1R1RQdi83NmF5K0FML1U2dUl6bzZPaElGeGVYVC96OS9jL3YyclhMUk52ckthK3F5ckcyOWNJNmRlcUVYMzc1QlVEcE9taDVlWG1xVmtsTmVYNzY2YWRxajY5ZHV3WnpjM09OZWVzYVd3RFFyVnMzbkRoeEFzYkd4a2hJU01Dc1diUFF0bTFiVEpreUJldlhyOGVrU1pQd3lTZWZJQzh2RHdzWExrUjRlRGltVFp1bVZybkp6ODlYK3p4bE1sbU5XK3AwaWEzNit0MnVUZDdlM2xpMGFKRnRVRkRRUlVkSHh4NnhzYkZpZmZPSWpZM05kM0p5K3ZqNzc3Ky8zYXBWcTNmS25qc0pxUzNUcDA5SFltSmlqeXRYcnV3RDhFVmxhUjg4ZVBEY3hjWGxpK1hMbDEvNTdiZmYrSzlpN1ZUeWNsbFlXQ0FvS0lnL2JkcTBmWTZPams2eHNiRmFwemltK0hqNzZCTWZyd3BWNmlwUlVGQUF1Vnhlb1N0YWVhZE9uY0xObXpleGRldFdYTDkrSGUzYXRjTzJiZHR3L1BoeHRYVEtsanFsc2wzcERBME44ZDU3NzZtbHo4L1AxOWgxc1NwZVhsNklpSWhBVGs0Tyt2VHBneXRYcnFnVzg3YTJ0c2F6Wjg5MHlxZTR1QmdBS2wwRStjV0xGeGcyYkppcTljREJ3UUV6Wjg2RXE2c3JuSnljc0dUSkVzVEh4eU02T2hwT1RrN2c4L2tWTG1hTGk0c3hmLzU4MVlWK2JWS1cvV1YyU3l1UHorZGo1Y3FWRUlsRVh3QjRGQmtadWFMS2c3UVFDb1hYWEZ4Y1BwODVjK2J4UFh2MkdMUnExYXJLWTA2Y09LSHgrZDI3ZHlNa0pBVGp4NC9IeHg5WG5PK2k3T2MrYXRRb3JYbkd4OGRqL3Z6NUdEdDJyS3BDRGtCakM2MlNMckdsSkJhTHdSakQwNmRQRVJnWUNEYzNONnhmdng1OFBoOUhqeDdGaUJFallHbHBpUysvL0JMdnZmY2VWcTVjaVRObnp1RGd3WU93dDdkWDVWSDI1b0pNSnF0eFM1MnVzVlVmdjl1MXpkZlhGems1T2U5djI3YnRvb3VMUzAraFVKaWpieDdSMGRFcFRrNU9Qa3VYTHYzSDF0YTJVY2VPSGV1aXFPUXR4dWZ6RVJRVUJMRllQSXJINHoyS2pJeGNYbGw2b1ZCNFRTQVFyRisrZlBrM216ZHYxcWxYQTNtOUthZXgzN2R2Mzg4QWhsU1dsdUxqN2FOUGZMd0tOS2F1SExsY2pwaVlHSWpGWWh3N2RndzJOalpWWG5qMjd0MGJZV0ZoU0V4TXhOV3JWOUcxYTFmTW1qVUxmLy85dDJvRGdBTUhEbFI0VGlrMk5oYkRodzlYRzUrVm1wcXExaFcwTnRqWjJWVTVEazFKZWRHcHZBRFh4TnpjSEY5OTlSWE9uRGtEQUJnNWNxU3FGY2ZWMVJVbUppWXdOVFhGVjE5OWhjT0hENFBINDFWWS8ydi8vdjE0L1BneGdvS0Nxdk9TS2xWUVVBQUFHbHZkWHFhR0RSdGl5NVl0c0xHeFdlYmk0aktxNmlPMEV3cUZmMlJsWlUyYU1XTUd5OGpJcURKOTJYRnV5cTFKa3lhNGNlTUcrdmJ0aTFPblRxRkpreVlWMHJSbzBVS1Z4eDkvL0lHSWlBalYrblpsMHluTGNPZk9IYlhuSzJ1SjBpVzJsTTZkTzRkcDA2YkJ3Y0VCa3laTndvZ1JJL0RUVHorcDlqOS8vaHlIRHg5R1lXRWhObTdjaUhYcjFtSDkrdldxQ2gwQXhNWEZxWTN6azBna01EYXUyWGhuWFdPclBuNjM2OExZc1dNeGV2VG96andlNzg5MzMzMjM4dTROV2tSSFIwY1dGaGFPOHZmM1Y5VEZUUjV0cE5KcTlZcXVNd3FGQW5sNWVYb2RVMWhZaUpzM2I5WlJpVXJmbytqb2FKMXVrQlVYRjlkcFdXckN4TVFFbXpkdmhvMk56VkpkenNWU3FYVDU5ZXZYSTQ4ZE8xWmwzaytlUEtrd3hsYWhVT0RKRS8xNkpXdGJVN00yVVl4cE4zWHFWSFRvME1GSGwybnM5WW1QbWlnb0tFQlFVRkN0M3FBdUxDekV3NGNQZFU2Zm01dGI2WDdHbU40eDlUclNKejVlTnFyVWxXTmdZQUEvUHo4TUhqd1llL2Z1aForZlg1WEgyTmpZb0YrL2ZnZ0lDRUJFUkFRR0RCaUFpUk1uVnJuNGVOa0Z5Ty9ldlF1SlJBSlRVMU4wNnRRSnhzYkdDQXNMUTd0MjdXQnNiSXhPblRycC9CcE9uejZOYTlldWFkelh0bTFiUEhyMENFQnBCYmF5aVFtVTNReFRVMU8xcHVIeitSZzVjcVRHTG9reE1URklURXhFY0hBdzVzK2ZqOXpjWEZYcmlFUWl3Y09IRDFGVVZJUUJBd2JncDU5K1F1dldyWFY5aVRwVGx0M096azd2WTNOeTlHNXNxRlR6NXMwUkhCek1Nek16MitQaTR0SzlKbmxGUmtidVMwdExXekI5K3ZRcVQ3VGx5V1F5TEY2OEdDMWF0TURxMWF2eDNudnZJU0FnUUs4ZmkwZVBIcW5lMjdObno4TFgxeGRQbno3RjdkdTNkVHBlbDloU2lvbUpnVUFnUVBQbXpURm16QmdjUDM1YzdZNm9YQzdIcGsyYmtKeWNqTzdkdTJQVHBrM3c5RlNma0RFOFBGenRPMVIrNHBUcTBEVzI2dU4zdXk3d2VEek1uajBiUTRZTTZXNWxaWFVDMWV3SkVoVVZkVG9qSXlQQXo4OVBWWEd1VFlXRmhaZzNiNTVxNHBtelo4OWk3Tml4V3Q4dmhVSUJxVlJhNlphYm02dDFBWHV4V0l5ZmZ2cEpkVFByK2ZQbkdyZXlVbE5UVlpNSWxaU1VZTldxVlZWV0RFUWlFV2JObW9Xa3BDVDQrL3NqSzB1OVo1QXVFMCtWMzhxS2lJakErUEhqY2YvKy9TcGZRMFpHQm1iTm1sWGxaL0dxS00vRjV1Ym1WVllIVHBrQUFDQUFTVVJCVko2TFkyTmpwWEs1L1BPdFc3Y1dsSDlQeWhzK2ZIaUZjMXArZmo2R0R4K3U4L2N4S2lvS3c0WU53KzNidHlHWHkzWDZqQ2pHYXBlUmtSRldyMTZOUm8wYWZWdlZqS242eEVkTkZCY1g0NDgvL2xDN0FWViswalpOazd0VjV0ZGZmOFhVcVZNMWp0UFdaTktrU2RpeVpZdlcvUmtaR1ZvblB5di9PWmE5eWJsczJiSUtrNXZWWi9yRXg4dEczUzgxdUhyMXFtck1pMFFpd2VEQmcvSEREejlVT283ci95NW0wS0ZEQjlqWTJHRFBuajFxKzh1T3FkTWtQRHdjeXNHMnYvenlDOUxTMG5EKy9IbVltcG9pT1RsWk5iWXBLQ2dJNXVibVdtZGMvT0dISC9EUFAvOWc1ODZkR3ZjN096dmoxS2xUQUVwYkx4WXVYSWlUSjA5cVRHdHZidzlUVTFORVIwZWpYYnQyV2wrN050dTNid2ZIY1dxeklTcFBIbmw1ZWRpK2ZUczZkdXlJcVZPbkFrQ0ZFM3h0aUk2T1JwTW1UYUJMTjhXeXpwOC9qNDBiTitMOCtmTTFidEVwcTEyN2RsaTNicDNKbkRsei9uQnljbktQam82T3IyNWVrWkdSR3hRS1JYTS9QNyt2ZCs3Y1dlWFlUNkQwZlYrMGFCSCsrKzgvN051M0Q0YUdobGk5ZWpYR2poMkx5Wk1uNDl0dnYxV05GUU5LVzVtQTBxNmF1Ym01cWp2SWZuNSttREZqQnVMaTRuRC8vbjJzV2JNR2xwYVcyTGh4SXc0Y09GQmwxMEpkWTRzeGhydDM3MkxPbkRrQVN1OWcvL3Z2dndnSUNGQ2xzYmEyaGtBZ3dPblRwekZseWhUNCt2cmk3Tm16cXE2Z01URXhTRXRMUTdkdTNRQ1UzZzFXS0JScW4ydHhjYkhxTzFWVVZGVGwrd2pvSGx2MThidGRWM2c4SGhZdlhvemMzTnlCQUg2SmlvcjZFb0RldGN1b3FLaE5BTm9IQmdaTzJiSmxTNDNIUDVhMWJkczJQSGp3UU5WUzJxMWJONnhkdXhibnpwM0Q0TUdESzZRUERRMnQ4dUx4NjYrL3hvNGRPOVNleTgvUHg1VXJWMkJnWUlEVHAwOGpQajRlSzFldVZNMndXMTVFUkFSY1hWMHJYTndZR2hxaXFLZ0lVNmRPeFo0OWU3VEdHNC9IQTQvSGc1MmRIVXhOVFRGMjdGZ2NPWEpFMVpJOGJOaXdTbCtEdGpJcGhZYUdvbFdyVm1qZnZuMkZTYVEwcGEvdmxPZmkyYk5uVjNrdXZudjNiaHpIY2JPKytlYWJ2ZnYzNzlmcmhwQmNMbGQ5TmxYSnpjM0YwcVZMNGU3dURuZDNkNlNucDFmNXVVVkVSRkNNMVlFMmJkb2dJQ0NnMFlvVkszNXpkSFIwcjJ4aW5ackVSMDJkT1hPbXdrMzF0TFEwK1BqNFZIbnM2TkdqOGNjZmZ5QXNMQXo5Ky9ldk5HMTZlanFlUEhtQ3dNQkF0ZGE0Um8wYXFYcmxWQmJqNVdQeXl5Ky9oTCsvUC83Nzd6LzgrZWVmOFBYMXJYRGp3ZHpjdkZhdnYycVRQdkh4TWxHbFRndGxrS2FtcGlJOVBSMldscFhQU0gvKy9IbVVsSlRnL3YzN0dEbHlKSHg5ZlNFUUNOQ3FWU3V0WTR0S1NrcFVkKy91M0xtRGxTdFhBaWdkcHpaLy9ueDRlSGhnd29RSm1ETm5EaFl2WG94ZXZYcGgwS0JCR3ZNU2lVUUFTaThndDI3ZENqTXpNMVhYaEEwYk5pQXRMUTFPVGs2WU1XTUdDZ3NMSVJRS1VWQlFVT200SWdNREEvVHExUXRYcmx6UisyVDk2NisvSWlJaW9rTGx0a21USmpBME5JUklKRUo4Zkx6YUdDeGQ2TnY2Y1BueVpmVHUzVnVuSDFSbHQ1bVpNMmNpS2lvSzA2Wk5xNU9UYzQ4ZVBSQVFFR0MxZnYzNlAxMWRYYnRGUkVTOHFHNWVRcUZ3QVovUGJ4NFFFREJoOCtiTldzdkxHTU9WSzFld2FkTW04SGc4N05xMVMxWFJ0ckt5d3U3ZHUrSG41NGZodzRkandvUUorT3l6ejJCcWFvcE5temJodmZmZWcwd21nN096TTNyMTZvVlZxMWJoL1BuelNFcEt3dmp4NHpGOCtIQzgrKzY3bURScEVtN2N1SUhGaXhmajIyKy9yYlQ3cGE2eDllalJJN3g0OFFJdUxpNEFnQjA3ZHVDamp6NVNxM2dDcFYyZzkrM2JoM256NXFtNitpcGphKy9ldmVqV3JadHFUSjN5QjZsc0pmaUxMeXFkTTBFalhXSkxLcFhXeSs5MlhUSTBOTVRhdFdzeGMrYk1VVHdlTHlzeU1ySmF0OU9qb3FKbUFyRGZ1SEZqM3dVTEZ0UksyYTVkdTRiang0OWp5NVl0cXMrL1diTm1tREJoQWpadTNBZzNON2NLc2RXOWUzZlZoYVNycTZ2cXdyajh4ZVdJRVNOVS95OHNMRlJkbEZwWldXSEhqaDBZTjI2Y2FqYlRzaGRpVlYyQThYZzhyRml4QXRPblQ4ZXNXYk53N05neGplT1BsYytscGFWaDh1VEp1SG56Wm9VSmdzcGZBR3FiZUVyNXZCSmpESmN1WGNLRUNSTmdhbXFLaUlnSTdOMjdGN0d4c2ZqdXUrOEFsUFpzY0hWMVZTM2g4enJvM3IyNzhseDh6dFhWMWFPeWMzRmtaT1EreHRqZzRPRGdZZlBuejFmYlYvYUdwTEtscm5uejVzak16RVIyZGpZTURBd3EzTFJzM2JxMTJybWpwS1FFZ1lHQmtNdmxxcUVJTmpZMk9sVmlLTWJxeHBBaFEzRGp4ZzJYeTVjdnJ3ZmdYMW5heXVLanB2THk4cENmbnc4QXFuK3JtdXVocktwYTdSWXVYSWlGQ3hkcTNLZjgzQzVjdUFER0dMNzY2aXUxL1NkT25FQ3paczBnbFVwVkxiZGxLMmRsSng0OGNlSUUyclJwZzA4Ly9WUTF1Vmh3Y0xER2ZBSGd1KysrcTlHU1duVk5uL2g0V2FoUzkzOU1URXhnWkdTRTI3ZHZxMllEbE12bE9ITGtDT3p0N2RHd1lVUFZTWmt4aHBDUUVGVmw3ZWVmZjhiMjdkdXhkT2xTZE83Y0dVZU9ITUd4WThld2VmTm1NTVpVSis3UFAvOGNRR2wzSHBsTUJnQ1lOV3NXN08zdElaVkswYVZMRjBSRlJXSHAwcVd3dHJaR1VGQVFURTFOOGQxMzM4SFB6dy9MbHkrSHBhVWxHalZxaEZ1M2JxbWRTQjg5ZWdRYkd4dnMzTGtUYVdscEdEbHlKT3pzN09EbDVRVmJXMXQwNzk0ZHpzN09NRFkyeG9nUkk3QjU4MmE0dUxqZy9mZmZyL1I5K2VLTEx6Qm16Qmc4ZXZSSWE0dkt3NGNQVlNjYVkyTmpoSVNFWU11V0xaZzRjU0tjbkp6VTB2TDVmRGc0T0dESGpoMFFpVVRvM0xsemxaOU5kSFEwVEV4TVlHaG9pQXNYTG1pZFViRzhCdzhlSUNvcUNycGVFRjYvZmgxQWFkLzF3NGNQNjkyNnA0L2h3NGNqTVRHeHcyKy8vZlk3Z1A0QVpOWE5Lekl5Y2pJQXk2VkxsL3F1WHIxYXJUSlZWRlNFYytmTzRjaVJJM2o2OUNsOGZIemc3KytQeG8wYnErVmhaMmVIQXdjT0lEZzRHTjkvL3ozMjdObURJVU9HNEtlZmZsSzc4RkIyV2J0Mzd4N216WnVIMXExYlkvYnMyUUJLUC91dFc3ZGk0c1NKbURadEdqWnUzRmpwWjZWTGJOMitmUnVXbHBhcXp5SXdNQkJaV1ZsNDh1U0phdnlZaVlrSnZMMjlvVkFvVUZKU2dzOCsrd3hEaHc0RlVGcngrdWVmZjdCMzcxNkVoWVdoWWNPR3VINzlPaXdzTE5SK0ZQZnMyYU9hTlRJL1A3L0NUSjdsNlJwYnQyL2ZycmZmN2JyVW9FRURiTjY4R1pNbVRackpHTXVJaW9wYVdZMXNaSHcrLzM5SGp4NjkxYnAxNnc3SzVVYXE2K25UcDFpNmRDbEdqUnFGSGoxNnFPMGJOMjRjYnR5NEFUOC9QK3phdFF0Tm1qU3AwZDhxNzkxMzM4VlBQLzJFbGkxYll2UG16UUNBckt3c2JOaXdRYWN1WklhR2hsaS9majN1Mzc4UFkyTmorUHI2YWsxYmR0K2xTNWV3ZCsvZUdwYy9JaUlDNmVucGFzdUZoSWFHNGsyWXBYVDQ4T0ZJU2tyNjRQRGh3eWNCZklSS3pzWGFwckVmTzNhczZ2K0JnWUhnOC9rSUNBakFzbVhMVk0rWHYzbDE4K1pOdGNtV0FnTURjZS9lUGV6ZXZSdDVlWGt3TXpQVHE1V0NZcXoyMVpkbERzcFdiSlNUbWwyNWNnVkE2YkpKVlNrL1dacTJkVm9MQ3d1MUxsdDA0c1FKN04yN0YxWldWdkR4OFZHcnBNK2VQUnMzYnR4UVBTN2JLbGUrTXYvdzRVTmtaR1RBMjlzYjU4NmR3NU1uVDNEcDBpVlZ3d2xqRElzWEwwWnljcktxZDAxOTlib3NjL0JhNFRpdTFsYU0zN1ZyRi9QdzhHQWN4Nm0yanovK21JV0ZoVEhHR1BQMjlsWTkvK0dISDdJalI0NHd4aGk3ZWZNbUN3ME5yWkNmUkNKaHo1NDlZOG5KeVN3eE1aRWxKQ1N3K1BoNDl2VHBVL2JreVJQMitQRmpWbGhZeUU2ZE9zVW1UWnJFSWlNam1adWJHOXV3WVFPVFNxVnFlWVdGaGJHVWxCVG03dTdPT0k1alBYcjBZUHYyN1ZOTGs1K2ZyL3AvY1hHeDF0ZFpVbExDQWdNRG1hZW5KN3R4NDBhVjc4dUtGU3ZZNU1tVG1VS2gwTGgvMEtCQmpPTTRObUhDQkZaU1VzSW1UcHpJVnE1Y3llUnl1Y2IwLy83N0wrdlZxeGRidFdxVjJ2UHg4ZkZNMCtjNWR1eFl0ZmY5OE9IRFZaWlpMcGV6Q1JNbXNMVnIxMWFaVnVuZXZYdHM5KzdkV3N2TmNSd0xDUW5ST2IrcXlHUXlObXZXTENZUUNQWlVIZW1WYTl1MmJRT0JRSEIxN2RxMWFwK1RSQ0poWDMzMUZWdXdZQUY3K1BDaFR1VjY4dVFKVzc1OHVjYVlUa3BLWWh6SHNaVXJWN0laTTJhb3haeFNabVltbXp0M0xpc3FLcXJ5YjFVVlcrdlhyMmRmZi8yMTJuTVBIanhnSE1jeE56YzNGaEFRb1BWWWlVVEMrdlhyeDRLQ2doaGpqRzNkdXBWeEhNZmMzZDFWMzEzR1NqL1grUGg0MWVQYzNGekdjUnpMek16VW1LOCtzVlhmdjl0MTdmbno1MnpJa0NITXhjVmxSblZqMjhuSjZUMDNON2RuMTY5ZnIzWTVFaElTV0w5Ky9kalVxVk9aVENiVG1DWWpJNFA1K1Bpd1ljT0dzWVNFQkxWOVpYOFRORzNsRlJRVU1JN2pXSFoyTmp0Nzlpekx6YzFWeXlzMU5WWDFYVXBOVFZYbG9Zdzc1VDdsZXlnV2k1bFlMTlphZHNZWWUvYnNHZU00amhVVUZHamN6M0VjaTRxS1lxbXBxYXJ0OXUzYnFqSm9lbDVwN3R5NWpPTTQxZXZJeXNwaVhidDJWWHNQVHA0OHlUaU9ZeEtKUkszOHJ3T1pUTWI4L1B4ME9oZTd1TGg0OWUvZlg1NmRuVjBobi9MbkVzWkt6NWxlWGw2cXg0OGZQMlljeDZtZEI0NGZQODQ4UFQxWlpHUWtrOGxrYk5pd1lSVitIeXRETVZhM3dzTENtS3VyYTRxam8yUGxYYmFxaUkrYXlNek1WSHQvR1B2L24zTjVaVC92OHNSaU1SczZkQ2o3KysrLzFaNi9lUEVpR3pCZ0FJdUppYWx3ek5XclY5bjA2ZE4xeXR2VjFWVmpPdVYzNDl0dnYyV3JWcTFpS1NrcHJIZnYzbXEvVTNLNW5DMWR1cFI5K3VtbnJMYmZ2N3FrVDN5UUtyenNIdzY1WEs3MW9yK20rVEpXK2dPZ2E5cVhwYUNnZ0UyZE9wV2RQMzllYTVxeVpTb29LTkI2b1YyWm9xSWlqUlVKWmY2Vi9kaVVkK2JNR1RadDJqU2RLaGE2eXMzTlpTVWxKYldXSDJPbEYrdkRodzluQW9HZ3h2M0xIQndjekRtT2k5aTVjMmV0bHJHc2twSVNscFNVVkd2ZkEzMWpxK3h6dXZ6OS8vNzdqMGtrRXRWamhVSlJyZGdzUzkvWXFzL2Y3WmNoTlRXVjllL2ZYeTRRQ0tyZDFNWnhuTWVISDM1WUZCY1hwL2ZmajRpSVlIMzc5bVhqeG8zVGVqR3FKQktKMlAvKzl6L1dvMGNQdG4vL2ZsWHNLQzlrbFJjc3l0OGRaZVZOTHBlenpNeE0xWmFTa3NJNGptTVpHUmxzL1BqeGJPalFvYXJQWDk4TDdwRWpSNm91YXN0WEdNckt5OHRqSE1leHJLd3NqZnVycXBocXE2ekd4OGVyYmpnb0x5Z1BIanpJUm93WXdiS3pzMWwyZGpicjFhc1h1M3o1OG10YnFXTk12M094UUNCWU0zdjI3QXJuRWsyZjBmMzc5OW1BQVFOVWo1V1Z1dksvbWJHeHNZd3h4ZzRjT01BOFBUMVpXbG9haTQrUHIzSkxTRWlnR0hzSnRtN2R5Z1FDd1dsZHpsZmE0cU1tbEpXNjlQUjBkdjc4ZVZaU1VxTDN6YWFVbEJUbTQrUERKaytlekFvTEM5WDJ5ZVZ5dG5IalJ1Ymg0Y0hPbkRtanRxKzR1SmlscEtTdzNOeGNGaGNYcC9xY2xGdlovTHQyN2NvWTAxeXBpNHVMWTcxNjlXS1JrWkVzTVRHUm5UcDFpa21sVWhZYUdzcXVYcjNLNUhJNXUzTGxDc3ZJeUtpMTkrMWwwU2MrNmhKMXY5UlRkUllNMWlkZlhSWU9ycXN5YUdOcWFxcDFjZ2Fsc21XcTd2SUJKaVltY0hkM3J6Si9YWHo4OGNjYTExNnJDVjI3ZmVxalVhTkdDQTRPeHRpeFk5ZHdIUGNvTWpMeTkrcm05ZkRod3p5QlFEQmcxNjVkTnl3c0xOclh0THVhSm9hR2hyVzZ1TFcrc1ZYWmM1cDA2TkJCN1hGdHJDT2tiMnpWNSsvMnkvRE9PKzlnKy9idC9FbVRKdjNDY1Z4MlpHVGtCWDN6aUl5TURPVTRidHpzMmJNUDc5Ky9uNmZyY2hCU3FSUkxsaXhCKy9idE1YMzZkSjNXOGR1eFl3ZUNnNE94WThjT09EazV3ZG5aR1VEcHVCWnQ1d0N4V0t4eHpKS2hvU0YyN05nQmYzOS8rUHY3NCtqUm96cVZ1eXpsR0NubHVCaXBWS3B4dHJybXpadUR6K2NqUHo4ZlRaczIxWmpYNmRPbjFXWnIxV1c4MDdadDJ6Qmd3QURWc2pWU3FSUy8vdm9ydnZqaUMxaFlXT0RaczJmSXk4dXJrOW1MWHlaOXpzWC9ONDE5LzJQSGpuSERodyt2c0Y4bWt5RXJLd3Npa1FnRkJRVWF4OVdYUFJlWm1wcWlZOGVPU0VoSXdQYnQyL0hOTjkrZ1JZc1dPczFnYUcxdGpaTW5UMUtNMWJHcFU2Y2lORFRVaHpFMlhTZ1U3cWdzYlZYeFVSMUpTVWtBZ0U4Ly9SU2VucDdvMjdjdmpoNDlpdGF0VzFjWVB5MlR5U29zaXhFVEU0TzVjK2VpWGJ0MkdEWnNXSVh1bDluWjJiQ3pzOFBVcVZPeFlzVUtKQ2NuWTlxMGFRQktoeWVVbngraGJKZFE1V2RiWEZ4YzZUd0VSa1pHNERnT1o4K2V4WklsUzdCNDhXS3NYYnNXalJzM2hxZW5KN3AxNjZZMkNWclp2T3M3ZmVLakxsR2xqcEJYek5iV0ZuNStmdnlsUzVmK0NLRGFsVG9BaUlxS3luQnljaHF6WWNPRzBMNTkrOWI2V21pRVZJZTl2VDFtenB4cHZIcjE2Z01Bckt1VFIyUms1QkdPNDRZRkJ3ZC9wdXVhbHNiR3h0aTFheGZNek14MEhwdXplZk5tckZxMUNyTm16VktiTk9YaHc0ZG8yN1l0Z05MS2QyWm1ab1ViV01vTEVLbFVpb0NBQUJnWkdjSEV4QVRCd2NGSVNVbFJxN1FyWjFqVzE4MmJOekZ2M3J3S3oxKzhlQkZObWpSQlRrNU9oUnNJY3JsYzc3K2pGQjhmangwN2RxZ3V1QThkT29UOC9IelkyZGtoTVRFUk1URXhzTFcxZlNQT05icWVpMk5qWTZVdUxpNkJQL3p3dzBYbGNnV1BIejhHQUt4WXNRS0ppWWtZUFhvMHRtL2ZqcFl0VzZvbWFRTCtmMld1L0EybWdvSUNCQVFFUUNxVnFpWjUwblJCcTYyU1JERld0NHlNakRCcjFpek1tREZqQllCS0w5ckx4MGRORkJZV3d0L2ZINUdSa1FCSzF6dCs3NzMzZEtyd0E2WGpoVnUzYm8wMWE5Wmc4T0RCbURkdkhvWU9IWXJuejUramJOa09IVHFFa0pBUW5EcDFDdGJXMWxpMmJCa3NMQ3p3K2VlZlkvcjA2WmcrdlhSSk51V2tPOHI0UzB0THExQ1dzby9MVDJ6ajUrZUhFU05HWU9yVXFZaU5qY1ZQUC8wRWdVQ2cycTljc2ljcEtRbGp4b3pSNDUxNnRmU0pqN3BFbFRwQ1hySG56NS9qaHg5K1VDZ1Vpb0NxVTFmT3hjWEZnc2ZqL1RCdDJyUTM0aUtMdkJsU1VsS3djK2ZPRW9WQ1VlMnhkUzR1TG9Nc0xTMy9wN3k0MEpXeTFVQjVFWktabVluKy9mdmp5SkVqcWtxYVVwY3VYVlNUVjVTZkJmUFVxVk1ZT0hBZ0FHRFFvRUh3OWZYVmVpRnJiR3lNNE9CZzFXTkRRME84OTk1N2Ftbnk4L09yWFBwREV5OHZMMFJFUkNBbkp3ZDkrdlRCbFN0WFlHRmhBYUMwMVVaVGEyUnhjVEdBMHRrRHkxWW1sR25UMHRMVTBwZk5Jemc0R0xhMnRxcmpmL3p4UjB5Wk1nV0ppWWxZc21RSmJHeHMwTDE3alpiZHJEZjBPQmNiOG5pOEpXUEdqTUdMRnk4d2JOZ3dWY3VXZzRNRFpzNmNDVmRYVnpnNU9XSEpraVdJajQ5SGRIUTBuSnljd09meksxUzBpb3VMTVgvK2ZJMHpUdXFLWXF4dXlXUXk3TjY5R3dBMjZKQmNGUjgxWldSa0JDTWpJK3pjdVJOVHBreFIvYTdmdW5VTE4yL2VoSk9URTh6TXpKQ1ltSWlSSTBkV21CblV3TUFBRHg0OGdKK2ZIMGFOR2dVQW1EaHhJbmJ1M0ltK2ZmdkMwdElTWXJFWWh3OGZ4b0lGQzJCb2FJaUJBd2VpYWRPbXFsNEtRT2xhY3VWYjBaWXRXNFo1OCthcGxzajQ3YmZmc0hmdlhnUUhCNnYxa2lrNzRVK2JObTFnYjIrdld0TzJmSXV2c2plRXRsbmo2eXM5NDZQT1VLV09xRWlsVXFTbHBXbGRTNitza3BJU0pDVWx3ZDdldnU0TDlnWXJLaXJDdkhuemtKYVd0azRvRlA1Y2s3eGNYVjFORlFyRnFWR2pScmxvbWg3NGJTYVZTdkhnd1FNNE9EaW9MdHExS1M0dVJtUms1Q3UvaUhoVFpHWm1ZdnIwNllxc3JLeFpRcUh3V0hYeTREak95Y1RFNU5oMzMzM0hhOUdpUlkzS2s1aVlDRDZmWDJGdEo1bE1Cb1ZDb2ZVaTJOM2RYVFhUM0lvVks3Qml4UXExcFFzcUV4c2JpNVVyVjZyV0pBUktwNzZ2N1JzdmRuWjJxbGxoeThyTnpRVUFyWGUrSzV2dXZteUxqSVdGQlRadTNBZ1BEdzhZR0JqQTNOd2NxMWV2eGpmZmZGUERrcjk2K3B5TFhWeGNGblR0MnZWRDVhTDFYMzMxRlhyMjdBa2ZIeCtNSERsUzlSdnE2dXFxbWxuN3E2KytncisvUDdwMzc2NWFKRnhwLy83OWVQejRNWUtDZ2pCMzd0eHFsWjlpckc3OS9QUFBpSXFLdWhJVkZmVnRWV25MeGtkTkdSa1o0ZnZ2djYrd2hsdHhjVEhtelp1SDA2ZFB3OUxTVXRYdFVkT01xWTZPam5CMGRGUTkvdC8vL29jelo4NWc4ZUxGMkxKbEM1WXVYWW9PSFRxb2ZVYmxaKzg4ZS9Zcy9QejhORDZuWExZZ09qb2FWbFpXRUFxRjhQVDAxUHFhV3Jac3FicUJVVkJRZ0x5OFBCZ1lHTURVMUJRRkJRVlFLQlFvS0NqUTVlMnBOL1NKajdwRWxUcWlrcEtTZ3M4Kyt3eGhZV0hZdjM4L2hnNGRxcm83VjE1cWFpcUdEeC8rMnZSM3JvL2tjamxXcmx5Sm1KaVlvNUdSa1l0cWtwZWpvNk94UXFFNFBIanc0SjZhdXMyODdxcXpNSDNabXhNUkVSR1lPWE9tMnRJRjVTbC9tREl5TWpCcjFpeUs3VnFRbTV1TG1UTm5Jams1ZVlsUUtQeXhPbmwwNk5DaEJZL0hPN2RzMlRMVDhrdWtWRWRZV0JqczdlMHJkSjFVTHZxdTdRN3hoZzBic0dHRDdqZGhsZFBUQndjSDQrN2R1NUJJSkRBMU5VV25UcDFnYkd5TXNMQXd0R3ZYRHNiR3h1alVxWlBPK1o0K2ZScU5HemRXcmQxWVZ0dTJiZkhvMFNNQXBlY1hQcDhQSG84SHNWaU14bzBiNCtyVnEycnBkVjFEckt5eXkwR0VoNGZEd2NFQnJxNnV5TW5KMGZrMTFEY0toUUpCUVVHSWlZazVWdFc1Mk1uSnlkM1MwbkxscWxXclZJdHhheHUvSEJNVGc4VEVSSnc0Y1FKaFlXSEl6czVXalgrU1NDUklTRWhBcTFhdE1HREFBUFR2MzEvdmRWakxvaGlyT3pFeE1mamhoeDh5cEZMcGwxV2xMUjhmZFNVNU9Sa05HalJBK1p0Y1picytObW5TQkgvOTlWZUZZL2w4UHRhc1dZT3hZOGZDMTljWEpTVWxPSERnUUkzR2RDY2xKU0V5TWhMZmZ2c3QxcXhaZzhtVEoxZW9ZRXFsVXNoa01pUW5KNnRpUzNrVHdON2VIa2VQSG9XdnI2OXF2YnZYaFQ3eFVkZW9Va2RVbEMwWVJVVkZlUERnQWNhTUdZUHZ2LzlldFViWTVzMmJNVzdjT0swRHBJbCtkdTNhaFlzWEw5NldTQ1NqYTVnVjM5alllTmVISDM0NFpNV0tGWFg2US9LcVZMWkF1VFpsTHlKQ1EwUFJxbFVydEcvZlhtdkxDbFhpYWxkUlVSSDgvZjBSRnhlM1NTZ1VycWxPSG82T2ptYkd4c1pucGsyYlpsZDI3YVBxS2l3c3hNbVRKelZlaEN2WDJ0UldxZnY3Nzc4MVZnUzF4Vk4yZHJacW5GVjRlTGpxenZjdnYveUN0TFEwbkQ5L0hxYW1wa2hPVGxhMXJnUUZCY0hjM0Z4VndTenZoeDkrd0QvLy9LTjFjaUZuWjJlY09uVUtBQkFYRjRlRkN4Zmk1TW1UZVBqd1lhMU9jQVFBVjY5ZXhjV0xGN0ZqUitud2tjYU5HK1BvMGFPVlRwUlFYLzM0NDQ4SUNRa0pxK3FpckczYnRvMk5qSXdPTFZxMGlLOUxDOWoyN2R2QmNSemF0R21qdXNtazdLYVpsNWVIN2R1M28yUEhqcGc2ZFNxQTZ0MjhVcUlZcXh0NWVYbFl0R2lSUWlhVFRZbU5qUlZYbGxiZitLaUpzTEF3U0NRUzNMaHhBejE3OWxROXIrdnZXRkZSRWF5c3JQRDQ4V000T0RqbzNES203SEpldnVLbGpQWGV2WHZqd0lFRDJMdDNyeXF1bFpZdVhZb25UNTdBM053Y3ZYdjN4c2FORzFVTGtpdGR1bFM2MUZ0bGxmNzZSSi80ZUJuZXZLbldTTFUxYk5nUVFPbGR5N1ZyMTZKNzkrNTQ4ZUtGYXYvQmd3ZlZIcFBxTzN2MkxIYnYzcDNBNC9FK2pvMk5sZFlrTDFkWDF3MHVMaTVqTjJ6WThFYk9ucWgwNXN3WlJFUkVxRGJsZ3FwbG55djd2QkpqREpjdVhjSVhYM3dCVTFOVFJFUkVZTWFNR2FweEl4RVJFYmh5NVFwY1hWMGhsZGJvb3lEL1J5cVY0cHR2dmtGVVZOVCtxS2lvNmpZZEd6Um8wT0FYSHg4ZjE0a1RKOWE0VEhLNUhNdVdMUU9mejhkbm4zMVdZWDl5Y2pKNFBKN1czZ2tLaFFKeXVWeHRVM2FqVTk1SUtkdXRMaTB0RFhaMmRwQktwYmh6NTQ1cVp0OFhMMTVnL3Z6NThQRHd3Sll0Vy9EMTExL2o3Ny8vQmxBNlZrOVQ5eW1SU0FTZzlNSjk2OWF0TURNenc4MmJOd0dVdGlDT0h6OGVtemR2QnNkeEtDd3NoRkFvUkZaV2xxcFY2T3JWcStBNHJscnZteVp4Y1hGWXRtd1pmSDE5VmErTHorZkQzdDRlUEI2dlF2ZkMrdXpQUC8vRTd0MjdFL2g4L3VDcXpzWG01dVpiUC9ua2svZDFtWFRuMTE5L1JVUkVSSVdGdjVzMGFRSkRRME9JUkNMRXg4ZFhHTmRaRlUydGVSUmpkWU14aG8wYk55STFOWFhQM2J0M1QxYVZYcC80cUdtNVFrSkM4TUVISDJEUm9rVUlDd3ZUK2JpSWlBZ0VCQVJnMUtoUnNMR3h3WUVEQjJCalk0T1JJMGNpTURBUWQrN2MwZnJlOXUvZlg3WHcvT0RCZzFYUC8vSEhIN2h5NVFwbXpwd0pvSFF5bEgzNzlxa3RTQTRBL3Y3KzJMTm5EODZjT2FNYVEvazYwemMrWGdacXFTTXF5a3FkVkNwRmJtNHV2TDI5Y2ZmdVhSdy9maHpMbGkxN3hhVjdjMFJHUm1MbHlwWFpBQVpIUkVSazFpUXZGeGVYaGZiMjluTzNiZHVtOFllYWxGYjYwdFBUMGE5ZlA5VnpvYUdoT3MrR1NQUWpsOHV4YXRVcVhMOSsvV3hVVk5UNDZ1YkRjZHhhZ1VEdzZaSWxTMnBjSnJGWXJPenFqTysvL3g3bTV1WjQ4dVFKY25OellXWm1ocUtpSW16ZnZoMmRPM2RXblFmTDY5V3JsOWI4bXpScEFqNmZqL1BuejBNZ0VFQW1rK0h5NWN2bzBLRURidCsrRGFsVWlpNWR1aUFxS2dwTGx5NkZ0YlUxZ29LQ1lHcHFpdSsrK3c1K2ZuNVl2bnc1TEMwdDBhaFJJOXk2ZFV1dFZmRFJvMGV3c2JIQnpwMDdrWmFXaHBFalI4TE96ZzVlWGw2d3RiVkY5KzdkNGV6c0RHTmpZNHdZTVFLYk4yK0dpNHNMM24vL2ZjVEd4dUxPblR1WU0yZE9wZTlSVmxZVzh2UHowYUJCQTRTR2htcDlIMkpqWXpGNzlteTBhZE5HYmVJRW1VeUdRNGNPb1hIanhyaC8vMzZkTEFGVDI2S2lvblErRjNNY042SjE2OVpqdi83NjZ3cjdIajU4cUdycE5UWTJSa2hJQ0xaczJZS0pFeWVpZkpkaFBwOFBCd2NIN05peEF5S1JDSjA3ZDY2eW5OSFIwVEF4TVlHaG9TRXVYTGhRNGIybEdLc2JGeTlleE5telp4L2s1dWJPcWlwdFpmRlJFd3FGQW1scGFZaVBqd2VQeDBPREJnMXc2ZElscEtTazRNeVpNOWkxYXhkbXpKaUJybDI3QWdEUzA5TlY0NEpMU2tyQTQvSHcrUEZqM0xoeEExZXZYb1ZJSklLN3V6dDI3TmloT21iejVzMElEdy9IVHovOWhDbFRwc0RDd2dKdWJtNFFDQVFZTVdJRWVEd2V6cDA3QnhNVEV6Um8wQUFOR2pRQWo4ZURxNnNyVHA0OGlSOS8vQkdqUjQ5V3hiS0xpd3ZHakJtRGVmUG1ZY2FNR2ZqeXk5SUdjQnNibXdwek5yd09yWEhhNkJNZkx3dFY2Z2pTMDlNUkVSR2g2aWMvWXNRSTVPYm1vblhyMW1qZnZqM2F0V3NIbVV6MmlrdjVaa2hLU29LL3Y3OVVMcGQvSGhVVjlWOU44dUk0YnJLZG5kM3FuVHQzdm5ZelJWVkgrUm5YZEpsVkRmai9hekFwV3pHenM3Tng5KzVkUkVSRXFNWkkxVWJGZ1pUZXVkeThlVFArL1BQUDZ4S0paQmlBYXQxT2QzRngrYXBseTVZQm16ZHZyckFHazc3T25EbUROV3ZXb0dYTGx0aXpady9hdDI4UEFCQUtoVmkzYnAzcXJyU0Rnd09XTDErdU5aL3IxNjlyN1g1cGFtcUtjZVBHWWRXcVZaQktwZUR4ZUdqWHJoMUdqUnFGc0xBd0NBUUNQSG55QkpNblQ4YUlFU013ZS9ac1ZSY3lKeWNuYk5pd0FlKzg4dzZHRFJ1R2twSVNOR3pZRUdVbnBpa2NTd0FBRXNoSlJFRlVPK3Jac3lkY1hWM1JxRkVqdEc3ZEdqZHUzTkE2NGMra1NaT1FsSlNFMzMvL0hldldyY090VzdmZzd1NWVZYzFHb0xTRlVYbGhIUjRlam9VTEZ3SW9uWnhoL0hqTjlmSDgvSHkwYnQwYW16WnRVcHRVUnRsNklKUEpZR1JrQkgxbktYM1prcE9UNGUvdkw1WEpaRldlaXdVQ1FXdGpZK1BkYTlhczBmaSt6NTA3RjJLeEdDNHVMckMydHNieDQ4Y3haTWdRVEo0OFdXTitVNmRPeGNLRkN6RjA2TkFLczZ4cXNtblRKc1RFeEFBbzdSNWMvcjNOenM2bUdLdGxhV2xwV0xWcVZaRmNMaC8xK1BGalNXVnBxNHFQbW1DTVlmanc0ZUR4ZUJnNmRDaEtTa3J3M1hmZllmTGt5YkMwdEVSZ1lDQSsvUEJESEQ5K0hNMmFOWU92cjY5YWo1T0pFeWZpd1lNSFNFdEx3K0RCZ3pGNDhHRFZrSnF5dW5UcGdpNWR1aUFwS1Fubno1L0g5ZXZYOGNFSEg2aDZJV2lLMDVDUUVJd2NPUkplWGw0VldxU25UWnVHZ29JQzNMOS92OUllUlB2Mzc5ZFludnErcElFKzhVSDBVSGJGZWxJOVo4K2VaZVBIajJmTGxpMWpITWV4ME5CUUpwRklHR09NeWVWeVZUcU80MWg4ZkR4ampMSDQrSGhHNzcxK3NyT3oyU2VmZktJUUNBUlRxNDdzeWdrRWd2OTk5TkZIaXBTVWxGZjlzbDRLanVQMDNoZ3JqVk4zZDNmR2NSekx6YzFsakRGMjhPQkJObUxFQ0phZG5jMnlzN05acjE2OTJPWExseG5IY1V3aWtiQ2twQ1NLN1dwUUtCUnMxNjVkVENBUUNCMGRIYzFxRU50OXZMMjlaWW1KaWJWU3JvS0NBbmJod2dXMWMxbFpVcW1VeVdTeVN2TjQ4T0NCeHVQbGNqbDcvUGh4bFdWUUhwdVVsS1J6MnRvaWw4dFpabWFtVG1rVkNnV1RTcVVheTFEVmUvUTZ5YzdPWnI2K3ZncUJRREJOaDVBMEZBZ0UvK3pidDYvU1BNdStad1VGQlV5aFVPaGRycUtpSWhZYUdxbzEvOG8rQTRxeDJsTlNVc0ltVEpqQU9JN1RwZGxOcC9pb1RYbDVlWlhHbC9JOWxrcWxUS0ZRMU9uN21wS1NVbW4rSlNVbGpESE4zd214V0t6MVdMbGN6ckt6czJ1dm9MVkl6L2dnK3FDTHI5b2prVWdZeDNIczZkT25qTEhTRThQa3laUFptVE5uR0dOVXFhdUo0dUppTm1uU0pDWVFDTDZyYWN3TEJJSStYbDVlSlE4ZlBuelZMK3VsNFRpT2xhL0Fhb3ZCc3MvUG5UdFhkYk1pTnplWFNTUVNObkRnUUhidzRFSEdHR1BwNmVtTTR6ajI2TkVqcXRUVjBMRmp4eGpIY1k4RUFvRlYxVkdzbWF1cjZ3Y2VIaDY1NGVIaHIvcmxrRGRVY1hFeG16eDVNbk54Y2Rta1MweTZ1TGdzbWpKbFNyVXFhZVQxdEh2M2JpWVFDQzVUZkJCTjlJbVBsKzNOblZXQjZNM1kyQmhObXpaVmRWODdjdVFJNHVMaTBLMWJ0MWRjc3RlYmN1S1pPM2Z1bks3QnBCRUFBQmNYbHk2bXBxYW5OMjNhWktqc1J2YW0wN2JBc3k3aTQrUFZadUE2ZE9nUTh2UHpZV2RuaDhURVJJU0ZoY0hXMXBZV2FxK2hTNWN1WWUzYXRhbU1zYjVSVVZFWjFjbkR5Y25KbWpGMi9wdHZ2akYzYzNPcjdTSVNBb1ZDZ1hYcjFpRThQUHkwVUNpc2NrRzRselU5UGFrLzZ1UHlCYVQrcUUvTEYyaENZK3FJbWpadDJpQXBLUWttSmlZSURnN0cyclZyVmV0M2tlcjUrZWVmY2ViTW1hanM3T3dSTmNuSDFkWDFBeU1qb3d0cjE2NDFGUWdFdFZXOGVxKzR1QmdBa0pPVG8vYkRxY3VZdXVEZ1lOVXNXems1T2ZqeHh4OHhaY29VSkNZbVlzbVNKYkN4c2FGRnhtc29ORFFVaXhZdGVpNlR5UVpFUjBjblZpZVBkOTk5dDZHQmdjSHZFeVpNYUROa3lKRGFMaUloQUVxbitqOTE2cFJRbDNQeHk1eWVudFFQOVhYNUFsSS8xTGZsQ3pTaFNoMVI0K2pvaUwvKytncy8vUEFEeG93WkF5OHZyMWRkcE5mYXBVdVg4UDMzMzZkSXBkSkJDUWtKeGRYTng5SFJzUldmejcrOGVQSGlwdHJXeFhwVDVlYm1Bb0RXUWRNK1BqNWFqeTI3YnBLRmhRVTJidHdJRHc4UEdCZ1l3TnpjSEt0WHI4WTMzM3hUdXdWK2k5eTdkdzl6NTg3Tkt5a3ArU1E2T3ZwZU5iUGhXMWxaL2RTdlg3OGU5WDF5RGZMNnVuejVNclp0MjViQzUvTjFPaGUvck9ucFNmM0E2dW55QmFSKzBEYytYaFdxMUJFMW5UdDN4c0dEQitIcjY2dnF0cGFkblUwTGpsZkR2WHYzc0dUSmtsekdtRTlON3VvSUJBSXJIbzkzMGQvZjM2N3MyakJ2QzdGWWpNYU5HK1BxMWF0cXp5c1hKeTIvMkdwbGk1YjI2TkZEOWYvdzhIQTRPRGpBMWRVVk9UazV0Vi93Tjl6VHAwOHhjK2JNNHFLaW9wRkNvZkRmNnVZakVBaVdkZXJVYVJSMVlTSjFKVFkyRm9zWEw4NVZLQlJEb3FLaVJGV2xyNnZwNlVuOVZSK1dMeUQxVjMxY3ZrQVRxdFFSbFd2WHJpRW9LQWdHQmdidzh2SlNYV0RObXpjUEF3WU1xSER4VExSTFMwdkQ3Tm16UzZSUzZXaWhVQ2lzYmo1dDI3WnRET0RjVjE5OTVmRDU1NS9YWWdsZkh3OGZQbFJyY2FzTlY2OWV4Y1dMRjdGanh3NEFRT1BHalhIMDZGSFZGT0NrY2lLUkNOT21UWk85ZVBIaUs2RlFlSzY2K1hBYzkyV0xGaTJXQmdjSDAzdFA2b1R5WEN5UlNNYmN2WHMzcXFyMGRUazlQYW1mNnN2eUJhUitlcDJXTDZCS0hVRkdSZ2EyYk5tQ3YvNzZDL1BuejhmejU4K3hiZHMydUx1N3c5allHTW5KeWJDenMxTTdwaWFUVjd6cGNuTnpNWHYyYk9UazVId2RGUlYxdXJyNXZQdnV1dzNOemMxLy8reXp6OXltVGRObDV1MDMwOVdyVjhGeFhLM2xGeGNYaDJYTGxzSFgxeGZ1N3U0QVN0ZXdzN2UzQndEVnVtVkVzNnlzTEV5ZlBwMWxaR1RNRlFxRnYxWTNIMmRuWjA5emMvTzl3Y0hCMUJPQTFJbTh2RHpNbVRNSDJkblpDNFJDNFNrZERqRUVjR0RLbENubUgzendRVjBYajlRRE1wa01TNVlzUVdGaDRYSWRLdjBVSDI4WlBlUGpsYU5LSGNHTkd6ZVFrSkNBbjMvK0dRNE9EcEJJSkxoOCtUTG16SmtESHg4ZjVPVGtvSFBuempoOStqUmtNaG1NalkxeC9mcDFXRnBhdnVxaTF6c2xKU1ZZdUhBaG5qNTl1aU15TW5KTERiSXl0TEt5T3ZEUlJ4LzFDUXdNckxYeXZXNWlZMk54NTg0ZHpKa3pwOUowV1ZsWnlNL1BSNE1HRFJBYUdxcGE3RlpUZnJObnowYWJObTBRRUJEdy85cTcvNWlvN3p1TzQyOE9BYkVlcE13ZnFaMlNkaXhvZFBXK1I2MTJtV2xzbXBucU9qRnNTMWZUVnR0dWRaYWlGdW92R0lvL0NyRWlSUzNZdWFuTUR0Y2ZwbldXUlVkSzYweWtyc3JuUUs3UVRrbEJGN0grSU81QTVQamVmZmZISXEzcmVSN2ZPeVp3ejhlZngzM2VlWk44dVBDNTcvZjdmdlc4cnV1NmxKZVhTMXhjbkRRME5JalZhZzNwN3pGWXVGd3VlZkhGRjZXbHBTVlBLYlhWYkoyVWxKVHZEUmt5WlA4cnI3d1NkZjB3RFlUUzljL2lVNmRPYlZkS0ZRV3l4bWF6TFgvZ2dRZW1QLzMwMDMzZEh2cUozYnQzaTFMcVE2WFV4bHU5bC8wUmZucXpQL29ERG5XUXVYUG5TbXBxYXMvdGxqRXhNYkp0MnpaWnQyNmRyRjI3VnRMUzBpUXVMazVxYTJ2bCtQSGpZaGlHeE1mSFMzWjI5bTN1dkg4eERFTmVmZlZWcWE2dVBsUlRVNU1lUkNtTDNXNHZtVFp0V3RxR0RSdkMram1qNnVwcW1UcDFxa3lZTU9GYlA0dUlpT2c1dkgzNjZhZXlhdFVxRVJHSmlvcVNCUXNXK0t6WDN0NHVpWW1Kc25uelpoazZkR2pQNjRaaHlNR0RCMFhYZFltS2loSUdkbnpidFd2WEpDc3JTeG9iRzdmVjFOVGttYTB6Y2VMRUJNTXdLakl6TXhPWVBJcStZQmlHRkJZV3l0R2pSLyttbEhvaGtEV01wdzgveEJmQW4vNGVYK0RMZ04rWmRydmQ0Rmt2OUFkdnZ2bW1GQlVWMWV1NlBxMnVycTdEYkIxTjB3b21UWnEwZk1lT0hXRi96NzdYNjVXMnRyYUFZalVNd3hCZDF5VXlNbElzbGhzak9EMGVqMFJHUnZaVm00TmVkM2UzckZ5NVVxcXFxdjZzbERMOWNHZFNVbEpNWEZ6Y1g1OTQ0b21ITXpPRGltd0VicXE4dkZ3MmJkcjBtZHZ0bnVwME90dHY5ZjZrcEtTNCtQaDR0WEhqUnFZWmhnbVh5eVh6NXMzenRyUzAvT3hXMHd6WkgrR25OL3VqUCtGS0hSQUNodzhmbHFLaW9uTnV0M3RXZlgyOTZRT2R6V2JMdXZmZWU1ZS8vdnJyWVgrZ0UvbnZzMjZCNWlSR1JFVGNkTmdHQnpyenZGNnY1T2ZuUzFWVjFVR2xWRERmV0VaWXJkYVM2ZE9uUC96U1M3Zk1mUVpNT1hMa2lHemV2TG5WWXJFOEdzaUJUb1R4OU9HRytBTDRNMURpQzN6aFVBY0VxYkd4VVZhdVhObnU4WGhTNit2cno1aXRZN1BaNW84Wk0rYlYwdEpTbnVsQ3YyQVlobXpkdWxYMjc5Ly9pY3ZsU2hVUjB4T1NORTFibnB5Yy9FeEJRUUczTDZGUGZQSEZGN0o4K2ZLTzd1N3V1WFYxZFMyQnJHRThmZmdodmdEK0RKVDRBbDg0MUFGQk9ILyt2Q3hldk5qVDJkbjVURzF0N1QvTTFySFpiSE5Hamh6NWg5TFNVaGs1Y21Rb1d3Uk1LeXNyazdLeU1xZkw1Wm9aekNoblRkUFNSbzBhbGI5bHk1WWJubVVFUXVXcnI3NlNqSXdNVDFkWDE3TjFkWFdmQkxLRzhmVGhoL2dDK0RPUTRndDg0VkFIbU5UUjBTRkxseTZWQ3hjdTVEZ2NqbmZNMXRFMDdTR3IxZnAyY1hHeFpkeTRjYUZzRVREdC9mZmZseTFidG56cGRyc2ZPWFhxMUwvTjFySFpiRk9HRHgvK3A2S2lJcjZ3UUorNGV2WHE5Yy9pMVRVMU5XOEZ1SXp4OUdHRytBTDRNOURpQzN6aFVBZVlvT3U2NU9Ua1NHTmo0MDZsVklIWk9qYWJ6UlliRy92QnBrMmJvbjFOZUFSdWg0OCsra2pXcjEvZjJ0M2QvWWpUNld3MVcyZkNoQW1KMGRIUkgrVGw1Y1d3djlFWGRGMlgzTnhjYVdob0tGTktiUWgwSGVQcHd3L3hCZkJub01VWCtNS2hEdWdsd3pDa3VMaFlEaDgrL0xGUzZ0ZG02OWhzdHU5SFIwZFhybHUzYnZpVUtWTkMyU0pnMnZIangyWEZpaFZ0dXE3UHFxK3ZQMjIyVGtwS1NyeGhHQWZTMDlOSHpaZ3hJNVF0QWlMeTlUT2ZWVlZWZjFkS1BSdm9Pc2JUaHgvaUMrRFBRSXd2OE1WeTY3Y0ErS1o5Ky9aSmVYbjU1eTZYYTQ2WUhCd3hlZkxrdXlNakl5dFhyVm8xZ29sYTZDOGFHaHBreVpJbEhkM2QzWE9EdWYwa0pTVWx5dXYxN2sxTFMvdkJrMDgrR2NvV2dSN3Z2ZmVlN05tejU1OFdpK1duRXVCbmNWSlNVbHhVVkZSNWRuYTJaY1NJRVgzY0lmb0RsOHNsMmRuWlhsM1huNy9WblFmc2ovRFRtLzNSMzNHbER1aUY2dXBxS1Nnb3VORGQzVDNMN0hORzQ4ZVAvNDdGWWptVWtaR1JPR2ZPbkZDM0NKalMzTndzNmVucDdvNk9qbmtPaCtOd01MVU13eWlhT25YcW95dFdyQWhWZThBTmpoMDdKdm41K1JmZGJ2Y3NwOU41SmRCMWpLY1BMOFFYd0orQkhGL2dDNGM2SUVDblQ1K1dsMTkrdWRNd2pMU1RKMDgybWFtUm5KeHNqWTJOUGJCZ3dZS0pUejMxVktoYkJFeHBiVzJWUllzV2VTNWZ2dnk4dytIWUgwd3RtODIyK0o1NzdubWhzTER3V3lId1FDZzBOVFZKVmxaV3A2N3JQM2M2bmFjQ1hjZDQrdkJEZkFIOEdjanhCYjV3cUFNQ2NQSGlSY25JeVBCZXZYcjFlYVhVRVRNMWtwS1NZdTY0NDQ1M1VsTlRIMHhQVHc5MWk0QXBiVzF0a3A2ZWJwdzdkMjZadytIWUhVd3R1OTMrazRTRWhLS3RXN2ZLc0dIRFF0UWg4TFZMbHk3SjRzV0x2ZTN0N2I5eE9Cd2ZCN3FPOGZUaGgvZ0MrRFBRNHd0ODRXdFU0Qlk2T3pzbE16TlRXbHRiMXltbDlwZ3NNOFJxdGU2ZU1XUEd6SnljSEI2K1JyL1EwZEVoUzVZc2thYW1wZ0tsMU9aZ2FtbWFObm5vMEtGdkZSWVdSdHgxMTEyaGFoSG9jZTNhTmNuS3lwS3paOC9tT3h5T3NsNHNaVHg5bUNHK0FQNE1odmdDWDdoU0Ivamg4WGhrelpvMWN2TGt5WEtsMUJxVFpTTHNkbnZ4L2ZmZi8zaEJRUUVIT3ZRTFhWMWRzbXpaTXFtdnIvK2RVbXBWTUxXU2s1UEhXQ3lXaXR6YzNHSDMzWGRmcUZvRWVuaTlYbG03ZHEzVTFkVzk3WEE0Y25xemx2SDA0WWY0QXZnekdPSUxmT0ZRQjl5RVlSaFNXbG9xbFpXVlI1VlM4ODNXMFRRdGIvejQ4WXRlZSswMUdUS0VQem5jZnJxdXkrclZxNlc2dW5xZlVtcGhNTFVtVHB3NFBEbzYraThMRnk2OGUrYk1tYUZxRWJqQkcyKzhJWWNPSFRyVzFkWFZxM0dxaktjUFA4UVh3Si9CRWwvZ0MvOWhBamR4NE1BQjJiVnJWNVBiN1g1TVJMck4xTkEwTFNNeE1mRzNKU1VsRWhzYkcrSU9nZDd6ZXIyeWNlTkdxYXlzL0ZBcDliaUlHRUdVaTR5Smlmbmo3Tm16VTU1NzdybFF0UWpjb0tLaVFuYnMyUEZsWjJmbjdNYkdSbmVnNnhoUEgzNklMNEEvZ3ltK3dCY09kWUFQSjA2Y2tQWHIxMS9XZFgyVzArbThiS2FHeldhYk4zcjA2T0x0MjdkTGZIeDhxRnNFZXUzNjFlZDMzMzMzK0lVTEZ4NFRFVDJZZW5hN3ZVRFR0TG01dWJraDZoQzRrVkpLOHZMeTJrUmtkbU5qNDZYZXJHVThmWGdodmdEK0RMYjRBbDg0MUFIL283bTVXVEl6TTd0MFhmOUZYVjNkNTJacWFKcjJhRUpDUWxsSlNZbU1IajA2MUMwQ3B1emR1MWQyN3R6WnFPdjZqOCtlUGRzWlRDMjczZjZyc1dQSFpoVVZGWEZiTWZyRW1UTm5aT25TcFc2UHgvTkxwZFJudlZuTGVQcndRM3dCL0JsczhRVytEUGdiaU8xMit4VVJpYnZkZldCUThVUkVSQ3c4Y2VMRTc4MHN0dGxzUDdSYXJWVWxKU1V4a3laTkNuVnZnQ2tWRlJXU201dDd4dVB4UEZoYlcvdXZZR3BwbXZiSW5YZmVlV2pYcmwyV2NlUEdoYXBGb01lVksxZGsvdno1Um5Oejh5S2wxUGJlcnRjMDdVeEVSTVIzKzZJMzlGdFhQUjdQandLWlpzaitDRXNCNzQrQmFzQWY2b0QreG02M3Q0akkyTnZkQi9CTmhtR2M5M2c4RDVtOSt2eE4vRU9FL3dmRE1BcVZVbG0zdXc4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B6NEQxenplV2p2SjNIb0FBQUFBRWxGVGtTdVFtQ0MiLAoJIlRoZW1lIiA6ICIiLAoJIlR5cGUiIDogImZsb3ciLAoJIlZlcnNpb24iIDogIiIKfQo="/>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1333</Words>
  <Application>WPS Office WWO_wpscloud_20230316181545-85e7816f08</Application>
  <PresentationFormat/>
  <Paragraphs>122</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2023-03-23T03:18:16Z</dcterms:created>
  <dcterms:modified xsi:type="dcterms:W3CDTF">2023-03-23T03:18:16Z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