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eg" ContentType="image/jpeg"/>
  <Default Extension="JPG" ContentType="image/.jpg"/>
  <Default Extension="rels" ContentType="application/vnd.openxmlformats-package.relationships+xml"/>
  <Override PartName="/customXml/itemProps6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7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3"/>
    <p:sldId id="258" r:id="rId4"/>
    <p:sldId id="294" r:id="rId5"/>
    <p:sldId id="295" r:id="rId6"/>
    <p:sldId id="336" r:id="rId7"/>
    <p:sldId id="333" r:id="rId8"/>
    <p:sldId id="334" r:id="rId9"/>
    <p:sldId id="293" r:id="rId10"/>
  </p:sldIdLst>
  <p:sldSz cx="24384000" cy="13716000"/>
  <p:notesSz cx="6858000" cy="9144000"/>
  <p:custDataLst>
    <p:tags r:id="rId17"/>
  </p:custDataLst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69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1pPr>
    <a:lvl2pPr marL="0" marR="0" indent="228600" algn="ctr" defTabSz="82169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2pPr>
    <a:lvl3pPr marL="0" marR="0" indent="457200" algn="ctr" defTabSz="82169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3pPr>
    <a:lvl4pPr marL="0" marR="0" indent="685800" algn="ctr" defTabSz="82169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4pPr>
    <a:lvl5pPr marL="0" marR="0" indent="914400" algn="ctr" defTabSz="82169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5pPr>
    <a:lvl6pPr marL="0" marR="0" indent="1143000" algn="ctr" defTabSz="82169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6pPr>
    <a:lvl7pPr marL="0" marR="0" indent="1371600" algn="ctr" defTabSz="82169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7pPr>
    <a:lvl8pPr marL="0" marR="0" indent="1600200" algn="ctr" defTabSz="82169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8pPr>
    <a:lvl9pPr marL="0" marR="0" indent="1828800" algn="ctr" defTabSz="82169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gs" Target="tags/tag7.xml"/><Relationship Id="rId16" Type="http://schemas.openxmlformats.org/officeDocument/2006/relationships/customXml" Target="../customXml/item1.xml"/><Relationship Id="rId15" Type="http://schemas.openxmlformats.org/officeDocument/2006/relationships/customXmlProps" Target="../customXml/itemProps6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70" name="Shape 7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1pPr>
    <a:lvl2pPr indent="2286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2pPr>
    <a:lvl3pPr indent="4572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3pPr>
    <a:lvl4pPr indent="6858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4pPr>
    <a:lvl5pPr indent="9144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5pPr>
    <a:lvl6pPr indent="11430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6pPr>
    <a:lvl7pPr indent="13716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7pPr>
    <a:lvl8pPr indent="16002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8pPr>
    <a:lvl9pPr indent="18288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2@2x.png" descr="2@2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397" y="1029012"/>
            <a:ext cx="5033353" cy="52546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3" name="¡¾pptÄ£°å¡¿MeterSphere-1920X1080-01.png" descr="¡¾pptÄ£°å¡¿MeterSphere-1920X1080-0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4" name="2@2x.png" descr="2@2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397" y="1029012"/>
            <a:ext cx="5033353" cy="52546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FIT2CLOUD飞致云 logo 蓝色 无空白.png" descr="FIT2CLOUD飞致云 logo 蓝色 无空白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7447" y="995978"/>
            <a:ext cx="5461001" cy="56674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0" name="幻灯片编号"/>
          <p:cNvSpPr txBox="1"/>
          <p:nvPr>
            <p:ph type="sldNum" sz="quarter" idx="2"/>
          </p:nvPr>
        </p:nvSpPr>
        <p:spPr>
          <a:xfrm>
            <a:off x="911583" y="12682568"/>
            <a:ext cx="551003" cy="56436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MeterSphere-辅助图形-紫色.png" descr="MeterSphere-辅助图形-紫色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61157" y="231461"/>
            <a:ext cx="1134422" cy="131019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【PPT 尾页】MeterSphere-1920X1080.jpg" descr="【PPT 尾页】MeterSphere-1920X108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46" name="FIT2CLOUD飞致云 logo 蓝色 无空白.png" descr="FIT2CLOUD飞致云 logo 蓝色 无空白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053" y="994460"/>
            <a:ext cx="5767727" cy="59857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全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【PPT 封面】MeterSphere-1920X1080.jpg" descr="【PPT 封面】MeterSphere-1920X108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2" name="2@2x.png" descr="2@2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5397" y="1029012"/>
            <a:ext cx="5033353" cy="52546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6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FIT2CLOUD飞致云 logo 蓝色 无空白.png" descr="FIT2CLOUD飞致云 logo 蓝色 无空白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011975" y="483557"/>
            <a:ext cx="3539455" cy="36732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标题文本"/>
          <p:cNvSpPr txBox="1"/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  <a:ln w="12700">
            <a:miter lim="400000"/>
          </a:ln>
        </p:spPr>
        <p:txBody>
          <a:bodyPr lIns="71437" tIns="71437" rIns="71437" bIns="71437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4" name="正文级别 1…"/>
          <p:cNvSpPr txBox="1"/>
          <p:nvPr>
            <p:ph type="body" idx="1"/>
          </p:nvPr>
        </p:nvSpPr>
        <p:spPr>
          <a:xfrm>
            <a:off x="4387453" y="3643312"/>
            <a:ext cx="15609094" cy="8840392"/>
          </a:xfrm>
          <a:prstGeom prst="rect">
            <a:avLst/>
          </a:prstGeom>
          <a:ln w="12700">
            <a:miter lim="400000"/>
          </a:ln>
        </p:spPr>
        <p:txBody>
          <a:bodyPr lIns="71437" tIns="71437" rIns="71437" bIns="71437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" name="幻灯片编号"/>
          <p:cNvSpPr txBox="1"/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0" algn="ctr" defTabSz="82169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169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169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169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169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169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169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169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169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10870" marR="0" indent="-610870" algn="l" defTabSz="82169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defRPr sz="4400" b="0" i="0" u="none" strike="noStrike" cap="none" spc="0" baseline="0">
          <a:solidFill>
            <a:srgbClr val="5E5E5E"/>
          </a:solidFill>
          <a:uFillTx/>
          <a:latin typeface="Helvetica Neue" panose="02000503000000020004"/>
          <a:ea typeface="Helvetica Neue" panose="02000503000000020004"/>
          <a:cs typeface="Helvetica Neue" panose="02000503000000020004"/>
          <a:sym typeface="Helvetica Neue" panose="02000503000000020004"/>
        </a:defRPr>
      </a:lvl1pPr>
      <a:lvl2pPr marL="1055370" marR="0" indent="-610870" algn="l" defTabSz="82169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defRPr sz="4400" b="0" i="0" u="none" strike="noStrike" cap="none" spc="0" baseline="0">
          <a:solidFill>
            <a:srgbClr val="5E5E5E"/>
          </a:solidFill>
          <a:uFillTx/>
          <a:latin typeface="Helvetica Neue" panose="02000503000000020004"/>
          <a:ea typeface="Helvetica Neue" panose="02000503000000020004"/>
          <a:cs typeface="Helvetica Neue" panose="02000503000000020004"/>
          <a:sym typeface="Helvetica Neue" panose="02000503000000020004"/>
        </a:defRPr>
      </a:lvl2pPr>
      <a:lvl3pPr marL="1499870" marR="0" indent="-610870" algn="l" defTabSz="82169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defRPr sz="4400" b="0" i="0" u="none" strike="noStrike" cap="none" spc="0" baseline="0">
          <a:solidFill>
            <a:srgbClr val="5E5E5E"/>
          </a:solidFill>
          <a:uFillTx/>
          <a:latin typeface="Helvetica Neue" panose="02000503000000020004"/>
          <a:ea typeface="Helvetica Neue" panose="02000503000000020004"/>
          <a:cs typeface="Helvetica Neue" panose="02000503000000020004"/>
          <a:sym typeface="Helvetica Neue" panose="02000503000000020004"/>
        </a:defRPr>
      </a:lvl3pPr>
      <a:lvl4pPr marL="1944370" marR="0" indent="-610870" algn="l" defTabSz="82169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defRPr sz="4400" b="0" i="0" u="none" strike="noStrike" cap="none" spc="0" baseline="0">
          <a:solidFill>
            <a:srgbClr val="5E5E5E"/>
          </a:solidFill>
          <a:uFillTx/>
          <a:latin typeface="Helvetica Neue" panose="02000503000000020004"/>
          <a:ea typeface="Helvetica Neue" panose="02000503000000020004"/>
          <a:cs typeface="Helvetica Neue" panose="02000503000000020004"/>
          <a:sym typeface="Helvetica Neue" panose="02000503000000020004"/>
        </a:defRPr>
      </a:lvl4pPr>
      <a:lvl5pPr marL="2388870" marR="0" indent="-610870" algn="l" defTabSz="82169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defRPr sz="4400" b="0" i="0" u="none" strike="noStrike" cap="none" spc="0" baseline="0">
          <a:solidFill>
            <a:srgbClr val="5E5E5E"/>
          </a:solidFill>
          <a:uFillTx/>
          <a:latin typeface="Helvetica Neue" panose="02000503000000020004"/>
          <a:ea typeface="Helvetica Neue" panose="02000503000000020004"/>
          <a:cs typeface="Helvetica Neue" panose="02000503000000020004"/>
          <a:sym typeface="Helvetica Neue" panose="02000503000000020004"/>
        </a:defRPr>
      </a:lvl5pPr>
      <a:lvl6pPr marL="2833370" marR="0" indent="-610870" algn="l" defTabSz="82169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defRPr sz="4400" b="0" i="0" u="none" strike="noStrike" cap="none" spc="0" baseline="0">
          <a:solidFill>
            <a:srgbClr val="5E5E5E"/>
          </a:solidFill>
          <a:uFillTx/>
          <a:latin typeface="Helvetica Neue" panose="02000503000000020004"/>
          <a:ea typeface="Helvetica Neue" panose="02000503000000020004"/>
          <a:cs typeface="Helvetica Neue" panose="02000503000000020004"/>
          <a:sym typeface="Helvetica Neue" panose="02000503000000020004"/>
        </a:defRPr>
      </a:lvl6pPr>
      <a:lvl7pPr marL="3277870" marR="0" indent="-610870" algn="l" defTabSz="82169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defRPr sz="4400" b="0" i="0" u="none" strike="noStrike" cap="none" spc="0" baseline="0">
          <a:solidFill>
            <a:srgbClr val="5E5E5E"/>
          </a:solidFill>
          <a:uFillTx/>
          <a:latin typeface="Helvetica Neue" panose="02000503000000020004"/>
          <a:ea typeface="Helvetica Neue" panose="02000503000000020004"/>
          <a:cs typeface="Helvetica Neue" panose="02000503000000020004"/>
          <a:sym typeface="Helvetica Neue" panose="02000503000000020004"/>
        </a:defRPr>
      </a:lvl7pPr>
      <a:lvl8pPr marL="3722370" marR="0" indent="-610870" algn="l" defTabSz="82169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defRPr sz="4400" b="0" i="0" u="none" strike="noStrike" cap="none" spc="0" baseline="0">
          <a:solidFill>
            <a:srgbClr val="5E5E5E"/>
          </a:solidFill>
          <a:uFillTx/>
          <a:latin typeface="Helvetica Neue" panose="02000503000000020004"/>
          <a:ea typeface="Helvetica Neue" panose="02000503000000020004"/>
          <a:cs typeface="Helvetica Neue" panose="02000503000000020004"/>
          <a:sym typeface="Helvetica Neue" panose="02000503000000020004"/>
        </a:defRPr>
      </a:lvl8pPr>
      <a:lvl9pPr marL="4166870" marR="0" indent="-610870" algn="l" defTabSz="82169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defRPr sz="4400" b="0" i="0" u="none" strike="noStrike" cap="none" spc="0" baseline="0">
          <a:solidFill>
            <a:srgbClr val="5E5E5E"/>
          </a:solidFill>
          <a:uFillTx/>
          <a:latin typeface="Helvetica Neue" panose="02000503000000020004"/>
          <a:ea typeface="Helvetica Neue" panose="02000503000000020004"/>
          <a:cs typeface="Helvetica Neue" panose="02000503000000020004"/>
          <a:sym typeface="Helvetica Neue" panose="02000503000000020004"/>
        </a:defRPr>
      </a:lvl9pPr>
    </p:bodyStyle>
    <p:otherStyle>
      <a:lvl1pPr marL="0" marR="0" indent="0" algn="ctr" defTabSz="82169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169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169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169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169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169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169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169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169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tags" Target="../tags/tag1.xml"/><Relationship Id="rId1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5.jpeg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一站式开源持续测试平台"/>
          <p:cNvSpPr txBox="1"/>
          <p:nvPr/>
        </p:nvSpPr>
        <p:spPr>
          <a:xfrm>
            <a:off x="6645910" y="6603665"/>
            <a:ext cx="11092180" cy="1566545"/>
          </a:xfrm>
          <a:prstGeom prst="rect">
            <a:avLst/>
          </a:prstGeom>
          <a:ln w="12700">
            <a:miter lim="400000"/>
          </a:ln>
        </p:spPr>
        <p:txBody>
          <a:bodyPr wrap="none" tIns="91439" bIns="91439">
            <a:spAutoFit/>
          </a:bodyPr>
          <a:lstStyle>
            <a:lvl1pPr defTabSz="1828800">
              <a:defRPr sz="9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/>
            <a:r>
              <a:rPr>
                <a:latin typeface="宋体" pitchFamily="2" charset="-122"/>
                <a:ea typeface="宋体" pitchFamily="2" charset="-122"/>
                <a:cs typeface="宋体" pitchFamily="2" charset="-122"/>
              </a:rPr>
              <a:t>实验二 编写测试用例</a:t>
            </a:r>
            <a:endParaRPr>
              <a:latin typeface="宋体" pitchFamily="2" charset="-122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73" name="文本框 5"/>
          <p:cNvSpPr txBox="1"/>
          <p:nvPr/>
        </p:nvSpPr>
        <p:spPr>
          <a:xfrm>
            <a:off x="9127628" y="10483980"/>
            <a:ext cx="6128744" cy="673735"/>
          </a:xfrm>
          <a:prstGeom prst="rect">
            <a:avLst/>
          </a:prstGeom>
          <a:ln w="12700">
            <a:miter lim="400000"/>
          </a:ln>
        </p:spPr>
        <p:txBody>
          <a:bodyPr tIns="91439" bIns="91439">
            <a:spAutoFit/>
          </a:bodyPr>
          <a:lstStyle>
            <a:lvl1pPr defTabSz="1828800"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>
                <a:latin typeface="宋体" pitchFamily="2" charset="-122"/>
                <a:ea typeface="宋体" pitchFamily="2" charset="-122"/>
                <a:cs typeface="宋体" pitchFamily="2" charset="-122"/>
              </a:rPr>
              <a:t>202</a:t>
            </a:r>
            <a:r>
              <a:rPr lang="en-US">
                <a:latin typeface="宋体" pitchFamily="2" charset="-122"/>
                <a:ea typeface="宋体" pitchFamily="2" charset="-122"/>
                <a:cs typeface="宋体" pitchFamily="2" charset="-122"/>
              </a:rPr>
              <a:t>3</a:t>
            </a:r>
            <a:r>
              <a:rPr>
                <a:latin typeface="宋体" pitchFamily="2" charset="-122"/>
                <a:ea typeface="宋体" pitchFamily="2" charset="-122"/>
                <a:cs typeface="宋体" pitchFamily="2" charset="-122"/>
              </a:rPr>
              <a:t> 年 </a:t>
            </a:r>
            <a:r>
              <a:rPr lang="en-US">
                <a:latin typeface="宋体" pitchFamily="2" charset="-122"/>
                <a:ea typeface="宋体" pitchFamily="2" charset="-122"/>
                <a:cs typeface="宋体" pitchFamily="2" charset="-122"/>
              </a:rPr>
              <a:t>3</a:t>
            </a:r>
            <a:r>
              <a:rPr>
                <a:latin typeface="宋体" pitchFamily="2" charset="-122"/>
                <a:ea typeface="宋体" pitchFamily="2" charset="-122"/>
                <a:cs typeface="宋体" pitchFamily="2" charset="-122"/>
              </a:rPr>
              <a:t> 月</a:t>
            </a:r>
            <a:endParaRPr>
              <a:latin typeface="宋体" pitchFamily="2" charset="-122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74" name="MeterSphere-反白.png" descr="MeterSphere-反白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08182" y="4520176"/>
            <a:ext cx="7345079" cy="1383898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23085" y="3545840"/>
            <a:ext cx="15925800" cy="259207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t" forceAA="0" upright="0">
            <a:noAutofit/>
          </a:bodyPr>
          <a:p>
            <a:pPr marL="0" marR="0" indent="0" algn="l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itchFamily="2" charset="-122"/>
                <a:ea typeface="宋体" pitchFamily="2" charset="-122"/>
                <a:cs typeface="宋体" pitchFamily="2" charset="-122"/>
                <a:sym typeface="Helvetica Neue" panose="02000503000000020004"/>
              </a:rPr>
              <a:t>(1) 掌握测试用例的编写规范。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宋体" pitchFamily="2" charset="-122"/>
              <a:ea typeface="宋体" pitchFamily="2" charset="-122"/>
              <a:cs typeface="宋体" pitchFamily="2" charset="-122"/>
              <a:sym typeface="Helvetica Neue" panose="02000503000000020004"/>
            </a:endParaRPr>
          </a:p>
          <a:p>
            <a:pPr marL="0" marR="0" indent="0" algn="l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宋体" pitchFamily="2" charset="-122"/>
              <a:ea typeface="宋体" pitchFamily="2" charset="-122"/>
              <a:cs typeface="宋体" pitchFamily="2" charset="-122"/>
              <a:sym typeface="Helvetica Neue" panose="02000503000000020004"/>
            </a:endParaRPr>
          </a:p>
          <a:p>
            <a:pPr marL="0" marR="0" indent="0" algn="l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itchFamily="2" charset="-122"/>
                <a:ea typeface="宋体" pitchFamily="2" charset="-122"/>
                <a:cs typeface="宋体" pitchFamily="2" charset="-122"/>
                <a:sym typeface="Helvetica Neue" panose="02000503000000020004"/>
              </a:rPr>
              <a:t>(2) 掌握根据功能设计编写测试用例方法。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宋体" pitchFamily="2" charset="-122"/>
              <a:ea typeface="宋体" pitchFamily="2" charset="-122"/>
              <a:cs typeface="宋体" pitchFamily="2" charset="-122"/>
              <a:sym typeface="Helvetica Neue" panose="02000503000000020004"/>
            </a:endParaRPr>
          </a:p>
          <a:p>
            <a:pPr marL="0" marR="0" indent="0" algn="l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宋体" pitchFamily="2" charset="-122"/>
              <a:ea typeface="宋体" pitchFamily="2" charset="-122"/>
              <a:cs typeface="宋体" pitchFamily="2" charset="-122"/>
              <a:sym typeface="Helvetica Neue" panose="02000503000000020004"/>
            </a:endParaRPr>
          </a:p>
          <a:p>
            <a:pPr marL="0" marR="0" indent="0" algn="l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itchFamily="2" charset="-122"/>
                <a:ea typeface="宋体" pitchFamily="2" charset="-122"/>
                <a:cs typeface="宋体" pitchFamily="2" charset="-122"/>
                <a:sym typeface="Helvetica Neue" panose="02000503000000020004"/>
              </a:rPr>
              <a:t>(3) 掌握基于 MeterSphere 专业测试云平台进行测试用例的编写、评审流程。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宋体" pitchFamily="2" charset="-122"/>
              <a:ea typeface="宋体" pitchFamily="2" charset="-122"/>
              <a:cs typeface="宋体" pitchFamily="2" charset="-122"/>
              <a:sym typeface="Helvetica Neue" panose="02000503000000020004"/>
            </a:endParaRPr>
          </a:p>
        </p:txBody>
      </p:sp>
      <p:sp>
        <p:nvSpPr>
          <p:cNvPr id="5" name="持续测试是持续交付发展的必然需求"/>
          <p:cNvSpPr txBox="1"/>
          <p:nvPr/>
        </p:nvSpPr>
        <p:spPr>
          <a:xfrm>
            <a:off x="1184584" y="1498600"/>
            <a:ext cx="9835515" cy="1191895"/>
          </a:xfrm>
          <a:prstGeom prst="rect">
            <a:avLst/>
          </a:prstGeom>
          <a:ln w="12700">
            <a:miter lim="400000"/>
          </a:ln>
        </p:spPr>
        <p:txBody>
          <a:bodyPr wrap="none" tIns="91439" bIns="91439">
            <a:noAutofit/>
          </a:bodyPr>
          <a:lstStyle>
            <a:lvl1pPr algn="l" defTabSz="1828800">
              <a:defRPr sz="6400">
                <a:solidFill>
                  <a:srgbClr val="5E5E5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l"/>
            <a:r>
              <a:rPr>
                <a:latin typeface="宋体" pitchFamily="2" charset="-122"/>
                <a:ea typeface="宋体" pitchFamily="2" charset="-122"/>
                <a:cs typeface="宋体" pitchFamily="2" charset="-122"/>
                <a:sym typeface="+mn-ea"/>
              </a:rPr>
              <a:t>一、实验目的</a:t>
            </a:r>
            <a:endParaRPr lang="zh-CN">
              <a:latin typeface="宋体" pitchFamily="2" charset="-122"/>
              <a:ea typeface="宋体" pitchFamily="2" charset="-122"/>
              <a:cs typeface="宋体" pitchFamily="2" charset="-122"/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830830" y="3617595"/>
            <a:ext cx="19016980" cy="197929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t" forceAA="0" upright="0">
            <a:noAutofit/>
          </a:bodyPr>
          <a:p>
            <a:pPr marL="0" marR="0" indent="0" algn="l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itchFamily="2" charset="-122"/>
                <a:ea typeface="宋体" pitchFamily="2" charset="-122"/>
                <a:cs typeface="宋体" pitchFamily="2" charset="-122"/>
                <a:sym typeface="Helvetica Neue" panose="02000503000000020004"/>
              </a:rPr>
              <a:t>(1) 完成对 Halo 待测系统文章评论功能的测试用例设计。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宋体" pitchFamily="2" charset="-122"/>
              <a:ea typeface="宋体" pitchFamily="2" charset="-122"/>
              <a:cs typeface="宋体" pitchFamily="2" charset="-122"/>
              <a:sym typeface="Helvetica Neue" panose="02000503000000020004"/>
            </a:endParaRPr>
          </a:p>
          <a:p>
            <a:pPr marL="0" marR="0" indent="0" algn="l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宋体" pitchFamily="2" charset="-122"/>
              <a:ea typeface="宋体" pitchFamily="2" charset="-122"/>
              <a:cs typeface="宋体" pitchFamily="2" charset="-122"/>
              <a:sym typeface="Helvetica Neue" panose="02000503000000020004"/>
            </a:endParaRPr>
          </a:p>
          <a:p>
            <a:pPr marL="0" marR="0" indent="0" algn="l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itchFamily="2" charset="-122"/>
                <a:ea typeface="宋体" pitchFamily="2" charset="-122"/>
                <a:cs typeface="宋体" pitchFamily="2" charset="-122"/>
                <a:sym typeface="Helvetica Neue" panose="02000503000000020004"/>
              </a:rPr>
              <a:t>(2) 使用 MeterSphere 专业测试云完成测试用编写与测试用例评审。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宋体" pitchFamily="2" charset="-122"/>
              <a:ea typeface="宋体" pitchFamily="2" charset="-122"/>
              <a:cs typeface="宋体" pitchFamily="2" charset="-122"/>
              <a:sym typeface="Helvetica Neue" panose="02000503000000020004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87320" y="7362190"/>
            <a:ext cx="8150860" cy="45974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3272135" y="7218045"/>
            <a:ext cx="7562215" cy="4558665"/>
          </a:xfrm>
          <a:prstGeom prst="rect">
            <a:avLst/>
          </a:prstGeom>
        </p:spPr>
      </p:pic>
      <p:sp>
        <p:nvSpPr>
          <p:cNvPr id="3" name="持续测试是持续交付发展的必然需求"/>
          <p:cNvSpPr txBox="1"/>
          <p:nvPr/>
        </p:nvSpPr>
        <p:spPr>
          <a:xfrm>
            <a:off x="1184584" y="1498600"/>
            <a:ext cx="9835515" cy="1191895"/>
          </a:xfrm>
          <a:prstGeom prst="rect">
            <a:avLst/>
          </a:prstGeom>
          <a:ln w="12700">
            <a:miter lim="400000"/>
          </a:ln>
        </p:spPr>
        <p:txBody>
          <a:bodyPr wrap="none" tIns="91439" bIns="91439">
            <a:noAutofit/>
          </a:bodyPr>
          <a:lstStyle>
            <a:lvl1pPr algn="l" defTabSz="1828800">
              <a:defRPr sz="6400">
                <a:solidFill>
                  <a:srgbClr val="5E5E5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l"/>
            <a:r>
              <a:rPr lang="zh-CN">
                <a:latin typeface="宋体" pitchFamily="2" charset="-122"/>
                <a:ea typeface="宋体" pitchFamily="2" charset="-122"/>
                <a:cs typeface="宋体" pitchFamily="2" charset="-122"/>
                <a:sym typeface="+mn-ea"/>
              </a:rPr>
              <a:t>二、实验内容</a:t>
            </a:r>
            <a:endParaRPr lang="zh-CN">
              <a:latin typeface="宋体" pitchFamily="2" charset="-122"/>
              <a:ea typeface="宋体" pitchFamily="2" charset="-122"/>
              <a:cs typeface="宋体" pitchFamily="2" charset="-122"/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154430" y="2980690"/>
            <a:ext cx="21889720" cy="17913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t" forceAA="0" upright="0">
            <a:noAutofit/>
          </a:bodyPr>
          <a:p>
            <a:pPr marL="0" marR="0" indent="0" algn="l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itchFamily="2" charset="-122"/>
                <a:ea typeface="宋体" pitchFamily="2" charset="-122"/>
                <a:cs typeface="宋体" pitchFamily="2" charset="-122"/>
                <a:sym typeface="Helvetica Neue" panose="02000503000000020004"/>
              </a:rPr>
              <a:t>    </a:t>
            </a: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itchFamily="2" charset="-122"/>
                <a:ea typeface="宋体" pitchFamily="2" charset="-122"/>
                <a:cs typeface="宋体" pitchFamily="2" charset="-122"/>
                <a:sym typeface="Helvetica Neue" panose="02000503000000020004"/>
              </a:rPr>
              <a:t>测试用例是为某个特殊目标而编辑的一组测试输入、执行条件和预期输出结果，以便测试某个程序路径或核实软件是否满足特定需求，同时也是对测试进行具体量化的方法之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宋体" pitchFamily="2" charset="-122"/>
              <a:ea typeface="宋体" pitchFamily="2" charset="-122"/>
              <a:cs typeface="宋体" pitchFamily="2" charset="-122"/>
              <a:sym typeface="Helvetica Neue" panose="02000503000000020004"/>
            </a:endParaRPr>
          </a:p>
          <a:p>
            <a:pPr marL="0" marR="0" indent="0" algn="l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itchFamily="2" charset="-122"/>
                <a:ea typeface="宋体" pitchFamily="2" charset="-122"/>
                <a:cs typeface="宋体" pitchFamily="2" charset="-122"/>
                <a:sym typeface="Helvetica Neue" panose="02000503000000020004"/>
              </a:rPr>
              <a:t>一。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宋体" pitchFamily="2" charset="-122"/>
              <a:ea typeface="宋体" pitchFamily="2" charset="-122"/>
              <a:cs typeface="宋体" pitchFamily="2" charset="-122"/>
              <a:sym typeface="Helvetica Neue" panose="02000503000000020004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119120" y="4986020"/>
            <a:ext cx="18538825" cy="315658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750695" y="9716770"/>
            <a:ext cx="20415250" cy="149669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t" forceAA="0" upright="0">
            <a:noAutofit/>
          </a:bodyPr>
          <a:p>
            <a:pPr marL="0" marR="0" indent="0" algn="l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itchFamily="2" charset="-122"/>
                <a:ea typeface="宋体" pitchFamily="2" charset="-122"/>
                <a:cs typeface="Helvetica Neue" panose="02000503000000020004"/>
                <a:sym typeface="Helvetica Neue" panose="02000503000000020004"/>
              </a:rPr>
              <a:t>设计测试用例是为了更有效、更快的发现软件缺陷，根据测试用例进行测试可以节约测试时间，提升测试效率。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宋体" pitchFamily="2" charset="-122"/>
              <a:ea typeface="宋体" pitchFamily="2" charset="-122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5" name="持续测试是持续交付发展的必然需求"/>
          <p:cNvSpPr txBox="1"/>
          <p:nvPr/>
        </p:nvSpPr>
        <p:spPr>
          <a:xfrm>
            <a:off x="1184584" y="1498600"/>
            <a:ext cx="9835515" cy="1191895"/>
          </a:xfrm>
          <a:prstGeom prst="rect">
            <a:avLst/>
          </a:prstGeom>
          <a:ln w="12700">
            <a:miter lim="400000"/>
          </a:ln>
        </p:spPr>
        <p:txBody>
          <a:bodyPr wrap="none" tIns="91439" bIns="91439">
            <a:noAutofit/>
          </a:bodyPr>
          <a:lstStyle>
            <a:lvl1pPr algn="l" defTabSz="1828800">
              <a:defRPr sz="6400">
                <a:solidFill>
                  <a:srgbClr val="5E5E5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l"/>
            <a:r>
              <a:rPr lang="zh-CN">
                <a:latin typeface="宋体" pitchFamily="2" charset="-122"/>
                <a:ea typeface="宋体" pitchFamily="2" charset="-122"/>
                <a:cs typeface="宋体" pitchFamily="2" charset="-122"/>
                <a:sym typeface="+mn-ea"/>
              </a:rPr>
              <a:t>三、实验原理</a:t>
            </a:r>
            <a:endParaRPr lang="zh-CN">
              <a:latin typeface="宋体" pitchFamily="2" charset="-122"/>
              <a:ea typeface="宋体" pitchFamily="2" charset="-122"/>
              <a:cs typeface="宋体" pitchFamily="2" charset="-122"/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678940" y="3401695"/>
            <a:ext cx="12192000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t" forceAA="0" upright="0">
            <a:spAutoFit/>
          </a:bodyPr>
          <a:p>
            <a:pPr marL="0" marR="0" indent="0" algn="l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itchFamily="2" charset="-122"/>
                <a:ea typeface="宋体" pitchFamily="2" charset="-122"/>
                <a:cs typeface="宋体" pitchFamily="2" charset="-122"/>
                <a:sym typeface="Helvetica Neue" panose="02000503000000020004"/>
              </a:rPr>
              <a:t>以</a:t>
            </a:r>
            <a:r>
              <a:rPr kumimoji="0" lang="en-US" altLang="zh-CN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itchFamily="2" charset="-122"/>
                <a:ea typeface="宋体" pitchFamily="2" charset="-122"/>
                <a:cs typeface="宋体" pitchFamily="2" charset="-122"/>
                <a:sym typeface="Helvetica Neue" panose="02000503000000020004"/>
              </a:rPr>
              <a:t>Halo</a:t>
            </a: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itchFamily="2" charset="-122"/>
                <a:ea typeface="宋体" pitchFamily="2" charset="-122"/>
                <a:cs typeface="宋体" pitchFamily="2" charset="-122"/>
                <a:sym typeface="Helvetica Neue" panose="02000503000000020004"/>
              </a:rPr>
              <a:t>系统登录功能为例，来学习测试用例的编写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宋体" pitchFamily="2" charset="-122"/>
              <a:ea typeface="宋体" pitchFamily="2" charset="-122"/>
              <a:cs typeface="宋体" pitchFamily="2" charset="-122"/>
              <a:sym typeface="Helvetica Neue" panose="02000503000000020004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110740" y="4986020"/>
            <a:ext cx="6043295" cy="439864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750695" y="10602595"/>
            <a:ext cx="12192000" cy="16192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t" forceAA="0" upright="0">
            <a:spAutoFit/>
          </a:bodyPr>
          <a:p>
            <a:pPr marL="0" marR="0" indent="0" algn="l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itchFamily="2" charset="-122"/>
                <a:ea typeface="宋体" pitchFamily="2" charset="-122"/>
                <a:cs typeface="Helvetica Neue" panose="02000503000000020004"/>
                <a:sym typeface="Helvetica Neue" panose="02000503000000020004"/>
              </a:rPr>
              <a:t>http://halo.edu.metersphere.com/console/#/login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宋体" pitchFamily="2" charset="-122"/>
              <a:ea typeface="宋体" pitchFamily="2" charset="-122"/>
              <a:cs typeface="Helvetica Neue" panose="02000503000000020004"/>
              <a:sym typeface="Helvetica Neue" panose="02000503000000020004"/>
            </a:endParaRPr>
          </a:p>
          <a:p>
            <a:pPr marL="0" marR="0" indent="0" algn="l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itchFamily="2" charset="-122"/>
                <a:ea typeface="宋体" pitchFamily="2" charset="-122"/>
                <a:cs typeface="Helvetica Neue" panose="02000503000000020004"/>
                <a:sym typeface="Helvetica Neue" panose="02000503000000020004"/>
              </a:rPr>
              <a:t>用户名：meterspheretest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宋体" pitchFamily="2" charset="-122"/>
              <a:ea typeface="宋体" pitchFamily="2" charset="-122"/>
              <a:cs typeface="Helvetica Neue" panose="02000503000000020004"/>
              <a:sym typeface="Helvetica Neue" panose="02000503000000020004"/>
            </a:endParaRPr>
          </a:p>
          <a:p>
            <a:pPr marL="0" marR="0" indent="0" algn="l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itchFamily="2" charset="-122"/>
                <a:ea typeface="宋体" pitchFamily="2" charset="-122"/>
                <a:cs typeface="Helvetica Neue" panose="02000503000000020004"/>
                <a:sym typeface="Helvetica Neue" panose="02000503000000020004"/>
              </a:rPr>
              <a:t>密码：Fit2cloud@2023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宋体" pitchFamily="2" charset="-122"/>
              <a:ea typeface="宋体" pitchFamily="2" charset="-122"/>
              <a:cs typeface="Helvetica Neue" panose="02000503000000020004"/>
              <a:sym typeface="Helvetica Neue" panose="02000503000000020004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1865" y="5489575"/>
            <a:ext cx="12256135" cy="3080385"/>
          </a:xfrm>
          <a:prstGeom prst="rect">
            <a:avLst/>
          </a:prstGeom>
        </p:spPr>
      </p:pic>
      <p:sp>
        <p:nvSpPr>
          <p:cNvPr id="2" name="持续测试是持续交付发展的必然需求"/>
          <p:cNvSpPr txBox="1"/>
          <p:nvPr/>
        </p:nvSpPr>
        <p:spPr>
          <a:xfrm>
            <a:off x="1184584" y="1498600"/>
            <a:ext cx="9835515" cy="1191895"/>
          </a:xfrm>
          <a:prstGeom prst="rect">
            <a:avLst/>
          </a:prstGeom>
          <a:ln w="12700">
            <a:miter lim="400000"/>
          </a:ln>
        </p:spPr>
        <p:txBody>
          <a:bodyPr wrap="none" tIns="91439" bIns="91439">
            <a:noAutofit/>
          </a:bodyPr>
          <a:lstStyle>
            <a:lvl1pPr algn="l" defTabSz="1828800">
              <a:defRPr sz="6400">
                <a:solidFill>
                  <a:srgbClr val="5E5E5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l"/>
            <a:r>
              <a:rPr lang="zh-CN">
                <a:latin typeface="宋体" pitchFamily="2" charset="-122"/>
                <a:ea typeface="宋体" pitchFamily="2" charset="-122"/>
                <a:cs typeface="宋体" pitchFamily="2" charset="-122"/>
                <a:sym typeface="+mn-ea"/>
              </a:rPr>
              <a:t>三、实验原理</a:t>
            </a:r>
            <a:endParaRPr lang="zh-CN">
              <a:latin typeface="宋体" pitchFamily="2" charset="-122"/>
              <a:ea typeface="宋体" pitchFamily="2" charset="-122"/>
              <a:cs typeface="宋体" pitchFamily="2" charset="-122"/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767455" y="4584700"/>
            <a:ext cx="11275695" cy="67564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t" forceAA="0" upright="0">
            <a:noAutofit/>
          </a:bodyPr>
          <a:p>
            <a:pPr marL="0" marR="0" indent="0" algn="l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>
                <a:latin typeface="宋体" pitchFamily="2" charset="-122"/>
                <a:ea typeface="宋体" pitchFamily="2" charset="-122"/>
                <a:cs typeface="宋体" pitchFamily="2" charset="-122"/>
                <a:sym typeface="Helvetica Neue" panose="02000503000000020004"/>
              </a:rPr>
              <a:t>（1）新建测试用例，编写测试步骤，预期结果等信息。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宋体" pitchFamily="2" charset="-122"/>
              <a:ea typeface="宋体" pitchFamily="2" charset="-122"/>
              <a:cs typeface="宋体" pitchFamily="2" charset="-122"/>
              <a:sym typeface="Helvetica Neue" panose="02000503000000020004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767455" y="6569710"/>
            <a:ext cx="9439910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t" forceAA="0" upright="0">
            <a:spAutoFit/>
          </a:bodyPr>
          <a:p>
            <a:pPr marL="0" marR="0" indent="0" algn="l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>
                <a:latin typeface="宋体" pitchFamily="2" charset="-122"/>
                <a:ea typeface="宋体" pitchFamily="2" charset="-122"/>
                <a:cs typeface="宋体" pitchFamily="2" charset="-122"/>
                <a:sym typeface="Helvetica Neue" panose="02000503000000020004"/>
              </a:rPr>
              <a:t>（</a:t>
            </a:r>
            <a:r>
              <a:rPr lang="en-US" altLang="zh-CN">
                <a:latin typeface="宋体" pitchFamily="2" charset="-122"/>
                <a:ea typeface="宋体" pitchFamily="2" charset="-122"/>
                <a:cs typeface="宋体" pitchFamily="2" charset="-122"/>
                <a:sym typeface="Helvetica Neue" panose="02000503000000020004"/>
              </a:rPr>
              <a:t>2</a:t>
            </a:r>
            <a:r>
              <a:rPr lang="zh-CN" altLang="en-US">
                <a:latin typeface="宋体" pitchFamily="2" charset="-122"/>
                <a:ea typeface="宋体" pitchFamily="2" charset="-122"/>
                <a:cs typeface="宋体" pitchFamily="2" charset="-122"/>
                <a:sym typeface="Helvetica Neue" panose="02000503000000020004"/>
              </a:rPr>
              <a:t>）新建测试评审，添加功能用例到测试评审。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宋体" pitchFamily="2" charset="-122"/>
              <a:ea typeface="宋体" pitchFamily="2" charset="-122"/>
              <a:cs typeface="宋体" pitchFamily="2" charset="-122"/>
              <a:sym typeface="Helvetica Neue" panose="02000503000000020004"/>
            </a:endParaRPr>
          </a:p>
        </p:txBody>
      </p:sp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3910965" y="10746740"/>
            <a:ext cx="10217150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t" forceAA="0" upright="0">
            <a:spAutoFit/>
          </a:bodyPr>
          <a:p>
            <a:pPr marL="0" marR="0" indent="0" algn="l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itchFamily="2" charset="-122"/>
                <a:ea typeface="宋体" pitchFamily="2" charset="-122"/>
                <a:cs typeface="Helvetica Neue" panose="02000503000000020004"/>
                <a:sym typeface="Helvetica Neue" panose="02000503000000020004"/>
              </a:rPr>
              <a:t>备注：详细步骤请查看实验手册。</a:t>
            </a: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宋体" pitchFamily="2" charset="-122"/>
              <a:ea typeface="宋体" pitchFamily="2" charset="-122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3767455" y="8442325"/>
            <a:ext cx="9439910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t" forceAA="0" upright="0">
            <a:spAutoFit/>
          </a:bodyPr>
          <a:p>
            <a:pPr marL="0" marR="0" indent="0" algn="l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>
                <a:latin typeface="宋体" pitchFamily="2" charset="-122"/>
                <a:ea typeface="宋体" pitchFamily="2" charset="-122"/>
                <a:cs typeface="宋体" pitchFamily="2" charset="-122"/>
                <a:sym typeface="Helvetica Neue" panose="02000503000000020004"/>
              </a:rPr>
              <a:t>（</a:t>
            </a:r>
            <a:r>
              <a:rPr lang="en-US" altLang="zh-CN">
                <a:latin typeface="宋体" pitchFamily="2" charset="-122"/>
                <a:ea typeface="宋体" pitchFamily="2" charset="-122"/>
                <a:cs typeface="宋体" pitchFamily="2" charset="-122"/>
                <a:sym typeface="Helvetica Neue" panose="02000503000000020004"/>
              </a:rPr>
              <a:t>3</a:t>
            </a:r>
            <a:r>
              <a:rPr lang="zh-CN" altLang="en-US">
                <a:latin typeface="宋体" pitchFamily="2" charset="-122"/>
                <a:ea typeface="宋体" pitchFamily="2" charset="-122"/>
                <a:cs typeface="宋体" pitchFamily="2" charset="-122"/>
                <a:sym typeface="Helvetica Neue" panose="02000503000000020004"/>
              </a:rPr>
              <a:t>）进行用例评审。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宋体" pitchFamily="2" charset="-122"/>
              <a:ea typeface="宋体" pitchFamily="2" charset="-122"/>
              <a:cs typeface="宋体" pitchFamily="2" charset="-122"/>
              <a:sym typeface="Helvetica Neue" panose="02000503000000020004"/>
            </a:endParaRPr>
          </a:p>
        </p:txBody>
      </p:sp>
      <p:sp>
        <p:nvSpPr>
          <p:cNvPr id="4" name="持续测试是持续交付发展的必然需求"/>
          <p:cNvSpPr txBox="1"/>
          <p:nvPr/>
        </p:nvSpPr>
        <p:spPr>
          <a:xfrm>
            <a:off x="1184584" y="1498600"/>
            <a:ext cx="9835515" cy="1191895"/>
          </a:xfrm>
          <a:prstGeom prst="rect">
            <a:avLst/>
          </a:prstGeom>
          <a:ln w="12700">
            <a:miter lim="400000"/>
          </a:ln>
        </p:spPr>
        <p:txBody>
          <a:bodyPr wrap="none" tIns="91439" bIns="91439">
            <a:noAutofit/>
          </a:bodyPr>
          <a:lstStyle>
            <a:lvl1pPr algn="l" defTabSz="1828800">
              <a:defRPr sz="6400">
                <a:solidFill>
                  <a:srgbClr val="5E5E5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l"/>
            <a:r>
              <a:rPr lang="zh-CN">
                <a:latin typeface="宋体" pitchFamily="2" charset="-122"/>
                <a:ea typeface="宋体" pitchFamily="2" charset="-122"/>
                <a:cs typeface="宋体" pitchFamily="2" charset="-122"/>
                <a:sym typeface="+mn-ea"/>
              </a:rPr>
              <a:t>四、实验步骤</a:t>
            </a:r>
            <a:endParaRPr lang="zh-CN">
              <a:latin typeface="宋体" pitchFamily="2" charset="-122"/>
              <a:ea typeface="宋体" pitchFamily="2" charset="-122"/>
              <a:cs typeface="宋体" pitchFamily="2" charset="-122"/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34795" y="3473450"/>
            <a:ext cx="17452975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t" forceAA="0" upright="0">
            <a:spAutoFit/>
          </a:bodyPr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基于本实验内容，结合 Halo 系统发布文章流程，编写 3 条发布文章的功能测试用例。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pic>
        <p:nvPicPr>
          <p:cNvPr id="3" name="ECB019B1-382A-4266-B25C-5B523AA43C14-1" descr="C:/Users/王进/AppData/Local/Temp/wpp.rkxrUHwp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90875" y="5346065"/>
            <a:ext cx="16634460" cy="3687445"/>
          </a:xfrm>
          <a:prstGeom prst="rect">
            <a:avLst/>
          </a:prstGeom>
        </p:spPr>
      </p:pic>
      <p:sp>
        <p:nvSpPr>
          <p:cNvPr id="4" name="持续测试是持续交付发展的必然需求"/>
          <p:cNvSpPr txBox="1"/>
          <p:nvPr/>
        </p:nvSpPr>
        <p:spPr>
          <a:xfrm>
            <a:off x="1184584" y="1498600"/>
            <a:ext cx="9835515" cy="1191895"/>
          </a:xfrm>
          <a:prstGeom prst="rect">
            <a:avLst/>
          </a:prstGeom>
          <a:ln w="12700">
            <a:miter lim="400000"/>
          </a:ln>
        </p:spPr>
        <p:txBody>
          <a:bodyPr wrap="none" tIns="91439" bIns="91439">
            <a:noAutofit/>
          </a:bodyPr>
          <a:lstStyle>
            <a:lvl1pPr algn="l" defTabSz="1828800">
              <a:defRPr sz="6400">
                <a:solidFill>
                  <a:srgbClr val="5E5E5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l"/>
            <a:r>
              <a:rPr lang="zh-CN">
                <a:latin typeface="宋体" pitchFamily="2" charset="-122"/>
                <a:ea typeface="宋体" pitchFamily="2" charset="-122"/>
                <a:cs typeface="宋体" pitchFamily="2" charset="-122"/>
                <a:sym typeface="+mn-ea"/>
              </a:rPr>
              <a:t>五、思考与分析</a:t>
            </a:r>
            <a:endParaRPr lang="zh-CN">
              <a:latin typeface="宋体" pitchFamily="2" charset="-122"/>
              <a:ea typeface="宋体" pitchFamily="2" charset="-122"/>
              <a:cs typeface="宋体" pitchFamily="2" charset="-122"/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文本框 5"/>
          <p:cNvSpPr txBox="1"/>
          <p:nvPr/>
        </p:nvSpPr>
        <p:spPr>
          <a:xfrm>
            <a:off x="10179865" y="10475038"/>
            <a:ext cx="4024270" cy="1148081"/>
          </a:xfrm>
          <a:prstGeom prst="rect">
            <a:avLst/>
          </a:prstGeom>
          <a:ln w="12700">
            <a:miter lim="400000"/>
          </a:ln>
        </p:spPr>
        <p:txBody>
          <a:bodyPr tIns="91439" bIns="91439">
            <a:spAutoFit/>
          </a:bodyPr>
          <a:lstStyle>
            <a:lvl1pPr algn="l" defTabSz="1828800"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www.metersphere.io</a:t>
            </a:r>
          </a:p>
        </p:txBody>
      </p:sp>
      <p:sp>
        <p:nvSpPr>
          <p:cNvPr id="901" name="文本框 5"/>
          <p:cNvSpPr txBox="1"/>
          <p:nvPr/>
        </p:nvSpPr>
        <p:spPr>
          <a:xfrm>
            <a:off x="7839291" y="5877559"/>
            <a:ext cx="8705419" cy="1960881"/>
          </a:xfrm>
          <a:prstGeom prst="rect">
            <a:avLst/>
          </a:prstGeom>
          <a:ln w="12700">
            <a:miter lim="400000"/>
          </a:ln>
        </p:spPr>
        <p:txBody>
          <a:bodyPr tIns="91439" bIns="91439">
            <a:spAutoFit/>
          </a:bodyPr>
          <a:lstStyle/>
          <a:p>
            <a:pPr algn="l" defTabSz="1828800">
              <a:defRPr sz="12000">
                <a:solidFill>
                  <a:srgbClr val="5E5E5E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pPr>
            <a:r>
              <a:t>THANK</a:t>
            </a:r>
            <a:r>
              <a:t> </a:t>
            </a:r>
            <a:r>
              <a:t>YOU</a:t>
            </a:r>
          </a:p>
        </p:txBody>
      </p:sp>
      <p:pic>
        <p:nvPicPr>
          <p:cNvPr id="902" name="Picture 103" descr="Picture 103"/>
          <p:cNvPicPr>
            <a:picLocks noChangeAspect="1"/>
          </p:cNvPicPr>
          <p:nvPr/>
        </p:nvPicPr>
        <p:blipFill>
          <a:blip r:embed="rId1"/>
          <a:srcRect l="3610" t="3209" r="3610" b="3209"/>
          <a:stretch>
            <a:fillRect/>
          </a:stretch>
        </p:blipFill>
        <p:spPr>
          <a:xfrm>
            <a:off x="16971409" y="9454462"/>
            <a:ext cx="2876870" cy="287475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903" name="文本框 13"/>
          <p:cNvSpPr txBox="1"/>
          <p:nvPr/>
        </p:nvSpPr>
        <p:spPr>
          <a:xfrm>
            <a:off x="9110609" y="9677096"/>
            <a:ext cx="4440197" cy="728419"/>
          </a:xfrm>
          <a:prstGeom prst="rect">
            <a:avLst/>
          </a:prstGeom>
          <a:ln w="12700">
            <a:miter lim="400000"/>
          </a:ln>
        </p:spPr>
        <p:txBody>
          <a:bodyPr tIns="91439" bIns="91439">
            <a:spAutoFit/>
          </a:bodyPr>
          <a:lstStyle>
            <a:lvl1pPr algn="l" defTabSz="1828800">
              <a:defRPr sz="3600">
                <a:solidFill>
                  <a:srgbClr val="5E5E5E"/>
                </a:solidFill>
              </a:defRPr>
            </a:lvl1pPr>
          </a:lstStyle>
          <a:p>
            <a:r>
              <a:t>www.fit2cloud.com</a:t>
            </a:r>
          </a:p>
        </p:txBody>
      </p:sp>
      <p:sp>
        <p:nvSpPr>
          <p:cNvPr id="904" name="文本框 15"/>
          <p:cNvSpPr txBox="1"/>
          <p:nvPr/>
        </p:nvSpPr>
        <p:spPr>
          <a:xfrm>
            <a:off x="7541455" y="11299282"/>
            <a:ext cx="7578503" cy="1303021"/>
          </a:xfrm>
          <a:prstGeom prst="rect">
            <a:avLst/>
          </a:prstGeom>
          <a:ln w="12700">
            <a:miter lim="400000"/>
          </a:ln>
        </p:spPr>
        <p:txBody>
          <a:bodyPr tIns="91439" bIns="91439">
            <a:spAutoFit/>
          </a:bodyPr>
          <a:lstStyle/>
          <a:p>
            <a:pPr algn="l" defTabSz="1828800">
              <a:lnSpc>
                <a:spcPct val="110000"/>
              </a:lnSpc>
              <a:defRPr sz="3000">
                <a:solidFill>
                  <a:srgbClr val="5E5E5E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北京 </a:t>
            </a:r>
            <a:r>
              <a:t>·</a:t>
            </a:r>
            <a:r>
              <a:t> 上海 </a:t>
            </a:r>
            <a:r>
              <a:t>·</a:t>
            </a:r>
            <a:r>
              <a:t> 深圳 </a:t>
            </a:r>
            <a:r>
              <a:t>·</a:t>
            </a:r>
            <a:r>
              <a:t> 广州 </a:t>
            </a:r>
            <a:r>
              <a:t>·</a:t>
            </a:r>
            <a:r>
              <a:t> 南京 </a:t>
            </a:r>
            <a:r>
              <a:t>·</a:t>
            </a:r>
            <a:r>
              <a:t> 杭州 </a:t>
            </a:r>
            <a:r>
              <a:t>·</a:t>
            </a:r>
            <a:r>
              <a:t> 成都 </a:t>
            </a:r>
            <a:r>
              <a:t>武汉 · 苏州 · 西安 · 济南 · 郑州 · 长沙 · 厦门</a:t>
            </a:r>
          </a:p>
        </p:txBody>
      </p:sp>
      <p:sp>
        <p:nvSpPr>
          <p:cNvPr id="905" name="文本框 13"/>
          <p:cNvSpPr txBox="1"/>
          <p:nvPr/>
        </p:nvSpPr>
        <p:spPr>
          <a:xfrm>
            <a:off x="9794006" y="10487908"/>
            <a:ext cx="3073401" cy="728981"/>
          </a:xfrm>
          <a:prstGeom prst="rect">
            <a:avLst/>
          </a:prstGeom>
          <a:ln w="12700">
            <a:miter lim="400000"/>
          </a:ln>
        </p:spPr>
        <p:txBody>
          <a:bodyPr tIns="91439" bIns="91439">
            <a:spAutoFit/>
          </a:bodyPr>
          <a:lstStyle>
            <a:lvl1pPr algn="l" defTabSz="1828800">
              <a:defRPr sz="3600">
                <a:solidFill>
                  <a:srgbClr val="5E5E5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400-052-0755</a:t>
            </a:r>
          </a:p>
        </p:txBody>
      </p:sp>
      <p:sp>
        <p:nvSpPr>
          <p:cNvPr id="906" name="电话"/>
          <p:cNvSpPr/>
          <p:nvPr/>
        </p:nvSpPr>
        <p:spPr>
          <a:xfrm>
            <a:off x="9245765" y="10598331"/>
            <a:ext cx="508109" cy="5081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79" h="21372" extrusionOk="0">
                <a:moveTo>
                  <a:pt x="4456" y="0"/>
                </a:moveTo>
                <a:cubicBezTo>
                  <a:pt x="4319" y="3"/>
                  <a:pt x="4182" y="47"/>
                  <a:pt x="4065" y="134"/>
                </a:cubicBezTo>
                <a:lnTo>
                  <a:pt x="2615" y="1212"/>
                </a:lnTo>
                <a:lnTo>
                  <a:pt x="6378" y="6378"/>
                </a:lnTo>
                <a:lnTo>
                  <a:pt x="7829" y="5299"/>
                </a:lnTo>
                <a:cubicBezTo>
                  <a:pt x="8140" y="5067"/>
                  <a:pt x="8206" y="4624"/>
                  <a:pt x="7975" y="4311"/>
                </a:cubicBezTo>
                <a:lnTo>
                  <a:pt x="5072" y="311"/>
                </a:lnTo>
                <a:cubicBezTo>
                  <a:pt x="4920" y="104"/>
                  <a:pt x="4686" y="-4"/>
                  <a:pt x="4456" y="0"/>
                </a:cubicBezTo>
                <a:close/>
                <a:moveTo>
                  <a:pt x="2209" y="1514"/>
                </a:moveTo>
                <a:cubicBezTo>
                  <a:pt x="2209" y="1514"/>
                  <a:pt x="-223" y="3454"/>
                  <a:pt x="16" y="7120"/>
                </a:cubicBezTo>
                <a:cubicBezTo>
                  <a:pt x="16" y="7120"/>
                  <a:pt x="1473" y="11065"/>
                  <a:pt x="5867" y="15478"/>
                </a:cubicBezTo>
                <a:cubicBezTo>
                  <a:pt x="10261" y="19891"/>
                  <a:pt x="14189" y="21356"/>
                  <a:pt x="14189" y="21356"/>
                </a:cubicBezTo>
                <a:cubicBezTo>
                  <a:pt x="17838" y="21596"/>
                  <a:pt x="19772" y="19154"/>
                  <a:pt x="19772" y="19154"/>
                </a:cubicBezTo>
                <a:lnTo>
                  <a:pt x="14628" y="15374"/>
                </a:lnTo>
                <a:cubicBezTo>
                  <a:pt x="13735" y="16397"/>
                  <a:pt x="12393" y="16575"/>
                  <a:pt x="11402" y="15580"/>
                </a:cubicBezTo>
                <a:lnTo>
                  <a:pt x="5767" y="9920"/>
                </a:lnTo>
                <a:cubicBezTo>
                  <a:pt x="4776" y="8925"/>
                  <a:pt x="4954" y="7577"/>
                  <a:pt x="5972" y="6680"/>
                </a:cubicBezTo>
                <a:lnTo>
                  <a:pt x="2209" y="1514"/>
                </a:lnTo>
                <a:close/>
                <a:moveTo>
                  <a:pt x="16463" y="13230"/>
                </a:moveTo>
                <a:cubicBezTo>
                  <a:pt x="16285" y="13257"/>
                  <a:pt x="16117" y="13351"/>
                  <a:pt x="16002" y="13508"/>
                </a:cubicBezTo>
                <a:lnTo>
                  <a:pt x="14929" y="14965"/>
                </a:lnTo>
                <a:lnTo>
                  <a:pt x="20071" y="18746"/>
                </a:lnTo>
                <a:lnTo>
                  <a:pt x="21146" y="17289"/>
                </a:lnTo>
                <a:cubicBezTo>
                  <a:pt x="21377" y="16976"/>
                  <a:pt x="21297" y="16523"/>
                  <a:pt x="20968" y="16278"/>
                </a:cubicBezTo>
                <a:lnTo>
                  <a:pt x="16985" y="13361"/>
                </a:lnTo>
                <a:cubicBezTo>
                  <a:pt x="16829" y="13245"/>
                  <a:pt x="16641" y="13204"/>
                  <a:pt x="16463" y="13230"/>
                </a:cubicBezTo>
                <a:close/>
              </a:path>
            </a:pathLst>
          </a:custGeom>
          <a:solidFill>
            <a:srgbClr val="929292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pic>
        <p:nvPicPr>
          <p:cNvPr id="907" name="qrcode_for_gh_c67c68eaa37f_258.jpg" descr="qrcode_for_gh_c67c68eaa37f_25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78707" y="9355045"/>
            <a:ext cx="3073401" cy="307340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" grpId="1" animBg="1" advAuto="0"/>
    </p:bldLst>
  </p:timing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PP_MARK_KEY" val="d46e008c-edc1-4ad0-b15b-d1a9c22cb9d8"/>
  <p:tag name="COMMONDATA" val="eyJoZGlkIjoiZDAyOWYzZGU1OGRhNmI0M2E1ZmViMzc4NDQ4NGJhNzAifQ=="/>
</p:tagLst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69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69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 panose="02000503000000020004"/>
            <a:ea typeface="Helvetica Neue" panose="02000503000000020004"/>
            <a:cs typeface="Helvetica Neue" panose="02000503000000020004"/>
            <a:sym typeface="Helvetica Neue" panose="020005030000000200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69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69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 panose="02000503000000020004"/>
            <a:ea typeface="Helvetica Neue" panose="02000503000000020004"/>
            <a:cs typeface="Helvetica Neue" panose="02000503000000020004"/>
            <a:sym typeface="Helvetica Neue" panose="020005030000000200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ECB019B1-382A-4266-B25C-5B523AA43C14-1">
      <extobjdata type="ECB019B1-382A-4266-B25C-5B523AA43C14" data="ewoJIkZpbGVJZCIgOiAiMjIxNTQxMjMxMjEyIiwKCSJHcm91cElkIiA6ICI4MDI2ODc0NDkiLAoJIkltYWdlIiA6ICJpVkJPUncwS0dnb0FBQUFOU1VoRVVnQUFBRHdBQUFBOENBWUFBQUE2L05seUFBQUFDWEJJV1hNQUFBc1RBQUFMRXdFQW1wd1lBQUFBSkVsRVFWUm9nZTNCTVFFQUFBRENvUFZQN1drSm9BQUFBQUFBQUFBQUFBQUFBQUFBYmpoOEFBRnRlMTFqQUFBQUFFbEZUa1N1UW1DQyIsCgkiVGhlbWUiIDogIiIsCgkiVHlwZSIgOiAiZmxvdyIsCgkiVmVyc2lvbiIgOiAiIgp9Cg=="/>
    </extobj>
  </extobjs>
</s:customData>
</file>

<file path=customXml/itemProps6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681</Words>
  <Application>WPS Office WWO_wpscloud_20230316181545-85e7816f08</Application>
  <PresentationFormat/>
  <Paragraphs>57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0" baseType="lpstr">
      <vt:lpstr>Arial</vt:lpstr>
      <vt:lpstr>宋体</vt:lpstr>
      <vt:lpstr>Wingdings</vt:lpstr>
      <vt:lpstr>Helvetica Neue</vt:lpstr>
      <vt:lpstr>Noto Serif Devanagari</vt:lpstr>
      <vt:lpstr>Helvetica Neue Medium</vt:lpstr>
      <vt:lpstr>Helvetica Neue Light</vt:lpstr>
      <vt:lpstr>Helvetica</vt:lpstr>
      <vt:lpstr>汉仪书宋二KW</vt:lpstr>
      <vt:lpstr>Trebuchet MS</vt:lpstr>
      <vt:lpstr>Kingsoft Confetti</vt:lpstr>
      <vt:lpstr>White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王进</cp:lastModifiedBy>
  <dcterms:created xsi:type="dcterms:W3CDTF">2023-03-23T03:16:13Z</dcterms:created>
  <dcterms:modified xsi:type="dcterms:W3CDTF">2023-03-23T03:16:13Z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F2D0EB32C9F3477E8B0B6CCE5C5DDCB3</vt:lpwstr>
  </property>
  <property fmtid="{D5CDD505-2E9C-101B-9397-08002B2CF9AE}" pid="3" name="KSOProductBuildVer">
    <vt:lpwstr>2052-0.0.0.0</vt:lpwstr>
  </property>
</Properties>
</file>