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58" r:id="rId4"/>
    <p:sldId id="294" r:id="rId5"/>
    <p:sldId id="295" r:id="rId6"/>
    <p:sldId id="357" r:id="rId7"/>
    <p:sldId id="358" r:id="rId8"/>
    <p:sldId id="340" r:id="rId9"/>
    <p:sldId id="359" r:id="rId10"/>
    <p:sldId id="360" r:id="rId11"/>
    <p:sldId id="334" r:id="rId12"/>
    <p:sldId id="293" r:id="rId13"/>
  </p:sldIdLst>
  <p:sldSz cx="24384000" cy="13716000"/>
  <p:notesSz cx="6858000" cy="9144000"/>
  <p:custDataLst>
    <p:tags r:id="rId18"/>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1pPr>
    <a:lvl2pPr marL="0" marR="0" indent="228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2pPr>
    <a:lvl3pPr marL="0" marR="0" indent="457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3pPr>
    <a:lvl4pPr marL="0" marR="0" indent="685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4pPr>
    <a:lvl5pPr marL="0" marR="0" indent="9144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5pPr>
    <a:lvl6pPr marL="0" marR="0" indent="11430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6pPr>
    <a:lvl7pPr marL="0" marR="0" indent="1371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7pPr>
    <a:lvl8pPr marL="0" marR="0" indent="1600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8pPr>
    <a:lvl9pPr marL="0" marR="0" indent="1828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6.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9" name="Shape 69"/>
          <p:cNvSpPr/>
          <p:nvPr>
            <p:ph type="sldImg"/>
          </p:nvPr>
        </p:nvSpPr>
        <p:spPr>
          <a:xfrm>
            <a:off x="1143000" y="685800"/>
            <a:ext cx="4572000" cy="3429000"/>
          </a:xfrm>
          <a:prstGeom prst="rect">
            <a:avLst/>
          </a:prstGeom>
        </p:spPr>
        <p:txBody>
          <a:bodyPr/>
          <a:lstStyle/>
          <a:p/>
        </p:txBody>
      </p:sp>
      <p:sp>
        <p:nvSpPr>
          <p:cNvPr id="70" name="Shape 70"/>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标题 - 居中">
    <p:spTree>
      <p:nvGrpSpPr>
        <p:cNvPr id="1" name=""/>
        <p:cNvGrpSpPr/>
        <p:nvPr/>
      </p:nvGrpSpPr>
      <p:grpSpPr>
        <a:xfrm>
          <a:off x="0" y="0"/>
          <a:ext cx="0" cy="0"/>
          <a:chOff x="0" y="0"/>
          <a:chExt cx="0" cy="0"/>
        </a:xfrm>
      </p:grpSpPr>
      <p:pic>
        <p:nvPicPr>
          <p:cNvPr id="12" name="2@2x.png" descr="2@2x.png"/>
          <p:cNvPicPr>
            <a:picLocks noChangeAspect="1"/>
          </p:cNvPicPr>
          <p:nvPr/>
        </p:nvPicPr>
        <p:blipFill>
          <a:blip r:embed="rId2"/>
          <a:stretch>
            <a:fillRect/>
          </a:stretch>
        </p:blipFill>
        <p:spPr>
          <a:xfrm>
            <a:off x="1275397" y="1029012"/>
            <a:ext cx="5033353" cy="525461"/>
          </a:xfrm>
          <a:prstGeom prst="rect">
            <a:avLst/>
          </a:prstGeom>
          <a:ln w="12700">
            <a:miter lim="400000"/>
            <a:headEnd/>
            <a:tailEnd/>
          </a:ln>
        </p:spPr>
      </p:pic>
      <p:pic>
        <p:nvPicPr>
          <p:cNvPr id="13" name="¡¾pptÄ£°å¡¿MeterSphere-1920X1080-01.png" descr="¡¾pptÄ£°å¡¿MeterSphere-1920X1080-01.png"/>
          <p:cNvPicPr>
            <a:picLocks noChangeAspect="1"/>
          </p:cNvPicPr>
          <p:nvPr/>
        </p:nvPicPr>
        <p:blipFill>
          <a:blip r:embed="rId3"/>
          <a:stretch>
            <a:fillRect/>
          </a:stretch>
        </p:blipFill>
        <p:spPr>
          <a:xfrm>
            <a:off x="0" y="0"/>
            <a:ext cx="24384000" cy="13716000"/>
          </a:xfrm>
          <a:prstGeom prst="rect">
            <a:avLst/>
          </a:prstGeom>
          <a:ln w="12700">
            <a:miter lim="400000"/>
            <a:headEnd/>
            <a:tailEnd/>
          </a:ln>
        </p:spPr>
      </p:pic>
      <p:pic>
        <p:nvPicPr>
          <p:cNvPr id="14" name="2@2x.png" descr="2@2x.png"/>
          <p:cNvPicPr>
            <a:picLocks noChangeAspect="1"/>
          </p:cNvPicPr>
          <p:nvPr/>
        </p:nvPicPr>
        <p:blipFill>
          <a:blip r:embed="rId2"/>
          <a:stretch>
            <a:fillRect/>
          </a:stretch>
        </p:blipFill>
        <p:spPr>
          <a:xfrm>
            <a:off x="1275397" y="1029012"/>
            <a:ext cx="5033353" cy="525461"/>
          </a:xfrm>
          <a:prstGeom prst="rect">
            <a:avLst/>
          </a:prstGeom>
          <a:ln w="12700">
            <a:miter lim="400000"/>
            <a:headEnd/>
            <a:tailEnd/>
          </a:ln>
        </p:spPr>
      </p:pic>
      <p:sp>
        <p:nvSpPr>
          <p:cNvPr id="15"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2"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pic>
        <p:nvPicPr>
          <p:cNvPr id="29" name="FIT2CLOUD飞致云 logo 蓝色 无空白.png" descr="FIT2CLOUD飞致云 logo 蓝色 无空白.png"/>
          <p:cNvPicPr>
            <a:picLocks noChangeAspect="1"/>
          </p:cNvPicPr>
          <p:nvPr/>
        </p:nvPicPr>
        <p:blipFill>
          <a:blip r:embed="rId2"/>
          <a:stretch>
            <a:fillRect/>
          </a:stretch>
        </p:blipFill>
        <p:spPr>
          <a:xfrm>
            <a:off x="18227447" y="995978"/>
            <a:ext cx="5461001" cy="566744"/>
          </a:xfrm>
          <a:prstGeom prst="rect">
            <a:avLst/>
          </a:prstGeom>
          <a:ln w="12700">
            <a:miter lim="400000"/>
            <a:headEnd/>
            <a:tailEnd/>
          </a:ln>
        </p:spPr>
      </p:pic>
      <p:sp>
        <p:nvSpPr>
          <p:cNvPr id="30" name="幻灯片编号"/>
          <p:cNvSpPr txBox="1"/>
          <p:nvPr>
            <p:ph type="sldNum" sz="quarter" idx="2"/>
          </p:nvPr>
        </p:nvSpPr>
        <p:spPr>
          <a:xfrm>
            <a:off x="911583" y="12682568"/>
            <a:ext cx="551003" cy="564361"/>
          </a:xfrm>
          <a:prstGeom prst="rect">
            <a:avLst/>
          </a:prstGeom>
        </p:spPr>
        <p:txBody>
          <a:bodyPr/>
          <a:lstStyle>
            <a:lvl1pPr>
              <a:defRPr sz="2800"/>
            </a:lvl1p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pic>
        <p:nvPicPr>
          <p:cNvPr id="37" name="MeterSphere-辅助图形-紫色.png" descr="MeterSphere-辅助图形-紫色.png"/>
          <p:cNvPicPr>
            <a:picLocks noChangeAspect="1"/>
          </p:cNvPicPr>
          <p:nvPr/>
        </p:nvPicPr>
        <p:blipFill>
          <a:blip r:embed="rId2"/>
          <a:stretch>
            <a:fillRect/>
          </a:stretch>
        </p:blipFill>
        <p:spPr>
          <a:xfrm>
            <a:off x="22261157" y="231461"/>
            <a:ext cx="1134422" cy="1310197"/>
          </a:xfrm>
          <a:prstGeom prst="rect">
            <a:avLst/>
          </a:prstGeom>
          <a:ln w="12700">
            <a:miter lim="400000"/>
            <a:headEnd/>
            <a:tailEnd/>
          </a:ln>
        </p:spPr>
      </p:pic>
      <p:sp>
        <p:nvSpPr>
          <p:cNvPr id="38"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p:cSld name="尾页">
    <p:spTree>
      <p:nvGrpSpPr>
        <p:cNvPr id="1" name=""/>
        <p:cNvGrpSpPr/>
        <p:nvPr/>
      </p:nvGrpSpPr>
      <p:grpSpPr>
        <a:xfrm>
          <a:off x="0" y="0"/>
          <a:ext cx="0" cy="0"/>
          <a:chOff x="0" y="0"/>
          <a:chExt cx="0" cy="0"/>
        </a:xfrm>
      </p:grpSpPr>
      <p:pic>
        <p:nvPicPr>
          <p:cNvPr id="45" name="【PPT 尾页】MeterSphere-1920X1080.jpg" descr="【PPT 尾页】MeterSphere-1920X1080.jp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pic>
        <p:nvPicPr>
          <p:cNvPr id="46" name="FIT2CLOUD飞致云 logo 蓝色 无空白.png" descr="FIT2CLOUD飞致云 logo 蓝色 无空白.png"/>
          <p:cNvPicPr>
            <a:picLocks noChangeAspect="1"/>
          </p:cNvPicPr>
          <p:nvPr/>
        </p:nvPicPr>
        <p:blipFill>
          <a:blip r:embed="rId3"/>
          <a:stretch>
            <a:fillRect/>
          </a:stretch>
        </p:blipFill>
        <p:spPr>
          <a:xfrm>
            <a:off x="782053" y="994460"/>
            <a:ext cx="5767727" cy="598576"/>
          </a:xfrm>
          <a:prstGeom prst="rect">
            <a:avLst/>
          </a:prstGeom>
          <a:ln w="12700">
            <a:miter lim="400000"/>
            <a:headEnd/>
            <a:tailEnd/>
          </a:ln>
        </p:spPr>
      </p:pic>
      <p:sp>
        <p:nvSpPr>
          <p:cNvPr id="47"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p:cSld name="全空白">
    <p:spTree>
      <p:nvGrpSpPr>
        <p:cNvPr id="1" name=""/>
        <p:cNvGrpSpPr/>
        <p:nvPr/>
      </p:nvGrpSpPr>
      <p:grpSpPr>
        <a:xfrm>
          <a:off x="0" y="0"/>
          <a:ext cx="0" cy="0"/>
          <a:chOff x="0" y="0"/>
          <a:chExt cx="0" cy="0"/>
        </a:xfrm>
      </p:grpSpPr>
      <p:sp>
        <p:nvSpPr>
          <p:cNvPr id="54"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p:cSld name="封面">
    <p:spTree>
      <p:nvGrpSpPr>
        <p:cNvPr id="1" name=""/>
        <p:cNvGrpSpPr/>
        <p:nvPr/>
      </p:nvGrpSpPr>
      <p:grpSpPr>
        <a:xfrm>
          <a:off x="0" y="0"/>
          <a:ext cx="0" cy="0"/>
          <a:chOff x="0" y="0"/>
          <a:chExt cx="0" cy="0"/>
        </a:xfrm>
      </p:grpSpPr>
      <p:pic>
        <p:nvPicPr>
          <p:cNvPr id="61" name="【PPT 封面】MeterSphere-1920X1080.jpg" descr="【PPT 封面】MeterSphere-1920X1080.jp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pic>
        <p:nvPicPr>
          <p:cNvPr id="62" name="2@2x.png" descr="2@2x.png"/>
          <p:cNvPicPr>
            <a:picLocks noChangeAspect="1"/>
          </p:cNvPicPr>
          <p:nvPr/>
        </p:nvPicPr>
        <p:blipFill>
          <a:blip r:embed="rId3"/>
          <a:stretch>
            <a:fillRect/>
          </a:stretch>
        </p:blipFill>
        <p:spPr>
          <a:xfrm>
            <a:off x="1275397" y="1029012"/>
            <a:ext cx="5033353" cy="525461"/>
          </a:xfrm>
          <a:prstGeom prst="rect">
            <a:avLst/>
          </a:prstGeom>
          <a:ln w="12700">
            <a:miter lim="400000"/>
            <a:headEnd/>
            <a:tailEnd/>
          </a:ln>
        </p:spPr>
      </p:pic>
      <p:sp>
        <p:nvSpPr>
          <p:cNvPr id="63"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3.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FIT2CLOUD飞致云 logo 蓝色 无空白.png" descr="FIT2CLOUD飞致云 logo 蓝色 无空白.png"/>
          <p:cNvPicPr>
            <a:picLocks noChangeAspect="1"/>
          </p:cNvPicPr>
          <p:nvPr/>
        </p:nvPicPr>
        <p:blipFill>
          <a:blip r:embed="rId8"/>
          <a:stretch>
            <a:fillRect/>
          </a:stretch>
        </p:blipFill>
        <p:spPr>
          <a:xfrm>
            <a:off x="20011975" y="483557"/>
            <a:ext cx="3539455" cy="367326"/>
          </a:xfrm>
          <a:prstGeom prst="rect">
            <a:avLst/>
          </a:prstGeom>
          <a:ln w="12700">
            <a:miter lim="400000"/>
            <a:headEnd/>
            <a:tailEnd/>
          </a:ln>
        </p:spPr>
      </p:pic>
      <p:sp>
        <p:nvSpPr>
          <p:cNvPr id="3" name="标题文本"/>
          <p:cNvSpPr txBox="1"/>
          <p:nvPr>
            <p:ph type="title"/>
          </p:nvPr>
        </p:nvSpPr>
        <p:spPr>
          <a:xfrm>
            <a:off x="4387453" y="357187"/>
            <a:ext cx="15609094" cy="3036095"/>
          </a:xfrm>
          <a:prstGeom prst="rect">
            <a:avLst/>
          </a:prstGeom>
          <a:ln w="12700">
            <a:miter lim="400000"/>
          </a:ln>
        </p:spPr>
        <p:txBody>
          <a:bodyPr lIns="71437" tIns="71437" rIns="71437" bIns="71437" anchor="ctr">
            <a:normAutofit/>
          </a:bodyPr>
          <a:lstStyle/>
          <a:p>
            <a:r>
              <a:t>标题文本</a:t>
            </a:r>
          </a:p>
        </p:txBody>
      </p:sp>
      <p:sp>
        <p:nvSpPr>
          <p:cNvPr id="4" name="正文级别 1…"/>
          <p:cNvSpPr txBox="1"/>
          <p:nvPr>
            <p:ph type="body" idx="1"/>
          </p:nvPr>
        </p:nvSpPr>
        <p:spPr>
          <a:xfrm>
            <a:off x="4387453" y="3643312"/>
            <a:ext cx="15609094" cy="8840392"/>
          </a:xfrm>
          <a:prstGeom prst="rect">
            <a:avLst/>
          </a:prstGeom>
          <a:ln w="12700">
            <a:miter lim="400000"/>
          </a:ln>
        </p:spPr>
        <p:txBody>
          <a:bodyPr lIns="71437" tIns="71437" rIns="71437" bIns="71437" anchor="ctr">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1pPr>
      <a:lvl2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2pPr>
      <a:lvl3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3pPr>
      <a:lvl4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4pPr>
      <a:lvl5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5pPr>
      <a:lvl6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6pPr>
      <a:lvl7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7pPr>
      <a:lvl8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8pPr>
      <a:lvl9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9pPr>
    </p:titleStyle>
    <p:bodyStyle>
      <a:lvl1pPr marL="610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1pPr>
      <a:lvl2pPr marL="1055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2pPr>
      <a:lvl3pPr marL="1499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3pPr>
      <a:lvl4pPr marL="1944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4pPr>
      <a:lvl5pPr marL="2388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5pPr>
      <a:lvl6pPr marL="2833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6pPr>
      <a:lvl7pPr marL="3277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7pPr>
      <a:lvl8pPr marL="3722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8pPr>
      <a:lvl9pPr marL="4166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9pPr>
    </p:bodyStyle>
    <p:otherStyle>
      <a:lvl1pPr marL="0" marR="0" indent="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1pPr>
      <a:lvl2pPr marL="0" marR="0" indent="228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2pPr>
      <a:lvl3pPr marL="0" marR="0" indent="457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3pPr>
      <a:lvl4pPr marL="0" marR="0" indent="685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4pPr>
      <a:lvl5pPr marL="0" marR="0" indent="9144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5pPr>
      <a:lvl6pPr marL="0" marR="0" indent="11430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6pPr>
      <a:lvl7pPr marL="0" marR="0" indent="1371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7pPr>
      <a:lvl8pPr marL="0" marR="0" indent="1600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8pPr>
      <a:lvl9pPr marL="0" marR="0" indent="1828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3.jpe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tags" Target="../tags/tag3.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一站式开源持续测试平台"/>
          <p:cNvSpPr txBox="1"/>
          <p:nvPr/>
        </p:nvSpPr>
        <p:spPr>
          <a:xfrm>
            <a:off x="4923790" y="6603665"/>
            <a:ext cx="14536420" cy="1566545"/>
          </a:xfrm>
          <a:prstGeom prst="rect">
            <a:avLst/>
          </a:prstGeom>
          <a:ln w="12700">
            <a:miter lim="400000"/>
          </a:ln>
        </p:spPr>
        <p:txBody>
          <a:bodyPr wrap="none" tIns="91439" bIns="91439">
            <a:spAutoFit/>
          </a:bodyPr>
          <a:lstStyle>
            <a:lvl1pPr defTabSz="1828800">
              <a:defRPr sz="9000">
                <a:solidFill>
                  <a:srgbClr val="FFFFFF"/>
                </a:solidFill>
                <a:latin typeface="Helvetica"/>
                <a:ea typeface="Helvetica"/>
                <a:cs typeface="Helvetica"/>
                <a:sym typeface="Helvetica"/>
              </a:defRPr>
            </a:lvl1pPr>
          </a:lstStyle>
          <a:p>
            <a:pPr algn="ctr"/>
            <a:r>
              <a:rPr>
                <a:latin typeface="宋体" pitchFamily="2" charset="-122"/>
                <a:ea typeface="宋体" pitchFamily="2" charset="-122"/>
                <a:cs typeface="宋体" pitchFamily="2" charset="-122"/>
              </a:rPr>
              <a:t>实验六 接口自动化测试实验</a:t>
            </a:r>
            <a:endParaRPr>
              <a:latin typeface="宋体" pitchFamily="2" charset="-122"/>
              <a:ea typeface="宋体" pitchFamily="2" charset="-122"/>
              <a:cs typeface="宋体" pitchFamily="2" charset="-122"/>
            </a:endParaRPr>
          </a:p>
        </p:txBody>
      </p:sp>
      <p:sp>
        <p:nvSpPr>
          <p:cNvPr id="73" name="文本框 5"/>
          <p:cNvSpPr txBox="1"/>
          <p:nvPr/>
        </p:nvSpPr>
        <p:spPr>
          <a:xfrm>
            <a:off x="9127628" y="10483980"/>
            <a:ext cx="6128744" cy="673735"/>
          </a:xfrm>
          <a:prstGeom prst="rect">
            <a:avLst/>
          </a:prstGeom>
          <a:ln w="12700">
            <a:miter lim="400000"/>
          </a:ln>
        </p:spPr>
        <p:txBody>
          <a:bodyPr tIns="91439" bIns="91439">
            <a:spAutoFit/>
          </a:bodyPr>
          <a:lstStyle>
            <a:lvl1pPr defTabSz="1828800">
              <a:defRPr>
                <a:solidFill>
                  <a:srgbClr val="FFFFFF"/>
                </a:solidFill>
                <a:latin typeface="Helvetica"/>
                <a:ea typeface="Helvetica"/>
                <a:cs typeface="Helvetica"/>
                <a:sym typeface="Helvetica"/>
              </a:defRPr>
            </a:lvl1pPr>
          </a:lstStyle>
          <a:p>
            <a:r>
              <a:rPr>
                <a:latin typeface="宋体" pitchFamily="2" charset="-122"/>
                <a:ea typeface="宋体" pitchFamily="2" charset="-122"/>
                <a:cs typeface="宋体" pitchFamily="2" charset="-122"/>
              </a:rPr>
              <a:t>202</a:t>
            </a:r>
            <a:r>
              <a:rPr lang="en-US">
                <a:latin typeface="宋体" pitchFamily="2" charset="-122"/>
                <a:ea typeface="宋体" pitchFamily="2" charset="-122"/>
                <a:cs typeface="宋体" pitchFamily="2" charset="-122"/>
              </a:rPr>
              <a:t>3</a:t>
            </a:r>
            <a:r>
              <a:rPr>
                <a:latin typeface="宋体" pitchFamily="2" charset="-122"/>
                <a:ea typeface="宋体" pitchFamily="2" charset="-122"/>
                <a:cs typeface="宋体" pitchFamily="2" charset="-122"/>
              </a:rPr>
              <a:t> 年 </a:t>
            </a:r>
            <a:r>
              <a:rPr lang="en-US">
                <a:latin typeface="宋体" pitchFamily="2" charset="-122"/>
                <a:ea typeface="宋体" pitchFamily="2" charset="-122"/>
                <a:cs typeface="宋体" pitchFamily="2" charset="-122"/>
              </a:rPr>
              <a:t>3</a:t>
            </a:r>
            <a:r>
              <a:rPr>
                <a:latin typeface="宋体" pitchFamily="2" charset="-122"/>
                <a:ea typeface="宋体" pitchFamily="2" charset="-122"/>
                <a:cs typeface="宋体" pitchFamily="2" charset="-122"/>
              </a:rPr>
              <a:t> 月</a:t>
            </a:r>
            <a:endParaRPr>
              <a:latin typeface="宋体" pitchFamily="2" charset="-122"/>
              <a:ea typeface="宋体" pitchFamily="2" charset="-122"/>
              <a:cs typeface="宋体" pitchFamily="2" charset="-122"/>
            </a:endParaRPr>
          </a:p>
        </p:txBody>
      </p:sp>
      <p:pic>
        <p:nvPicPr>
          <p:cNvPr id="74" name="MeterSphere-反白.png" descr="MeterSphere-反白.png"/>
          <p:cNvPicPr>
            <a:picLocks noChangeAspect="1"/>
          </p:cNvPicPr>
          <p:nvPr/>
        </p:nvPicPr>
        <p:blipFill>
          <a:blip r:embed="rId1"/>
          <a:stretch>
            <a:fillRect/>
          </a:stretch>
        </p:blipFill>
        <p:spPr>
          <a:xfrm>
            <a:off x="8508182" y="4520176"/>
            <a:ext cx="7345079" cy="1383898"/>
          </a:xfrm>
          <a:prstGeom prst="rect">
            <a:avLst/>
          </a:prstGeom>
          <a:ln w="12700">
            <a:miter lim="400000"/>
            <a:headEnd/>
            <a:tailEnd/>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83130" y="3113405"/>
            <a:ext cx="20776826" cy="16192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5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lang="en-US" altLang="zh-CN"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 </a:t>
            </a:r>
            <a:r>
              <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基于本实验的内容，参照Halo 2.2 接口文档https://kdocs.cn/l/cnMTbUo66rjK，基于本实验的场景，添加一个删除流程，实现将发布的文章删除。</a:t>
            </a: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p:txBody>
      </p:sp>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五、思考与分析</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 name="文本框 5"/>
          <p:cNvSpPr txBox="1"/>
          <p:nvPr/>
        </p:nvSpPr>
        <p:spPr>
          <a:xfrm>
            <a:off x="10179865" y="10475038"/>
            <a:ext cx="4024270" cy="1148081"/>
          </a:xfrm>
          <a:prstGeom prst="rect">
            <a:avLst/>
          </a:prstGeom>
          <a:ln w="12700">
            <a:miter lim="400000"/>
          </a:ln>
        </p:spPr>
        <p:txBody>
          <a:bodyPr tIns="91439" bIns="91439">
            <a:spAutoFit/>
          </a:bodyPr>
          <a:lstStyle>
            <a:lvl1pPr algn="l" defTabSz="1828800">
              <a:defRPr>
                <a:solidFill>
                  <a:srgbClr val="FFFFFF"/>
                </a:solidFill>
                <a:latin typeface="Helvetica"/>
                <a:ea typeface="Helvetica"/>
                <a:cs typeface="Helvetica"/>
                <a:sym typeface="Helvetica"/>
              </a:defRPr>
            </a:lvl1pPr>
          </a:lstStyle>
          <a:p>
            <a:r>
              <a:t>www.metersphere.io</a:t>
            </a:r>
          </a:p>
        </p:txBody>
      </p:sp>
      <p:sp>
        <p:nvSpPr>
          <p:cNvPr id="901" name="文本框 5"/>
          <p:cNvSpPr txBox="1"/>
          <p:nvPr/>
        </p:nvSpPr>
        <p:spPr>
          <a:xfrm>
            <a:off x="7839291" y="5877559"/>
            <a:ext cx="8705419" cy="1960881"/>
          </a:xfrm>
          <a:prstGeom prst="rect">
            <a:avLst/>
          </a:prstGeom>
          <a:ln w="12700">
            <a:miter lim="400000"/>
          </a:ln>
        </p:spPr>
        <p:txBody>
          <a:bodyPr tIns="91439" bIns="91439">
            <a:spAutoFit/>
          </a:bodyPr>
          <a:lstStyle/>
          <a:p>
            <a:pPr algn="l" defTabSz="1828800">
              <a:defRPr sz="12000">
                <a:solidFill>
                  <a:srgbClr val="5E5E5E"/>
                </a:solidFill>
                <a:latin typeface="Trebuchet MS" panose="020B0603020202020204"/>
                <a:ea typeface="Trebuchet MS" panose="020B0603020202020204"/>
                <a:cs typeface="Trebuchet MS" panose="020B0603020202020204"/>
                <a:sym typeface="Trebuchet MS" panose="020B0603020202020204"/>
              </a:defRPr>
            </a:pPr>
            <a:r>
              <a:t>THANK</a:t>
            </a:r>
            <a:r>
              <a:t> </a:t>
            </a:r>
            <a:r>
              <a:t>YOU</a:t>
            </a:r>
          </a:p>
        </p:txBody>
      </p:sp>
      <p:pic>
        <p:nvPicPr>
          <p:cNvPr id="902" name="Picture 103" descr="Picture 103"/>
          <p:cNvPicPr>
            <a:picLocks noChangeAspect="1"/>
          </p:cNvPicPr>
          <p:nvPr/>
        </p:nvPicPr>
        <p:blipFill>
          <a:blip r:embed="rId1"/>
          <a:srcRect l="3610" t="3209" r="3610" b="3209"/>
          <a:stretch>
            <a:fillRect/>
          </a:stretch>
        </p:blipFill>
        <p:spPr>
          <a:xfrm>
            <a:off x="16971409" y="9454462"/>
            <a:ext cx="2876870" cy="2874752"/>
          </a:xfrm>
          <a:prstGeom prst="rect">
            <a:avLst/>
          </a:prstGeom>
          <a:ln w="12700">
            <a:miter lim="400000"/>
            <a:headEnd/>
            <a:tailEnd/>
          </a:ln>
        </p:spPr>
      </p:pic>
      <p:sp>
        <p:nvSpPr>
          <p:cNvPr id="903" name="文本框 13"/>
          <p:cNvSpPr txBox="1"/>
          <p:nvPr/>
        </p:nvSpPr>
        <p:spPr>
          <a:xfrm>
            <a:off x="9110609" y="9677096"/>
            <a:ext cx="4440197" cy="728419"/>
          </a:xfrm>
          <a:prstGeom prst="rect">
            <a:avLst/>
          </a:prstGeom>
          <a:ln w="12700">
            <a:miter lim="400000"/>
          </a:ln>
        </p:spPr>
        <p:txBody>
          <a:bodyPr tIns="91439" bIns="91439">
            <a:spAutoFit/>
          </a:bodyPr>
          <a:lstStyle>
            <a:lvl1pPr algn="l" defTabSz="1828800">
              <a:defRPr sz="3600">
                <a:solidFill>
                  <a:srgbClr val="5E5E5E"/>
                </a:solidFill>
              </a:defRPr>
            </a:lvl1pPr>
          </a:lstStyle>
          <a:p>
            <a:r>
              <a:t>www.fit2cloud.com</a:t>
            </a:r>
          </a:p>
        </p:txBody>
      </p:sp>
      <p:sp>
        <p:nvSpPr>
          <p:cNvPr id="904" name="文本框 15"/>
          <p:cNvSpPr txBox="1"/>
          <p:nvPr/>
        </p:nvSpPr>
        <p:spPr>
          <a:xfrm>
            <a:off x="7541455" y="11299282"/>
            <a:ext cx="7578503" cy="1303021"/>
          </a:xfrm>
          <a:prstGeom prst="rect">
            <a:avLst/>
          </a:prstGeom>
          <a:ln w="12700">
            <a:miter lim="400000"/>
          </a:ln>
        </p:spPr>
        <p:txBody>
          <a:bodyPr tIns="91439" bIns="91439">
            <a:spAutoFit/>
          </a:bodyPr>
          <a:lstStyle/>
          <a:p>
            <a:pPr algn="l" defTabSz="1828800">
              <a:lnSpc>
                <a:spcPct val="110000"/>
              </a:lnSpc>
              <a:defRPr sz="3000">
                <a:solidFill>
                  <a:srgbClr val="5E5E5E"/>
                </a:solidFill>
                <a:latin typeface="Helvetica"/>
                <a:ea typeface="Helvetica"/>
                <a:cs typeface="Helvetica"/>
                <a:sym typeface="Helvetica"/>
              </a:defRPr>
            </a:pPr>
            <a:r>
              <a:t>北京 </a:t>
            </a:r>
            <a:r>
              <a:t>·</a:t>
            </a:r>
            <a:r>
              <a:t> 上海 </a:t>
            </a:r>
            <a:r>
              <a:t>·</a:t>
            </a:r>
            <a:r>
              <a:t> 深圳 </a:t>
            </a:r>
            <a:r>
              <a:t>·</a:t>
            </a:r>
            <a:r>
              <a:t> 广州 </a:t>
            </a:r>
            <a:r>
              <a:t>·</a:t>
            </a:r>
            <a:r>
              <a:t> 南京 </a:t>
            </a:r>
            <a:r>
              <a:t>·</a:t>
            </a:r>
            <a:r>
              <a:t> 杭州 </a:t>
            </a:r>
            <a:r>
              <a:t>·</a:t>
            </a:r>
            <a:r>
              <a:t> 成都 </a:t>
            </a:r>
            <a:r>
              <a:t>武汉 · 苏州 · 西安 · 济南 · 郑州 · 长沙 · 厦门</a:t>
            </a:r>
          </a:p>
        </p:txBody>
      </p:sp>
      <p:sp>
        <p:nvSpPr>
          <p:cNvPr id="905" name="文本框 13"/>
          <p:cNvSpPr txBox="1"/>
          <p:nvPr/>
        </p:nvSpPr>
        <p:spPr>
          <a:xfrm>
            <a:off x="9794006" y="10487908"/>
            <a:ext cx="3073401" cy="728981"/>
          </a:xfrm>
          <a:prstGeom prst="rect">
            <a:avLst/>
          </a:prstGeom>
          <a:ln w="12700">
            <a:miter lim="400000"/>
          </a:ln>
        </p:spPr>
        <p:txBody>
          <a:bodyPr tIns="91439" bIns="91439">
            <a:spAutoFit/>
          </a:bodyPr>
          <a:lstStyle>
            <a:lvl1pPr algn="l" defTabSz="1828800">
              <a:defRPr sz="3600">
                <a:solidFill>
                  <a:srgbClr val="5E5E5E"/>
                </a:solidFill>
                <a:latin typeface="Helvetica"/>
                <a:ea typeface="Helvetica"/>
                <a:cs typeface="Helvetica"/>
                <a:sym typeface="Helvetica"/>
              </a:defRPr>
            </a:lvl1pPr>
          </a:lstStyle>
          <a:p>
            <a:r>
              <a:t>400-052-0755</a:t>
            </a:r>
          </a:p>
        </p:txBody>
      </p:sp>
      <p:sp>
        <p:nvSpPr>
          <p:cNvPr id="906" name="电话"/>
          <p:cNvSpPr/>
          <p:nvPr/>
        </p:nvSpPr>
        <p:spPr>
          <a:xfrm>
            <a:off x="9245765" y="10598331"/>
            <a:ext cx="508109" cy="508135"/>
          </a:xfrm>
          <a:custGeom>
            <a:avLst/>
            <a:gdLst/>
            <a:ahLst/>
            <a:cxnLst>
              <a:cxn ang="0">
                <a:pos x="wd2" y="hd2"/>
              </a:cxn>
              <a:cxn ang="5400000">
                <a:pos x="wd2" y="hd2"/>
              </a:cxn>
              <a:cxn ang="10800000">
                <a:pos x="wd2" y="hd2"/>
              </a:cxn>
              <a:cxn ang="16200000">
                <a:pos x="wd2" y="hd2"/>
              </a:cxn>
            </a:cxnLst>
            <a:rect l="0" t="0" r="r" b="b"/>
            <a:pathLst>
              <a:path w="21279" h="21372" extrusionOk="0">
                <a:moveTo>
                  <a:pt x="4456" y="0"/>
                </a:moveTo>
                <a:cubicBezTo>
                  <a:pt x="4319" y="3"/>
                  <a:pt x="4182" y="47"/>
                  <a:pt x="4065" y="134"/>
                </a:cubicBezTo>
                <a:lnTo>
                  <a:pt x="2615" y="1212"/>
                </a:lnTo>
                <a:lnTo>
                  <a:pt x="6378" y="6378"/>
                </a:lnTo>
                <a:lnTo>
                  <a:pt x="7829" y="5299"/>
                </a:lnTo>
                <a:cubicBezTo>
                  <a:pt x="8140" y="5067"/>
                  <a:pt x="8206" y="4624"/>
                  <a:pt x="7975" y="4311"/>
                </a:cubicBezTo>
                <a:lnTo>
                  <a:pt x="5072" y="311"/>
                </a:lnTo>
                <a:cubicBezTo>
                  <a:pt x="4920" y="104"/>
                  <a:pt x="4686" y="-4"/>
                  <a:pt x="4456" y="0"/>
                </a:cubicBezTo>
                <a:close/>
                <a:moveTo>
                  <a:pt x="2209" y="1514"/>
                </a:moveTo>
                <a:cubicBezTo>
                  <a:pt x="2209" y="1514"/>
                  <a:pt x="-223" y="3454"/>
                  <a:pt x="16" y="7120"/>
                </a:cubicBezTo>
                <a:cubicBezTo>
                  <a:pt x="16" y="7120"/>
                  <a:pt x="1473" y="11065"/>
                  <a:pt x="5867" y="15478"/>
                </a:cubicBezTo>
                <a:cubicBezTo>
                  <a:pt x="10261" y="19891"/>
                  <a:pt x="14189" y="21356"/>
                  <a:pt x="14189" y="21356"/>
                </a:cubicBezTo>
                <a:cubicBezTo>
                  <a:pt x="17838" y="21596"/>
                  <a:pt x="19772" y="19154"/>
                  <a:pt x="19772" y="19154"/>
                </a:cubicBezTo>
                <a:lnTo>
                  <a:pt x="14628" y="15374"/>
                </a:lnTo>
                <a:cubicBezTo>
                  <a:pt x="13735" y="16397"/>
                  <a:pt x="12393" y="16575"/>
                  <a:pt x="11402" y="15580"/>
                </a:cubicBezTo>
                <a:lnTo>
                  <a:pt x="5767" y="9920"/>
                </a:lnTo>
                <a:cubicBezTo>
                  <a:pt x="4776" y="8925"/>
                  <a:pt x="4954" y="7577"/>
                  <a:pt x="5972" y="6680"/>
                </a:cubicBezTo>
                <a:lnTo>
                  <a:pt x="2209" y="1514"/>
                </a:lnTo>
                <a:close/>
                <a:moveTo>
                  <a:pt x="16463" y="13230"/>
                </a:moveTo>
                <a:cubicBezTo>
                  <a:pt x="16285" y="13257"/>
                  <a:pt x="16117" y="13351"/>
                  <a:pt x="16002" y="13508"/>
                </a:cubicBezTo>
                <a:lnTo>
                  <a:pt x="14929" y="14965"/>
                </a:lnTo>
                <a:lnTo>
                  <a:pt x="20071" y="18746"/>
                </a:lnTo>
                <a:lnTo>
                  <a:pt x="21146" y="17289"/>
                </a:lnTo>
                <a:cubicBezTo>
                  <a:pt x="21377" y="16976"/>
                  <a:pt x="21297" y="16523"/>
                  <a:pt x="20968" y="16278"/>
                </a:cubicBezTo>
                <a:lnTo>
                  <a:pt x="16985" y="13361"/>
                </a:lnTo>
                <a:cubicBezTo>
                  <a:pt x="16829" y="13245"/>
                  <a:pt x="16641" y="13204"/>
                  <a:pt x="16463" y="13230"/>
                </a:cubicBezTo>
                <a:close/>
              </a:path>
            </a:pathLst>
          </a:custGeom>
          <a:solidFill>
            <a:srgbClr val="929292"/>
          </a:solidFill>
          <a:ln w="12700">
            <a:miter lim="400000"/>
          </a:ln>
        </p:spPr>
        <p:txBody>
          <a:bodyPr lIns="71437" tIns="71437" rIns="71437" bIns="71437" anchor="ctr"/>
          <a:lstStyle/>
          <a:p>
            <a:pPr>
              <a:defRPr sz="3000">
                <a:solidFill>
                  <a:srgbClr val="FFFFFF"/>
                </a:solidFill>
                <a:latin typeface="Helvetica"/>
                <a:ea typeface="Helvetica"/>
                <a:cs typeface="Helvetica"/>
                <a:sym typeface="Helvetica"/>
              </a:defRPr>
            </a:pPr>
          </a:p>
        </p:txBody>
      </p:sp>
      <p:pic>
        <p:nvPicPr>
          <p:cNvPr id="907" name="qrcode_for_gh_c67c68eaa37f_258.jpg" descr="qrcode_for_gh_c67c68eaa37f_258.jpg"/>
          <p:cNvPicPr>
            <a:picLocks noChangeAspect="1"/>
          </p:cNvPicPr>
          <p:nvPr/>
        </p:nvPicPr>
        <p:blipFill>
          <a:blip r:embed="rId2"/>
          <a:stretch>
            <a:fillRect/>
          </a:stretch>
        </p:blipFill>
        <p:spPr>
          <a:xfrm>
            <a:off x="20078707" y="9355045"/>
            <a:ext cx="3073401" cy="3073401"/>
          </a:xfrm>
          <a:prstGeom prst="rect">
            <a:avLst/>
          </a:prstGeom>
          <a:ln w="12700">
            <a:miter lim="400000"/>
            <a:headEnd/>
            <a:tailEnd/>
          </a:ln>
        </p:spPr>
      </p:pic>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type="el">
                                    <p:tmAbs val="0"/>
                                  </p:iterate>
                                  <p:childTnLst>
                                    <p:set>
                                      <p:cBhvr>
                                        <p:cTn id="6" dur="indefinite" fill="hold"/>
                                        <p:tgtEl>
                                          <p:spTgt spid="901"/>
                                        </p:tgtEl>
                                        <p:attrNameLst>
                                          <p:attrName>style.visibility</p:attrName>
                                        </p:attrNameLst>
                                      </p:cBhvr>
                                      <p:to>
                                        <p:strVal val="visible"/>
                                      </p:to>
                                    </p:set>
                                    <p:animEffect transition="in" filter="wipe(left)">
                                      <p:cBhvr>
                                        <p:cTn id="7" dur="1500"/>
                                        <p:tgtEl>
                                          <p:spTgt spid="9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901" grpId="1"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9180" y="3634167"/>
            <a:ext cx="12192000" cy="26041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 理解接口自动化测试的使用场景</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(2) 掌握接口自动化测试的操作过程</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(3) 掌握接口自动化测试报告的问题反馈</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3"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a:latin typeface="宋体" pitchFamily="2" charset="-122"/>
                <a:ea typeface="宋体" pitchFamily="2" charset="-122"/>
                <a:cs typeface="宋体" pitchFamily="2" charset="-122"/>
                <a:sym typeface="+mn-ea"/>
              </a:rPr>
              <a:t>一、实验目的</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78940" y="3689985"/>
            <a:ext cx="12192000" cy="26041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 完成对 Halo 系统文章成功发布的业务流程设计。</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(2) 使用 MeterSphere－专业测试云进行接口自动化测试。</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(3) 通过对接口自动化测试报告的分析，发现系统存在的问题。</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3"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二、实验内容</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47140" y="2825750"/>
            <a:ext cx="21238845" cy="309689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5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接口自动化测试是用于场景级自动化测试，能够编排组合多个接口实现一个场景的测试。基于 MeterSphere 云平台的接口自动化测试，可以在场景中自由添加接口请求，并提供变量提取、响应断言、前后置脚本、逻辑控制器等高级功能。并在完成测试后，提供测试报告，直观的对接口测试结果进行可视化展示，同时提供报告导出等功能方便对测试结果进行归档及分享。</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pic>
        <p:nvPicPr>
          <p:cNvPr id="3" name="图片 2"/>
          <p:cNvPicPr>
            <a:picLocks noChangeAspect="1"/>
          </p:cNvPicPr>
          <p:nvPr>
            <p:custDataLst>
              <p:tags r:id="rId1"/>
            </p:custDataLst>
          </p:nvPr>
        </p:nvPicPr>
        <p:blipFill>
          <a:blip r:embed="rId2"/>
          <a:stretch>
            <a:fillRect/>
          </a:stretch>
        </p:blipFill>
        <p:spPr>
          <a:xfrm>
            <a:off x="5161711" y="5064563"/>
            <a:ext cx="14561185" cy="7531735"/>
          </a:xfrm>
          <a:prstGeom prst="rect">
            <a:avLst/>
          </a:prstGeom>
        </p:spPr>
      </p:pic>
      <p:sp>
        <p:nvSpPr>
          <p:cNvPr id="4"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三、实验原理</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0651" y="3347329"/>
            <a:ext cx="19257010" cy="75285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场景基础信息：</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场景名称、模块、状态、责任人、用例登记、标签等。</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逻辑控制器：</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条件控制器、循环控制器、事务控制器等。</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场景变量：</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场景级别的自定义变量。</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运行环境：</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选择或配置</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运行环境。</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调试：</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执行当前场景。</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调试历史：</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当前场景的每次调试历史记录和报告。报告里包含详细请求和响应日志。</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共享 Cookie：</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在同一场景不同步骤间共享 cookie。</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场景变量：</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用来定义场景级别的变量。目前主要支持常量、列表、CSV、计数器和随机数。</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三、实验原理</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10740" y="3473450"/>
            <a:ext cx="19772630" cy="2875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接口、接口用例复制：</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是指将被复制的接口或接口用例在新的接口自动化场景里创建一个副本，在新的接口自动化场景可以修改被复制的内容，而且不影响被复制的那个接口或接口用例。接口自动化场景也可以被复制到别的接口自动化场景</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3" name="文本框 2"/>
          <p:cNvSpPr txBox="1"/>
          <p:nvPr/>
        </p:nvSpPr>
        <p:spPr>
          <a:xfrm>
            <a:off x="2110740" y="6497955"/>
            <a:ext cx="19369405" cy="16192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接口用例引用：</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是指将被引用的接口用例在新的接口自动化场景创建一个引用关系，并且在新的接口自动化场景里不可以修改被引用的内容。接口不可以被引用到接口自动化场景。接口自动化场景也可以被引用到别的接口自动化场景。</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4"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三、实验原理</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2110740" y="10962640"/>
            <a:ext cx="102171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备注：详细步骤请查看实验手册。</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2" name="文本框 1"/>
          <p:cNvSpPr txBox="1"/>
          <p:nvPr/>
        </p:nvSpPr>
        <p:spPr>
          <a:xfrm>
            <a:off x="2110740" y="3617595"/>
            <a:ext cx="1848104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本实验对 Halo 系统文章发布的场景进行接口自动化测试。整体实验步骤如下：</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pic>
        <p:nvPicPr>
          <p:cNvPr id="4" name="图片 3"/>
          <p:cNvPicPr>
            <a:picLocks noChangeAspect="1"/>
          </p:cNvPicPr>
          <p:nvPr>
            <p:custDataLst>
              <p:tags r:id="rId2"/>
            </p:custDataLst>
          </p:nvPr>
        </p:nvPicPr>
        <p:blipFill>
          <a:blip r:embed="rId3"/>
          <a:stretch>
            <a:fillRect/>
          </a:stretch>
        </p:blipFill>
        <p:spPr>
          <a:xfrm>
            <a:off x="2254885" y="4913630"/>
            <a:ext cx="21508085" cy="3668395"/>
          </a:xfrm>
          <a:prstGeom prst="rect">
            <a:avLst/>
          </a:prstGeom>
        </p:spPr>
      </p:pic>
      <p:sp>
        <p:nvSpPr>
          <p:cNvPr id="3"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四、实验步骤</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2110740" y="10962640"/>
            <a:ext cx="102171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备注：详细步骤请查看实验手册。</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3" name="文本框 2"/>
          <p:cNvSpPr txBox="1"/>
          <p:nvPr/>
        </p:nvSpPr>
        <p:spPr>
          <a:xfrm>
            <a:off x="2110740" y="2969895"/>
            <a:ext cx="12763500" cy="26041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“文章发布”场景的步骤为：</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用户登录→编写文章→发布文章→获取文章列表</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通过接口复制组装场景：</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pic>
        <p:nvPicPr>
          <p:cNvPr id="5" name="图片 4"/>
          <p:cNvPicPr>
            <a:picLocks noChangeAspect="1"/>
          </p:cNvPicPr>
          <p:nvPr/>
        </p:nvPicPr>
        <p:blipFill>
          <a:blip r:embed="rId2"/>
          <a:stretch>
            <a:fillRect/>
          </a:stretch>
        </p:blipFill>
        <p:spPr>
          <a:xfrm>
            <a:off x="2183130" y="5777865"/>
            <a:ext cx="17603470" cy="4329430"/>
          </a:xfrm>
          <a:prstGeom prst="rect">
            <a:avLst/>
          </a:prstGeom>
        </p:spPr>
      </p:pic>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四、实验步骤</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2328206" y="10989823"/>
            <a:ext cx="102171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备注：详细步骤请查看实验手册。</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3" name="文本框 2"/>
          <p:cNvSpPr txBox="1"/>
          <p:nvPr/>
        </p:nvSpPr>
        <p:spPr>
          <a:xfrm>
            <a:off x="2328243" y="3016694"/>
            <a:ext cx="12763500" cy="26041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“文章发布”场景的步骤为：</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用户登录→编写文章→发布文章→获取文章列表</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通过接口用例引用和接口复制组装场景：</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pic>
        <p:nvPicPr>
          <p:cNvPr id="2" name="图片 1"/>
          <p:cNvPicPr>
            <a:picLocks noChangeAspect="1"/>
          </p:cNvPicPr>
          <p:nvPr/>
        </p:nvPicPr>
        <p:blipFill>
          <a:blip r:embed="rId2"/>
          <a:stretch>
            <a:fillRect/>
          </a:stretch>
        </p:blipFill>
        <p:spPr>
          <a:xfrm>
            <a:off x="2110740" y="5993765"/>
            <a:ext cx="17865725" cy="4347845"/>
          </a:xfrm>
          <a:prstGeom prst="rect">
            <a:avLst/>
          </a:prstGeom>
        </p:spPr>
      </p:pic>
      <p:sp>
        <p:nvSpPr>
          <p:cNvPr id="4"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四、实验步骤</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PP_MARK_KEY" val="d46e008c-edc1-4ad0-b15b-d1a9c22cb9d8"/>
  <p:tag name="COMMONDATA" val="eyJoZGlkIjoiZDAyOWYzZGU1OGRhNmI0M2E1ZmViMzc4NDQ4NGJhNzAifQ=="/>
</p:tagLst>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1204</Words>
  <Application>WPS Office WWO_wpscloud_20230316181545-85e7816f08</Application>
  <PresentationFormat/>
  <Paragraphs>88</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宋体</vt:lpstr>
      <vt:lpstr>Wingdings</vt:lpstr>
      <vt:lpstr>Helvetica Neue</vt:lpstr>
      <vt:lpstr>Noto Serif Devanagari</vt:lpstr>
      <vt:lpstr>Helvetica Neue Medium</vt:lpstr>
      <vt:lpstr>Helvetica Neue Light</vt:lpstr>
      <vt:lpstr>Helvetica</vt:lpstr>
      <vt:lpstr>汉仪书宋二KW</vt:lpstr>
      <vt:lpstr>Trebuchet MS</vt:lpstr>
      <vt:lpstr>Kingsoft Confetti</vt:lpstr>
      <vt:lpstr>宋体</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王进</cp:lastModifiedBy>
  <dcterms:created xsi:type="dcterms:W3CDTF">2023-03-23T03:27:22Z</dcterms:created>
  <dcterms:modified xsi:type="dcterms:W3CDTF">2023-03-23T03:27:22Z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F2D0EB32C9F3477E8B0B6CCE5C5DDCB3</vt:lpwstr>
  </property>
  <property fmtid="{D5CDD505-2E9C-101B-9397-08002B2CF9AE}" pid="3" name="KSOProductBuildVer">
    <vt:lpwstr>2052-0.0.0.0</vt:lpwstr>
  </property>
</Properties>
</file>