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94" r:id="rId5"/>
    <p:sldId id="295" r:id="rId6"/>
    <p:sldId id="336" r:id="rId7"/>
    <p:sldId id="333" r:id="rId8"/>
    <p:sldId id="334" r:id="rId9"/>
    <p:sldId id="293" r:id="rId10"/>
  </p:sldIdLst>
  <p:sldSz cx="24384000" cy="13716000"/>
  <p:notesSz cx="6858000" cy="9144000"/>
  <p:custDataLst>
    <p:tags r:id="rId1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16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.xml"/><Relationship Id="rId16" Type="http://schemas.openxmlformats.org/officeDocument/2006/relationships/customXml" Target="../customXml/item1.xml"/><Relationship Id="rId15" Type="http://schemas.openxmlformats.org/officeDocument/2006/relationships/customXmlProps" Target="../customXml/itemProps6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2@2x.png" descr="2@2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397" y="1029012"/>
            <a:ext cx="5033353" cy="52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¡¾pptÄ£°å¡¿MeterSphere-1920X1080-01.png" descr="¡¾pptÄ£°å¡¿MeterSphere-1920X1080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 descr="upload_post_object_v2_6796410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540" y="868875"/>
            <a:ext cx="5129004" cy="96505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编号"/>
          <p:cNvSpPr txBox="1"/>
          <p:nvPr>
            <p:ph type="sldNum" sz="quarter" idx="2"/>
          </p:nvPr>
        </p:nvSpPr>
        <p:spPr>
          <a:xfrm>
            <a:off x="911583" y="12682568"/>
            <a:ext cx="551003" cy="56436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6" name="图片 5" descr="upload_post_object_v2_8295238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6606" y="649236"/>
            <a:ext cx="3850423" cy="724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MeterSphere-辅助图形-紫色.png" descr="MeterSphere-辅助图形-紫色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1157" y="231461"/>
            <a:ext cx="1134422" cy="13101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【PPT 尾页】MeterSphere-1920X1080.jpg" descr="【PPT 尾页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6" name="图片 5" descr="upload_post_object_v2_8295238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54" y="942088"/>
            <a:ext cx="5631937" cy="105968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全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【PPT 封面】MeterSphere-1920X1080.jpg" descr="【PPT 封面】MeterSphere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upload_post_object_v2_679641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40" y="868875"/>
            <a:ext cx="5129004" cy="965056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文本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6" name="图片 5" descr="upload_post_object_v2_8295238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56606" y="649236"/>
            <a:ext cx="3850423" cy="724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6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0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1055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499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944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388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833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277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7223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166870" marR="0" indent="-610870" algn="l" defTabSz="82169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defRPr sz="4400" b="0" i="0" u="none" strike="noStrike" cap="none" spc="0" baseline="0">
          <a:solidFill>
            <a:srgbClr val="5E5E5E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69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一站式开源持续测试平台"/>
          <p:cNvSpPr txBox="1"/>
          <p:nvPr/>
        </p:nvSpPr>
        <p:spPr>
          <a:xfrm>
            <a:off x="6645910" y="6603665"/>
            <a:ext cx="11092180" cy="156654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defTabSz="1828800">
              <a:defRPr sz="9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/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实验二 编写测试用例</a:t>
            </a:r>
            <a:endParaRPr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3" name="文本框 5"/>
          <p:cNvSpPr txBox="1"/>
          <p:nvPr/>
        </p:nvSpPr>
        <p:spPr>
          <a:xfrm>
            <a:off x="9127628" y="10483980"/>
            <a:ext cx="6128744" cy="673735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defTabSz="18288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202</a:t>
            </a:r>
            <a:r>
              <a:rPr lang="en-US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 年 </a:t>
            </a:r>
            <a:r>
              <a:rPr lang="en-US">
                <a:latin typeface="宋体" pitchFamily="2" charset="-122"/>
                <a:ea typeface="宋体" pitchFamily="2" charset="-122"/>
                <a:cs typeface="宋体" pitchFamily="2" charset="-122"/>
              </a:rPr>
              <a:t>3</a:t>
            </a:r>
            <a:r>
              <a:rPr>
                <a:latin typeface="宋体" pitchFamily="2" charset="-122"/>
                <a:ea typeface="宋体" pitchFamily="2" charset="-122"/>
                <a:cs typeface="宋体" pitchFamily="2" charset="-122"/>
              </a:rPr>
              <a:t> 月</a:t>
            </a:r>
            <a:endParaRPr>
              <a:latin typeface="宋体" pitchFamily="2" charset="-122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4" name="MeterSphere-反白.png" descr="MeterSphere-反白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268" y="4303589"/>
            <a:ext cx="7345079" cy="138389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29004" y="4214411"/>
            <a:ext cx="15925800" cy="3939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(1) 掌握测试用例的编写规范。</a:t>
            </a: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(2) 掌握根据功能设计编写测试用例的方法。</a:t>
            </a: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(3) 掌握基于 MeterSphere 专业测试云平台完成测试用例的编写、评审。</a:t>
            </a:r>
            <a:endParaRPr kumimoji="0" lang="zh-CN" altLang="en-US" sz="3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5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一、实验目的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30830" y="3617595"/>
            <a:ext cx="19016980" cy="1979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(1) 完成对 Halo 待测系统文章评论功能的测试用例设计。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(2) 使用 MeterSphere 专业测试云完成测试用编写与测试用例评审。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7320" y="7362190"/>
            <a:ext cx="8150860" cy="459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272135" y="7218045"/>
            <a:ext cx="7562215" cy="4558665"/>
          </a:xfrm>
          <a:prstGeom prst="rect">
            <a:avLst/>
          </a:prstGeom>
        </p:spPr>
      </p:pic>
      <p:sp>
        <p:nvSpPr>
          <p:cNvPr id="3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二、实验内容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4430" y="2980690"/>
            <a:ext cx="21889720" cy="17913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   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测试用例是为某个特殊目标而编辑的一组测试输入、执行条件和预期输出结果，以便测试某个程序路径或核实软件是否满足特定需求，同时也是对测试进行具体量化的方法之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一。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9120" y="4986020"/>
            <a:ext cx="18538825" cy="31565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50695" y="9716770"/>
            <a:ext cx="20415250" cy="1496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设计测试用例是为了更有效、更快的发现软件缺陷，根据测试用例进行测试可以节约测试时间，提升测试效率。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78940" y="3401695"/>
            <a:ext cx="1219200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以 </a:t>
            </a: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Halo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系统登录功能为例，来学习测试用例的编写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0740" y="4986020"/>
            <a:ext cx="6043295" cy="43986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50695" y="10602595"/>
            <a:ext cx="12192000" cy="16192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http://halo.edu.metersphere.com/console/#/login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用户名：meterspheretest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密码：Fit2cloud@2023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865" y="5489575"/>
            <a:ext cx="12256135" cy="3080385"/>
          </a:xfrm>
          <a:prstGeom prst="rect">
            <a:avLst/>
          </a:prstGeom>
        </p:spPr>
      </p:pic>
      <p:sp>
        <p:nvSpPr>
          <p:cNvPr id="2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三、实验原理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67455" y="4584700"/>
            <a:ext cx="11275695" cy="6756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no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（1）新建测试用例，编写测试步骤，预期结果等信息。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7455" y="6125210"/>
            <a:ext cx="94399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（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2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）新建测试评审，添加功能用例到测试评审。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3767455" y="10188575"/>
            <a:ext cx="1021715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itchFamily="2" charset="-122"/>
                <a:ea typeface="宋体" pitchFamily="2" charset="-122"/>
                <a:cs typeface="Helvetica Neue" panose="02000503000000020004"/>
                <a:sym typeface="Helvetica Neue" panose="02000503000000020004"/>
              </a:rPr>
              <a:t>备注：详细步骤请查看实验手册。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3767455" y="7616825"/>
            <a:ext cx="943991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（</a:t>
            </a:r>
            <a:r>
              <a:rPr lang="en-US" altLang="zh-CN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3</a:t>
            </a:r>
            <a:r>
              <a:rPr lang="zh-CN" altLang="en-US">
                <a:latin typeface="宋体" pitchFamily="2" charset="-122"/>
                <a:ea typeface="宋体" pitchFamily="2" charset="-122"/>
                <a:cs typeface="宋体" pitchFamily="2" charset="-122"/>
                <a:sym typeface="Helvetica Neue" panose="02000503000000020004"/>
              </a:rPr>
              <a:t>）进行用例评审。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itchFamily="2" charset="-122"/>
              <a:ea typeface="宋体" pitchFamily="2" charset="-122"/>
              <a:cs typeface="宋体" pitchFamily="2" charset="-122"/>
              <a:sym typeface="Helvetica Neue" panose="02000503000000020004"/>
            </a:endParaRPr>
          </a:p>
        </p:txBody>
      </p:sp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四、实验步骤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4795" y="3473450"/>
            <a:ext cx="1745297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ctr" defTabSz="82169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基于本实验内容，结合 Halo 系统发布文章流程，编写 3 条发布文章的功能测试用例。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3" name="ECB019B1-382A-4266-B25C-5B523AA43C14-1" descr="C:/Users/王进/AppData/Local/Temp/wpp.rkxrUH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75" y="5346065"/>
            <a:ext cx="16634460" cy="3687445"/>
          </a:xfrm>
          <a:prstGeom prst="rect">
            <a:avLst/>
          </a:prstGeom>
        </p:spPr>
      </p:pic>
      <p:sp>
        <p:nvSpPr>
          <p:cNvPr id="4" name="持续测试是持续交付发展的必然需求"/>
          <p:cNvSpPr txBox="1"/>
          <p:nvPr/>
        </p:nvSpPr>
        <p:spPr>
          <a:xfrm>
            <a:off x="1184584" y="1498600"/>
            <a:ext cx="9835515" cy="1191895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noAutofit/>
          </a:bodyPr>
          <a:lstStyle>
            <a:lvl1pPr algn="l" defTabSz="1828800">
              <a:defRPr sz="64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zh-CN">
                <a:latin typeface="宋体" pitchFamily="2" charset="-122"/>
                <a:ea typeface="宋体" pitchFamily="2" charset="-122"/>
                <a:cs typeface="宋体" pitchFamily="2" charset="-122"/>
                <a:sym typeface="+mn-ea"/>
              </a:rPr>
              <a:t>五、思考与分析</a:t>
            </a:r>
            <a:endParaRPr lang="zh-CN">
              <a:latin typeface="宋体" pitchFamily="2" charset="-122"/>
              <a:ea typeface="宋体" pitchFamily="2" charset="-122"/>
              <a:cs typeface="宋体" pitchFamily="2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文本框 5"/>
          <p:cNvSpPr txBox="1"/>
          <p:nvPr/>
        </p:nvSpPr>
        <p:spPr>
          <a:xfrm>
            <a:off x="10179865" y="10475038"/>
            <a:ext cx="4024270" cy="11480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www.metersphere.io</a:t>
            </a:r>
          </a:p>
        </p:txBody>
      </p:sp>
      <p:sp>
        <p:nvSpPr>
          <p:cNvPr id="901" name="文本框 5"/>
          <p:cNvSpPr txBox="1"/>
          <p:nvPr/>
        </p:nvSpPr>
        <p:spPr>
          <a:xfrm>
            <a:off x="7839291" y="5877559"/>
            <a:ext cx="8705419" cy="19608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defRPr sz="12000">
                <a:solidFill>
                  <a:srgbClr val="5E5E5E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pPr>
            <a:r>
              <a:t>THANK</a:t>
            </a:r>
            <a:r>
              <a:t> </a:t>
            </a:r>
            <a:r>
              <a:t>YOU</a:t>
            </a:r>
          </a:p>
        </p:txBody>
      </p:sp>
      <p:pic>
        <p:nvPicPr>
          <p:cNvPr id="902" name="Picture 103" descr="Picture 103"/>
          <p:cNvPicPr>
            <a:picLocks noChangeAspect="1"/>
          </p:cNvPicPr>
          <p:nvPr/>
        </p:nvPicPr>
        <p:blipFill>
          <a:blip r:embed="rId1"/>
          <a:srcRect l="3610" t="3209" r="3610" b="3209"/>
          <a:stretch>
            <a:fillRect/>
          </a:stretch>
        </p:blipFill>
        <p:spPr>
          <a:xfrm>
            <a:off x="16971409" y="9454462"/>
            <a:ext cx="2876870" cy="28747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3" name="文本框 13"/>
          <p:cNvSpPr txBox="1"/>
          <p:nvPr/>
        </p:nvSpPr>
        <p:spPr>
          <a:xfrm>
            <a:off x="9110609" y="9677096"/>
            <a:ext cx="4440197" cy="728419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5E5E5E"/>
                </a:solidFill>
              </a:defRPr>
            </a:lvl1pPr>
          </a:lstStyle>
          <a:p>
            <a:r>
              <a:t>www.fit2cloud.com</a:t>
            </a:r>
          </a:p>
        </p:txBody>
      </p:sp>
      <p:sp>
        <p:nvSpPr>
          <p:cNvPr id="904" name="文本框 15"/>
          <p:cNvSpPr txBox="1"/>
          <p:nvPr/>
        </p:nvSpPr>
        <p:spPr>
          <a:xfrm>
            <a:off x="7541455" y="11299282"/>
            <a:ext cx="7578503" cy="130302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lnSpc>
                <a:spcPct val="110000"/>
              </a:lnSpc>
              <a:defRPr sz="30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北京 </a:t>
            </a:r>
            <a:r>
              <a:t>·</a:t>
            </a:r>
            <a:r>
              <a:t> 上海 </a:t>
            </a:r>
            <a:r>
              <a:t>·</a:t>
            </a:r>
            <a:r>
              <a:t> 深圳 </a:t>
            </a:r>
            <a:r>
              <a:t>·</a:t>
            </a:r>
            <a:r>
              <a:t> 广州 </a:t>
            </a:r>
            <a:r>
              <a:t>·</a:t>
            </a:r>
            <a:r>
              <a:t> 南京 </a:t>
            </a:r>
            <a:r>
              <a:t>·</a:t>
            </a:r>
            <a:r>
              <a:t> 杭州 </a:t>
            </a:r>
            <a:r>
              <a:t>·</a:t>
            </a:r>
            <a:r>
              <a:t> 成都 </a:t>
            </a:r>
            <a:r>
              <a:t>武汉 · 苏州 · 西安 · 济南 · 郑州 · 长沙 · 厦门</a:t>
            </a:r>
          </a:p>
        </p:txBody>
      </p:sp>
      <p:sp>
        <p:nvSpPr>
          <p:cNvPr id="905" name="文本框 13"/>
          <p:cNvSpPr txBox="1"/>
          <p:nvPr/>
        </p:nvSpPr>
        <p:spPr>
          <a:xfrm>
            <a:off x="9794006" y="10487908"/>
            <a:ext cx="3073401" cy="7289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>
            <a:lvl1pPr algn="l" defTabSz="1828800">
              <a:defRPr sz="36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400-052-0755</a:t>
            </a:r>
          </a:p>
        </p:txBody>
      </p:sp>
      <p:sp>
        <p:nvSpPr>
          <p:cNvPr id="906" name="电话"/>
          <p:cNvSpPr/>
          <p:nvPr/>
        </p:nvSpPr>
        <p:spPr>
          <a:xfrm>
            <a:off x="9245765" y="10598331"/>
            <a:ext cx="508109" cy="508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372" extrusionOk="0">
                <a:moveTo>
                  <a:pt x="4456" y="0"/>
                </a:moveTo>
                <a:cubicBezTo>
                  <a:pt x="4319" y="3"/>
                  <a:pt x="4182" y="47"/>
                  <a:pt x="4065" y="134"/>
                </a:cubicBezTo>
                <a:lnTo>
                  <a:pt x="2615" y="1212"/>
                </a:lnTo>
                <a:lnTo>
                  <a:pt x="6378" y="6378"/>
                </a:lnTo>
                <a:lnTo>
                  <a:pt x="7829" y="5299"/>
                </a:lnTo>
                <a:cubicBezTo>
                  <a:pt x="8140" y="5067"/>
                  <a:pt x="8206" y="4624"/>
                  <a:pt x="7975" y="4311"/>
                </a:cubicBezTo>
                <a:lnTo>
                  <a:pt x="5072" y="311"/>
                </a:lnTo>
                <a:cubicBezTo>
                  <a:pt x="4920" y="104"/>
                  <a:pt x="4686" y="-4"/>
                  <a:pt x="4456" y="0"/>
                </a:cubicBezTo>
                <a:close/>
                <a:moveTo>
                  <a:pt x="2209" y="1514"/>
                </a:moveTo>
                <a:cubicBezTo>
                  <a:pt x="2209" y="1514"/>
                  <a:pt x="-223" y="3454"/>
                  <a:pt x="16" y="7120"/>
                </a:cubicBezTo>
                <a:cubicBezTo>
                  <a:pt x="16" y="7120"/>
                  <a:pt x="1473" y="11065"/>
                  <a:pt x="5867" y="15478"/>
                </a:cubicBezTo>
                <a:cubicBezTo>
                  <a:pt x="10261" y="19891"/>
                  <a:pt x="14189" y="21356"/>
                  <a:pt x="14189" y="21356"/>
                </a:cubicBezTo>
                <a:cubicBezTo>
                  <a:pt x="17838" y="21596"/>
                  <a:pt x="19772" y="19154"/>
                  <a:pt x="19772" y="19154"/>
                </a:cubicBezTo>
                <a:lnTo>
                  <a:pt x="14628" y="15374"/>
                </a:lnTo>
                <a:cubicBezTo>
                  <a:pt x="13735" y="16397"/>
                  <a:pt x="12393" y="16575"/>
                  <a:pt x="11402" y="15580"/>
                </a:cubicBezTo>
                <a:lnTo>
                  <a:pt x="5767" y="9920"/>
                </a:lnTo>
                <a:cubicBezTo>
                  <a:pt x="4776" y="8925"/>
                  <a:pt x="4954" y="7577"/>
                  <a:pt x="5972" y="6680"/>
                </a:cubicBezTo>
                <a:lnTo>
                  <a:pt x="2209" y="1514"/>
                </a:lnTo>
                <a:close/>
                <a:moveTo>
                  <a:pt x="16463" y="13230"/>
                </a:moveTo>
                <a:cubicBezTo>
                  <a:pt x="16285" y="13257"/>
                  <a:pt x="16117" y="13351"/>
                  <a:pt x="16002" y="13508"/>
                </a:cubicBezTo>
                <a:lnTo>
                  <a:pt x="14929" y="14965"/>
                </a:lnTo>
                <a:lnTo>
                  <a:pt x="20071" y="18746"/>
                </a:lnTo>
                <a:lnTo>
                  <a:pt x="21146" y="17289"/>
                </a:lnTo>
                <a:cubicBezTo>
                  <a:pt x="21377" y="16976"/>
                  <a:pt x="21297" y="16523"/>
                  <a:pt x="20968" y="16278"/>
                </a:cubicBezTo>
                <a:lnTo>
                  <a:pt x="16985" y="13361"/>
                </a:lnTo>
                <a:cubicBezTo>
                  <a:pt x="16829" y="13245"/>
                  <a:pt x="16641" y="13204"/>
                  <a:pt x="16463" y="13230"/>
                </a:cubicBezTo>
                <a:close/>
              </a:path>
            </a:pathLst>
          </a:custGeom>
          <a:solidFill>
            <a:srgbClr val="92929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907" name="qrcode_for_gh_c67c68eaa37f_258.jpg" descr="qrcode_for_gh_c67c68eaa37f_2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8707" y="9355045"/>
            <a:ext cx="3073401" cy="30734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" grpId="1" animBg="1" advAuto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d46e008c-edc1-4ad0-b15b-d1a9c22cb9d8"/>
  <p:tag name="COMMONDATA" val="eyJoZGlkIjoiZDAyOWYzZGU1OGRhNmI0M2E1ZmViMzc4NDQ4NGJhNzAifQ==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6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IxNTQxMjMxMjEyIiwKCSJHcm91cElkIiA6ICI4MDI2ODc0NDkiLAoJIkltYWdlIiA6ICJpVkJPUncwS0dnb0FBQUFOU1VoRVVnQUFBRHdBQUFBOENBWUFBQUE2L05seUFBQUFDWEJJV1hNQUFBc1RBQUFMRXdFQW1wd1lBQUFBSkVsRVFWUm9nZTNCTVFFQUFBRENvUFZQN1drSm9BQUFBQUFBQUFBQUFBQUFBQUFBYmpoOEFBRnRlMTFqQUFBQUFFbEZUa1N1UW1DQyIsCgkiVGhlbWUiIDogIiIsCgkiVHlwZSIgOiAiZmxvdyIsCgkiVmVyc2lvbiIgOiAiIgp9Cg=="/>
    </extobj>
  </extobjs>
</s:customData>
</file>

<file path=customXml/itemProps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Office WWO_wpscloud_20230316181545-85e7816f08</Application>
  <PresentationFormat/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Helvetica Neue</vt:lpstr>
      <vt:lpstr>Noto Serif Devanagari</vt:lpstr>
      <vt:lpstr>Helvetica Neue Medium</vt:lpstr>
      <vt:lpstr>Helvetica Neue Light</vt:lpstr>
      <vt:lpstr>Helvetica</vt:lpstr>
      <vt:lpstr>汉仪书宋二KW</vt:lpstr>
      <vt:lpstr>Trebuchet MS</vt:lpstr>
      <vt:lpstr>Kingsoft Confetti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王进</cp:lastModifiedBy>
  <dcterms:created xsi:type="dcterms:W3CDTF">2023-03-30T08:09:45Z</dcterms:created>
  <dcterms:modified xsi:type="dcterms:W3CDTF">2023-03-30T08:09:45Z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F2D0EB32C9F3477E8B0B6CCE5C5DDCB3</vt:lpwstr>
  </property>
  <property fmtid="{D5CDD505-2E9C-101B-9397-08002B2CF9AE}" pid="3" name="KSOProductBuildVer">
    <vt:lpwstr>2052-0.0.0.0</vt:lpwstr>
  </property>
</Properties>
</file>