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465" r:id="rId3"/>
    <p:sldId id="947" r:id="rId5"/>
    <p:sldId id="700" r:id="rId6"/>
    <p:sldId id="692" r:id="rId7"/>
    <p:sldId id="973" r:id="rId8"/>
    <p:sldId id="1002" r:id="rId9"/>
    <p:sldId id="1003" r:id="rId10"/>
    <p:sldId id="1004" r:id="rId11"/>
    <p:sldId id="1005" r:id="rId12"/>
    <p:sldId id="1024" r:id="rId13"/>
    <p:sldId id="1025" r:id="rId14"/>
    <p:sldId id="1007" r:id="rId15"/>
    <p:sldId id="1026" r:id="rId16"/>
    <p:sldId id="1027" r:id="rId17"/>
    <p:sldId id="1028" r:id="rId18"/>
    <p:sldId id="1030" r:id="rId19"/>
    <p:sldId id="1029" r:id="rId20"/>
    <p:sldId id="1041" r:id="rId21"/>
    <p:sldId id="1031" r:id="rId22"/>
    <p:sldId id="1033" r:id="rId23"/>
    <p:sldId id="1034" r:id="rId24"/>
    <p:sldId id="1035" r:id="rId25"/>
    <p:sldId id="1036" r:id="rId26"/>
    <p:sldId id="1037" r:id="rId27"/>
    <p:sldId id="720" r:id="rId28"/>
    <p:sldId id="295" r:id="rId29"/>
  </p:sldIdLst>
  <p:sldSz cx="24384000" cy="13716000"/>
  <p:notesSz cx="6858000" cy="9144000"/>
  <p:custDataLst>
    <p:tags r:id="rId3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>
        <p15:guide id="1" orient="horz" pos="4834" userDrawn="1">
          <p15:clr>
            <a:srgbClr val="A4A3A4"/>
          </p15:clr>
        </p15:guide>
        <p15:guide id="2" pos="75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000" name="李学军_fiQfYzUF" initials="authorId_485605460" lastIdx="0" clrIdx="0"/>
  <p:cmAuthor id="2" name="作者" initials="A" lastIdx="0" clrIdx="1"/>
  <p:cmAuthor id="1" name="liu dongxue" initials="ld" lastIdx="2" clrIdx="0"/>
  <p:cmAuthor id="4" name="liusn" initials="l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06E"/>
    <a:srgbClr val="535353"/>
    <a:srgbClr val="633983"/>
    <a:srgbClr val="FFFFFF"/>
    <a:srgbClr val="7E3A91"/>
    <a:srgbClr val="783887"/>
    <a:srgbClr val="773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1"/>
    <p:restoredTop sz="94718"/>
  </p:normalViewPr>
  <p:slideViewPr>
    <p:cSldViewPr snapToObjects="1" showGuides="1">
      <p:cViewPr>
        <p:scale>
          <a:sx n="42" d="100"/>
          <a:sy n="42" d="100"/>
        </p:scale>
        <p:origin x="1632" y="888"/>
      </p:cViewPr>
      <p:guideLst>
        <p:guide orient="horz" pos="4834"/>
        <p:guide pos="7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7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2-01T14:51:58.616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357984-FA77-460E-8204-A568D7213E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tags" Target="../tags/tag1.xm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4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964" y="730250"/>
            <a:ext cx="21033056" cy="2651126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8964" y="3362326"/>
            <a:ext cx="1031498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8964" y="5010150"/>
            <a:ext cx="10314989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2346249" y="3362326"/>
            <a:ext cx="1036577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3765" indent="0">
              <a:buNone/>
              <a:defRPr sz="4000" b="1"/>
            </a:lvl2pPr>
            <a:lvl3pPr marL="1828165" indent="0">
              <a:buNone/>
              <a:defRPr sz="3600" b="1"/>
            </a:lvl3pPr>
            <a:lvl4pPr marL="2741930" indent="0">
              <a:buNone/>
              <a:defRPr sz="3200" b="1"/>
            </a:lvl4pPr>
            <a:lvl5pPr marL="3656330" indent="0">
              <a:buNone/>
              <a:defRPr sz="3200" b="1"/>
            </a:lvl5pPr>
            <a:lvl6pPr marL="4570095" indent="0">
              <a:buNone/>
              <a:defRPr sz="3200" b="1"/>
            </a:lvl6pPr>
            <a:lvl7pPr marL="5484495" indent="0">
              <a:buNone/>
              <a:defRPr sz="3200" b="1"/>
            </a:lvl7pPr>
            <a:lvl8pPr marL="6398260" indent="0">
              <a:buNone/>
              <a:defRPr sz="3200" b="1"/>
            </a:lvl8pPr>
            <a:lvl9pPr marL="7312660" indent="0">
              <a:buNone/>
              <a:defRPr sz="3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2346249" y="5010150"/>
            <a:ext cx="10365771" cy="73691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-27300" y="-54592"/>
            <a:ext cx="24438596" cy="13770592"/>
          </a:xfrm>
          <a:prstGeom prst="rect">
            <a:avLst/>
          </a:prstGeom>
          <a:gradFill flip="none" rotWithShape="1">
            <a:gsLst>
              <a:gs pos="0">
                <a:srgbClr val="41ACC0">
                  <a:alpha val="92000"/>
                </a:srgbClr>
              </a:gs>
              <a:gs pos="61000">
                <a:srgbClr val="41ACC0">
                  <a:alpha val="66000"/>
                </a:srgbClr>
              </a:gs>
              <a:gs pos="100000">
                <a:srgbClr val="41ACC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dirty="0">
              <a:latin typeface="+mn-ea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6238242" y="6454986"/>
            <a:ext cx="14401800" cy="18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400">
              <a:solidFill>
                <a:srgbClr val="41ACC0"/>
              </a:solidFill>
              <a:sym typeface="微软雅黑" panose="020B0503020204020204" charset="-122"/>
            </a:endParaRPr>
          </a:p>
        </p:txBody>
      </p:sp>
      <p:pic>
        <p:nvPicPr>
          <p:cNvPr id="23" name="图片 22" descr="10511689016790_.pic 拷贝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596946" y="523242"/>
            <a:ext cx="4307840" cy="1708574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>
            <p:custDataLst>
              <p:tags r:id="rId5"/>
            </p:custDataLst>
          </p:nvPr>
        </p:nvSpPr>
        <p:spPr>
          <a:xfrm>
            <a:off x="6236968" y="4269318"/>
            <a:ext cx="11910060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为中国数字化转型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00000"/>
              </a:lnSpc>
            </a:pPr>
            <a:r>
              <a:rPr lang="zh-CN" altLang="en-US" sz="56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提供全生命周期质量保障</a:t>
            </a:r>
            <a:endParaRPr lang="zh-CN" altLang="en-US" sz="56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 userDrawn="1">
            <p:custDataLst>
              <p:tags r:id="rId6"/>
            </p:custDataLst>
          </p:nvPr>
        </p:nvSpPr>
        <p:spPr>
          <a:xfrm>
            <a:off x="11994726" y="11151868"/>
            <a:ext cx="11910060" cy="10763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r">
              <a:lnSpc>
                <a:spcPct val="100000"/>
              </a:lnSpc>
            </a:pPr>
            <a:r>
              <a:rPr lang="zh-CN" altLang="en-US" sz="64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谢谢！</a:t>
            </a:r>
            <a:endParaRPr lang="zh-CN" altLang="en-US" sz="6400" b="1" dirty="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9512" y="1026458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17" name="矩形"/>
          <p:cNvSpPr/>
          <p:nvPr userDrawn="1"/>
        </p:nvSpPr>
        <p:spPr>
          <a:xfrm>
            <a:off x="-21273" y="-19202"/>
            <a:ext cx="5106620" cy="258797"/>
          </a:xfrm>
          <a:prstGeom prst="rect">
            <a:avLst/>
          </a:prstGeom>
          <a:solidFill>
            <a:srgbClr val="783887">
              <a:alpha val="80000"/>
            </a:srgbClr>
          </a:solidFill>
          <a:ln w="12700">
            <a:miter lim="400000"/>
          </a:ln>
        </p:spPr>
        <p:txBody>
          <a:bodyPr lIns="45719" rIns="45719" anchor="ctr"/>
          <a:p>
            <a:pPr defTabSz="914400">
              <a:defRPr sz="24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sz="3200"/>
          </a:p>
        </p:txBody>
      </p:sp>
      <p:pic>
        <p:nvPicPr>
          <p:cNvPr id="29" name="FIT2CLOUD飞致云 logo 蓝色 无空白.png" descr="FIT2CLOUD飞致云 logo 蓝色 无空白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55412" y="378123"/>
            <a:ext cx="5461001" cy="56674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2@2x.png" descr="2@2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2" name="【PPT封面】MeterSphere 2023（无文字）-1920X1080.jpg" descr="【PPT封面】MeterSphere 2023（无文字）-1920X1080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2@2x.png" descr="2@2x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02397" y="1156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【ppt 尾页】MeterSphere-1920X1080.png" descr="【ppt 尾页】MeterSphere-1920X10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4" y="13073062"/>
            <a:ext cx="466267" cy="477670"/>
          </a:xfrm>
          <a:prstGeom prst="rect">
            <a:avLst/>
          </a:prstGeom>
        </p:spPr>
        <p:txBody>
          <a:bodyPr lIns="71436" tIns="71436" rIns="71436" bIns="71436"/>
          <a:lstStyle>
            <a:lvl1pPr defTabSz="821690"/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IT2CLOUD飞致云 logo 蓝色 无空白.png" descr="FIT2CLOUD飞致云 logo 蓝色 无空白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227447" y="762000"/>
            <a:ext cx="5461001" cy="5667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3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5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6.xml"/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7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9.xml"/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6" Type="http://schemas.openxmlformats.org/officeDocument/2006/relationships/comments" Target="../comments/comment1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slideLayout" Target="../slideLayouts/slideLayout10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3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4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5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6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6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9" Type="http://schemas.openxmlformats.org/officeDocument/2006/relationships/notesSlide" Target="../notesSlides/notesSlide3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comments" Target="../comments/comment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5"/>
          <p:cNvSpPr txBox="1"/>
          <p:nvPr/>
        </p:nvSpPr>
        <p:spPr>
          <a:xfrm>
            <a:off x="9127628" y="9810954"/>
            <a:ext cx="6128744" cy="184340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 b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3600" b="1" dirty="0" err="1">
                <a:latin typeface="Times New Roman Bold" panose="02020503050405090304" charset="0"/>
                <a:ea typeface="微软雅黑" panose="020B0503020204020204" charset="-122"/>
                <a:cs typeface="Times New Roman Bold" panose="02020503050405090304" charset="0"/>
                <a:sym typeface="微软雅黑" panose="020B0503020204020204" charset="-122"/>
              </a:rPr>
              <a:t>MeterSphere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微软雅黑" panose="020B0503020204020204" charset="-122"/>
              </a:rPr>
              <a:t>开源社区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2023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年 </a:t>
            </a:r>
            <a:r>
              <a:rPr lang="en-US" altLang="zh-CN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11 </a:t>
            </a:r>
            <a:r>
              <a:rPr lang="zh-CN" altLang="en-US" sz="3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月</a:t>
            </a:r>
            <a:endParaRPr sz="3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一站式开源持续测试平台"/>
          <p:cNvSpPr txBox="1"/>
          <p:nvPr/>
        </p:nvSpPr>
        <p:spPr>
          <a:xfrm>
            <a:off x="8448040" y="5346065"/>
            <a:ext cx="14163040" cy="234251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no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 altLang="en-US" sz="8800" dirty="0">
                <a:solidFill>
                  <a:srgbClr val="FFFFFF"/>
                </a:solidFill>
                <a:latin typeface="+mj-ea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接口测试工具介绍</a:t>
            </a:r>
            <a:endParaRPr lang="zh-CN" altLang="en-US" sz="8800" dirty="0">
              <a:solidFill>
                <a:srgbClr val="FFFFFF"/>
              </a:solidFill>
              <a:latin typeface="+mj-ea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为用户组设置成员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用户组与权限（续）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添加成员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选中已创建的用户组，点击成击成员数量进入添加成员界面</a:t>
            </a:r>
            <a:r>
              <a:rPr kumimoji="0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。在弹出的界面中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点击【添加成员】按钮即可添加成员。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63530" y="3762375"/>
            <a:ext cx="13669645" cy="8026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修改用户组信息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用户组与权限（续）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添加用户组信息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选中已创建的用户组，点击编辑按钮进入修改用户组界面</a:t>
            </a:r>
            <a:r>
              <a:rPr kumimoji="0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。在弹出的界面中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可以修改用户组名称、描述、是否工作空间共享等信息。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7585" y="3834130"/>
            <a:ext cx="14312900" cy="6525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项目环境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2.3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项目环境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MeterSphere 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主要功能是环境管理，用户可以项目环境上创建环境，支持编辑、删除、复制环境。除些之外还支持导入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/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导出环境。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75875" y="3618230"/>
            <a:ext cx="13869670" cy="67100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创建环境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2.3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项目环境（续）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创建环境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点击左侧【项目设置】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菜单中的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【项目环境】进入项目环境界面，点击【创建环境】可以为该项目添加环境，在创建环境界面上需要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HTTP 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配置</a:t>
            </a: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等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信息。最后点击【确定】按钮。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75875" y="3186430"/>
            <a:ext cx="13849350" cy="72155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创建环境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2.3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项目环境（续）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263900" y="2610485"/>
            <a:ext cx="19380200" cy="9939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环境配置说明：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【选择项目】：指定环境所属的项目，此项目是当前工作空间下，有权限的项目列表。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【环境名称】：为新创建的环境命名。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【通用配置】：此处设置的变量是环境变量，可单个添加和批量添加。IP 和域名映射关系设置以及链接超时、响应超时设置。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【HTTP配置】：此处可配置环境地址以及启用条件，也可设置请求头。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【数据库配置】：配置数据库的数据驱动以及连接信息等，目前支持 MYSQL、Oracle、SQLServer、Postgre数据库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【TCP 配置】：配置连接 TCP 请求的相关信息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【证书配置】：可在此配置相关的证书信息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【全局前置脚本】：全局前置脚本可分为【单个请求步骤前执行】和【所有场景步骤前执行】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【全局后置脚本】：全局后置脚本可分为【单个请求步骤后执行】和【所有场景步骤后执行】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【全局认证配置】：可配置认证方式和加密等信息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【全局断言】：可启用误报设置和选择多种类型方式进行断言</a:t>
            </a:r>
            <a:endParaRPr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导入导出环境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2.3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项目环境（续）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导出环境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选中多个环境点击【导出】按钮可以将环境导出为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json 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文件，该环境文件支持跨项目导入。这样操作可以将环境复用。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31730" y="3690620"/>
            <a:ext cx="13924915" cy="81762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模板管理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点击左侧【项目设置】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菜单中的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【更多选项】按钮，在下拉菜单中选择【模板管理】进入模板管理界面，点击【创建字段】可以为该项目添加自定义字段，在创建字段界面上需要</a:t>
            </a: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填写</a:t>
            </a:r>
            <a:r>
              <a:rPr lang="zh-CN" sz="28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字段名称、字段备注、使用场景、字段类型</a:t>
            </a: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等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信息。最后点击【确定】按钮。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31730" y="3330575"/>
            <a:ext cx="13975715" cy="82061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创建自定义自段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创建字段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模板管理支持创建自定义字段、设置用例模板和缺陷模板、接口模板等操作，用户可以根据自己的需求创建功能、接口、缺陷模板。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43795" y="3546475"/>
            <a:ext cx="14086840" cy="82715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828800" y="1371957"/>
            <a:ext cx="20726400" cy="1374316"/>
          </a:xfrm>
          <a:prstGeom prst="rect">
            <a:avLst/>
          </a:prstGeom>
          <a:noFill/>
        </p:spPr>
        <p:txBody>
          <a:bodyPr wrap="square" lIns="127000" tIns="50800" rIns="127000" bIns="5080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60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个别字段说明</a:t>
            </a:r>
            <a:endParaRPr lang="zh-CN" altLang="en-US" sz="6000" b="1" dirty="0">
              <a:solidFill>
                <a:srgbClr val="5E5E5E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828800" y="3401695"/>
            <a:ext cx="22296755" cy="1015873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 b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2875596" y="3962027"/>
            <a:ext cx="8280277" cy="7925553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3600" dirty="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" name="任意多边形 9"/>
          <p:cNvSpPr/>
          <p:nvPr>
            <p:custDataLst>
              <p:tags r:id="rId4"/>
            </p:custDataLst>
          </p:nvPr>
        </p:nvSpPr>
        <p:spPr>
          <a:xfrm>
            <a:off x="3861087" y="4770159"/>
            <a:ext cx="6309289" cy="6309292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en-US" altLang="zh-CN" sz="36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>
            <a:off x="4760049" y="4770159"/>
            <a:ext cx="4511363" cy="954281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en-US" altLang="zh-CN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Monotype Corsiva" panose="03010101010201010101" charset="0"/>
                <a:sym typeface="Arial" panose="020B0604020202090204" pitchFamily="34" charset="0"/>
              </a:rPr>
              <a:t>01</a:t>
            </a:r>
            <a:endParaRPr lang="en-US" altLang="zh-CN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Monotype Corsiva" panose="03010101010201010101" charset="0"/>
              <a:sym typeface="Arial" panose="020B060402020209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3860679" y="5633825"/>
            <a:ext cx="5971018" cy="395204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381000" marR="0" lvl="1" indent="0" algn="l" defTabSz="821690" rtl="0" eaLnBrk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【使用场景】</a:t>
            </a:r>
            <a:endParaRPr lang="zh-CN" altLang="en-US" sz="2800" b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381000" marR="0" lvl="1" indent="0" algn="l" defTabSz="821690" rtl="0" eaLnBrk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设置定义的字段使用于具体的模板中。</a:t>
            </a:r>
            <a:endParaRPr lang="en-US" altLang="zh-CN" sz="2800" b="0" kern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>
            <a:off x="13229177" y="3962027"/>
            <a:ext cx="8280277" cy="7925553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 sz="3600"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8"/>
            </p:custDataLst>
          </p:nvPr>
        </p:nvSpPr>
        <p:spPr>
          <a:xfrm>
            <a:off x="14214668" y="4770159"/>
            <a:ext cx="6309289" cy="6309292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en-US" altLang="zh-CN" sz="3600" dirty="0">
              <a:solidFill>
                <a:schemeClr val="accent1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>
          <a:xfrm>
            <a:off x="15113634" y="4770159"/>
            <a:ext cx="4511363" cy="954281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en-US" altLang="zh-CN" sz="4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02</a:t>
            </a:r>
            <a:endParaRPr lang="en-US" altLang="zh-CN" sz="40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0"/>
            </p:custDataLst>
          </p:nvPr>
        </p:nvSpPr>
        <p:spPr>
          <a:xfrm>
            <a:off x="14383805" y="5948785"/>
            <a:ext cx="5971018" cy="3952041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 lnSpcReduction="10000"/>
          </a:bodyPr>
          <a:p>
            <a:pPr marL="381000" lvl="1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2800" b="0" strike="noStrike" kern="0" baseline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</a:t>
            </a:r>
            <a:r>
              <a:rPr lang="zh-CN" altLang="en-US" sz="2800" b="0" strike="noStrike" kern="0" baseline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字段类型】：</a:t>
            </a:r>
            <a:endParaRPr lang="zh-CN" altLang="en-US" sz="2800" b="0" strike="noStrike" kern="0" baseline="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L="381000" lvl="1" algn="l" eaLnBrk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2800" b="0" strike="noStrike" kern="0" baseline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系统提供多种字段类型可供选择，根据不同字段类型，系统自动控制字段的显示、设置和属性等。字段支持的类型有输入框、文本框、下来选择框（单选&amp;多选）、日期时间器、数值等等类型。</a:t>
            </a:r>
            <a:endParaRPr lang="zh-CN" sz="2400" b="1" strike="noStrike" kern="0" spc="100" baseline="0" dirty="0">
              <a:solidFill>
                <a:schemeClr val="accent2">
                  <a:lumMod val="75000"/>
                </a:schemeClr>
              </a:solidFill>
              <a:latin typeface="Arial" panose="020B0604020202090204" pitchFamily="34" charset="0"/>
              <a:ea typeface="微软雅黑" panose="020B0503020204020204" charset="-122"/>
              <a:sym typeface="Helvetica Neue" panose="02000503000000020004"/>
            </a:endParaRPr>
          </a:p>
        </p:txBody>
      </p:sp>
      <p:sp>
        <p:nvSpPr>
          <p:cNvPr id="7" name="矩形 6"/>
          <p:cNvSpPr/>
          <p:nvPr>
            <p:custDataLst>
              <p:tags r:id="rId11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2"/>
            </p:custDataLst>
          </p:nvPr>
        </p:nvSpPr>
        <p:spPr>
          <a:xfrm>
            <a:off x="798830" y="505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13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创建用例模板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创建用例模板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点击页面【项目设置】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-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【更多选项】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-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【模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板管理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-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【用例模板】进入用例模板界面，点击创建模板可为该项目创建模板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04120" y="3402330"/>
            <a:ext cx="13945235" cy="81883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1287558" y="1567542"/>
            <a:ext cx="3096442" cy="56270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360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61"/>
          <p:cNvSpPr txBox="1"/>
          <p:nvPr>
            <p:custDataLst>
              <p:tags r:id="rId2"/>
            </p:custDataLst>
          </p:nvPr>
        </p:nvSpPr>
        <p:spPr>
          <a:xfrm>
            <a:off x="2431690" y="6427522"/>
            <a:ext cx="8099244" cy="1789378"/>
          </a:xfrm>
          <a:prstGeom prst="rect">
            <a:avLst/>
          </a:prstGeom>
          <a:noFill/>
        </p:spPr>
        <p:txBody>
          <a:bodyPr wrap="square" lIns="182880" tIns="0" rIns="182880" bIns="91440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2300" b="1" spc="15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通过本课程的学习，您将可以</a:t>
            </a:r>
            <a:endParaRPr lang="zh-CN" altLang="en-US" sz="2300" b="1" spc="15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60"/>
          <p:cNvSpPr txBox="1"/>
          <p:nvPr>
            <p:custDataLst>
              <p:tags r:id="rId3"/>
            </p:custDataLst>
          </p:nvPr>
        </p:nvSpPr>
        <p:spPr>
          <a:xfrm>
            <a:off x="2431690" y="4457700"/>
            <a:ext cx="8099244" cy="1944680"/>
          </a:xfrm>
          <a:prstGeom prst="rect">
            <a:avLst/>
          </a:prstGeom>
          <a:noFill/>
        </p:spPr>
        <p:txBody>
          <a:bodyPr wrap="square" lIns="182880" tIns="91440" rIns="182880" bIns="0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400" b="1" spc="38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课程目标</a:t>
            </a:r>
            <a:endParaRPr lang="zh-CN" altLang="en-US" sz="5400" b="1" spc="38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文本框 58"/>
          <p:cNvSpPr txBox="1"/>
          <p:nvPr>
            <p:custDataLst>
              <p:tags r:id="rId4"/>
            </p:custDataLst>
          </p:nvPr>
        </p:nvSpPr>
        <p:spPr>
          <a:xfrm>
            <a:off x="12149770" y="2924066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01.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文本框 61"/>
          <p:cNvSpPr txBox="1"/>
          <p:nvPr>
            <p:custDataLst>
              <p:tags r:id="rId5"/>
            </p:custDataLst>
          </p:nvPr>
        </p:nvSpPr>
        <p:spPr>
          <a:xfrm>
            <a:off x="14416544" y="2924066"/>
            <a:ext cx="7681087" cy="157735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项目权限设置。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文本框 58"/>
          <p:cNvSpPr txBox="1"/>
          <p:nvPr>
            <p:custDataLst>
              <p:tags r:id="rId6"/>
            </p:custDataLst>
          </p:nvPr>
        </p:nvSpPr>
        <p:spPr>
          <a:xfrm>
            <a:off x="12149770" y="4892284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02.</a:t>
            </a:r>
            <a:endParaRPr lang="en-US" altLang="zh-CN" sz="8000" b="1" spc="3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文本框 61"/>
          <p:cNvSpPr txBox="1"/>
          <p:nvPr>
            <p:custDataLst>
              <p:tags r:id="rId7"/>
            </p:custDataLst>
          </p:nvPr>
        </p:nvSpPr>
        <p:spPr>
          <a:xfrm>
            <a:off x="14416411" y="4892075"/>
            <a:ext cx="7962532" cy="157726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项目环境管理。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58"/>
          <p:cNvSpPr txBox="1"/>
          <p:nvPr>
            <p:custDataLst>
              <p:tags r:id="rId8"/>
            </p:custDataLst>
          </p:nvPr>
        </p:nvSpPr>
        <p:spPr>
          <a:xfrm>
            <a:off x="12149770" y="6860499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03.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文本框 61"/>
          <p:cNvSpPr txBox="1"/>
          <p:nvPr>
            <p:custDataLst>
              <p:tags r:id="rId9"/>
            </p:custDataLst>
          </p:nvPr>
        </p:nvSpPr>
        <p:spPr>
          <a:xfrm>
            <a:off x="14416544" y="6860499"/>
            <a:ext cx="7681087" cy="157735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文件管理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文本框 58"/>
          <p:cNvSpPr txBox="1"/>
          <p:nvPr>
            <p:custDataLst>
              <p:tags r:id="rId10"/>
            </p:custDataLst>
          </p:nvPr>
        </p:nvSpPr>
        <p:spPr>
          <a:xfrm>
            <a:off x="12158025" y="8730574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04.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4" name="文本框 61"/>
          <p:cNvSpPr txBox="1"/>
          <p:nvPr>
            <p:custDataLst>
              <p:tags r:id="rId11"/>
            </p:custDataLst>
          </p:nvPr>
        </p:nvSpPr>
        <p:spPr>
          <a:xfrm>
            <a:off x="14424799" y="8730574"/>
            <a:ext cx="7681087" cy="157735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模板管理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12"/>
            </p:custDataLst>
          </p:nvPr>
        </p:nvSpPr>
        <p:spPr>
          <a:xfrm>
            <a:off x="12229145" y="10890209"/>
            <a:ext cx="2217001" cy="157735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spc="3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05.</a:t>
            </a:r>
            <a:endParaRPr lang="en-US" altLang="zh-CN" sz="8000" b="1" spc="3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6" name="文本框 61"/>
          <p:cNvSpPr txBox="1"/>
          <p:nvPr>
            <p:custDataLst>
              <p:tags r:id="rId13"/>
            </p:custDataLst>
          </p:nvPr>
        </p:nvSpPr>
        <p:spPr>
          <a:xfrm>
            <a:off x="14424164" y="10890209"/>
            <a:ext cx="7681087" cy="157735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MeterSphere </a:t>
            </a:r>
            <a:r>
              <a:rPr lang="zh-CN" altLang="en-US" sz="32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项目环境管理。</a:t>
            </a:r>
            <a:endParaRPr lang="zh-CN" altLang="en-US" sz="32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创建用例模板（续）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用例模板说明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在用例模板界面上需要填写模板名称、添加字段、设置自定义字段等信息。在添加字段时可以设置是否必填，最后点击【保存】即可创建完毕。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39985" y="3762375"/>
            <a:ext cx="14088110" cy="7044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创建缺陷模板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36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创建用例模板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点击页面【项目设置】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-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【更多选项】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-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【模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板管理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-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【缺陷模板】进入缺陷模板界面，点击【创建缺陷模板】可为该项目创建缺陷模板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7585" y="3690620"/>
            <a:ext cx="14243050" cy="8362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创建缺陷模板（续）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用例模板说明</a:t>
            </a:r>
            <a:endParaRPr kumimoji="0" lang="zh-CN" sz="36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在缺陷模板界面上需要填写模板名称、添加字段、设置自定义字段等信息。在添加字段时可以设置是否必填，除此之外还要选择缺陷平台，最后点击【保存】即可创建完毕。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61905" y="3978275"/>
            <a:ext cx="13940790" cy="6970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文件管理介绍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2.5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文件管理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</a:t>
            </a:r>
            <a:endParaRPr lang="zh-CN" sz="360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文件管理主要是将平台的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 JAR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包、脚本、相关文件在项目级别中统一管理。用户可以在文件管理中上传文件，然在项目中引用。这样可以达到文件的复用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00615" y="3762375"/>
            <a:ext cx="14130020" cy="8296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添加文件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2.5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文件管理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1830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</a:t>
            </a:r>
            <a:endParaRPr lang="zh-CN" sz="3600" dirty="0">
              <a:solidFill>
                <a:srgbClr val="5E5E5E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点击左侧【项目设置】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菜单中的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【文件管理】按钮进入文件管理界面，点击【添加文件】可以为该项目添加文件，在文件界面中选中要上传的文件。最后点击【确定】按钮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87585" y="3114040"/>
            <a:ext cx="14243050" cy="8362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1819910" y="1355090"/>
            <a:ext cx="16343630" cy="935990"/>
          </a:xfrm>
          <a:ln>
            <a:noFill/>
          </a:ln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sz="6400" b="1">
                <a:solidFill>
                  <a:schemeClr val="accent1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小结</a:t>
            </a:r>
            <a:endParaRPr lang="zh-CN" altLang="en-US" sz="6400" b="1">
              <a:solidFill>
                <a:schemeClr val="accent1">
                  <a:lumMod val="5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047240" y="2537460"/>
            <a:ext cx="20946110" cy="9792970"/>
          </a:xfrm>
          <a:prstGeom prst="rect">
            <a:avLst/>
          </a:prstGeom>
          <a:noFill/>
          <a:ln>
            <a:noFill/>
          </a:ln>
        </p:spPr>
        <p:txBody>
          <a:bodyPr vert="horz" wrap="square" lIns="182880" tIns="91440" rIns="182880" bIns="91440" numCol="1" anchor="t" anchorCtr="0" compatLnSpc="1"/>
          <a:lstStyle>
            <a:lvl1pPr marL="480695" indent="-480695" algn="l" defTabSz="912495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1pPr>
            <a:lvl2pPr marL="836295" lvl="1" indent="-355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2pPr>
            <a:lvl3pPr marL="1143000" lvl="2" indent="-22860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  <a:defRPr sz="18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3pPr>
            <a:lvl4pPr marL="1598930" lvl="3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6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4pPr>
            <a:lvl5pPr marL="2056130" lvl="4" indent="-227330" algn="l" defTabSz="912495" rtl="0" eaLnBrk="1" fontAlgn="base" hangingPunct="1">
              <a:lnSpc>
                <a:spcPct val="15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Arial" panose="020B0604020202090204" pitchFamily="34" charset="0"/>
              <a:buChar char="•"/>
              <a:defRPr sz="1400" b="0" kern="1200">
                <a:solidFill>
                  <a:schemeClr val="tx1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cs"/>
                <a:sym typeface="Calibri" panose="020F0502020204030204" charset="0"/>
              </a:defRPr>
            </a:lvl5pPr>
            <a:lvl6pPr marL="3352800" lvl="5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6pPr>
            <a:lvl7pPr marL="3962400" lvl="6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7pPr>
            <a:lvl8pPr marL="4572000" lvl="7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8pPr>
            <a:lvl9pPr marL="5181600" lvl="8" indent="-304800" algn="l" defTabSz="913765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73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charset="0"/>
              </a:defRPr>
            </a:lvl9pPr>
          </a:lstStyle>
          <a:p>
            <a:r>
              <a:rPr lang="en-US" altLang="zh-CN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</a:t>
            </a:r>
            <a:r>
              <a:rPr lang="zh-CN" altLang="en-US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介绍了怎么在</a:t>
            </a:r>
            <a:r>
              <a:rPr lang="en-US" altLang="zh-CN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MeterSphere </a:t>
            </a:r>
            <a:r>
              <a:rPr lang="zh-CN" altLang="en-US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上创建用户组</a:t>
            </a:r>
            <a:r>
              <a:rPr lang="zh-CN" altLang="en-US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4800" b="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4800" spc="24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介绍了怎么给用户设置权限。</a:t>
            </a:r>
            <a:endParaRPr lang="zh-CN" altLang="en-US" sz="4800" spc="24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4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介绍了创建项目环境。</a:t>
            </a:r>
            <a:endParaRPr lang="zh-CN" altLang="en-US" sz="4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4800" kern="0" spc="1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介绍了怎么设置自定义字段和模板。</a:t>
            </a:r>
            <a:endParaRPr lang="zh-CN" altLang="en-US" sz="4800" kern="0" spc="1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buNone/>
            </a:pPr>
            <a:endParaRPr lang="zh-CN" altLang="en-US" sz="4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8" name="因为热爱-01.png" descr="因为热爱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9522" y="4804412"/>
            <a:ext cx="16484955" cy="41071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89" name="MeterSphere-反白.png" descr="MeterSphere-反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7" y="792011"/>
            <a:ext cx="5747928" cy="108297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7736185" y="10817543"/>
            <a:ext cx="4759960" cy="13728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8000" b="1" i="0" u="none" strike="noStrike" cap="none" spc="0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FillTx/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  <a:sym typeface="微软雅黑" panose="020B0503020204020204" charset="-122"/>
              </a:rPr>
              <a:t>谢谢！</a:t>
            </a:r>
            <a:endParaRPr kumimoji="0" lang="zh-CN" altLang="en-US" sz="8000" b="1" i="0" u="none" strike="noStrike" cap="none" spc="0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FillTx/>
              <a:latin typeface="黑体" panose="02010609060101010101" charset="-122"/>
              <a:ea typeface="黑体" panose="02010609060101010101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" name="MH_Entry_1"/>
          <p:cNvSpPr/>
          <p:nvPr>
            <p:custDataLst>
              <p:tags r:id="rId1"/>
            </p:custDataLst>
          </p:nvPr>
        </p:nvSpPr>
        <p:spPr>
          <a:xfrm>
            <a:off x="10859770" y="5401310"/>
            <a:ext cx="10325100" cy="1276350"/>
          </a:xfrm>
          <a:prstGeom prst="rect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 fontScale="90000"/>
          </a:bodyPr>
          <a:p>
            <a:pPr>
              <a:defRPr/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第二节 </a:t>
            </a: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项目设置</a:t>
            </a:r>
            <a:r>
              <a:rPr lang="zh-CN" sz="48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介绍</a:t>
            </a:r>
            <a:endParaRPr lang="zh-CN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MH_Others_1"/>
          <p:cNvSpPr/>
          <p:nvPr>
            <p:custDataLst>
              <p:tags r:id="rId2"/>
            </p:custDataLst>
          </p:nvPr>
        </p:nvSpPr>
        <p:spPr>
          <a:xfrm>
            <a:off x="10728990" y="5401350"/>
            <a:ext cx="136524" cy="127635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3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目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录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98"/>
          <p:cNvSpPr>
            <a:spLocks noChangeArrowheads="1"/>
          </p:cNvSpPr>
          <p:nvPr/>
        </p:nvSpPr>
        <p:spPr bwMode="auto">
          <a:xfrm>
            <a:off x="3322446" y="4480424"/>
            <a:ext cx="5334568" cy="5334566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76200">
            <a:solidFill>
              <a:srgbClr val="FFFFFF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9" name="Shape 99"/>
          <p:cNvSpPr>
            <a:spLocks noChangeArrowheads="1"/>
          </p:cNvSpPr>
          <p:nvPr/>
        </p:nvSpPr>
        <p:spPr bwMode="auto">
          <a:xfrm>
            <a:off x="2760294" y="3918274"/>
            <a:ext cx="6458870" cy="6458864"/>
          </a:xfrm>
          <a:custGeom>
            <a:avLst/>
            <a:gdLst>
              <a:gd name="T0" fmla="*/ 16796 w 19679"/>
              <a:gd name="T1" fmla="*/ 2882 h 19679"/>
              <a:gd name="T2" fmla="*/ 16796 w 19679"/>
              <a:gd name="T3" fmla="*/ 16796 h 19679"/>
              <a:gd name="T4" fmla="*/ 2882 w 19679"/>
              <a:gd name="T5" fmla="*/ 16796 h 19679"/>
              <a:gd name="T6" fmla="*/ 2882 w 19679"/>
              <a:gd name="T7" fmla="*/ 2882 h 19679"/>
              <a:gd name="T8" fmla="*/ 16796 w 19679"/>
              <a:gd name="T9" fmla="*/ 2882 h 19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9525">
            <a:solidFill>
              <a:srgbClr val="FFFFFF">
                <a:alpha val="65097"/>
              </a:srgbClr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91440" rIns="182880" bIns="91440"/>
          <a:lstStyle/>
          <a:p>
            <a:pPr eaLnBrk="0" hangingPunct="0"/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MH_Others_4"/>
          <p:cNvSpPr txBox="1"/>
          <p:nvPr>
            <p:custDataLst>
              <p:tags r:id="rId1"/>
            </p:custDataLst>
          </p:nvPr>
        </p:nvSpPr>
        <p:spPr>
          <a:xfrm rot="5400000">
            <a:off x="544830" y="6278880"/>
            <a:ext cx="8252460" cy="107632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6400" spc="400" dirty="0">
                <a:solidFill>
                  <a:srgbClr val="DDDDDD"/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CONTENTS</a:t>
            </a:r>
            <a:endParaRPr lang="zh-CN" altLang="en-US" sz="6400" spc="400" dirty="0">
              <a:solidFill>
                <a:srgbClr val="DDDDDD"/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2" name="MH_Others_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55160" y="3870960"/>
            <a:ext cx="3432810" cy="605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章</a:t>
            </a:r>
            <a:endParaRPr lang="en-US" altLang="zh-CN" sz="13200" dirty="0">
              <a:solidFill>
                <a:schemeClr val="accent1">
                  <a:lumMod val="50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  <a:p>
            <a:pPr algn="ctr"/>
            <a:r>
              <a:rPr lang="zh-CN" altLang="en-US" sz="13200" dirty="0">
                <a:solidFill>
                  <a:schemeClr val="accent1">
                    <a:lumMod val="50000"/>
                  </a:schemeClr>
                </a:solidFill>
                <a:latin typeface="思源黑体 CN Regular" panose="020B0200000000000000" pitchFamily="34" charset="-128"/>
                <a:ea typeface="思源黑体 CN Regular" panose="020B0200000000000000" pitchFamily="34" charset="-128"/>
                <a:cs typeface="+mn-ea"/>
                <a:sym typeface="+mn-lt"/>
              </a:rPr>
              <a:t>节</a:t>
            </a:r>
            <a:endParaRPr lang="zh-CN" altLang="en-US" sz="13200" dirty="0">
              <a:solidFill>
                <a:schemeClr val="accent1">
                  <a:lumMod val="50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3" name="直接连接符 27"/>
          <p:cNvSpPr/>
          <p:nvPr>
            <p:custDataLst>
              <p:tags r:id="rId3"/>
            </p:custDataLst>
          </p:nvPr>
        </p:nvSpPr>
        <p:spPr>
          <a:xfrm>
            <a:off x="10038110" y="5236446"/>
            <a:ext cx="815829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任意多边形: 形状 29"/>
          <p:cNvSpPr/>
          <p:nvPr>
            <p:custDataLst>
              <p:tags r:id="rId4"/>
            </p:custDataLst>
          </p:nvPr>
        </p:nvSpPr>
        <p:spPr>
          <a:xfrm>
            <a:off x="10880725" y="5297805"/>
            <a:ext cx="76339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2.1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项目成员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" name="直接连接符 30"/>
          <p:cNvSpPr/>
          <p:nvPr>
            <p:custDataLst>
              <p:tags r:id="rId5"/>
            </p:custDataLst>
          </p:nvPr>
        </p:nvSpPr>
        <p:spPr>
          <a:xfrm>
            <a:off x="10758170" y="677862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多边形: 形状 31"/>
          <p:cNvSpPr/>
          <p:nvPr>
            <p:custDataLst>
              <p:tags r:id="rId6"/>
            </p:custDataLst>
          </p:nvPr>
        </p:nvSpPr>
        <p:spPr>
          <a:xfrm>
            <a:off x="10845639" y="692965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3" name="MH_Entry_1"/>
          <p:cNvSpPr/>
          <p:nvPr>
            <p:custDataLst>
              <p:tags r:id="rId7"/>
            </p:custDataLst>
          </p:nvPr>
        </p:nvSpPr>
        <p:spPr>
          <a:xfrm>
            <a:off x="10168890" y="3810000"/>
            <a:ext cx="10248900" cy="12763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0" bIns="0" anchor="ctr">
            <a:normAutofit fontScale="90000"/>
          </a:bodyPr>
          <a:p>
            <a:pPr algn="l">
              <a:defRPr/>
            </a:pP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     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第二节 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系统设置</a:t>
            </a:r>
            <a:r>
              <a:rPr lang="zh-CN" sz="48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介绍</a:t>
            </a:r>
            <a:endParaRPr lang="zh-CN" altLang="en-US" sz="4800" b="1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MH_Others_1"/>
          <p:cNvSpPr/>
          <p:nvPr>
            <p:custDataLst>
              <p:tags r:id="rId8"/>
            </p:custDataLst>
          </p:nvPr>
        </p:nvSpPr>
        <p:spPr>
          <a:xfrm>
            <a:off x="10038974" y="3810040"/>
            <a:ext cx="136526" cy="12763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 sz="4800">
              <a:solidFill>
                <a:schemeClr val="accent1">
                  <a:lumMod val="50000"/>
                </a:schemeClr>
              </a:solidFill>
              <a:latin typeface="思源黑体 CN Regular" panose="020B0200000000000000" pitchFamily="34" charset="-128"/>
              <a:ea typeface="思源黑体 CN Regular" panose="020B0200000000000000" pitchFamily="34" charset="-128"/>
              <a:cs typeface="+mn-ea"/>
              <a:sym typeface="+mn-lt"/>
            </a:endParaRPr>
          </a:p>
        </p:txBody>
      </p:sp>
      <p:sp>
        <p:nvSpPr>
          <p:cNvPr id="4" name="任意多边形: 形状 29"/>
          <p:cNvSpPr/>
          <p:nvPr>
            <p:custDataLst>
              <p:tags r:id="rId9"/>
            </p:custDataLst>
          </p:nvPr>
        </p:nvSpPr>
        <p:spPr>
          <a:xfrm>
            <a:off x="10787380" y="6778625"/>
            <a:ext cx="78625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用户组与权限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直接连接符 30"/>
          <p:cNvSpPr/>
          <p:nvPr>
            <p:custDataLst>
              <p:tags r:id="rId10"/>
            </p:custDataLst>
          </p:nvPr>
        </p:nvSpPr>
        <p:spPr>
          <a:xfrm>
            <a:off x="10629265" y="825944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多边形: 形状 31"/>
          <p:cNvSpPr/>
          <p:nvPr>
            <p:custDataLst>
              <p:tags r:id="rId11"/>
            </p:custDataLst>
          </p:nvPr>
        </p:nvSpPr>
        <p:spPr>
          <a:xfrm>
            <a:off x="10751659" y="815393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直接连接符 30"/>
          <p:cNvSpPr/>
          <p:nvPr>
            <p:custDataLst>
              <p:tags r:id="rId12"/>
            </p:custDataLst>
          </p:nvPr>
        </p:nvSpPr>
        <p:spPr>
          <a:xfrm>
            <a:off x="10607675" y="9594215"/>
            <a:ext cx="7757160" cy="825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: 形状 31"/>
          <p:cNvSpPr/>
          <p:nvPr>
            <p:custDataLst>
              <p:tags r:id="rId13"/>
            </p:custDataLst>
          </p:nvPr>
        </p:nvSpPr>
        <p:spPr>
          <a:xfrm>
            <a:off x="10824049" y="8244738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5" name="任意多边形: 形状 29"/>
          <p:cNvSpPr/>
          <p:nvPr>
            <p:custDataLst>
              <p:tags r:id="rId14"/>
            </p:custDataLst>
          </p:nvPr>
        </p:nvSpPr>
        <p:spPr>
          <a:xfrm>
            <a:off x="10786745" y="8244840"/>
            <a:ext cx="7633970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2.3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项目环境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9" name="直接连接符 30"/>
          <p:cNvSpPr/>
          <p:nvPr>
            <p:custDataLst>
              <p:tags r:id="rId15"/>
            </p:custDataLst>
          </p:nvPr>
        </p:nvSpPr>
        <p:spPr>
          <a:xfrm>
            <a:off x="10592435" y="10936605"/>
            <a:ext cx="7931785" cy="1333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任意多边形: 形状 31"/>
          <p:cNvSpPr/>
          <p:nvPr>
            <p:custDataLst>
              <p:tags r:id="rId16"/>
            </p:custDataLst>
          </p:nvPr>
        </p:nvSpPr>
        <p:spPr>
          <a:xfrm>
            <a:off x="10103959" y="9810013"/>
            <a:ext cx="6404262" cy="1488124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algn="l" defTabSz="914400" rtl="0">
              <a:lnSpc>
                <a:spcPct val="100000"/>
              </a:lnSpc>
              <a:buClrTx/>
              <a:buSzTx/>
              <a:buFontTx/>
              <a:buNone/>
              <a:defRPr/>
            </a:pP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1" name="任意多边形: 形状 29"/>
          <p:cNvSpPr/>
          <p:nvPr>
            <p:custDataLst>
              <p:tags r:id="rId17"/>
            </p:custDataLst>
          </p:nvPr>
        </p:nvSpPr>
        <p:spPr>
          <a:xfrm>
            <a:off x="10786745" y="9587230"/>
            <a:ext cx="7793355" cy="1488440"/>
          </a:xfrm>
          <a:custGeom>
            <a:avLst/>
            <a:gdLst>
              <a:gd name="connsiteX0" fmla="*/ 0 w 3202131"/>
              <a:gd name="connsiteY0" fmla="*/ 0 h 744062"/>
              <a:gd name="connsiteX1" fmla="*/ 3202131 w 3202131"/>
              <a:gd name="connsiteY1" fmla="*/ 0 h 744062"/>
              <a:gd name="connsiteX2" fmla="*/ 3202131 w 3202131"/>
              <a:gd name="connsiteY2" fmla="*/ 744062 h 744062"/>
              <a:gd name="connsiteX3" fmla="*/ 0 w 3202131"/>
              <a:gd name="connsiteY3" fmla="*/ 744062 h 744062"/>
              <a:gd name="connsiteX4" fmla="*/ 0 w 3202131"/>
              <a:gd name="connsiteY4" fmla="*/ 0 h 74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131" h="744062">
                <a:moveTo>
                  <a:pt x="0" y="0"/>
                </a:moveTo>
                <a:lnTo>
                  <a:pt x="3202131" y="0"/>
                </a:lnTo>
                <a:lnTo>
                  <a:pt x="3202131" y="744062"/>
                </a:lnTo>
                <a:lnTo>
                  <a:pt x="0" y="7440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2400" tIns="152400" rIns="152400" bIns="152400" numCol="1" spcCol="1270" anchor="ctr" anchorCtr="0">
            <a:noAutofit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2.4 </a:t>
            </a:r>
            <a:r>
              <a:rPr lang="en-US" altLang="zh-CN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0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模板管理</a:t>
            </a:r>
            <a:endParaRPr lang="zh-CN" altLang="en-US" sz="4000" b="0" kern="120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项目成员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8260080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2.1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项目成员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1875" y="3114040"/>
            <a:ext cx="847598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功能介绍：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MeterSphere 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项目成员主要功能是项目成员管理，可以为项目指定项目成员，即哪些成员有项目角色，同时可对当前项目成员进行添加、修改及删除的操作。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79915" y="3114040"/>
            <a:ext cx="14758670" cy="6931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添加项目成员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997521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/>
          </a:bodyPr>
          <a:p>
            <a:pPr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2.1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项目成员（续）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975" y="3186430"/>
            <a:ext cx="879602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手动添加项目成员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点击左侧【项目设置】</a:t>
            </a:r>
            <a:r>
              <a:rPr lang="en-US" altLang="zh-CN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菜单中的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【项目成员】进入项目成员界面，点击【添加成员】可以为该项目添加项目成员，在</a:t>
            </a:r>
            <a:r>
              <a:rPr lang="zh-CN" altLang="en-US" sz="28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项目成员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界面上需要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选择成员和用户组等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信息，。最后点击【确定】按钮。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15830" y="3114040"/>
            <a:ext cx="14243050" cy="8362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43815" y="1530350"/>
            <a:ext cx="24384635" cy="1166495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用户组与权限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997521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用户组与权限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975" y="3186430"/>
            <a:ext cx="9107805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功能介绍：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indent="9144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797548545"/>
                </a:ext>
              </a:extLst>
            </a:pPr>
            <a:r>
              <a:rPr lang="en-US" altLang="zh-CN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MeterSphere </a:t>
            </a:r>
            <a:r>
              <a:rPr lang="zh-CN" altLang="en-US" sz="3600" b="0" dirty="0">
                <a:solidFill>
                  <a:srgbClr val="5E5E5E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用记组与权限主要功能是用户权限管理，可以为项目创建用户组，修改用户组权限、查看、删除用户组等功能。</a:t>
            </a:r>
            <a:endParaRPr kumimoji="0" lang="zh-CN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15830" y="3258185"/>
            <a:ext cx="14243050" cy="8362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530350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创建用户组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34935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用户组与权限（续）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创建用户组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点击左侧【项目设置】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菜单中的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【用户组与权限】进入用户组与权限界面，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点击【创建用户组】按钮创建自定义用户组，在新建用户组界面需要填写用户组</a:t>
            </a:r>
            <a:r>
              <a:rPr kumimoji="0" lang="zh-CN" sz="28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名称、描述、是否工作空间共享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。最后点击【确定】按钮。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175875" y="3834130"/>
            <a:ext cx="13969365" cy="82022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erSphere 的使命"/>
          <p:cNvSpPr txBox="1"/>
          <p:nvPr/>
        </p:nvSpPr>
        <p:spPr>
          <a:xfrm>
            <a:off x="-635" y="1386205"/>
            <a:ext cx="24384635" cy="1104900"/>
          </a:xfrm>
          <a:prstGeom prst="rect">
            <a:avLst/>
          </a:prstGeom>
          <a:ln w="12700">
            <a:miter lim="400000"/>
          </a:ln>
        </p:spPr>
        <p:txBody>
          <a:bodyPr wrap="square" tIns="91439" bIns="91439">
            <a:sp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修改用户组权限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71830" y="378460"/>
            <a:ext cx="11718925" cy="1260475"/>
          </a:xfrm>
          <a:prstGeom prst="rect">
            <a:avLst/>
          </a:prstGeom>
          <a:noFill/>
        </p:spPr>
        <p:txBody>
          <a:bodyPr wrap="square" lIns="127000" tIns="50800" rIns="127000" bIns="50800" rtlCol="0" anchor="t" anchorCtr="0">
            <a:normAutofit lnSpcReduction="20000"/>
          </a:bodyPr>
          <a:p>
            <a:pPr marL="0" lvl="0" indent="0" algn="l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kern="12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2.2 </a:t>
            </a:r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MeterSphere </a:t>
            </a:r>
            <a:r>
              <a:rPr lang="zh-CN" altLang="en-US" sz="440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用户组与权限（续）</a:t>
            </a:r>
            <a:endParaRPr lang="zh-CN" altLang="en-US" sz="4400" kern="1200" spc="260" dirty="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H="1">
            <a:off x="20955" y="450215"/>
            <a:ext cx="147320" cy="86487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3585" y="3186430"/>
            <a:ext cx="9090660" cy="48933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ctr" forceAA="0">
            <a:noAutofit/>
          </a:bodyPr>
          <a:p>
            <a:pPr marR="0" lvl="8" indent="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修改权限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  <a:p>
            <a:pPr marR="0" lvl="8" indent="711200" algn="l" defTabSz="821690" rtl="0" ea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选中已创建的用户组，点击修改</a:t>
            </a:r>
            <a:r>
              <a:rPr kumimoji="0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按钮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进入修改用户组权限界面</a:t>
            </a:r>
            <a:r>
              <a:rPr kumimoji="0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。在弹出的界面中编辑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用户的权限</a:t>
            </a:r>
            <a:r>
              <a:rPr kumimoji="0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，</a:t>
            </a:r>
            <a:r>
              <a:rPr kumimoji="0" lang="zh-CN" sz="2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 panose="02000503000000020004"/>
              </a:rPr>
              <a:t>比如勾选查询成员，该用户组有查询成员的权限，不勾选某个功能代码该用户组无该功能权限。</a:t>
            </a:r>
            <a:endParaRPr kumimoji="0" lang="zh-CN" sz="2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20020" y="3618230"/>
            <a:ext cx="13653135" cy="69145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18353_3*l_h_f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PP_MARK_KEY" val="6957ab56-f269-4e43-a859-720ac5b77114"/>
  <p:tag name="COMMONDATA" val="eyJoZGlkIjoiNDRiMTk4ODIzODAzN2IzZDgyZjE0OGNjODIwYWZmZjY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18353_3*l_h_i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18353_3*l_h_f*1_3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SLIDE_ID" val="diagram20218353_3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3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20218353"/>
  <p:tag name="KSO_WM_SLIDE_LAYOUT" val="a_b_l"/>
  <p:tag name="KSO_WM_SLIDE_LAYOUT_CNT" val="1_1_1"/>
</p:tagLst>
</file>

<file path=ppt/tags/tag18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1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1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2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3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MH" val="20171102112856"/>
  <p:tag name="MH_LIBRARY" val="CONTENTS"/>
  <p:tag name="MH_TYPE" val="ENTRY"/>
  <p:tag name="ID" val="553516"/>
  <p:tag name="MH_ORDER" val="1"/>
  <p:tag name="KSO_WM_BEAUTIFY_FLAG" val=""/>
</p:tagLst>
</file>

<file path=ppt/tags/tag29.xml><?xml version="1.0" encoding="utf-8"?>
<p:tagLst xmlns:p="http://schemas.openxmlformats.org/presentationml/2006/main">
  <p:tag name="MH" val="20171102112856"/>
  <p:tag name="MH_LIBRARY" val="CONTENTS"/>
  <p:tag name="MH_TYPE" val="OTHERS"/>
  <p:tag name="ID" val="553516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diagram20218353_3*i*3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18353_3*b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目录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18353_3*a*1"/>
  <p:tag name="KSO_WM_TEMPLATE_CATEGORY" val="diagram"/>
  <p:tag name="KSO_WM_TEMPLATE_INDEX" val="20218353"/>
  <p:tag name="KSO_WM_UNIT_LAYERLEVEL" val="1"/>
  <p:tag name="KSO_WM_TAG_VERSION" val="1.0"/>
  <p:tag name="KSO_WM_BEAUTIFY_FLAG" val="#wm#"/>
  <p:tag name="KSO_WM_UNIT_PRESET_TEXT" val="CONTENTS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18353_3*l_h_i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21_1*a*1"/>
  <p:tag name="KSO_WM_TEMPLATE_CATEGORY" val="diagram"/>
  <p:tag name="KSO_WM_TEMPLATE_INDEX" val="2020862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ab3936cfdd684812816a90192146dfe8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2be224ec78524ec6aa6c442169d1d142"/>
  <p:tag name="KSO_WM_UNIT_TEXT_FILL_FORE_SCHEMECOLOR_INDEX_BRIGHTNESS" val="0"/>
  <p:tag name="KSO_WM_UNIT_TEXT_FILL_FORE_SCHEMECOLOR_INDEX" val="13"/>
  <p:tag name="KSO_WM_UNIT_TEXT_FILL_TYPE" val="1"/>
  <p:tag name="KSO_WM_TEMPLATE_ASSEMBLE_XID" val="60656e7b4054ed1e2fb7f9b3"/>
  <p:tag name="KSO_WM_TEMPLATE_ASSEMBLE_GROUPID" val="60656e7b4054ed1e2fb7f9b3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8621_1*i*1"/>
  <p:tag name="KSO_WM_TEMPLATE_CATEGORY" val="diagram"/>
  <p:tag name="KSO_WM_TEMPLATE_INDEX" val="20208621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39982bc560c14d6093288c68d3375cc3&quot;,&quot;X&quot;:{&quot;Pos&quot;:1},&quot;Y&quot;:{&quot;Pos&quot;:1}},&quot;whChangeMode&quot;:0}"/>
  <p:tag name="KSO_WM_UNIT_PLACING_PICTURE_MD4" val="0"/>
  <p:tag name="KSO_WM_UNIT_DEC_AREA_ID" val="4d7223d3d2d6446ca50273c0eadf8cf9"/>
  <p:tag name="KSO_WM_CHIP_GROUPID" val="5ef20ba6a491bb0086638aec"/>
  <p:tag name="KSO_WM_CHIP_XID" val="5ef20ba6a491bb0086638aed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67"/>
  <p:tag name="KSO_WM_TEMPLATE_ASSEMBLE_XID" val="60656e7b4054ed1e2fb7f9b3"/>
  <p:tag name="KSO_WM_TEMPLATE_ASSEMBLE_GROUPID" val="60656e7b4054ed1e2fb7f9b3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07_2*l_h_i*1_1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07_2*l_h_i*1_1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307_2*l_h_i*1_1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-0.25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18353_3*l_h_f*1_1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PRESET_TEXT" val="单击此处添加正文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80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07_2*l_h_f*1_1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5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07_2*l_h_i*1_2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07_2*l_h_i*1_2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307_2*l_h_i*1_2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07_2*l_h_f*1_2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_BRIGHTNESS" val="-0.25"/>
  <p:tag name="KSO_WM_UNIT_TEXT_FILL_FORE_SCHEMECOLOR_INDEX" val="6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7.xml><?xml version="1.0" encoding="utf-8"?>
<p:tagLst xmlns:p="http://schemas.openxmlformats.org/presentationml/2006/main">
  <p:tag name="KSO_WM_SLIDE_ID" val="diagram20208621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21"/>
  <p:tag name="KSO_WM_SLIDE_LAYOUT" val="a_d"/>
  <p:tag name="KSO_WM_SLIDE_LAYOUT_CNT" val="1_1"/>
  <p:tag name="KSO_WM_SLIDE_TYPE" val="text"/>
  <p:tag name="KSO_WM_SLIDE_SUBTYPE" val="picTxt"/>
  <p:tag name="KSO_WM_SLIDE_SIZE" val="816*408"/>
  <p:tag name="KSO_WM_SLIDE_POSITION" val="72*60"/>
  <p:tag name="KSO_WM_TEMPLATE_MASTER_TYPE" val="0"/>
  <p:tag name="KSO_WM_TEMPLATE_COLOR_TYPE" val="1"/>
  <p:tag name="KSO_WM_SLIDE_CAN_ADD_NAVIGATION" val="1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01:32&quot;,&quot;maxSize&quot;:{&quot;size1&quot;:22.2},&quot;minSize&quot;:{&quot;size1&quot;:20},&quot;normalSize&quot;:{&quot;size1&quot;:20.00018518518518},&quot;subLayout&quot;:[{&quot;id&quot;:&quot;2021-04-01T15:01:32&quot;,&quot;margin&quot;:{&quot;bottom&quot;:0.02600000612437725,&quot;left&quot;:2.5399999618530273,&quot;right&quot;:2.5399999618530273,&quot;top&quot;:1.6929999589920044},&quot;type&quot;:0},{&quot;id&quot;:&quot;2021-04-01T15:01:32&quot;,&quot;margin&quot;:{&quot;bottom&quot;:2.5399999618530273,&quot;left&quot;:3.38700008392334,&quot;right&quot;:3.385999917984009,&quot;top&quot;:1.6929999589920044},&quot;type&quot;:0}],&quot;type&quot;:0}"/>
  <p:tag name="KSO_WM_CHIP_INFOS" val="{&quot;layout_type&quot;:&quot;topbottom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,&quot;support_features&quot;:[&quot;collage&quot;,&quot;carousel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3"/>
  <p:tag name="KSO_WM_TEMPLATE_ASSEMBLE_XID" val="60656e7b4054ed1e2fb7f9b3"/>
  <p:tag name="KSO_WM_TEMPLATE_ASSEMBLE_GROUPID" val="60656e7b4054ed1e2fb7f9b3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18353_3*l_h_i*1_2_1"/>
  <p:tag name="KSO_WM_TEMPLATE_CATEGORY" val="diagram"/>
  <p:tag name="KSO_WM_TEMPLATE_INDEX" val="20218353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069_1*a*1"/>
  <p:tag name="KSO_WM_TEMPLATE_CATEGORY" val="diagram"/>
  <p:tag name="KSO_WM_TEMPLATE_INDEX" val="20217069"/>
  <p:tag name="KSO_WM_UNIT_LAYERLEVEL" val="1"/>
  <p:tag name="KSO_WM_TAG_VERSION" val="1.0"/>
  <p:tag name="KSO_WM_BEAUTIFY_FLAG" val="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7d34eee6f014901845657622b69ecdd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88226f64087744e1a8841c51db8703b1"/>
  <p:tag name="KSO_WM_UNIT_TEXT_FILL_FORE_SCHEMECOLOR_INDEX_BRIGHTNESS" val="0"/>
  <p:tag name="KSO_WM_UNIT_TEXT_FILL_FORE_SCHEMECOLOR_INDEX" val="13"/>
  <p:tag name="KSO_WM_UNIT_TEXT_FILL_TYPE" val="1"/>
  <p:tag name="KSO_WM_TEMPLATE_ASSEMBLE_XID" val="606570524054ed1e2fb814c2"/>
  <p:tag name="KSO_WM_TEMPLATE_ASSEMBLE_GROUPID" val="606570524054ed1e2fb814c2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微软雅黑"/>
        <a:ea typeface="微软雅黑"/>
        <a:cs typeface="微软雅黑"/>
      </a:majorFont>
      <a:minorFont>
        <a:latin typeface="微软雅黑"/>
        <a:ea typeface="微软雅黑"/>
        <a:cs typeface="微软雅黑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微软雅黑"/>
        <a:cs typeface="微软雅黑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微软雅黑"/>
        <a:font script="Jpan" typeface="ＭＳ Ｐゴシック"/>
        <a:font script="Hang" typeface="맑은 고딕"/>
        <a:font script="Hans" typeface="宋体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2836</Words>
  <Application>WPS 文字</Application>
  <PresentationFormat>自定义</PresentationFormat>
  <Paragraphs>217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Helvetica Neue</vt:lpstr>
      <vt:lpstr>Helvetica Neue Medium</vt:lpstr>
      <vt:lpstr>微软雅黑</vt:lpstr>
      <vt:lpstr>汉仪旗黑</vt:lpstr>
      <vt:lpstr>Helvetica Neue Light</vt:lpstr>
      <vt:lpstr>Calibri</vt:lpstr>
      <vt:lpstr>Helvetica</vt:lpstr>
      <vt:lpstr>Times New Roman Bold</vt:lpstr>
      <vt:lpstr>黑体</vt:lpstr>
      <vt:lpstr>思源黑体 CN Regular</vt:lpstr>
      <vt:lpstr>汉仪书宋二KW</vt:lpstr>
      <vt:lpstr>汉仪中黑KW</vt:lpstr>
      <vt:lpstr>宋体</vt:lpstr>
      <vt:lpstr>Arial Unicode MS</vt:lpstr>
      <vt:lpstr>Monotype Corsiva</vt:lpstr>
      <vt:lpstr>Calibri</vt:lpstr>
      <vt:lpstr>Helvetica Neue</vt:lpstr>
      <vt:lpstr>苹方-简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李学军</cp:lastModifiedBy>
  <cp:revision>214</cp:revision>
  <dcterms:created xsi:type="dcterms:W3CDTF">2023-12-14T09:38:49Z</dcterms:created>
  <dcterms:modified xsi:type="dcterms:W3CDTF">2023-12-14T09:38:49Z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8C5ACEB28E1CFF0193022565A15FCF00_43</vt:lpwstr>
  </property>
  <property fmtid="{D5CDD505-2E9C-101B-9397-08002B2CF9AE}" pid="3" name="KSOProductBuildVer">
    <vt:lpwstr>2052-6.4.0.8550</vt:lpwstr>
  </property>
</Properties>
</file>