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465" r:id="rId3"/>
    <p:sldId id="947" r:id="rId5"/>
    <p:sldId id="700" r:id="rId6"/>
    <p:sldId id="1141" r:id="rId7"/>
    <p:sldId id="1119" r:id="rId8"/>
    <p:sldId id="1142" r:id="rId9"/>
    <p:sldId id="1097" r:id="rId10"/>
    <p:sldId id="1143" r:id="rId11"/>
    <p:sldId id="1144" r:id="rId12"/>
    <p:sldId id="1145" r:id="rId13"/>
    <p:sldId id="1146" r:id="rId14"/>
    <p:sldId id="1147" r:id="rId15"/>
    <p:sldId id="1148" r:id="rId16"/>
    <p:sldId id="1149" r:id="rId17"/>
    <p:sldId id="1159" r:id="rId18"/>
    <p:sldId id="1150" r:id="rId19"/>
    <p:sldId id="1151" r:id="rId20"/>
    <p:sldId id="1152" r:id="rId21"/>
    <p:sldId id="1153" r:id="rId22"/>
    <p:sldId id="1154" r:id="rId23"/>
    <p:sldId id="1155" r:id="rId24"/>
    <p:sldId id="1156" r:id="rId25"/>
    <p:sldId id="1157" r:id="rId26"/>
    <p:sldId id="1158" r:id="rId27"/>
    <p:sldId id="1130" r:id="rId28"/>
    <p:sldId id="1131" r:id="rId29"/>
  </p:sldIdLst>
  <p:sldSz cx="24384000" cy="13716000"/>
  <p:notesSz cx="6858000" cy="9144000"/>
  <p:custDataLst>
    <p:tags r:id="rId35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marL="0" marR="0" indent="2286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marL="0" marR="0" indent="4572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marL="0" marR="0" indent="6858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marL="0" marR="0" indent="9144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marL="0" marR="0" indent="11430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marL="0" marR="0" indent="13716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marL="0" marR="0" indent="16002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marL="0" marR="0" indent="18288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defaultTextStyle>
  <p:extLst>
    <p:ext uri="{EFAFB233-063F-42B5-8137-9DF3F51BA10A}">
      <p15:sldGuideLst xmlns:p15="http://schemas.microsoft.com/office/powerpoint/2012/main">
        <p15:guide id="1" orient="horz" pos="4931" userDrawn="1">
          <p15:clr>
            <a:srgbClr val="A4A3A4"/>
          </p15:clr>
        </p15:guide>
        <p15:guide id="2" pos="756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000" name="李学军_fiQfYzUF" initials="authorId_485605460" lastIdx="0" clrIdx="0"/>
  <p:cmAuthor id="2" name="作者" initials="A" lastIdx="0" clrIdx="1"/>
  <p:cmAuthor id="1" name="liu dongxue" initials="ld" lastIdx="2" clrIdx="0"/>
  <p:cmAuthor id="4" name="liusn" initials="l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06E"/>
    <a:srgbClr val="535353"/>
    <a:srgbClr val="633983"/>
    <a:srgbClr val="FFFFFF"/>
    <a:srgbClr val="7E3A91"/>
    <a:srgbClr val="783887"/>
    <a:srgbClr val="773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01"/>
    <p:restoredTop sz="94718"/>
  </p:normalViewPr>
  <p:slideViewPr>
    <p:cSldViewPr snapToObjects="1" showGuides="1">
      <p:cViewPr>
        <p:scale>
          <a:sx n="42" d="100"/>
          <a:sy n="42" d="100"/>
        </p:scale>
        <p:origin x="1632" y="888"/>
      </p:cViewPr>
      <p:guideLst>
        <p:guide orient="horz" pos="4931"/>
        <p:guide pos="75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gs" Target="tags/tag96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57984-FA77-460E-8204-A568D7213E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57984-FA77-460E-8204-A568D7213E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../media/image9.png"/><Relationship Id="rId3" Type="http://schemas.openxmlformats.org/officeDocument/2006/relationships/tags" Target="../tags/tag1.xm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2@2x.png" descr="2@2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397" y="1029012"/>
            <a:ext cx="5033353" cy="5254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¡¾pptÄ£°å¡¿MeterSphere-1920X1080-01.png" descr="¡¾pptÄ£°å¡¿MeterSphere-1920X1080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4" name="2@2x.png" descr="2@2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397" y="1029012"/>
            <a:ext cx="5033353" cy="5254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964" y="730250"/>
            <a:ext cx="21033056" cy="2651126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8964" y="3362326"/>
            <a:ext cx="10314989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3765" indent="0">
              <a:buNone/>
              <a:defRPr sz="4000" b="1"/>
            </a:lvl2pPr>
            <a:lvl3pPr marL="1828165" indent="0">
              <a:buNone/>
              <a:defRPr sz="3600" b="1"/>
            </a:lvl3pPr>
            <a:lvl4pPr marL="2741930" indent="0">
              <a:buNone/>
              <a:defRPr sz="3200" b="1"/>
            </a:lvl4pPr>
            <a:lvl5pPr marL="3656330" indent="0">
              <a:buNone/>
              <a:defRPr sz="3200" b="1"/>
            </a:lvl5pPr>
            <a:lvl6pPr marL="4570095" indent="0">
              <a:buNone/>
              <a:defRPr sz="3200" b="1"/>
            </a:lvl6pPr>
            <a:lvl7pPr marL="5484495" indent="0">
              <a:buNone/>
              <a:defRPr sz="3200" b="1"/>
            </a:lvl7pPr>
            <a:lvl8pPr marL="6398260" indent="0">
              <a:buNone/>
              <a:defRPr sz="3200" b="1"/>
            </a:lvl8pPr>
            <a:lvl9pPr marL="7312660" indent="0">
              <a:buNone/>
              <a:defRPr sz="3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8964" y="5010150"/>
            <a:ext cx="10314989" cy="736917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6249" y="3362326"/>
            <a:ext cx="1036577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3765" indent="0">
              <a:buNone/>
              <a:defRPr sz="4000" b="1"/>
            </a:lvl2pPr>
            <a:lvl3pPr marL="1828165" indent="0">
              <a:buNone/>
              <a:defRPr sz="3600" b="1"/>
            </a:lvl3pPr>
            <a:lvl4pPr marL="2741930" indent="0">
              <a:buNone/>
              <a:defRPr sz="3200" b="1"/>
            </a:lvl4pPr>
            <a:lvl5pPr marL="3656330" indent="0">
              <a:buNone/>
              <a:defRPr sz="3200" b="1"/>
            </a:lvl5pPr>
            <a:lvl6pPr marL="4570095" indent="0">
              <a:buNone/>
              <a:defRPr sz="3200" b="1"/>
            </a:lvl6pPr>
            <a:lvl7pPr marL="5484495" indent="0">
              <a:buNone/>
              <a:defRPr sz="3200" b="1"/>
            </a:lvl7pPr>
            <a:lvl8pPr marL="6398260" indent="0">
              <a:buNone/>
              <a:defRPr sz="3200" b="1"/>
            </a:lvl8pPr>
            <a:lvl9pPr marL="7312660" indent="0">
              <a:buNone/>
              <a:defRPr sz="3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6249" y="5010150"/>
            <a:ext cx="10365771" cy="736917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>
            <p:custDataLst>
              <p:tags r:id="rId3"/>
            </p:custDataLst>
          </p:nvPr>
        </p:nvSpPr>
        <p:spPr>
          <a:xfrm>
            <a:off x="-27300" y="-54592"/>
            <a:ext cx="24438596" cy="13770592"/>
          </a:xfrm>
          <a:prstGeom prst="rect">
            <a:avLst/>
          </a:prstGeom>
          <a:gradFill flip="none" rotWithShape="1">
            <a:gsLst>
              <a:gs pos="0">
                <a:srgbClr val="41ACC0">
                  <a:alpha val="92000"/>
                </a:srgbClr>
              </a:gs>
              <a:gs pos="61000">
                <a:srgbClr val="41ACC0">
                  <a:alpha val="66000"/>
                </a:srgbClr>
              </a:gs>
              <a:gs pos="100000">
                <a:srgbClr val="41ACC0">
                  <a:alpha val="32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>
              <a:latin typeface="+mn-ea"/>
              <a:sym typeface="微软雅黑" panose="020B0503020204020204" charset="-122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6238242" y="6454986"/>
            <a:ext cx="14401800" cy="185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400">
              <a:solidFill>
                <a:srgbClr val="41ACC0"/>
              </a:solidFill>
              <a:sym typeface="微软雅黑" panose="020B0503020204020204" charset="-122"/>
            </a:endParaRPr>
          </a:p>
        </p:txBody>
      </p:sp>
      <p:pic>
        <p:nvPicPr>
          <p:cNvPr id="23" name="图片 22" descr="10511689016790_.pic 拷贝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9596946" y="523242"/>
            <a:ext cx="4307840" cy="1708574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>
            <p:custDataLst>
              <p:tags r:id="rId5"/>
            </p:custDataLst>
          </p:nvPr>
        </p:nvSpPr>
        <p:spPr>
          <a:xfrm>
            <a:off x="6236968" y="4269318"/>
            <a:ext cx="11910060" cy="18148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00000"/>
              </a:lnSpc>
            </a:pPr>
            <a:r>
              <a:rPr lang="zh-CN" altLang="en-US" sz="5600" b="1" dirty="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为中国数字化转型</a:t>
            </a:r>
            <a:endParaRPr lang="zh-CN" altLang="en-US" sz="5600" b="1" dirty="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00000"/>
              </a:lnSpc>
            </a:pPr>
            <a:r>
              <a:rPr lang="zh-CN" altLang="en-US" sz="5600" b="1" dirty="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提供全生命周期质量保障</a:t>
            </a:r>
            <a:endParaRPr lang="zh-CN" altLang="en-US" sz="5600" b="1" dirty="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 userDrawn="1">
            <p:custDataLst>
              <p:tags r:id="rId6"/>
            </p:custDataLst>
          </p:nvPr>
        </p:nvSpPr>
        <p:spPr>
          <a:xfrm>
            <a:off x="11994726" y="11151868"/>
            <a:ext cx="11910060" cy="10763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r">
              <a:lnSpc>
                <a:spcPct val="100000"/>
              </a:lnSpc>
            </a:pPr>
            <a:r>
              <a:rPr lang="zh-CN" altLang="en-US" sz="6400" b="1" dirty="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谢谢！</a:t>
            </a:r>
            <a:endParaRPr lang="zh-CN" altLang="en-US" sz="6400" b="1" dirty="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FIT2CLOUD飞致云 logo 蓝色 无空白.png" descr="FIT2CLOUD飞致云 logo 蓝色 无空白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9512" y="1026458"/>
            <a:ext cx="5461001" cy="5667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911583" y="12682568"/>
            <a:ext cx="551003" cy="56436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MeterSphere-辅助图形-紫色.png" descr="MeterSphere-辅助图形-紫色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1157" y="231461"/>
            <a:ext cx="1134422" cy="131019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7" name="矩形"/>
          <p:cNvSpPr/>
          <p:nvPr userDrawn="1"/>
        </p:nvSpPr>
        <p:spPr>
          <a:xfrm>
            <a:off x="-21273" y="-19202"/>
            <a:ext cx="5106620" cy="258797"/>
          </a:xfrm>
          <a:prstGeom prst="rect">
            <a:avLst/>
          </a:prstGeom>
          <a:solidFill>
            <a:srgbClr val="783887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p>
            <a:pPr defTabSz="914400">
              <a:defRPr sz="24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3200"/>
          </a:p>
        </p:txBody>
      </p:sp>
      <p:pic>
        <p:nvPicPr>
          <p:cNvPr id="29" name="FIT2CLOUD飞致云 logo 蓝色 无空白.png" descr="FIT2CLOUD飞致云 logo 蓝色 无空白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55412" y="378123"/>
            <a:ext cx="5461001" cy="56674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_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【PPT 封面】MeterSphere-1920X1080.jpg" descr="【PPT 封面】MeterSphere-1920X108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2" name="2@2x.png" descr="2@2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397" y="1029012"/>
            <a:ext cx="5033353" cy="5254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2@2x.png" descr="2@2x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75397" y="1029012"/>
            <a:ext cx="5033353" cy="5254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2" name="【PPT封面】MeterSphere 2023（无文字）-1920X1080.jpg" descr="【PPT封面】MeterSphere 2023（无文字）-1920X1080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2" name="2@2x.png" descr="2@2x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02397" y="1156012"/>
            <a:ext cx="5033353" cy="52546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【ppt 尾页】MeterSphere-1920X1080.png" descr="【ppt 尾页】MeterSphere-1920X10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4" y="13073062"/>
            <a:ext cx="466267" cy="477670"/>
          </a:xfrm>
          <a:prstGeom prst="rect">
            <a:avLst/>
          </a:prstGeom>
        </p:spPr>
        <p:txBody>
          <a:bodyPr lIns="71436" tIns="71436" rIns="71436" bIns="71436"/>
          <a:lstStyle>
            <a:lvl1pPr defTabSz="821690"/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IT2CLOUD飞致云 logo 蓝色 无空白.png" descr="FIT2CLOUD飞致云 logo 蓝色 无空白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227447" y="762000"/>
            <a:ext cx="5461001" cy="5667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2pPr>
      <a:lvl3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3pPr>
      <a:lvl4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4pPr>
      <a:lvl5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5pPr>
      <a:lvl6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6pPr>
      <a:lvl7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7pPr>
      <a:lvl8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8pPr>
      <a:lvl9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9pPr>
    </p:titleStyle>
    <p:bodyStyle>
      <a:lvl1pPr marL="610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1055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1499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1944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2388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2833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6pPr>
      <a:lvl7pPr marL="3277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7pPr>
      <a:lvl8pPr marL="3722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8pPr>
      <a:lvl9pPr marL="4166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9pPr>
    </p:bodyStyle>
    <p:otherStyle>
      <a:lvl1pPr marL="0" marR="0" indent="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1pPr>
      <a:lvl2pPr marL="0" marR="0" indent="2286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2pPr>
      <a:lvl3pPr marL="0" marR="0" indent="4572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3pPr>
      <a:lvl4pPr marL="0" marR="0" indent="6858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4pPr>
      <a:lvl5pPr marL="0" marR="0" indent="9144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5pPr>
      <a:lvl6pPr marL="0" marR="0" indent="11430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6pPr>
      <a:lvl7pPr marL="0" marR="0" indent="13716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7pPr>
      <a:lvl8pPr marL="0" marR="0" indent="16002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8pPr>
      <a:lvl9pPr marL="0" marR="0" indent="18288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3" Type="http://schemas.openxmlformats.org/officeDocument/2006/relationships/slideLayout" Target="../slideLayouts/slideLayout10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5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3" Type="http://schemas.openxmlformats.org/officeDocument/2006/relationships/notesSlide" Target="../notesSlides/notesSlide3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tags" Target="../tags/tag20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0.xml"/><Relationship Id="rId6" Type="http://schemas.openxmlformats.org/officeDocument/2006/relationships/tags" Target="../tags/tag35.xml"/><Relationship Id="rId5" Type="http://schemas.openxmlformats.org/officeDocument/2006/relationships/image" Target="../media/image10.png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0.xml"/><Relationship Id="rId6" Type="http://schemas.openxmlformats.org/officeDocument/2006/relationships/tags" Target="../tags/tag40.xml"/><Relationship Id="rId5" Type="http://schemas.openxmlformats.org/officeDocument/2006/relationships/image" Target="../media/image11.png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5"/>
          <p:cNvSpPr txBox="1"/>
          <p:nvPr/>
        </p:nvSpPr>
        <p:spPr>
          <a:xfrm>
            <a:off x="9127628" y="9810954"/>
            <a:ext cx="6128744" cy="1843405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defTabSz="1828800">
              <a:defRPr b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3600" b="1" dirty="0" err="1">
                <a:latin typeface="Times New Roman Bold" panose="02020603050405020304" charset="0"/>
                <a:ea typeface="微软雅黑" panose="020B0503020204020204" charset="-122"/>
                <a:cs typeface="Times New Roman Bold" panose="02020603050405020304" charset="0"/>
                <a:sym typeface="微软雅黑" panose="020B0503020204020204" charset="-122"/>
              </a:rPr>
              <a:t>MeterSphere</a:t>
            </a:r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zh-CN" altLang="en-US" sz="3600" b="1" dirty="0">
                <a:latin typeface="黑体" panose="02010609060101010101" charset="-122"/>
                <a:ea typeface="黑体" panose="02010609060101010101" charset="-122"/>
                <a:cs typeface="微软雅黑" panose="020B0503020204020204" charset="-122"/>
                <a:sym typeface="微软雅黑" panose="020B0503020204020204" charset="-122"/>
              </a:rPr>
              <a:t>开源社区</a:t>
            </a:r>
            <a:endParaRPr lang="en-US" altLang="zh-CN" sz="3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endParaRPr lang="en-US" altLang="zh-CN" sz="3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r>
              <a:rPr lang="en-US" altLang="zh-CN" sz="3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2023</a:t>
            </a:r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年 </a:t>
            </a:r>
            <a:r>
              <a:rPr lang="en-US" altLang="zh-CN" sz="3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11 </a:t>
            </a:r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月</a:t>
            </a:r>
            <a:endParaRPr sz="3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一站式开源持续测试平台"/>
          <p:cNvSpPr txBox="1"/>
          <p:nvPr/>
        </p:nvSpPr>
        <p:spPr>
          <a:xfrm>
            <a:off x="8448040" y="5346065"/>
            <a:ext cx="14163040" cy="234251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noAutofit/>
          </a:bodyPr>
          <a:lstStyle>
            <a:lvl1pPr defTabSz="1828800">
              <a:defRPr sz="9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zh-CN" altLang="en-US" sz="8800" dirty="0">
                <a:solidFill>
                  <a:srgbClr val="FFFFFF"/>
                </a:solidFill>
                <a:latin typeface="+mj-ea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接口用例设计介绍</a:t>
            </a:r>
            <a:endParaRPr lang="zh-CN" altLang="en-US" sz="8800" dirty="0">
              <a:solidFill>
                <a:srgbClr val="FFFFFF"/>
              </a:solidFill>
              <a:latin typeface="+mj-ea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erSphere 的使命"/>
          <p:cNvSpPr txBox="1"/>
          <p:nvPr/>
        </p:nvSpPr>
        <p:spPr>
          <a:xfrm>
            <a:off x="-43815" y="1530350"/>
            <a:ext cx="24384635" cy="116649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Jmeter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函数介绍（续）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60120" y="377825"/>
            <a:ext cx="9602470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 lnSpcReduction="20000"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3.1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数据准备（续）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31875" y="3114040"/>
            <a:ext cx="10878185" cy="94303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RandomDate</a:t>
            </a: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：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随机生成日期。</a:t>
            </a:r>
            <a:endParaRPr kumimoji="0" 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Format string for DateTimeFormatter (optional) (default yyyy-MM-dd)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：日期格式化方法，默认为yyyy-MM-dd。</a:t>
            </a:r>
            <a:endParaRPr kumimoji="0" 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开始时间（可选）（默认：现在）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：</a:t>
            </a:r>
            <a:r>
              <a:rPr lang="zh-CN" sz="36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开始时间，默认现在。</a:t>
            </a:r>
            <a:endParaRPr lang="zh-CN" sz="3600" b="0" dirty="0">
              <a:solidFill>
                <a:srgbClr val="5E5E5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36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结束时间：随机生成的结束时间。</a:t>
            </a:r>
            <a:endParaRPr lang="zh-CN" sz="3600" b="0" dirty="0">
              <a:solidFill>
                <a:srgbClr val="5E5E5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存储结果的变量名（可选）：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保存生成的结果</a:t>
            </a: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。</a:t>
            </a:r>
            <a:endParaRPr kumimoji="0" 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引用方式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：${__RandomDate(yyyy-MM-dd,2017-02-03,2099-11-11,,)}</a:t>
            </a:r>
            <a:endParaRPr kumimoji="0" 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生成数据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：2074-10-13</a:t>
            </a:r>
            <a:endParaRPr kumimoji="0" 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976100" y="3978275"/>
            <a:ext cx="12005945" cy="88372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erSphere 的使命"/>
          <p:cNvSpPr txBox="1"/>
          <p:nvPr/>
        </p:nvSpPr>
        <p:spPr>
          <a:xfrm>
            <a:off x="-43815" y="1530350"/>
            <a:ext cx="24384635" cy="116649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Jmeter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函数介绍（续）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60120" y="377825"/>
            <a:ext cx="9602470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 lnSpcReduction="20000"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3.1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数据准备（续）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31875" y="3114040"/>
            <a:ext cx="10878185" cy="94303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time</a:t>
            </a: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：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获取当前时间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。</a:t>
            </a:r>
            <a:endParaRPr kumimoji="0" 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Format string for SimpleDateFormat (optional)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：生成时间的格式，如：yyyy-MM-dd hh:mm:ss。</a:t>
            </a:r>
            <a:endParaRPr lang="zh-CN" sz="3600" b="0" dirty="0">
              <a:solidFill>
                <a:srgbClr val="5E5E5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存储结果的变量名（可选）：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保存生成的结果</a:t>
            </a: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。</a:t>
            </a:r>
            <a:endParaRPr kumimoji="0" 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引用方式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：${__time(yyyy-MM-dd hh:mm:ss,)}</a:t>
            </a:r>
            <a:endParaRPr kumimoji="0" 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生成数据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：2023-12-20 11:35:30</a:t>
            </a:r>
            <a:endParaRPr kumimoji="0" 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616055" y="4265930"/>
            <a:ext cx="12304395" cy="90570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erSphere 的使命"/>
          <p:cNvSpPr txBox="1"/>
          <p:nvPr/>
        </p:nvSpPr>
        <p:spPr>
          <a:xfrm>
            <a:off x="-43815" y="1530350"/>
            <a:ext cx="24384635" cy="116649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Jmeter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函数介绍（续）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60120" y="377825"/>
            <a:ext cx="9602470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 lnSpcReduction="20000"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3.1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数据准备（续）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31875" y="3114040"/>
            <a:ext cx="10878185" cy="94303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timeShift</a:t>
            </a: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：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获取当前时间，可以将时间进行移位，对当前时间增加或者减少对应的时间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。</a:t>
            </a:r>
            <a:endParaRPr kumimoji="0" 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Format string for SimpleDateFormat (optional)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：生成时间的格式，如：yyyy-MM-dd hh:mm:ss。</a:t>
            </a:r>
            <a:endParaRPr kumimoji="0" 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360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Amount of seconds/minutes/hours/days to add (e.g. P2D : plus two days) (optional)：</a:t>
            </a:r>
            <a:r>
              <a:rPr lang="zh-CN" sz="36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时间偏移大小。</a:t>
            </a:r>
            <a:endParaRPr lang="zh-CN" sz="3600" b="0" dirty="0">
              <a:solidFill>
                <a:srgbClr val="5E5E5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存储结果的变量名（可选）：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保存生成的结果</a:t>
            </a: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。</a:t>
            </a:r>
            <a:endParaRPr kumimoji="0" 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引用方式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：${__timeShift(yyyy-MM-dd hh:mm:ss,,P-6D,,)}</a:t>
            </a:r>
            <a:endParaRPr kumimoji="0" 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生成数据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：2023-12-14 11:40:54</a:t>
            </a:r>
            <a:endParaRPr kumimoji="0" 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910060" y="3618230"/>
            <a:ext cx="12172315" cy="89604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erSphere 的使命"/>
          <p:cNvSpPr txBox="1"/>
          <p:nvPr/>
        </p:nvSpPr>
        <p:spPr>
          <a:xfrm>
            <a:off x="-43815" y="1530350"/>
            <a:ext cx="24384635" cy="116649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Jmeter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函数介绍（续）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60120" y="377825"/>
            <a:ext cx="9602470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 lnSpcReduction="20000"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3.1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数据准备（续）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31875" y="3114040"/>
            <a:ext cx="10878185" cy="94303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counter</a:t>
            </a: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：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获取当前时间，可以将时间进行移位，对当前时间增加或者减少对应的时间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。</a:t>
            </a:r>
            <a:endParaRPr kumimoji="0" 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第一个参数：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TRUE，每个用户有自己的计数器；FALSE，使用全局计数器</a:t>
            </a: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。</a:t>
            </a:r>
            <a:endParaRPr kumimoji="0" 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存储结果的变量名（可选）：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保存生成的结果</a:t>
            </a: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。</a:t>
            </a:r>
            <a:endParaRPr kumimoji="0" 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引用方式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：${__counter(,)}</a:t>
            </a:r>
            <a:endParaRPr kumimoji="0" 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生成数据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：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1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839700" y="4424680"/>
            <a:ext cx="11030585" cy="81197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erSphere 的使命"/>
          <p:cNvSpPr txBox="1"/>
          <p:nvPr/>
        </p:nvSpPr>
        <p:spPr>
          <a:xfrm>
            <a:off x="-43815" y="1530350"/>
            <a:ext cx="24384635" cy="116649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Jmeter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函数介绍（续）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60120" y="377825"/>
            <a:ext cx="9602470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 lnSpcReduction="20000"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3.1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数据准备（续）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31875" y="3114040"/>
            <a:ext cx="10878185" cy="94303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digest</a:t>
            </a: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：参数加密码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。</a:t>
            </a:r>
            <a:endParaRPr kumimoji="0" 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Digest algorithm：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算法摘要</a:t>
            </a: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。</a:t>
            </a:r>
            <a:endParaRPr kumimoji="0" lang="zh-CN" sz="360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String to be hashed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：要散列的字符串。</a:t>
            </a:r>
            <a:endParaRPr kumimoji="0" 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存储结果的变量名（可选）：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保存生成的结果</a:t>
            </a: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。</a:t>
            </a:r>
            <a:endParaRPr kumimoji="0" 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引用方式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：${__digest(MD5,123456,,,)}</a:t>
            </a:r>
            <a:endParaRPr kumimoji="0" 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生成数据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：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e10adc3949ba59abbe56e057f20f883e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839700" y="4424680"/>
            <a:ext cx="11030585" cy="81197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erSphere 的使命"/>
          <p:cNvSpPr txBox="1"/>
          <p:nvPr/>
        </p:nvSpPr>
        <p:spPr>
          <a:xfrm>
            <a:off x="-43815" y="1530350"/>
            <a:ext cx="24384635" cy="116649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Jmeter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函数介绍（续）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60120" y="377825"/>
            <a:ext cx="9602470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 lnSpcReduction="20000"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3.1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数据准备（续）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31875" y="3114040"/>
            <a:ext cx="10878185" cy="94303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intSum</a:t>
            </a: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：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计划两个或者多个整数的总和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。</a:t>
            </a:r>
            <a:endParaRPr kumimoji="0" 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First number：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第一个要添加的整数</a:t>
            </a: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。</a:t>
            </a:r>
            <a:endParaRPr kumimoji="0" lang="zh-CN" sz="360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Second number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：	第二个要添加的整数。</a:t>
            </a:r>
            <a:endParaRPr kumimoji="0" 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存储结果的变量名（可选）：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保存生成的结果</a:t>
            </a: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。</a:t>
            </a:r>
            <a:endParaRPr kumimoji="0" 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引用方式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：${__intSum(1,3,)}</a:t>
            </a:r>
            <a:endParaRPr kumimoji="0" 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生成数据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：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4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336145" y="4770120"/>
            <a:ext cx="11187430" cy="81076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erSphere 的使命"/>
          <p:cNvSpPr txBox="1"/>
          <p:nvPr/>
        </p:nvSpPr>
        <p:spPr>
          <a:xfrm>
            <a:off x="-43815" y="1530350"/>
            <a:ext cx="24384635" cy="116649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MeterSphere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中使用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Jmeter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函数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60120" y="377825"/>
            <a:ext cx="9602470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 lnSpcReduction="20000"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3.1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数据准备（续）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31875" y="3114040"/>
            <a:ext cx="10878185" cy="94303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695700" y="5057775"/>
            <a:ext cx="17297400" cy="78962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12235" y="2969895"/>
            <a:ext cx="16342360" cy="1804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p>
            <a:pPr marR="0" indent="91440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在 API 或者接口 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CASE 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中将字段值换成函数，在执行接口用例时会自动生成数据。</a:t>
            </a:r>
            <a:endParaRPr kumimoji="0" 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erSphere 的使命"/>
          <p:cNvSpPr txBox="1"/>
          <p:nvPr/>
        </p:nvSpPr>
        <p:spPr>
          <a:xfrm>
            <a:off x="-43815" y="1530350"/>
            <a:ext cx="24384635" cy="116649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数据库操作</a:t>
            </a:r>
            <a:endParaRPr 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60120" y="377825"/>
            <a:ext cx="9602470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 lnSpcReduction="20000"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3.1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数据准备（续）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841308" y="3114040"/>
            <a:ext cx="18701385" cy="27368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R="0" indent="91440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lang="en-US" sz="36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MeterSphere </a:t>
            </a:r>
            <a:r>
              <a:rPr lang="zh-CN" altLang="en-US" sz="36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支持连接数据库，用户可以从数据库查询数据，将查到的数据保存到变量中，然后作为接口的请求参数，比如从数据库查询用户名和密码，将用户名和密码做为接口请求参数</a:t>
            </a:r>
            <a:r>
              <a:rPr lang="zh-CN" sz="36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。</a:t>
            </a:r>
            <a:endParaRPr kumimoji="0" 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491673" y="5922010"/>
            <a:ext cx="15400655" cy="73234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erSphere 的使命"/>
          <p:cNvSpPr txBox="1"/>
          <p:nvPr/>
        </p:nvSpPr>
        <p:spPr>
          <a:xfrm>
            <a:off x="-43815" y="1530350"/>
            <a:ext cx="24384635" cy="116649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如何使用数据库参数</a:t>
            </a:r>
            <a:endParaRPr 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60120" y="377825"/>
            <a:ext cx="9602470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 lnSpcReduction="20000"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3.1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数据准备（续）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651125" y="2719070"/>
            <a:ext cx="18891885" cy="37699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第一步</a:t>
            </a:r>
            <a:r>
              <a:rPr lang="en-US" altLang="zh-CN" sz="360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 </a:t>
            </a:r>
            <a:r>
              <a:rPr lang="zh-CN" altLang="en-US" sz="360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配置数据源</a:t>
            </a:r>
            <a:endParaRPr lang="en-US" sz="3600" b="0" dirty="0">
              <a:solidFill>
                <a:srgbClr val="5E5E5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indent="91440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lang="zh-CN" sz="36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点击【项目设置】的【项目环境】进入环境列表，选中某环境，点击【编辑】进入环境配置页面。</a:t>
            </a:r>
            <a:endParaRPr kumimoji="0" 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130800" y="6210300"/>
            <a:ext cx="14122400" cy="67024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erSphere 的使命"/>
          <p:cNvSpPr txBox="1"/>
          <p:nvPr/>
        </p:nvSpPr>
        <p:spPr>
          <a:xfrm>
            <a:off x="-43815" y="1530350"/>
            <a:ext cx="24384635" cy="116649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如何使用数据库参数</a:t>
            </a:r>
            <a:endParaRPr 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60120" y="377825"/>
            <a:ext cx="9602470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 lnSpcReduction="20000"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3.1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数据准备（续）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651125" y="2719070"/>
            <a:ext cx="18891885" cy="37699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第二步</a:t>
            </a:r>
            <a:r>
              <a:rPr lang="en-US" altLang="zh-CN" sz="360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 </a:t>
            </a:r>
            <a:r>
              <a:rPr lang="zh-CN" altLang="en-US" sz="360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填写数据源信息</a:t>
            </a:r>
            <a:endParaRPr lang="en-US" sz="3600" b="0" dirty="0">
              <a:solidFill>
                <a:srgbClr val="5E5E5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indent="91440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lang="zh-CN" sz="36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点击【数据库配置】进入数据库配置页面，填写</a:t>
            </a:r>
            <a:r>
              <a:rPr lang="zh-CN" sz="360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数据库名称</a:t>
            </a:r>
            <a:r>
              <a:rPr lang="zh-CN" sz="36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、</a:t>
            </a:r>
            <a:r>
              <a:rPr lang="zh-CN" sz="360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数据库库驱动</a:t>
            </a:r>
            <a:r>
              <a:rPr lang="zh-CN" sz="36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、</a:t>
            </a:r>
            <a:r>
              <a:rPr lang="zh-CN" sz="360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数据库连接</a:t>
            </a:r>
            <a:r>
              <a:rPr lang="en-US" altLang="zh-CN" sz="360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 URL</a:t>
            </a:r>
            <a:r>
              <a:rPr lang="zh-CN" altLang="en-US" sz="36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、</a:t>
            </a:r>
            <a:r>
              <a:rPr lang="zh-CN" altLang="en-US" sz="360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用户名</a:t>
            </a:r>
            <a:r>
              <a:rPr lang="zh-CN" altLang="en-US" sz="36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、</a:t>
            </a:r>
            <a:r>
              <a:rPr lang="zh-CN" altLang="en-US" sz="360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密码</a:t>
            </a:r>
            <a:r>
              <a:rPr lang="zh-CN" altLang="en-US" sz="36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等信息</a:t>
            </a:r>
            <a:r>
              <a:rPr lang="zh-CN" sz="36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。</a:t>
            </a:r>
            <a:endParaRPr kumimoji="0" 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847908" y="5922010"/>
            <a:ext cx="14653895" cy="68922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1287558" y="1567542"/>
            <a:ext cx="3096442" cy="5627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1"/>
          <p:cNvSpPr txBox="1"/>
          <p:nvPr>
            <p:custDataLst>
              <p:tags r:id="rId2"/>
            </p:custDataLst>
          </p:nvPr>
        </p:nvSpPr>
        <p:spPr>
          <a:xfrm>
            <a:off x="2431690" y="6427522"/>
            <a:ext cx="8099244" cy="1789378"/>
          </a:xfrm>
          <a:prstGeom prst="rect">
            <a:avLst/>
          </a:prstGeom>
          <a:noFill/>
        </p:spPr>
        <p:txBody>
          <a:bodyPr wrap="square" lIns="182880" tIns="0" rIns="182880" bIns="91440" rtlCol="0" anchor="t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300" b="1" spc="15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通过本课程的学习，您将可以</a:t>
            </a:r>
            <a:endParaRPr lang="zh-CN" altLang="en-US" sz="2300" b="1" spc="15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文本框 60"/>
          <p:cNvSpPr txBox="1"/>
          <p:nvPr>
            <p:custDataLst>
              <p:tags r:id="rId3"/>
            </p:custDataLst>
          </p:nvPr>
        </p:nvSpPr>
        <p:spPr>
          <a:xfrm>
            <a:off x="2431690" y="4457700"/>
            <a:ext cx="8099244" cy="1944680"/>
          </a:xfrm>
          <a:prstGeom prst="rect">
            <a:avLst/>
          </a:prstGeom>
          <a:noFill/>
        </p:spPr>
        <p:txBody>
          <a:bodyPr wrap="square" lIns="182880" tIns="91440" rIns="182880" bIns="0" rtlCol="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400" b="1" spc="38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课程目标</a:t>
            </a:r>
            <a:endParaRPr lang="zh-CN" altLang="en-US" sz="5400" b="1" spc="38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文本框 58"/>
          <p:cNvSpPr txBox="1"/>
          <p:nvPr>
            <p:custDataLst>
              <p:tags r:id="rId4"/>
            </p:custDataLst>
          </p:nvPr>
        </p:nvSpPr>
        <p:spPr>
          <a:xfrm>
            <a:off x="12149770" y="2924066"/>
            <a:ext cx="2217001" cy="1577353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0" b="1" spc="3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01.</a:t>
            </a:r>
            <a:endParaRPr lang="en-US" altLang="zh-CN" sz="8000" b="1" spc="3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文本框 61"/>
          <p:cNvSpPr txBox="1"/>
          <p:nvPr>
            <p:custDataLst>
              <p:tags r:id="rId5"/>
            </p:custDataLst>
          </p:nvPr>
        </p:nvSpPr>
        <p:spPr>
          <a:xfrm>
            <a:off x="14416405" y="2924175"/>
            <a:ext cx="8839835" cy="157734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了解</a:t>
            </a:r>
            <a:r>
              <a:rPr lang="en-US" altLang="zh-CN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en-US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Jmeter </a:t>
            </a:r>
            <a:r>
              <a:rPr lang="zh-CN" altLang="en-US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函数使用。</a:t>
            </a:r>
            <a:endParaRPr lang="zh-CN" altLang="en-US" sz="3200" spc="24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3" name="文本框 58"/>
          <p:cNvSpPr txBox="1"/>
          <p:nvPr>
            <p:custDataLst>
              <p:tags r:id="rId6"/>
            </p:custDataLst>
          </p:nvPr>
        </p:nvSpPr>
        <p:spPr>
          <a:xfrm>
            <a:off x="12149770" y="4892284"/>
            <a:ext cx="2217001" cy="1577353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0" b="1" spc="3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02.</a:t>
            </a:r>
            <a:endParaRPr lang="en-US" altLang="zh-CN" sz="8000" b="1" spc="3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4" name="文本框 61"/>
          <p:cNvSpPr txBox="1"/>
          <p:nvPr>
            <p:custDataLst>
              <p:tags r:id="rId7"/>
            </p:custDataLst>
          </p:nvPr>
        </p:nvSpPr>
        <p:spPr>
          <a:xfrm>
            <a:off x="14416411" y="4892075"/>
            <a:ext cx="7962532" cy="157726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了解</a:t>
            </a:r>
            <a:r>
              <a:rPr lang="en-US" altLang="zh-CN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数据库查询使用</a:t>
            </a:r>
            <a:r>
              <a:rPr lang="zh-CN" altLang="en-US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3200" spc="24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6" name="文本框 58"/>
          <p:cNvSpPr txBox="1"/>
          <p:nvPr>
            <p:custDataLst>
              <p:tags r:id="rId8"/>
            </p:custDataLst>
          </p:nvPr>
        </p:nvSpPr>
        <p:spPr>
          <a:xfrm>
            <a:off x="12149770" y="6860499"/>
            <a:ext cx="2217001" cy="1577353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0" b="1" spc="3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03.</a:t>
            </a:r>
            <a:endParaRPr lang="en-US" altLang="zh-CN" sz="8000" b="1" spc="3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7" name="文本框 61"/>
          <p:cNvSpPr txBox="1"/>
          <p:nvPr>
            <p:custDataLst>
              <p:tags r:id="rId9"/>
            </p:custDataLst>
          </p:nvPr>
        </p:nvSpPr>
        <p:spPr>
          <a:xfrm>
            <a:off x="14416405" y="6860540"/>
            <a:ext cx="8565515" cy="157734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了解脚本造数使用。</a:t>
            </a:r>
            <a:endParaRPr lang="zh-CN" altLang="en-US" sz="3200" spc="24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文本框 58"/>
          <p:cNvSpPr txBox="1"/>
          <p:nvPr>
            <p:custDataLst>
              <p:tags r:id="rId10"/>
            </p:custDataLst>
          </p:nvPr>
        </p:nvSpPr>
        <p:spPr>
          <a:xfrm>
            <a:off x="12158025" y="8730574"/>
            <a:ext cx="2217001" cy="1577353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0" b="1" spc="3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04.</a:t>
            </a:r>
            <a:endParaRPr lang="en-US" altLang="zh-CN" sz="8000" b="1" spc="3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文本框 61"/>
          <p:cNvSpPr txBox="1"/>
          <p:nvPr>
            <p:custDataLst>
              <p:tags r:id="rId11"/>
            </p:custDataLst>
          </p:nvPr>
        </p:nvSpPr>
        <p:spPr>
          <a:xfrm>
            <a:off x="14424660" y="8730615"/>
            <a:ext cx="8784590" cy="157734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掌握接口用例参数化。</a:t>
            </a:r>
            <a:endParaRPr lang="zh-CN" altLang="en-US" sz="3200" spc="24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custDataLst>
      <p:tags r:id="rId12"/>
    </p:custData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erSphere 的使命"/>
          <p:cNvSpPr txBox="1"/>
          <p:nvPr/>
        </p:nvSpPr>
        <p:spPr>
          <a:xfrm>
            <a:off x="-43815" y="1530350"/>
            <a:ext cx="24384635" cy="116649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如何使用数据库参数</a:t>
            </a:r>
            <a:endParaRPr 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60120" y="377825"/>
            <a:ext cx="9602470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 lnSpcReduction="20000"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3.1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数据准备（续）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651125" y="2719070"/>
            <a:ext cx="18891885" cy="37699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第三步</a:t>
            </a:r>
            <a:r>
              <a:rPr lang="en-US" altLang="zh-CN" sz="360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 </a:t>
            </a:r>
            <a:r>
              <a:rPr lang="zh-CN" altLang="en-US" sz="360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检验数据源</a:t>
            </a:r>
            <a:endParaRPr lang="en-US" sz="3600" b="0" dirty="0">
              <a:solidFill>
                <a:srgbClr val="5E5E5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indent="91440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lang="zh-CN" sz="36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填写好数据源信息后，点击【检验】验证数据源信息是否正确，如果提示连接成功，说明数据源信息是正确的。</a:t>
            </a:r>
            <a:endParaRPr kumimoji="0" 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372928" y="5922010"/>
            <a:ext cx="15638145" cy="72732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erSphere 的使命"/>
          <p:cNvSpPr txBox="1"/>
          <p:nvPr/>
        </p:nvSpPr>
        <p:spPr>
          <a:xfrm>
            <a:off x="-43815" y="1530350"/>
            <a:ext cx="24384635" cy="116649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如何使用数据库参数</a:t>
            </a:r>
            <a:endParaRPr 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60120" y="377825"/>
            <a:ext cx="9602470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 lnSpcReduction="20000"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3.1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数据准备（续）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651125" y="2719070"/>
            <a:ext cx="18891885" cy="37699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第四步</a:t>
            </a:r>
            <a:r>
              <a:rPr lang="en-US" altLang="zh-CN" sz="360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 </a:t>
            </a:r>
            <a:r>
              <a:rPr lang="zh-CN" sz="360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保存数据源</a:t>
            </a:r>
            <a:endParaRPr lang="en-US" sz="3600" b="0" dirty="0">
              <a:solidFill>
                <a:srgbClr val="5E5E5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indent="91440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lang="zh-CN" sz="36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数据源校验通过后，点击【添加】按钮添加数据源，最后点击【确定】保存数据源。</a:t>
            </a:r>
            <a:endParaRPr kumimoji="0" 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475163" y="5633720"/>
            <a:ext cx="15433675" cy="73044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erSphere 的使命"/>
          <p:cNvSpPr txBox="1"/>
          <p:nvPr/>
        </p:nvSpPr>
        <p:spPr>
          <a:xfrm>
            <a:off x="-43815" y="1530350"/>
            <a:ext cx="24384635" cy="116649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如何使用数据库参数</a:t>
            </a:r>
            <a:endParaRPr 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60120" y="377825"/>
            <a:ext cx="9602470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 lnSpcReduction="20000"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3.1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数据准备（续）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651125" y="2719070"/>
            <a:ext cx="18891885" cy="37699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第五步</a:t>
            </a:r>
            <a:r>
              <a:rPr lang="en-US" altLang="zh-CN" sz="360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 </a:t>
            </a:r>
            <a:r>
              <a:rPr lang="zh-CN" altLang="en-US" sz="360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添加</a:t>
            </a:r>
            <a:r>
              <a:rPr lang="zh-CN" sz="360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前置</a:t>
            </a:r>
            <a:r>
              <a:rPr lang="en-US" altLang="zh-CN" sz="360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 SQL</a:t>
            </a:r>
            <a:endParaRPr lang="en-US" sz="3600" b="0" dirty="0">
              <a:solidFill>
                <a:srgbClr val="5E5E5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indent="91440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lang="zh-CN" sz="36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进入</a:t>
            </a:r>
            <a:r>
              <a:rPr lang="en-US" altLang="zh-CN" sz="36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 CASE </a:t>
            </a:r>
            <a:r>
              <a:rPr lang="zh-CN" altLang="en-US" sz="36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编辑界面，点击【前置操作】进入前置操作界面，点击【前置脚本】在弹出的下拉框中选择【前置</a:t>
            </a:r>
            <a:r>
              <a:rPr lang="en-US" altLang="zh-CN" sz="36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 SQL</a:t>
            </a:r>
            <a:r>
              <a:rPr lang="zh-CN" altLang="en-US" sz="36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】添加前置</a:t>
            </a:r>
            <a:r>
              <a:rPr lang="en-US" altLang="zh-CN" sz="36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 SQL</a:t>
            </a:r>
            <a:r>
              <a:rPr lang="zh-CN" sz="36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。</a:t>
            </a:r>
            <a:endParaRPr kumimoji="0" 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919980" y="6282055"/>
            <a:ext cx="14648815" cy="67246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erSphere 的使命"/>
          <p:cNvSpPr txBox="1"/>
          <p:nvPr/>
        </p:nvSpPr>
        <p:spPr>
          <a:xfrm>
            <a:off x="-43815" y="1530350"/>
            <a:ext cx="24384635" cy="116649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如何使用数据库参数</a:t>
            </a:r>
            <a:endParaRPr 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60120" y="377825"/>
            <a:ext cx="9602470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 lnSpcReduction="20000"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3.1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数据准备（续）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651125" y="2719070"/>
            <a:ext cx="18891885" cy="37699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第五步</a:t>
            </a:r>
            <a:r>
              <a:rPr lang="en-US" altLang="zh-CN" sz="360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 </a:t>
            </a:r>
            <a:r>
              <a:rPr lang="zh-CN" sz="360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配置</a:t>
            </a:r>
            <a:r>
              <a:rPr lang="en-US" altLang="zh-CN" sz="360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 SQL </a:t>
            </a:r>
            <a:r>
              <a:rPr lang="zh-CN" altLang="en-US" sz="360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信息</a:t>
            </a:r>
            <a:endParaRPr lang="en-US" sz="3600" b="0" dirty="0">
              <a:solidFill>
                <a:srgbClr val="5E5E5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indent="91440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lang="zh-CN" sz="36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在【运行环境】中选择刚配置好的环境，选择【数据库名称】，在</a:t>
            </a:r>
            <a:r>
              <a:rPr lang="en-US" altLang="zh-CN" sz="36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 SQL </a:t>
            </a:r>
            <a:r>
              <a:rPr lang="zh-CN" altLang="en-US" sz="36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脚本中填写</a:t>
            </a:r>
            <a:r>
              <a:rPr lang="en-US" altLang="zh-CN" sz="36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 sql</a:t>
            </a:r>
            <a:r>
              <a:rPr lang="zh-CN" altLang="en-US" sz="36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，然后在按列存储中填写要保存的字段名</a:t>
            </a:r>
            <a:r>
              <a:rPr lang="zh-CN" sz="36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。</a:t>
            </a:r>
            <a:endParaRPr kumimoji="0" 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959975" y="6489065"/>
            <a:ext cx="13313410" cy="60985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04265" y="6929755"/>
            <a:ext cx="8459470" cy="48653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备注：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存储结果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：将查到的所有结果存储到变量中。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按列存储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：将查询的结果按第一列存储为 name 中,第二列存储为 password 中，接口引用使用 ${name_n},${password_n}进行引用，n 为行数，如 ${name_1}为 name 这列的第一行的值。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erSphere 的使命"/>
          <p:cNvSpPr txBox="1"/>
          <p:nvPr/>
        </p:nvSpPr>
        <p:spPr>
          <a:xfrm>
            <a:off x="-43815" y="1530350"/>
            <a:ext cx="24384635" cy="116649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如何使用数据库参数</a:t>
            </a:r>
            <a:endParaRPr 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60120" y="377825"/>
            <a:ext cx="9602470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 lnSpcReduction="20000"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3.1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数据准备（续）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651125" y="2719070"/>
            <a:ext cx="18891885" cy="37699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第六步</a:t>
            </a:r>
            <a:r>
              <a:rPr lang="en-US" altLang="zh-CN" sz="360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 </a:t>
            </a:r>
            <a:r>
              <a:rPr lang="zh-CN" altLang="en-US" sz="360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接口中引用参数</a:t>
            </a:r>
            <a:endParaRPr lang="en-US" sz="3600" b="0" dirty="0">
              <a:solidFill>
                <a:srgbClr val="5E5E5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indent="91440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lang="zh-CN" sz="36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在接口请求参数中，将参数的值替换成数据库查询的值。</a:t>
            </a:r>
            <a:endParaRPr kumimoji="0" 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766945" y="6066155"/>
            <a:ext cx="14850110" cy="69748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1819910" y="1355090"/>
            <a:ext cx="16343630" cy="935990"/>
          </a:xfrm>
          <a:ln>
            <a:noFill/>
          </a:ln>
        </p:spPr>
        <p:txBody>
          <a:bodyPr>
            <a:normAutofit fontScale="80000"/>
          </a:bodyPr>
          <a:lstStyle/>
          <a:p>
            <a:pPr marL="0" indent="0">
              <a:buNone/>
            </a:pPr>
            <a:r>
              <a:rPr lang="zh-CN" altLang="en-US" sz="6400" b="1">
                <a:solidFill>
                  <a:schemeClr val="accent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小结</a:t>
            </a:r>
            <a:endParaRPr lang="zh-CN" altLang="en-US" sz="6400" b="1">
              <a:solidFill>
                <a:schemeClr val="accent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047240" y="2537460"/>
            <a:ext cx="20946110" cy="9792970"/>
          </a:xfrm>
          <a:prstGeom prst="rect">
            <a:avLst/>
          </a:prstGeom>
          <a:noFill/>
          <a:ln>
            <a:noFill/>
          </a:ln>
        </p:spPr>
        <p:txBody>
          <a:bodyPr vert="horz" wrap="square" lIns="182880" tIns="91440" rIns="182880" bIns="91440" numCol="1" anchor="t" anchorCtr="0" compatLnSpc="1"/>
          <a:lstStyle>
            <a:lvl1pPr marL="480695" indent="-480695" algn="l" defTabSz="912495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1pPr>
            <a:lvl2pPr marL="836295" lvl="1" indent="-355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2pPr>
            <a:lvl3pPr marL="1143000" lvl="2" indent="-228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 sz="18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3pPr>
            <a:lvl4pPr marL="1598930" lvl="3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4pPr>
            <a:lvl5pPr marL="2056130" lvl="4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5pPr>
            <a:lvl6pPr marL="3352800" lvl="5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3962400" lvl="6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4572000" lvl="7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5181600" lvl="8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r>
              <a:rPr lang="en-US" altLang="zh-CN" sz="4800" b="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介绍</a:t>
            </a:r>
            <a:r>
              <a:rPr lang="zh-CN" altLang="en-US" sz="4800" b="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</a:t>
            </a:r>
            <a:r>
              <a:rPr lang="en-US" altLang="zh-CN" sz="4800" b="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jmeter </a:t>
            </a:r>
            <a:r>
              <a:rPr lang="zh-CN" altLang="en-US" sz="4800" b="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</a:t>
            </a:r>
            <a:r>
              <a:rPr lang="en-US" altLang="zh-CN" sz="4800" b="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4800" b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4800" b="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介绍</a:t>
            </a:r>
            <a:r>
              <a:rPr lang="zh-CN" altLang="en-US" sz="4800" b="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了</a:t>
            </a:r>
            <a:r>
              <a:rPr lang="en-US" altLang="zh-CN" sz="4800" b="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sz="4800" b="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Metersphere </a:t>
            </a:r>
            <a:r>
              <a:rPr lang="zh-CN" altLang="en-US" sz="4800" b="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数据库操作</a:t>
            </a:r>
            <a:r>
              <a:rPr lang="en-US" altLang="zh-CN" sz="4800" b="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4800" b="0" spc="140" smtClean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4800" b="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掌</a:t>
            </a:r>
            <a:r>
              <a:rPr lang="zh-CN" altLang="en-US" sz="4800" b="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握接口用例中使用</a:t>
            </a:r>
            <a:r>
              <a:rPr lang="en-US" altLang="zh-CN" sz="4800" b="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Jmeter </a:t>
            </a:r>
            <a:r>
              <a:rPr lang="zh-CN" altLang="en-US" sz="4800" b="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</a:t>
            </a:r>
            <a:r>
              <a:rPr lang="en-US" altLang="zh-CN" sz="4800" b="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4800" b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4800" b="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掌握</a:t>
            </a:r>
            <a:r>
              <a:rPr lang="zh-CN" altLang="en-US" sz="4800" b="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接口用例中使用数据库参数</a:t>
            </a:r>
            <a:r>
              <a:rPr lang="en-US" altLang="zh-CN" sz="4800" b="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en-US" altLang="zh-CN" sz="4800" b="0" spc="140" smtClean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4800" b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8" name="因为热爱-01.png" descr="因为热爱-0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9522" y="4804412"/>
            <a:ext cx="16484955" cy="41071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89" name="MeterSphere-反白.png" descr="MeterSphere-反白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17" y="792011"/>
            <a:ext cx="5747928" cy="108297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7736185" y="10817543"/>
            <a:ext cx="4759960" cy="13728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0" b="1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Helvetica Neue" panose="02000503000000020004"/>
                <a:sym typeface="Helvetica Neue" panose="02000503000000020004"/>
              </a:rPr>
              <a:t>谢谢！</a:t>
            </a:r>
            <a:endParaRPr kumimoji="0" lang="zh-CN" altLang="en-US" sz="8000" b="1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Helvetica Neue" panose="02000503000000020004"/>
              <a:sym typeface="Helvetica Neue" panose="02000503000000020004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98"/>
          <p:cNvSpPr>
            <a:spLocks noChangeArrowheads="1"/>
          </p:cNvSpPr>
          <p:nvPr/>
        </p:nvSpPr>
        <p:spPr bwMode="auto">
          <a:xfrm>
            <a:off x="3322446" y="4480424"/>
            <a:ext cx="5334568" cy="5334566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76200">
            <a:solidFill>
              <a:srgbClr val="FFFFFF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91440" rIns="182880" bIns="91440"/>
          <a:lstStyle/>
          <a:p>
            <a:pPr eaLnBrk="0" hangingPunct="0"/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9" name="Shape 99"/>
          <p:cNvSpPr>
            <a:spLocks noChangeArrowheads="1"/>
          </p:cNvSpPr>
          <p:nvPr/>
        </p:nvSpPr>
        <p:spPr bwMode="auto">
          <a:xfrm>
            <a:off x="2760294" y="3918274"/>
            <a:ext cx="6458870" cy="6458864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>
                <a:alpha val="65097"/>
              </a:srgbClr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91440" rIns="182880" bIns="91440"/>
          <a:lstStyle/>
          <a:p>
            <a:pPr eaLnBrk="0" hangingPunct="0"/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10729595" y="5401310"/>
            <a:ext cx="10455275" cy="1276350"/>
          </a:xfrm>
          <a:prstGeom prst="rect">
            <a:avLst/>
          </a:prstGeom>
          <a:noFill/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0" bIns="0" anchor="ctr">
            <a:normAutofit/>
          </a:bodyPr>
          <a:p>
            <a:pPr algn="l">
              <a:defRPr/>
            </a:pPr>
            <a:r>
              <a:rPr lang="en-US" altLang="zh-CN" sz="48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     </a:t>
            </a:r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第三节 参数管理</a:t>
            </a:r>
            <a:endParaRPr lang="en-US" altLang="zh-CN" sz="48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5" name="MH_Others_1"/>
          <p:cNvSpPr/>
          <p:nvPr>
            <p:custDataLst>
              <p:tags r:id="rId2"/>
            </p:custDataLst>
          </p:nvPr>
        </p:nvSpPr>
        <p:spPr>
          <a:xfrm>
            <a:off x="10728990" y="5401350"/>
            <a:ext cx="136524" cy="127635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>
              <a:defRPr/>
            </a:pPr>
            <a:endParaRPr lang="zh-CN" altLang="en-US" sz="4800">
              <a:solidFill>
                <a:schemeClr val="accent1">
                  <a:lumMod val="50000"/>
                </a:schemeClr>
              </a:solidFill>
              <a:latin typeface="思源黑体 CN Regular" panose="020B0500000000000000" pitchFamily="34" charset="-128"/>
              <a:ea typeface="思源黑体 CN Regular" panose="020B0500000000000000" pitchFamily="34" charset="-128"/>
              <a:cs typeface="+mn-ea"/>
              <a:sym typeface="+mn-lt"/>
            </a:endParaRPr>
          </a:p>
        </p:txBody>
      </p:sp>
      <p:sp>
        <p:nvSpPr>
          <p:cNvPr id="12" name="MH_Others_4"/>
          <p:cNvSpPr txBox="1"/>
          <p:nvPr>
            <p:custDataLst>
              <p:tags r:id="rId3"/>
            </p:custDataLst>
          </p:nvPr>
        </p:nvSpPr>
        <p:spPr>
          <a:xfrm rot="5400000">
            <a:off x="544830" y="6278880"/>
            <a:ext cx="8252460" cy="107632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defRPr/>
            </a:pPr>
            <a:r>
              <a:rPr lang="en-US" altLang="zh-CN" sz="6400" spc="400" dirty="0">
                <a:solidFill>
                  <a:srgbClr val="DDDDDD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ea"/>
                <a:sym typeface="+mn-lt"/>
              </a:rPr>
              <a:t>CONTENTS</a:t>
            </a:r>
            <a:endParaRPr lang="zh-CN" altLang="en-US" sz="6400" spc="400" dirty="0">
              <a:solidFill>
                <a:srgbClr val="DDDDDD"/>
              </a:solidFill>
              <a:latin typeface="思源黑体 CN Regular" panose="020B0500000000000000" pitchFamily="34" charset="-128"/>
              <a:ea typeface="思源黑体 CN Regular" panose="020B0500000000000000" pitchFamily="34" charset="-128"/>
              <a:cs typeface="+mn-ea"/>
              <a:sym typeface="+mn-lt"/>
            </a:endParaRPr>
          </a:p>
        </p:txBody>
      </p:sp>
      <p:sp>
        <p:nvSpPr>
          <p:cNvPr id="2" name="MH_Others_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55160" y="3870960"/>
            <a:ext cx="3432810" cy="605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3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目</a:t>
            </a:r>
            <a:endParaRPr lang="en-US" altLang="zh-CN" sz="132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/>
            <a:r>
              <a:rPr lang="zh-CN" altLang="en-US" sz="13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录</a:t>
            </a:r>
            <a:endParaRPr lang="zh-CN" altLang="en-US" sz="132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Tm="3000">
        <p:fade/>
      </p:transition>
    </mc:Choice>
    <mc:Fallback>
      <p:transition spd="med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98"/>
          <p:cNvSpPr>
            <a:spLocks noChangeArrowheads="1"/>
          </p:cNvSpPr>
          <p:nvPr/>
        </p:nvSpPr>
        <p:spPr bwMode="auto">
          <a:xfrm>
            <a:off x="3322446" y="4480424"/>
            <a:ext cx="5334568" cy="5334566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76200">
            <a:solidFill>
              <a:srgbClr val="FFFFFF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91440" rIns="182880" bIns="91440"/>
          <a:lstStyle/>
          <a:p>
            <a:pPr eaLnBrk="0" hangingPunct="0"/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9" name="Shape 99"/>
          <p:cNvSpPr>
            <a:spLocks noChangeArrowheads="1"/>
          </p:cNvSpPr>
          <p:nvPr/>
        </p:nvSpPr>
        <p:spPr bwMode="auto">
          <a:xfrm>
            <a:off x="2760294" y="3918274"/>
            <a:ext cx="6458870" cy="6458864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>
                <a:alpha val="65097"/>
              </a:srgbClr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91440" rIns="182880" bIns="91440"/>
          <a:lstStyle/>
          <a:p>
            <a:pPr eaLnBrk="0" hangingPunct="0"/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MH_Others_4"/>
          <p:cNvSpPr txBox="1"/>
          <p:nvPr>
            <p:custDataLst>
              <p:tags r:id="rId1"/>
            </p:custDataLst>
          </p:nvPr>
        </p:nvSpPr>
        <p:spPr>
          <a:xfrm rot="5400000">
            <a:off x="544830" y="6278880"/>
            <a:ext cx="8252460" cy="107632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defRPr/>
            </a:pPr>
            <a:r>
              <a:rPr lang="en-US" altLang="zh-CN" sz="6400" spc="400" dirty="0">
                <a:solidFill>
                  <a:srgbClr val="DDDDDD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ea"/>
                <a:sym typeface="+mn-lt"/>
              </a:rPr>
              <a:t>CONTENTS</a:t>
            </a:r>
            <a:endParaRPr lang="zh-CN" altLang="en-US" sz="6400" spc="400" dirty="0">
              <a:solidFill>
                <a:srgbClr val="DDDDDD"/>
              </a:solidFill>
              <a:latin typeface="思源黑体 CN Regular" panose="020B0500000000000000" pitchFamily="34" charset="-128"/>
              <a:ea typeface="思源黑体 CN Regular" panose="020B0500000000000000" pitchFamily="34" charset="-128"/>
              <a:cs typeface="+mn-ea"/>
              <a:sym typeface="+mn-lt"/>
            </a:endParaRPr>
          </a:p>
        </p:txBody>
      </p:sp>
      <p:sp>
        <p:nvSpPr>
          <p:cNvPr id="2" name="MH_Others_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55160" y="3870960"/>
            <a:ext cx="3432810" cy="605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3200" dirty="0">
                <a:solidFill>
                  <a:schemeClr val="accent1">
                    <a:lumMod val="50000"/>
                  </a:schemeClr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ea"/>
                <a:sym typeface="+mn-lt"/>
              </a:rPr>
              <a:t>章</a:t>
            </a:r>
            <a:endParaRPr lang="en-US" altLang="zh-CN" sz="13200" dirty="0">
              <a:solidFill>
                <a:schemeClr val="accent1">
                  <a:lumMod val="50000"/>
                </a:schemeClr>
              </a:solidFill>
              <a:latin typeface="思源黑体 CN Regular" panose="020B0500000000000000" pitchFamily="34" charset="-128"/>
              <a:ea typeface="思源黑体 CN Regular" panose="020B0500000000000000" pitchFamily="34" charset="-128"/>
              <a:cs typeface="+mn-ea"/>
              <a:sym typeface="+mn-lt"/>
            </a:endParaRPr>
          </a:p>
          <a:p>
            <a:pPr algn="ctr"/>
            <a:r>
              <a:rPr lang="zh-CN" altLang="en-US" sz="13200" dirty="0">
                <a:solidFill>
                  <a:schemeClr val="accent1">
                    <a:lumMod val="50000"/>
                  </a:schemeClr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ea"/>
                <a:sym typeface="+mn-lt"/>
              </a:rPr>
              <a:t>节</a:t>
            </a:r>
            <a:endParaRPr lang="zh-CN" altLang="en-US" sz="13200" dirty="0">
              <a:solidFill>
                <a:schemeClr val="accent1">
                  <a:lumMod val="50000"/>
                </a:schemeClr>
              </a:solidFill>
              <a:latin typeface="思源黑体 CN Regular" panose="020B0500000000000000" pitchFamily="34" charset="-128"/>
              <a:ea typeface="思源黑体 CN Regular" panose="020B0500000000000000" pitchFamily="34" charset="-128"/>
              <a:cs typeface="+mn-ea"/>
              <a:sym typeface="+mn-lt"/>
            </a:endParaRPr>
          </a:p>
        </p:txBody>
      </p:sp>
      <p:sp>
        <p:nvSpPr>
          <p:cNvPr id="3" name="直接连接符 27"/>
          <p:cNvSpPr/>
          <p:nvPr>
            <p:custDataLst>
              <p:tags r:id="rId3"/>
            </p:custDataLst>
          </p:nvPr>
        </p:nvSpPr>
        <p:spPr>
          <a:xfrm>
            <a:off x="10038110" y="5236446"/>
            <a:ext cx="81582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任意多边形: 形状 29"/>
          <p:cNvSpPr/>
          <p:nvPr>
            <p:custDataLst>
              <p:tags r:id="rId4"/>
            </p:custDataLst>
          </p:nvPr>
        </p:nvSpPr>
        <p:spPr>
          <a:xfrm>
            <a:off x="10880725" y="5297805"/>
            <a:ext cx="7633970" cy="1488440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000" b="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3.1 </a:t>
            </a:r>
            <a:r>
              <a:rPr lang="zh-CN" altLang="en-US" sz="40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数据准备</a:t>
            </a:r>
            <a:endParaRPr lang="en-US" altLang="zh-CN" sz="4000" b="0" kern="12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9" name="直接连接符 30"/>
          <p:cNvSpPr/>
          <p:nvPr>
            <p:custDataLst>
              <p:tags r:id="rId5"/>
            </p:custDataLst>
          </p:nvPr>
        </p:nvSpPr>
        <p:spPr>
          <a:xfrm>
            <a:off x="10758170" y="6778625"/>
            <a:ext cx="7757160" cy="825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MH_Entry_1"/>
          <p:cNvSpPr/>
          <p:nvPr>
            <p:custDataLst>
              <p:tags r:id="rId6"/>
            </p:custDataLst>
          </p:nvPr>
        </p:nvSpPr>
        <p:spPr>
          <a:xfrm>
            <a:off x="10168890" y="3810000"/>
            <a:ext cx="10248900" cy="1276350"/>
          </a:xfrm>
          <a:prstGeom prst="rect">
            <a:avLst/>
          </a:prstGeom>
          <a:noFill/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0" bIns="0" anchor="ctr">
            <a:normAutofit/>
          </a:bodyPr>
          <a:p>
            <a:pPr algn="l">
              <a:defRPr/>
            </a:pPr>
            <a:r>
              <a:rPr lang="en-US" altLang="zh-CN" sz="48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     </a:t>
            </a:r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第三节 参数管理</a:t>
            </a:r>
            <a:endParaRPr lang="zh-CN" altLang="en-US" sz="48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4" name="MH_Others_1"/>
          <p:cNvSpPr/>
          <p:nvPr>
            <p:custDataLst>
              <p:tags r:id="rId7"/>
            </p:custDataLst>
          </p:nvPr>
        </p:nvSpPr>
        <p:spPr>
          <a:xfrm>
            <a:off x="10038974" y="3810040"/>
            <a:ext cx="136526" cy="127635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>
              <a:defRPr/>
            </a:pPr>
            <a:endParaRPr lang="zh-CN" altLang="en-US" sz="4800">
              <a:solidFill>
                <a:schemeClr val="accent1">
                  <a:lumMod val="50000"/>
                </a:schemeClr>
              </a:solidFill>
              <a:latin typeface="思源黑体 CN Regular" panose="020B0500000000000000" pitchFamily="34" charset="-128"/>
              <a:ea typeface="思源黑体 CN Regular" panose="020B0500000000000000" pitchFamily="34" charset="-128"/>
              <a:cs typeface="+mn-ea"/>
              <a:sym typeface="+mn-lt"/>
            </a:endParaRPr>
          </a:p>
        </p:txBody>
      </p:sp>
      <p:sp>
        <p:nvSpPr>
          <p:cNvPr id="4" name="任意多边形: 形状 29"/>
          <p:cNvSpPr/>
          <p:nvPr>
            <p:custDataLst>
              <p:tags r:id="rId8"/>
            </p:custDataLst>
          </p:nvPr>
        </p:nvSpPr>
        <p:spPr>
          <a:xfrm>
            <a:off x="10787380" y="6778625"/>
            <a:ext cx="7862570" cy="1488440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4000" b="0" kern="12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6" name="任意多边形: 形状 31"/>
          <p:cNvSpPr/>
          <p:nvPr>
            <p:custDataLst>
              <p:tags r:id="rId9"/>
            </p:custDataLst>
          </p:nvPr>
        </p:nvSpPr>
        <p:spPr>
          <a:xfrm>
            <a:off x="10751659" y="8153933"/>
            <a:ext cx="6404262" cy="1488124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p>
            <a:pPr marL="0" lvl="0" algn="l" defTabSz="914400" rtl="0">
              <a:lnSpc>
                <a:spcPct val="100000"/>
              </a:lnSpc>
              <a:buClrTx/>
              <a:buSzTx/>
              <a:buFontTx/>
              <a:buNone/>
              <a:defRPr/>
            </a:pPr>
            <a:endParaRPr lang="zh-CN" altLang="en-US" sz="4000" b="0" kern="12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1" name="任意多边形: 形状 31"/>
          <p:cNvSpPr/>
          <p:nvPr>
            <p:custDataLst>
              <p:tags r:id="rId10"/>
            </p:custDataLst>
          </p:nvPr>
        </p:nvSpPr>
        <p:spPr>
          <a:xfrm>
            <a:off x="10824049" y="8291093"/>
            <a:ext cx="6404262" cy="1488124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p>
            <a:pPr marL="0" lvl="0" algn="l" defTabSz="914400" rtl="0">
              <a:lnSpc>
                <a:spcPct val="100000"/>
              </a:lnSpc>
              <a:buClrTx/>
              <a:buSzTx/>
              <a:buFontTx/>
              <a:buNone/>
              <a:defRPr/>
            </a:pPr>
            <a:endParaRPr lang="zh-CN" altLang="en-US" sz="4000" b="0" kern="12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7" name="任意多边形: 形状 29"/>
          <p:cNvSpPr/>
          <p:nvPr>
            <p:custDataLst>
              <p:tags r:id="rId11"/>
            </p:custDataLst>
          </p:nvPr>
        </p:nvSpPr>
        <p:spPr>
          <a:xfrm>
            <a:off x="10758170" y="8225790"/>
            <a:ext cx="7862570" cy="1488440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4000" b="0" kern="12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Tm="3000">
        <p:fade/>
      </p:transition>
    </mc:Choice>
    <mc:Fallback>
      <p:transition spd="med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524012" y="1219157"/>
            <a:ext cx="12801625" cy="1950720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3.1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数据准备</a:t>
            </a:r>
            <a:endParaRPr lang="en-US" altLang="zh-CN" sz="4400" spc="280" dirty="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11" name="Title 6"/>
          <p:cNvSpPr txBox="1"/>
          <p:nvPr>
            <p:custDataLst>
              <p:tags r:id="rId2"/>
            </p:custDataLst>
          </p:nvPr>
        </p:nvSpPr>
        <p:spPr>
          <a:xfrm>
            <a:off x="960120" y="4050030"/>
            <a:ext cx="8672195" cy="667385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127000" tIns="50800" rIns="127000" bIns="508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altLang="zh-CN" sz="4000" b="1" spc="15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Jmeter </a:t>
            </a:r>
            <a:r>
              <a:rPr lang="zh-CN" altLang="en-US" sz="4000" b="1" spc="15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函数助手</a:t>
            </a:r>
            <a:endParaRPr lang="zh-CN" sz="4000" b="1" spc="15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95250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  <a:extLst>
                <a:ext uri="{35155182-B16C-46BC-9424-99874614C6A1}">
                  <wpsdc:indentchars xmlns:wpsdc="http://www.wps.cn/officeDocument/2017/drawingmlCustomData" val="200" checksum="2050034086"/>
                </a:ext>
              </a:extLst>
            </a:pPr>
            <a:r>
              <a:rPr altLang="zh-CN" sz="3600" spc="15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Jmeter </a:t>
            </a:r>
            <a:r>
              <a:rPr lang="zh-CN" altLang="en-US" sz="3600" spc="15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函数助手提供了丰富的函数，通函数可以生成各种的数据</a:t>
            </a:r>
            <a:r>
              <a:rPr lang="zh-CN" sz="3600" spc="15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。比如：生成随机数、获取当前时间、加密等等。</a:t>
            </a:r>
            <a:endParaRPr lang="zh-CN" sz="3600" spc="15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矩形 4"/>
          <p:cNvSpPr/>
          <p:nvPr>
            <p:custDataLst>
              <p:tags r:id="rId3"/>
            </p:custDataLst>
          </p:nvPr>
        </p:nvSpPr>
        <p:spPr>
          <a:xfrm>
            <a:off x="0" y="1219200"/>
            <a:ext cx="914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2251075"/>
            <a:ext cx="24384000" cy="9188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algn="ctr" defTabSz="82169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400" i="0" u="none" strike="noStrike" cap="none" spc="22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649585" y="3905885"/>
            <a:ext cx="13537565" cy="903160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524012" y="1219157"/>
            <a:ext cx="12801625" cy="1950720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3.1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数据准备（续）</a:t>
            </a:r>
            <a:endParaRPr lang="en-US" altLang="zh-CN" sz="4400" spc="280" dirty="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11" name="Title 6"/>
          <p:cNvSpPr txBox="1"/>
          <p:nvPr>
            <p:custDataLst>
              <p:tags r:id="rId2"/>
            </p:custDataLst>
          </p:nvPr>
        </p:nvSpPr>
        <p:spPr>
          <a:xfrm>
            <a:off x="960120" y="4050030"/>
            <a:ext cx="8672195" cy="667385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127000" tIns="50800" rIns="127000" bIns="508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altLang="zh-CN" sz="4000" b="1" spc="15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MeterSphere </a:t>
            </a:r>
            <a:r>
              <a:rPr lang="zh-CN" altLang="en-US" sz="4000" b="1" spc="15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</a:t>
            </a:r>
            <a:endParaRPr lang="zh-CN" sz="4000" b="1" spc="15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95250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  <a:extLst>
                <a:ext uri="{35155182-B16C-46BC-9424-99874614C6A1}">
                  <wpsdc:indentchars xmlns:wpsdc="http://www.wps.cn/officeDocument/2017/drawingmlCustomData" val="200" checksum="2050034086"/>
                </a:ext>
              </a:extLst>
            </a:pPr>
            <a:r>
              <a:rPr altLang="zh-CN" sz="3600" spc="15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MeterSphere </a:t>
            </a:r>
            <a:r>
              <a:rPr lang="zh-CN" altLang="en-US" sz="3600" spc="15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采用</a:t>
            </a:r>
            <a:r>
              <a:rPr altLang="zh-CN" sz="3600" spc="15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Jmeter </a:t>
            </a:r>
            <a:r>
              <a:rPr lang="zh-CN" altLang="en-US" sz="3600" spc="15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执行引擎，支持</a:t>
            </a:r>
            <a:r>
              <a:rPr altLang="zh-CN" sz="3600" spc="15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Jmeter </a:t>
            </a:r>
            <a:r>
              <a:rPr lang="zh-CN" altLang="en-US" sz="3600" spc="15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函数的使用，函数的使用方式跟</a:t>
            </a:r>
            <a:r>
              <a:rPr altLang="zh-CN" sz="3600" spc="15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Jmeter </a:t>
            </a:r>
            <a:r>
              <a:rPr lang="zh-CN" altLang="en-US" sz="3600" spc="15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一样</a:t>
            </a:r>
            <a:r>
              <a:rPr lang="zh-CN" sz="3600" spc="15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sz="3600" spc="15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矩形 4"/>
          <p:cNvSpPr/>
          <p:nvPr>
            <p:custDataLst>
              <p:tags r:id="rId3"/>
            </p:custDataLst>
          </p:nvPr>
        </p:nvSpPr>
        <p:spPr>
          <a:xfrm>
            <a:off x="0" y="1219200"/>
            <a:ext cx="914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2251075"/>
            <a:ext cx="24384000" cy="9188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algn="ctr" defTabSz="82169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400" i="0" u="none" strike="noStrike" cap="none" spc="22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175875" y="4770120"/>
            <a:ext cx="13329285" cy="636397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erSphere 的使命"/>
          <p:cNvSpPr txBox="1"/>
          <p:nvPr/>
        </p:nvSpPr>
        <p:spPr>
          <a:xfrm>
            <a:off x="-43815" y="1530350"/>
            <a:ext cx="24384635" cy="116649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Jmeter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函数介绍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60120" y="377825"/>
            <a:ext cx="9602470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 lnSpcReduction="20000"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3.1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数据准备（续）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31875" y="3114040"/>
            <a:ext cx="8855710" cy="73812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UUID</a:t>
            </a: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：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indent="91440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随机生成唯一标识符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 ID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，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 UUID 是基于当前时间戳、随机数和硬件标识（例如网卡的MAC地址）等数据计算生成的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，在同一时间范围之内是唯一的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。</a:t>
            </a:r>
            <a:endParaRPr kumimoji="0" 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引用方式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：${__UUID()}</a:t>
            </a:r>
            <a:endParaRPr kumimoji="0" 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生成数据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：45cffe02-0182-47aa-8eff-212b4937603c</a:t>
            </a:r>
            <a:endParaRPr kumimoji="0" 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888220" y="3474085"/>
            <a:ext cx="14195425" cy="94773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erSphere 的使命"/>
          <p:cNvSpPr txBox="1"/>
          <p:nvPr/>
        </p:nvSpPr>
        <p:spPr>
          <a:xfrm>
            <a:off x="-43815" y="1530350"/>
            <a:ext cx="24384635" cy="116649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Jmeter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函数介绍（续）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60120" y="377825"/>
            <a:ext cx="9602470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 lnSpcReduction="20000"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3.1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数据准备（续）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31875" y="3114040"/>
            <a:ext cx="10878185" cy="94303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RandomString</a:t>
            </a: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：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随机生成字符串。</a:t>
            </a:r>
            <a:endParaRPr kumimoji="0" 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Random string length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：字符串随机数长度。</a:t>
            </a:r>
            <a:endParaRPr kumimoji="0" 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Chars to use for random string generation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：生成字符串随机数的字符集，生成的字符串中的字符从这个字段中选取。</a:t>
            </a:r>
            <a:endParaRPr kumimoji="0" 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存储结果的变量名（可选）：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保存生成的结果</a:t>
            </a: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。</a:t>
            </a:r>
            <a:endParaRPr kumimoji="0" 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引用方式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：${__RandomString(5,asdfghjklmnbvcxzqwertyu,name)}</a:t>
            </a:r>
            <a:endParaRPr kumimoji="0" 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生成数据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：mfmyl</a:t>
            </a:r>
            <a:endParaRPr kumimoji="0" 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416280" y="4625975"/>
            <a:ext cx="9839960" cy="71989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erSphere 的使命"/>
          <p:cNvSpPr txBox="1"/>
          <p:nvPr/>
        </p:nvSpPr>
        <p:spPr>
          <a:xfrm>
            <a:off x="-43815" y="1530350"/>
            <a:ext cx="24384635" cy="116649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Jmeter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函数介绍（续）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60120" y="377825"/>
            <a:ext cx="9602470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 lnSpcReduction="20000"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3.1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数据准备（续）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31875" y="3114040"/>
            <a:ext cx="10878185" cy="94303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Random</a:t>
            </a: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：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随机生成整数。</a:t>
            </a:r>
            <a:endParaRPr kumimoji="0" 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一个范围内的最小值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：生成整个的最小值。</a:t>
            </a:r>
            <a:endParaRPr kumimoji="0" 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一个范围内允许的最大值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：</a:t>
            </a:r>
            <a:r>
              <a:rPr lang="zh-CN" sz="36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生成整个的最大值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。</a:t>
            </a:r>
            <a:endParaRPr kumimoji="0" 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存储结果的变量名（可选）：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保存生成的结果</a:t>
            </a: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。</a:t>
            </a:r>
            <a:endParaRPr kumimoji="0" 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引用方式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：${__Random(0,100,num)}</a:t>
            </a:r>
            <a:endParaRPr kumimoji="0" 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生成数据</a:t>
            </a:r>
            <a:r>
              <a:rPr kumimoji="0" lang="zh-CN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：75</a:t>
            </a:r>
            <a:endParaRPr kumimoji="0" 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976100" y="4625975"/>
            <a:ext cx="10979150" cy="80816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8353_3*l_h_f*1_2_1"/>
  <p:tag name="KSO_WM_TEMPLATE_CATEGORY" val="diagram"/>
  <p:tag name="KSO_WM_TEMPLATE_INDEX" val="20218353"/>
  <p:tag name="KSO_WM_UNIT_LAYERLEVEL" val="1_1_1"/>
  <p:tag name="KSO_WM_TAG_VERSION" val="1.0"/>
  <p:tag name="KSO_WM_BEAUTIFY_FLAG" val="#wm#"/>
  <p:tag name="KSO_WM_UNIT_PRESET_TEXT" val="单击此处添加正文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18353_3*l_h_i*1_3_1"/>
  <p:tag name="KSO_WM_TEMPLATE_CATEGORY" val="diagram"/>
  <p:tag name="KSO_WM_TEMPLATE_INDEX" val="2021835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8353_3*l_h_f*1_3_1"/>
  <p:tag name="KSO_WM_TEMPLATE_CATEGORY" val="diagram"/>
  <p:tag name="KSO_WM_TEMPLATE_INDEX" val="20218353"/>
  <p:tag name="KSO_WM_UNIT_LAYERLEVEL" val="1_1_1"/>
  <p:tag name="KSO_WM_TAG_VERSION" val="1.0"/>
  <p:tag name="KSO_WM_BEAUTIFY_FLAG" val="#wm#"/>
  <p:tag name="KSO_WM_UNIT_PRESET_TEXT" val="单击此处添加正文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18353_3*l_h_i*1_3_1"/>
  <p:tag name="KSO_WM_TEMPLATE_CATEGORY" val="diagram"/>
  <p:tag name="KSO_WM_TEMPLATE_INDEX" val="2021835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8353_3*l_h_f*1_3_1"/>
  <p:tag name="KSO_WM_TEMPLATE_CATEGORY" val="diagram"/>
  <p:tag name="KSO_WM_TEMPLATE_INDEX" val="20218353"/>
  <p:tag name="KSO_WM_UNIT_LAYERLEVEL" val="1_1_1"/>
  <p:tag name="KSO_WM_TAG_VERSION" val="1.0"/>
  <p:tag name="KSO_WM_BEAUTIFY_FLAG" val="#wm#"/>
  <p:tag name="KSO_WM_UNIT_PRESET_TEXT" val="单击此处添加正文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SLIDE_ID" val="diagram20218353_3"/>
  <p:tag name="KSO_WM_TEMPLATE_SUBCATEGORY" val="0"/>
  <p:tag name="KSO_WM_TEMPLATE_MASTER_TYPE" val="0"/>
  <p:tag name="KSO_WM_TEMPLATE_COLOR_TYPE" val="0"/>
  <p:tag name="KSO_WM_SLIDE_TYPE" val="contents"/>
  <p:tag name="KSO_WM_SLIDE_SUBTYPE" val="diag"/>
  <p:tag name="KSO_WM_SLIDE_ITEM_CNT" val="5"/>
  <p:tag name="KSO_WM_SLIDE_INDEX" val="3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20218353"/>
  <p:tag name="KSO_WM_SLIDE_LAYOUT" val="a_b_l"/>
  <p:tag name="KSO_WM_SLIDE_LAYOUT_CNT" val="1_1_1"/>
</p:tagLst>
</file>

<file path=ppt/tags/tag16.xml><?xml version="1.0" encoding="utf-8"?>
<p:tagLst xmlns:p="http://schemas.openxmlformats.org/presentationml/2006/main">
  <p:tag name="MH" val="20171102112856"/>
  <p:tag name="MH_LIBRARY" val="CONTENTS"/>
  <p:tag name="MH_TYPE" val="ENTRY"/>
  <p:tag name="ID" val="553516"/>
  <p:tag name="MH_ORDER" val="1"/>
  <p:tag name="KSO_WM_BEAUTIFY_FLAG" val=""/>
</p:tagLst>
</file>

<file path=ppt/tags/tag17.xml><?xml version="1.0" encoding="utf-8"?>
<p:tagLst xmlns:p="http://schemas.openxmlformats.org/presentationml/2006/main">
  <p:tag name="MH" val="20171102112856"/>
  <p:tag name="MH_LIBRARY" val="CONTENTS"/>
  <p:tag name="MH_TYPE" val="OTHERS"/>
  <p:tag name="ID" val="553516"/>
  <p:tag name="KSO_WM_BEAUTIFY_FLAG" val=""/>
</p:tagLst>
</file>

<file path=ppt/tags/tag18.xml><?xml version="1.0" encoding="utf-8"?>
<p:tagLst xmlns:p="http://schemas.openxmlformats.org/presentationml/2006/main">
  <p:tag name="MH" val="20171102112856"/>
  <p:tag name="MH_LIBRARY" val="CONTENTS"/>
  <p:tag name="MH_TYPE" val="OTHERS"/>
  <p:tag name="ID" val="553516"/>
  <p:tag name="KSO_WM_BEAUTIFY_FLAG" val=""/>
</p:tagLst>
</file>

<file path=ppt/tags/tag19.xml><?xml version="1.0" encoding="utf-8"?>
<p:tagLst xmlns:p="http://schemas.openxmlformats.org/presentationml/2006/main">
  <p:tag name="MH" val="20171102112856"/>
  <p:tag name="MH_LIBRARY" val="CONTENTS"/>
  <p:tag name="MH_TYPE" val="OTHERS"/>
  <p:tag name="ID" val="553516"/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MH" val="20171102112856"/>
  <p:tag name="MH_LIBRARY" val="CONTENTS"/>
  <p:tag name="MH_TYPE" val="OTHERS"/>
  <p:tag name="ID" val="553516"/>
  <p:tag name="KSO_WM_BEAUTIFY_FLAG" val=""/>
</p:tagLst>
</file>

<file path=ppt/tags/tag21.xml><?xml version="1.0" encoding="utf-8"?>
<p:tagLst xmlns:p="http://schemas.openxmlformats.org/presentationml/2006/main">
  <p:tag name="MH" val="20171102112856"/>
  <p:tag name="MH_LIBRARY" val="CONTENTS"/>
  <p:tag name="MH_TYPE" val="OTHERS"/>
  <p:tag name="ID" val="553516"/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MH" val="20171102112856"/>
  <p:tag name="MH_LIBRARY" val="CONTENTS"/>
  <p:tag name="MH_TYPE" val="ENTRY"/>
  <p:tag name="ID" val="553516"/>
  <p:tag name="MH_ORDER" val="1"/>
  <p:tag name="KSO_WM_BEAUTIFY_FLAG" val=""/>
</p:tagLst>
</file>

<file path=ppt/tags/tag26.xml><?xml version="1.0" encoding="utf-8"?>
<p:tagLst xmlns:p="http://schemas.openxmlformats.org/presentationml/2006/main">
  <p:tag name="MH" val="20171102112856"/>
  <p:tag name="MH_LIBRARY" val="CONTENTS"/>
  <p:tag name="MH_TYPE" val="OTHERS"/>
  <p:tag name="ID" val="553516"/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3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069_1*f*1"/>
  <p:tag name="KSO_WM_TEMPLATE_CATEGORY" val="diagram"/>
  <p:tag name="KSO_WM_TEMPLATE_INDEX" val="2021706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0"/>
  <p:tag name="KSO_WM_UNIT_SHOW_EDIT_AREA_INDICATION" val="1"/>
  <p:tag name="KSO_WM_CHIP_GROUPID" val="5e6b05596848fb12bee65ac8"/>
  <p:tag name="KSO_WM_CHIP_XID" val="5e6b05596848fb12bee65aca"/>
  <p:tag name="KSO_WM_UNIT_DEC_AREA_ID" val="46ab471ebe5046c689d117c3ccfe512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954ebfd14f7b44f1888c8f9819c6029a"/>
  <p:tag name="KSO_WM_UNIT_TEXT_FILL_FORE_SCHEMECOLOR_INDEX_BRIGHTNESS" val="0.25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33.xml><?xml version="1.0" encoding="utf-8"?>
<p:tagLst xmlns:p="http://schemas.openxmlformats.org/presentationml/2006/main">
  <p:tag name="KSO_WM_UNIT_BLOCK" val="0"/>
  <p:tag name="KSO_WM_UNIT_DEC_AREA_ID" val="f727960068514fe6bbb27093305fb74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069_1*i*1"/>
  <p:tag name="KSO_WM_TEMPLATE_CATEGORY" val="diagram"/>
  <p:tag name="KSO_WM_TEMPLATE_INDEX" val="20217069"/>
  <p:tag name="KSO_WM_UNIT_LAYERLEVEL" val="1"/>
  <p:tag name="KSO_WM_TAG_VERSION" val="1.0"/>
  <p:tag name="KSO_WM_BEAUTIFY_FLAG" val="#wm#"/>
  <p:tag name="KSO_WM_UNIT_SM_LIMIT_TYPE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acfb27998712faa657a7af"/>
  <p:tag name="KSO_WM_CHIP_XID" val="5facfb27998712faa657a7b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TEMPLATE_ASSEMBLE_XID" val="606570524054ed1e2fb814c2"/>
  <p:tag name="KSO_WM_TEMPLATE_ASSEMBLE_GROUPID" val="606570524054ed1e2fb814c2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SLIDE_LAYOUT_INFO" val="{&quot;direction&quot;:1,&quot;id&quot;:&quot;2021-04-01T16:16:05&quot;,&quot;maxSize&quot;:{&quot;size1&quot;:58.8},&quot;minSize&quot;:{&quot;size1&quot;:38.8},&quot;normalSize&quot;:{&quot;size1&quot;:58.79989583333334},&quot;subLayout&quot;:[{&quot;id&quot;:&quot;2021-04-01T16:16:05&quot;,&quot;maxSize&quot;:{&quot;size1&quot;:42.19968634711372},&quot;minSize&quot;:{&quot;size1&quot;:17.799686347113717},&quot;normalSize&quot;:{&quot;size1&quot;:29.933019680447053},&quot;subLayout&quot;:[{&quot;id&quot;:&quot;2021-04-01T16:16:05&quot;,&quot;margin&quot;:{&quot;bottom&quot;:1.2699999809265137,&quot;left&quot;:2.117000102996826,&quot;right&quot;:0.02600000612437725,&quot;top&quot;:1.6929999589920044},&quot;type&quot;:0},{&quot;id&quot;:&quot;2021-04-01T16:16:05&quot;,&quot;margin&quot;:{&quot;bottom&quot;:1.6929999589920044,&quot;left&quot;:2.117000102996826,&quot;right&quot;:0.02600000612437725,&quot;top&quot;:1.6929999589920044},&quot;type&quot;:0}],&quot;type&quot;:0},{&quot;id&quot;:&quot;2021-04-01T16:16:05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fb27998712faa657a7b0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],&quot;fill_id&quot;:&quot;c63a7e4072264d37bb9fc2fc7696d2ba&quot;,&quot;fill_align&quot;:&quot;cm&quot;,&quot;chip_types&quot;:[&quot;picture&quot;]},{&quot;text_align&quot;:&quot;lt&quot;,&quot;text_direction&quot;:&quot;horizontal&quot;,&quot;support_big_font&quot;:false,&quot;picture_toward&quot;:0,&quot;picture_dockside&quot;:[],&quot;fill_id&quot;:&quot;5d35ed4a31e74ee7b109b4a5825bd3a1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1b84d96436fd4949826b9d5ad09a53d4&quot;,&quot;fill_align&quot;:&quot;lt&quot;,&quot;chip_types&quot;:[&quot;text&quot;]}]]"/>
  <p:tag name="KSO_WM_CHIP_DECFILLPROP" val="[]"/>
  <p:tag name="KSO_WM_SLIDE_ID" val="diagram20217069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7069"/>
  <p:tag name="KSO_WM_SLIDE_LAYOUT" val="a_d_f"/>
  <p:tag name="KSO_WM_SLIDE_LAYOUT_CNT" val="1_1_1"/>
  <p:tag name="KSO_WM_SLIDE_TYPE" val="text"/>
  <p:tag name="KSO_WM_SLIDE_SIZE" val="912*444"/>
  <p:tag name="KSO_WM_SLIDE_POSITION" val="0*48"/>
  <p:tag name="KSO_WM_CHIP_GROUPID" val="5facfb27998712faa657a7af"/>
  <p:tag name="KSO_WM_SLIDE_BK_DARK_LIGHT" val="2"/>
  <p:tag name="KSO_WM_SLIDE_BACKGROUND_TYPE" val="general"/>
  <p:tag name="KSO_WM_SLIDE_SUPPORT_FEATURE_TYPE" val="8"/>
  <p:tag name="KSO_WM_SLIDE_SUBTYPE" val="picTxt"/>
  <p:tag name="KSO_WM_TEMPLATE_ASSEMBLE_XID" val="606570524054ed1e2fb814c2"/>
  <p:tag name="KSO_WM_TEMPLATE_ASSEMBLE_GROUPID" val="606570524054ed1e2fb814c2"/>
</p:tagLst>
</file>

<file path=ppt/tags/tag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3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069_1*f*1"/>
  <p:tag name="KSO_WM_TEMPLATE_CATEGORY" val="diagram"/>
  <p:tag name="KSO_WM_TEMPLATE_INDEX" val="2021706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0"/>
  <p:tag name="KSO_WM_UNIT_SHOW_EDIT_AREA_INDICATION" val="1"/>
  <p:tag name="KSO_WM_CHIP_GROUPID" val="5e6b05596848fb12bee65ac8"/>
  <p:tag name="KSO_WM_CHIP_XID" val="5e6b05596848fb12bee65aca"/>
  <p:tag name="KSO_WM_UNIT_DEC_AREA_ID" val="46ab471ebe5046c689d117c3ccfe512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954ebfd14f7b44f1888c8f9819c6029a"/>
  <p:tag name="KSO_WM_UNIT_TEXT_FILL_FORE_SCHEMECOLOR_INDEX_BRIGHTNESS" val="0.25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38.xml><?xml version="1.0" encoding="utf-8"?>
<p:tagLst xmlns:p="http://schemas.openxmlformats.org/presentationml/2006/main">
  <p:tag name="KSO_WM_UNIT_BLOCK" val="0"/>
  <p:tag name="KSO_WM_UNIT_DEC_AREA_ID" val="f727960068514fe6bbb27093305fb74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069_1*i*1"/>
  <p:tag name="KSO_WM_TEMPLATE_CATEGORY" val="diagram"/>
  <p:tag name="KSO_WM_TEMPLATE_INDEX" val="20217069"/>
  <p:tag name="KSO_WM_UNIT_LAYERLEVEL" val="1"/>
  <p:tag name="KSO_WM_TAG_VERSION" val="1.0"/>
  <p:tag name="KSO_WM_BEAUTIFY_FLAG" val="#wm#"/>
  <p:tag name="KSO_WM_UNIT_SM_LIMIT_TYPE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acfb27998712faa657a7af"/>
  <p:tag name="KSO_WM_CHIP_XID" val="5facfb27998712faa657a7b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TEMPLATE_ASSEMBLE_XID" val="606570524054ed1e2fb814c2"/>
  <p:tag name="KSO_WM_TEMPLATE_ASSEMBLE_GROUPID" val="606570524054ed1e2fb814c2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diagram20218353_3*i*3"/>
  <p:tag name="KSO_WM_TEMPLATE_CATEGORY" val="diagram"/>
  <p:tag name="KSO_WM_TEMPLATE_INDEX" val="2021835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0.xml><?xml version="1.0" encoding="utf-8"?>
<p:tagLst xmlns:p="http://schemas.openxmlformats.org/presentationml/2006/main">
  <p:tag name="KSO_WM_SLIDE_LAYOUT_INFO" val="{&quot;direction&quot;:1,&quot;id&quot;:&quot;2021-04-01T16:16:05&quot;,&quot;maxSize&quot;:{&quot;size1&quot;:58.8},&quot;minSize&quot;:{&quot;size1&quot;:38.8},&quot;normalSize&quot;:{&quot;size1&quot;:58.79989583333334},&quot;subLayout&quot;:[{&quot;id&quot;:&quot;2021-04-01T16:16:05&quot;,&quot;maxSize&quot;:{&quot;size1&quot;:42.19968634711372},&quot;minSize&quot;:{&quot;size1&quot;:17.799686347113717},&quot;normalSize&quot;:{&quot;size1&quot;:29.933019680447053},&quot;subLayout&quot;:[{&quot;id&quot;:&quot;2021-04-01T16:16:05&quot;,&quot;margin&quot;:{&quot;bottom&quot;:1.2699999809265137,&quot;left&quot;:2.117000102996826,&quot;right&quot;:0.02600000612437725,&quot;top&quot;:1.6929999589920044},&quot;type&quot;:0},{&quot;id&quot;:&quot;2021-04-01T16:16:05&quot;,&quot;margin&quot;:{&quot;bottom&quot;:1.6929999589920044,&quot;left&quot;:2.117000102996826,&quot;right&quot;:0.02600000612437725,&quot;top&quot;:1.6929999589920044},&quot;type&quot;:0}],&quot;type&quot;:0},{&quot;id&quot;:&quot;2021-04-01T16:16:05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fb27998712faa657a7b0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],&quot;fill_id&quot;:&quot;c63a7e4072264d37bb9fc2fc7696d2ba&quot;,&quot;fill_align&quot;:&quot;cm&quot;,&quot;chip_types&quot;:[&quot;picture&quot;]},{&quot;text_align&quot;:&quot;lt&quot;,&quot;text_direction&quot;:&quot;horizontal&quot;,&quot;support_big_font&quot;:false,&quot;picture_toward&quot;:0,&quot;picture_dockside&quot;:[],&quot;fill_id&quot;:&quot;5d35ed4a31e74ee7b109b4a5825bd3a1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1b84d96436fd4949826b9d5ad09a53d4&quot;,&quot;fill_align&quot;:&quot;lt&quot;,&quot;chip_types&quot;:[&quot;text&quot;]}]]"/>
  <p:tag name="KSO_WM_CHIP_DECFILLPROP" val="[]"/>
  <p:tag name="KSO_WM_SLIDE_ID" val="diagram20217069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7069"/>
  <p:tag name="KSO_WM_SLIDE_LAYOUT" val="a_d_f"/>
  <p:tag name="KSO_WM_SLIDE_LAYOUT_CNT" val="1_1_1"/>
  <p:tag name="KSO_WM_SLIDE_TYPE" val="text"/>
  <p:tag name="KSO_WM_SLIDE_SIZE" val="912*444"/>
  <p:tag name="KSO_WM_SLIDE_POSITION" val="0*48"/>
  <p:tag name="KSO_WM_CHIP_GROUPID" val="5facfb27998712faa657a7af"/>
  <p:tag name="KSO_WM_SLIDE_BK_DARK_LIGHT" val="2"/>
  <p:tag name="KSO_WM_SLIDE_BACKGROUND_TYPE" val="general"/>
  <p:tag name="KSO_WM_SLIDE_SUPPORT_FEATURE_TYPE" val="8"/>
  <p:tag name="KSO_WM_SLIDE_SUBTYPE" val="picTxt"/>
  <p:tag name="KSO_WM_TEMPLATE_ASSEMBLE_XID" val="606570524054ed1e2fb814c2"/>
  <p:tag name="KSO_WM_TEMPLATE_ASSEMBLE_GROUPID" val="606570524054ed1e2fb814c2"/>
</p:tagLst>
</file>

<file path=ppt/tags/tag4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diagram20218353_3*b*1"/>
  <p:tag name="KSO_WM_TEMPLATE_CATEGORY" val="diagram"/>
  <p:tag name="KSO_WM_TEMPLATE_INDEX" val="20218353"/>
  <p:tag name="KSO_WM_UNIT_LAYERLEVEL" val="1"/>
  <p:tag name="KSO_WM_TAG_VERSION" val="1.0"/>
  <p:tag name="KSO_WM_BEAUTIFY_FLAG" val="#wm#"/>
  <p:tag name="KSO_WM_UNIT_PRESET_TEXT" val="目录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5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6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18353_3*a*1"/>
  <p:tag name="KSO_WM_TEMPLATE_CATEGORY" val="diagram"/>
  <p:tag name="KSO_WM_TEMPLATE_INDEX" val="20218353"/>
  <p:tag name="KSO_WM_UNIT_LAYERLEVEL" val="1"/>
  <p:tag name="KSO_WM_TAG_VERSION" val="1.0"/>
  <p:tag name="KSO_WM_BEAUTIFY_FLAG" val="#wm#"/>
  <p:tag name="KSO_WM_UNIT_PRESET_TEXT" val="CONTENTS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18353_3*l_h_i*1_1_1"/>
  <p:tag name="KSO_WM_TEMPLATE_CATEGORY" val="diagram"/>
  <p:tag name="KSO_WM_TEMPLATE_INDEX" val="2021835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8353_3*l_h_f*1_1_1"/>
  <p:tag name="KSO_WM_TEMPLATE_CATEGORY" val="diagram"/>
  <p:tag name="KSO_WM_TEMPLATE_INDEX" val="20218353"/>
  <p:tag name="KSO_WM_UNIT_LAYERLEVEL" val="1_1_1"/>
  <p:tag name="KSO_WM_TAG_VERSION" val="1.0"/>
  <p:tag name="KSO_WM_BEAUTIFY_FLAG" val="#wm#"/>
  <p:tag name="KSO_WM_UNIT_PRESET_TEXT" val="单击此处添加正文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8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18353_3*l_h_i*1_2_1"/>
  <p:tag name="KSO_WM_TEMPLATE_CATEGORY" val="diagram"/>
  <p:tag name="KSO_WM_TEMPLATE_INDEX" val="2021835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PP_MARK_KEY" val="6957ab56-f269-4e43-a859-720ac5b77114"/>
  <p:tag name="COMMONDATA" val="eyJoZGlkIjoiNDRiMTk4ODIzODAzN2IzZDgyZjE0OGNjODIwYWZmZjYifQ=="/>
</p:tagLst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微软雅黑"/>
        <a:ea typeface="微软雅黑"/>
        <a:cs typeface="微软雅黑"/>
      </a:majorFont>
      <a:minorFont>
        <a:latin typeface="微软雅黑"/>
        <a:ea typeface="微软雅黑"/>
        <a:cs typeface="微软雅黑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微软雅黑"/>
        <a:ea typeface="微软雅黑"/>
        <a:cs typeface="微软雅黑"/>
      </a:majorFont>
      <a:minorFont>
        <a:latin typeface="微软雅黑"/>
        <a:ea typeface="微软雅黑"/>
        <a:cs typeface="微软雅黑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微软雅黑"/>
        <a:cs typeface="微软雅黑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微软雅黑"/>
        <a:cs typeface="微软雅黑"/>
        <a:font script="Jpan" typeface="ＭＳ Ｐゴシック"/>
        <a:font script="Hang" typeface="맑은 고딕"/>
        <a:font script="Hans" typeface="宋体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3049</Words>
  <Application>WPS 演示</Application>
  <PresentationFormat>自定义</PresentationFormat>
  <Paragraphs>231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4" baseType="lpstr">
      <vt:lpstr>Arial</vt:lpstr>
      <vt:lpstr>宋体</vt:lpstr>
      <vt:lpstr>Wingdings</vt:lpstr>
      <vt:lpstr>Helvetica Neue</vt:lpstr>
      <vt:lpstr>Helvetica Neue Medium</vt:lpstr>
      <vt:lpstr>微软雅黑</vt:lpstr>
      <vt:lpstr>Helvetica Neue Light</vt:lpstr>
      <vt:lpstr>Calibri</vt:lpstr>
      <vt:lpstr>Helvetica</vt:lpstr>
      <vt:lpstr>Times New Roman Bold</vt:lpstr>
      <vt:lpstr>Times New Roman</vt:lpstr>
      <vt:lpstr>黑体</vt:lpstr>
      <vt:lpstr>思源黑体 CN Regular</vt:lpstr>
      <vt:lpstr>Segoe UI</vt:lpstr>
      <vt:lpstr>Wingdings</vt:lpstr>
      <vt:lpstr>Calibri</vt:lpstr>
      <vt:lpstr>Arial Unicode MS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Larson</cp:lastModifiedBy>
  <cp:revision>243</cp:revision>
  <dcterms:created xsi:type="dcterms:W3CDTF">2023-10-13T06:29:00Z</dcterms:created>
  <dcterms:modified xsi:type="dcterms:W3CDTF">2023-12-20T07:21:48Z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8C5ACEB28E1CFF0193022565A15FCF00_43</vt:lpwstr>
  </property>
  <property fmtid="{D5CDD505-2E9C-101B-9397-08002B2CF9AE}" pid="3" name="KSOProductBuildVer">
    <vt:lpwstr>2052-12.1.0.15990</vt:lpwstr>
  </property>
</Properties>
</file>