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94" r:id="rId5"/>
    <p:sldId id="295" r:id="rId6"/>
    <p:sldId id="332" r:id="rId7"/>
    <p:sldId id="333" r:id="rId8"/>
    <p:sldId id="334" r:id="rId9"/>
    <p:sldId id="293" r:id="rId10"/>
  </p:sldIdLst>
  <p:sldSz cx="24384000" cy="13716000"/>
  <p:notesSz cx="6858000" cy="9144000"/>
  <p:custDataLst>
    <p:tags r:id="rId15"/>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6.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p:nvPr>
            <p:ph type="sldImg"/>
          </p:nvPr>
        </p:nvSpPr>
        <p:spPr>
          <a:xfrm>
            <a:off x="1143000" y="685800"/>
            <a:ext cx="4572000" cy="3429000"/>
          </a:xfrm>
          <a:prstGeom prst="rect">
            <a:avLst/>
          </a:prstGeom>
        </p:spPr>
        <p:txBody>
          <a:bodyPr/>
          <a:lstStyle/>
          <a:p/>
        </p:txBody>
      </p:sp>
      <p:sp>
        <p:nvSpPr>
          <p:cNvPr id="70" name="Shape 70"/>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标题 - 居中">
    <p:spTree>
      <p:nvGrpSpPr>
        <p:cNvPr id="1" name=""/>
        <p:cNvGrpSpPr/>
        <p:nvPr/>
      </p:nvGrpSpPr>
      <p:grpSpPr>
        <a:xfrm>
          <a:off x="0" y="0"/>
          <a:ext cx="0" cy="0"/>
          <a:chOff x="0" y="0"/>
          <a:chExt cx="0" cy="0"/>
        </a:xfrm>
      </p:grpSpPr>
      <p:pic>
        <p:nvPicPr>
          <p:cNvPr id="12" name="2@2x.png" descr="2@2x.png"/>
          <p:cNvPicPr>
            <a:picLocks noChangeAspect="1"/>
          </p:cNvPicPr>
          <p:nvPr/>
        </p:nvPicPr>
        <p:blipFill>
          <a:blip r:embed="rId2"/>
          <a:stretch>
            <a:fillRect/>
          </a:stretch>
        </p:blipFill>
        <p:spPr>
          <a:xfrm>
            <a:off x="1275397" y="1029012"/>
            <a:ext cx="5033353" cy="525461"/>
          </a:xfrm>
          <a:prstGeom prst="rect">
            <a:avLst/>
          </a:prstGeom>
          <a:ln w="12700">
            <a:miter lim="400000"/>
            <a:headEnd/>
            <a:tailEnd/>
          </a:ln>
        </p:spPr>
      </p:pic>
      <p:pic>
        <p:nvPicPr>
          <p:cNvPr id="13" name="¡¾pptÄ£°å¡¿MeterSphere-1920X1080-01.png" descr="¡¾pptÄ£°å¡¿MeterSphere-1920X1080-01.png"/>
          <p:cNvPicPr>
            <a:picLocks noChangeAspect="1"/>
          </p:cNvPicPr>
          <p:nvPr/>
        </p:nvPicPr>
        <p:blipFill>
          <a:blip r:embed="rId3"/>
          <a:stretch>
            <a:fillRect/>
          </a:stretch>
        </p:blipFill>
        <p:spPr>
          <a:xfrm>
            <a:off x="0" y="0"/>
            <a:ext cx="24384000" cy="13716000"/>
          </a:xfrm>
          <a:prstGeom prst="rect">
            <a:avLst/>
          </a:prstGeom>
          <a:ln w="12700">
            <a:miter lim="400000"/>
            <a:headEnd/>
            <a:tailEnd/>
          </a:ln>
        </p:spPr>
      </p:pic>
      <p:sp>
        <p:nvSpPr>
          <p:cNvPr id="15"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549039688"/>
          <p:cNvPicPr>
            <a:picLocks noChangeAspect="1"/>
          </p:cNvPicPr>
          <p:nvPr/>
        </p:nvPicPr>
        <p:blipFill>
          <a:blip r:embed="rId4"/>
          <a:stretch>
            <a:fillRect/>
          </a:stretch>
        </p:blipFill>
        <p:spPr>
          <a:xfrm>
            <a:off x="1275398" y="811736"/>
            <a:ext cx="4415671" cy="831388"/>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2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sp>
        <p:nvSpPr>
          <p:cNvPr id="30" name="幻灯片编号"/>
          <p:cNvSpPr txBox="1"/>
          <p:nvPr>
            <p:ph type="sldNum" sz="quarter" idx="2"/>
          </p:nvPr>
        </p:nvSpPr>
        <p:spPr>
          <a:xfrm>
            <a:off x="911583" y="12682568"/>
            <a:ext cx="551003" cy="564361"/>
          </a:xfrm>
          <a:prstGeom prst="rect">
            <a:avLst/>
          </a:prstGeom>
        </p:spPr>
        <p:txBody>
          <a:bodyPr/>
          <a:lstStyle>
            <a:lvl1pPr>
              <a:defRPr sz="2800"/>
            </a:lvl1pPr>
          </a:lstStyle>
          <a:p>
            <a:fld id="{86CB4B4D-7CA3-9044-876B-883B54F8677D}" type="slidenum">
              <a:rPr/>
            </a:fld>
            <a:endParaRPr/>
          </a:p>
        </p:txBody>
      </p:sp>
      <p:pic>
        <p:nvPicPr>
          <p:cNvPr id="7" name="图片 6" descr="upload_post_object_v2_505352575"/>
          <p:cNvPicPr>
            <a:picLocks noChangeAspect="1"/>
          </p:cNvPicPr>
          <p:nvPr/>
        </p:nvPicPr>
        <p:blipFill>
          <a:blip r:embed="rId2"/>
          <a:stretch>
            <a:fillRect/>
          </a:stretch>
        </p:blipFill>
        <p:spPr>
          <a:xfrm>
            <a:off x="20754975" y="447957"/>
            <a:ext cx="3067050" cy="576783"/>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空白">
    <p:spTree>
      <p:nvGrpSpPr>
        <p:cNvPr id="1" name=""/>
        <p:cNvGrpSpPr/>
        <p:nvPr/>
      </p:nvGrpSpPr>
      <p:grpSpPr>
        <a:xfrm>
          <a:off x="0" y="0"/>
          <a:ext cx="0" cy="0"/>
          <a:chOff x="0" y="0"/>
          <a:chExt cx="0" cy="0"/>
        </a:xfrm>
      </p:grpSpPr>
      <p:pic>
        <p:nvPicPr>
          <p:cNvPr id="37" name="MeterSphere-辅助图形-紫色.png" descr="MeterSphere-辅助图形-紫色.png"/>
          <p:cNvPicPr>
            <a:picLocks noChangeAspect="1"/>
          </p:cNvPicPr>
          <p:nvPr/>
        </p:nvPicPr>
        <p:blipFill>
          <a:blip r:embed="rId2"/>
          <a:stretch>
            <a:fillRect/>
          </a:stretch>
        </p:blipFill>
        <p:spPr>
          <a:xfrm>
            <a:off x="22261157" y="231461"/>
            <a:ext cx="1134422" cy="1310197"/>
          </a:xfrm>
          <a:prstGeom prst="rect">
            <a:avLst/>
          </a:prstGeom>
          <a:ln w="12700">
            <a:miter lim="400000"/>
            <a:headEnd/>
            <a:tailEnd/>
          </a:ln>
        </p:spPr>
      </p:pic>
      <p:sp>
        <p:nvSpPr>
          <p:cNvPr id="3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尾页">
    <p:spTree>
      <p:nvGrpSpPr>
        <p:cNvPr id="1" name=""/>
        <p:cNvGrpSpPr/>
        <p:nvPr/>
      </p:nvGrpSpPr>
      <p:grpSpPr>
        <a:xfrm>
          <a:off x="0" y="0"/>
          <a:ext cx="0" cy="0"/>
          <a:chOff x="0" y="0"/>
          <a:chExt cx="0" cy="0"/>
        </a:xfrm>
      </p:grpSpPr>
      <p:pic>
        <p:nvPicPr>
          <p:cNvPr id="45" name="【PPT 尾页】MeterSphere-1920X1080.jpg" descr="【PPT 尾页】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47" name="幻灯片编号"/>
          <p:cNvSpPr txBox="1"/>
          <p:nvPr>
            <p:ph type="sldNum" sz="quarter" idx="2"/>
          </p:nvPr>
        </p:nvSpPr>
        <p:spPr>
          <a:prstGeom prst="rect">
            <a:avLst/>
          </a:prstGeom>
        </p:spPr>
        <p:txBody>
          <a:bodyPr/>
          <a:lstStyle/>
          <a:p>
            <a:fld id="{86CB4B4D-7CA3-9044-876B-883B54F8677D}" type="slidenum">
              <a:rPr/>
            </a:fld>
            <a:endParaRPr/>
          </a:p>
        </p:txBody>
      </p:sp>
      <p:pic>
        <p:nvPicPr>
          <p:cNvPr id="7" name="图片 6" descr="upload_post_object_v2_505352575"/>
          <p:cNvPicPr>
            <a:picLocks noChangeAspect="1"/>
          </p:cNvPicPr>
          <p:nvPr/>
        </p:nvPicPr>
        <p:blipFill>
          <a:blip r:embed="rId3"/>
          <a:stretch>
            <a:fillRect/>
          </a:stretch>
        </p:blipFill>
        <p:spPr>
          <a:xfrm>
            <a:off x="1460165" y="1131421"/>
            <a:ext cx="5710196" cy="1073848"/>
          </a:xfrm>
          <a:prstGeom prst="rect">
            <a:avLst/>
          </a:prstGeom>
        </p:spPr>
      </p:pic>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全空白">
    <p:spTree>
      <p:nvGrpSpPr>
        <p:cNvPr id="1" name=""/>
        <p:cNvGrpSpPr/>
        <p:nvPr/>
      </p:nvGrpSpPr>
      <p:grpSpPr>
        <a:xfrm>
          <a:off x="0" y="0"/>
          <a:ext cx="0" cy="0"/>
          <a:chOff x="0" y="0"/>
          <a:chExt cx="0" cy="0"/>
        </a:xfrm>
      </p:grpSpPr>
      <p:sp>
        <p:nvSpPr>
          <p:cNvPr id="5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封面">
    <p:spTree>
      <p:nvGrpSpPr>
        <p:cNvPr id="1" name=""/>
        <p:cNvGrpSpPr/>
        <p:nvPr/>
      </p:nvGrpSpPr>
      <p:grpSpPr>
        <a:xfrm>
          <a:off x="0" y="0"/>
          <a:ext cx="0" cy="0"/>
          <a:chOff x="0" y="0"/>
          <a:chExt cx="0" cy="0"/>
        </a:xfrm>
      </p:grpSpPr>
      <p:pic>
        <p:nvPicPr>
          <p:cNvPr id="61" name="【PPT 封面】MeterSphere-1920X1080.jpg" descr="【PPT 封面】MeterSphere-1920X1080.jpg"/>
          <p:cNvPicPr>
            <a:picLocks noChangeAspect="1"/>
          </p:cNvPicPr>
          <p:nvPr/>
        </p:nvPicPr>
        <p:blipFill>
          <a:blip r:embed="rId2"/>
          <a:stretch>
            <a:fillRect/>
          </a:stretch>
        </p:blipFill>
        <p:spPr>
          <a:xfrm>
            <a:off x="0" y="0"/>
            <a:ext cx="24384000" cy="13716000"/>
          </a:xfrm>
          <a:prstGeom prst="rect">
            <a:avLst/>
          </a:prstGeom>
          <a:ln w="12700">
            <a:miter lim="400000"/>
            <a:headEnd/>
            <a:tailEnd/>
          </a:ln>
        </p:spPr>
      </p:pic>
      <p:sp>
        <p:nvSpPr>
          <p:cNvPr id="63" name="幻灯片编号"/>
          <p:cNvSpPr txBox="1"/>
          <p:nvPr>
            <p:ph type="sldNum" sz="quarter" idx="2"/>
          </p:nvPr>
        </p:nvSpPr>
        <p:spPr>
          <a:prstGeom prst="rect">
            <a:avLst/>
          </a:prstGeom>
        </p:spPr>
        <p:txBody>
          <a:bodyPr/>
          <a:lstStyle/>
          <a:p>
            <a:fld id="{86CB4B4D-7CA3-9044-876B-883B54F8677D}" type="slidenum">
              <a:rPr/>
            </a:fld>
            <a:endParaRPr/>
          </a:p>
        </p:txBody>
      </p:sp>
      <p:pic>
        <p:nvPicPr>
          <p:cNvPr id="2" name="图片 1" descr="upload_post_object_v2_549039688"/>
          <p:cNvPicPr>
            <a:picLocks noChangeAspect="1"/>
          </p:cNvPicPr>
          <p:nvPr/>
        </p:nvPicPr>
        <p:blipFill>
          <a:blip r:embed="rId3"/>
          <a:stretch>
            <a:fillRect/>
          </a:stretch>
        </p:blipFill>
        <p:spPr>
          <a:xfrm>
            <a:off x="1275398" y="811736"/>
            <a:ext cx="4415671" cy="831388"/>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文本"/>
          <p:cNvSpPr txBox="1"/>
          <p:nvPr>
            <p:ph type="title"/>
          </p:nvPr>
        </p:nvSpPr>
        <p:spPr>
          <a:xfrm>
            <a:off x="4387453" y="357187"/>
            <a:ext cx="15609094" cy="3036095"/>
          </a:xfrm>
          <a:prstGeom prst="rect">
            <a:avLst/>
          </a:prstGeom>
          <a:ln w="12700">
            <a:miter lim="400000"/>
          </a:ln>
        </p:spPr>
        <p:txBody>
          <a:bodyPr lIns="71437" tIns="71437" rIns="71437" bIns="71437" anchor="ctr">
            <a:normAutofit/>
          </a:bodyPr>
          <a:lstStyle/>
          <a:p>
            <a:r>
              <a:t>标题文本</a:t>
            </a:r>
          </a:p>
        </p:txBody>
      </p:sp>
      <p:sp>
        <p:nvSpPr>
          <p:cNvPr id="4" name="正文级别 1…"/>
          <p:cNvSpPr txBox="1"/>
          <p:nvPr>
            <p:ph type="body" idx="1"/>
          </p:nvPr>
        </p:nvSpPr>
        <p:spPr>
          <a:xfrm>
            <a:off x="4387453" y="3643312"/>
            <a:ext cx="15609094" cy="8840392"/>
          </a:xfrm>
          <a:prstGeom prst="rect">
            <a:avLst/>
          </a:prstGeom>
          <a:ln w="12700">
            <a:miter lim="400000"/>
          </a:ln>
        </p:spPr>
        <p:txBody>
          <a:bodyPr lIns="71437" tIns="71437" rIns="71437" bIns="71437" anchor="ctr">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sz="2200" b="0">
                <a:latin typeface="Helvetica Neue Light"/>
                <a:ea typeface="Helvetica Neue Light"/>
                <a:cs typeface="Helvetica Neue Light"/>
                <a:sym typeface="Helvetica Neue Light"/>
              </a:defRPr>
            </a:lvl1pPr>
          </a:lstStyle>
          <a:p>
            <a:fld id="{86CB4B4D-7CA3-9044-876B-883B54F8677D}" type="slidenum">
              <a:rPr/>
            </a:fld>
            <a:endParaRPr/>
          </a:p>
        </p:txBody>
      </p:sp>
      <p:pic>
        <p:nvPicPr>
          <p:cNvPr id="7" name="图片 6" descr="upload_post_object_v2_505352575"/>
          <p:cNvPicPr>
            <a:picLocks noChangeAspect="1"/>
          </p:cNvPicPr>
          <p:nvPr/>
        </p:nvPicPr>
        <p:blipFill>
          <a:blip r:embed="rId8"/>
          <a:stretch>
            <a:fillRect/>
          </a:stretch>
        </p:blipFill>
        <p:spPr>
          <a:xfrm>
            <a:off x="20754975" y="447957"/>
            <a:ext cx="3067050" cy="57678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1pPr>
      <a:lvl2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2pPr>
      <a:lvl3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3pPr>
      <a:lvl4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4pPr>
      <a:lvl5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5pPr>
      <a:lvl6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6pPr>
      <a:lvl7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7pPr>
      <a:lvl8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8pPr>
      <a:lvl9pPr marL="0" marR="0" indent="0" algn="ctr" defTabSz="821690" rtl="0" latinLnBrk="0">
        <a:lnSpc>
          <a:spcPct val="100000"/>
        </a:lnSpc>
        <a:spcBef>
          <a:spcPts val="0"/>
        </a:spcBef>
        <a:spcAft>
          <a:spcPts val="0"/>
        </a:spcAft>
        <a:buClrTx/>
        <a:buSzTx/>
        <a:buFontTx/>
        <a:buNone/>
        <a:defRPr sz="11200" b="0" i="0" u="none" strike="noStrike" cap="none" spc="0" baseline="0">
          <a:solidFill>
            <a:srgbClr val="000000"/>
          </a:solidFill>
          <a:uFillTx/>
          <a:latin typeface="+mn-lt"/>
          <a:ea typeface="+mn-ea"/>
          <a:cs typeface="+mn-cs"/>
          <a:sym typeface="Helvetica Neue Medium"/>
        </a:defRPr>
      </a:lvl9pPr>
    </p:titleStyle>
    <p:bodyStyle>
      <a:lvl1pPr marL="610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1pPr>
      <a:lvl2pPr marL="1055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2pPr>
      <a:lvl3pPr marL="1499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3pPr>
      <a:lvl4pPr marL="1944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4pPr>
      <a:lvl5pPr marL="2388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5pPr>
      <a:lvl6pPr marL="2833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6pPr>
      <a:lvl7pPr marL="3277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7pPr>
      <a:lvl8pPr marL="37223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8pPr>
      <a:lvl9pPr marL="4166870" marR="0" indent="-610870" algn="l" defTabSz="821690" rtl="0" latinLnBrk="0">
        <a:lnSpc>
          <a:spcPct val="100000"/>
        </a:lnSpc>
        <a:spcBef>
          <a:spcPts val="5900"/>
        </a:spcBef>
        <a:spcAft>
          <a:spcPts val="0"/>
        </a:spcAft>
        <a:buClrTx/>
        <a:buSzPct val="145000"/>
        <a:buFontTx/>
        <a:buChar char="•"/>
        <a:defRPr sz="4400" b="0" i="0" u="none" strike="noStrike" cap="none" spc="0" baseline="0">
          <a:solidFill>
            <a:srgbClr val="5E5E5E"/>
          </a:solidFill>
          <a:uFillTx/>
          <a:latin typeface="Helvetica Neue" panose="02000503000000020004"/>
          <a:ea typeface="Helvetica Neue" panose="02000503000000020004"/>
          <a:cs typeface="Helvetica Neue" panose="02000503000000020004"/>
          <a:sym typeface="Helvetica Neue" panose="02000503000000020004"/>
        </a:defRPr>
      </a:lvl9pPr>
    </p:bodyStyle>
    <p:otherStyle>
      <a:lvl1pPr marL="0" marR="0" indent="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1pPr>
      <a:lvl2pPr marL="0" marR="0" indent="228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2pPr>
      <a:lvl3pPr marL="0" marR="0" indent="457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3pPr>
      <a:lvl4pPr marL="0" marR="0" indent="685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4pPr>
      <a:lvl5pPr marL="0" marR="0" indent="9144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5pPr>
      <a:lvl6pPr marL="0" marR="0" indent="11430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6pPr>
      <a:lvl7pPr marL="0" marR="0" indent="13716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7pPr>
      <a:lvl8pPr marL="0" marR="0" indent="16002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8pPr>
      <a:lvl9pPr marL="0" marR="0" indent="1828800" algn="ctr" defTabSz="821690" latinLnBrk="0">
        <a:lnSpc>
          <a:spcPct val="100000"/>
        </a:lnSpc>
        <a:spcBef>
          <a:spcPts val="0"/>
        </a:spcBef>
        <a:spcAft>
          <a:spcPts val="0"/>
        </a:spcAft>
        <a:buClrTx/>
        <a:buSzTx/>
        <a:buFontTx/>
        <a:buNone/>
        <a:defRPr sz="22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3.jpe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一站式开源持续测试平台"/>
          <p:cNvSpPr txBox="1"/>
          <p:nvPr/>
        </p:nvSpPr>
        <p:spPr>
          <a:xfrm>
            <a:off x="4910971" y="6411144"/>
            <a:ext cx="14536420" cy="1566545"/>
          </a:xfrm>
          <a:prstGeom prst="rect">
            <a:avLst/>
          </a:prstGeom>
          <a:ln w="12700">
            <a:miter lim="400000"/>
          </a:ln>
        </p:spPr>
        <p:txBody>
          <a:bodyPr wrap="none" tIns="91439" bIns="91439">
            <a:spAutoFit/>
          </a:bodyPr>
          <a:lstStyle>
            <a:lvl1pPr defTabSz="1828800">
              <a:defRPr sz="9000">
                <a:solidFill>
                  <a:srgbClr val="FFFFFF"/>
                </a:solidFill>
                <a:latin typeface="Helvetica"/>
                <a:ea typeface="Helvetica"/>
                <a:cs typeface="Helvetica"/>
                <a:sym typeface="Helvetica"/>
              </a:defRPr>
            </a:lvl1pPr>
          </a:lstStyle>
          <a:p>
            <a:pPr algn="ctr"/>
            <a:r>
              <a:rPr>
                <a:latin typeface="宋体" pitchFamily="2" charset="-122"/>
                <a:ea typeface="宋体" pitchFamily="2" charset="-122"/>
                <a:cs typeface="宋体" pitchFamily="2" charset="-122"/>
              </a:rPr>
              <a:t>实验一 软件测试环境的搭建</a:t>
            </a:r>
            <a:endParaRPr>
              <a:latin typeface="宋体" pitchFamily="2" charset="-122"/>
              <a:ea typeface="宋体" pitchFamily="2" charset="-122"/>
              <a:cs typeface="宋体" pitchFamily="2" charset="-122"/>
            </a:endParaRPr>
          </a:p>
        </p:txBody>
      </p:sp>
      <p:sp>
        <p:nvSpPr>
          <p:cNvPr id="73" name="文本框 5"/>
          <p:cNvSpPr txBox="1"/>
          <p:nvPr/>
        </p:nvSpPr>
        <p:spPr>
          <a:xfrm>
            <a:off x="9127532" y="10291459"/>
            <a:ext cx="6128744" cy="673735"/>
          </a:xfrm>
          <a:prstGeom prst="rect">
            <a:avLst/>
          </a:prstGeom>
          <a:ln w="12700">
            <a:miter lim="400000"/>
          </a:ln>
        </p:spPr>
        <p:txBody>
          <a:bodyPr tIns="91439" bIns="91439">
            <a:spAutoFit/>
          </a:bodyPr>
          <a:lstStyle>
            <a:lvl1pPr defTabSz="1828800">
              <a:defRPr>
                <a:solidFill>
                  <a:srgbClr val="FFFFFF"/>
                </a:solidFill>
                <a:latin typeface="Helvetica"/>
                <a:ea typeface="Helvetica"/>
                <a:cs typeface="Helvetica"/>
                <a:sym typeface="Helvetica"/>
              </a:defRPr>
            </a:lvl1pPr>
          </a:lstStyle>
          <a:p>
            <a:r>
              <a:rPr>
                <a:latin typeface="宋体" pitchFamily="2" charset="-122"/>
                <a:ea typeface="宋体" pitchFamily="2" charset="-122"/>
                <a:cs typeface="宋体" pitchFamily="2" charset="-122"/>
              </a:rPr>
              <a:t>202</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年 </a:t>
            </a:r>
            <a:r>
              <a:rPr lang="en-US">
                <a:latin typeface="宋体" pitchFamily="2" charset="-122"/>
                <a:ea typeface="宋体" pitchFamily="2" charset="-122"/>
                <a:cs typeface="宋体" pitchFamily="2" charset="-122"/>
              </a:rPr>
              <a:t>3</a:t>
            </a:r>
            <a:r>
              <a:rPr>
                <a:latin typeface="宋体" pitchFamily="2" charset="-122"/>
                <a:ea typeface="宋体" pitchFamily="2" charset="-122"/>
                <a:cs typeface="宋体" pitchFamily="2" charset="-122"/>
              </a:rPr>
              <a:t> 月</a:t>
            </a:r>
            <a:endParaRPr>
              <a:latin typeface="宋体" pitchFamily="2" charset="-122"/>
              <a:ea typeface="宋体" pitchFamily="2" charset="-122"/>
              <a:cs typeface="宋体" pitchFamily="2" charset="-122"/>
            </a:endParaRPr>
          </a:p>
        </p:txBody>
      </p:sp>
      <p:pic>
        <p:nvPicPr>
          <p:cNvPr id="74" name="MeterSphere-反白.png" descr="MeterSphere-反白.png"/>
          <p:cNvPicPr>
            <a:picLocks noChangeAspect="1"/>
          </p:cNvPicPr>
          <p:nvPr/>
        </p:nvPicPr>
        <p:blipFill>
          <a:blip r:embed="rId1"/>
          <a:stretch>
            <a:fillRect/>
          </a:stretch>
        </p:blipFill>
        <p:spPr>
          <a:xfrm>
            <a:off x="8519364" y="4111068"/>
            <a:ext cx="7345079" cy="1383898"/>
          </a:xfrm>
          <a:prstGeom prst="rect">
            <a:avLst/>
          </a:prstGeom>
          <a:ln w="12700">
            <a:miter lim="400000"/>
            <a:headEnd/>
            <a:tailEnd/>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a:latin typeface="宋体" pitchFamily="2" charset="-122"/>
                <a:ea typeface="宋体" pitchFamily="2" charset="-122"/>
                <a:cs typeface="宋体" pitchFamily="2" charset="-122"/>
              </a:rPr>
              <a:t>一、实验目的</a:t>
            </a:r>
            <a:endParaRPr>
              <a:latin typeface="宋体" pitchFamily="2" charset="-122"/>
              <a:ea typeface="宋体" pitchFamily="2" charset="-122"/>
              <a:cs typeface="宋体" pitchFamily="2" charset="-122"/>
            </a:endParaRPr>
          </a:p>
        </p:txBody>
      </p:sp>
      <p:sp>
        <p:nvSpPr>
          <p:cNvPr id="4" name="文本框 3"/>
          <p:cNvSpPr txBox="1"/>
          <p:nvPr/>
        </p:nvSpPr>
        <p:spPr>
          <a:xfrm>
            <a:off x="3628237" y="4354302"/>
            <a:ext cx="17127650" cy="57823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4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1</a:t>
            </a:r>
            <a:r>
              <a:rPr lang="zh-CN" altLang="en-US">
                <a:latin typeface="宋体" pitchFamily="2" charset="-122"/>
                <a:ea typeface="宋体" pitchFamily="2" charset="-122"/>
                <a:cs typeface="宋体" pitchFamily="2" charset="-122"/>
                <a:sym typeface="Helvetica Neue" panose="02000503000000020004"/>
              </a:rPr>
              <a:t>）掌握 MeterSphere 高校版（https://www.metersphere.com/edu）的注册和使用。</a:t>
            </a:r>
            <a:endParaRPr lang="zh-CN" altLang="en-US">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4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4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a:t>
            </a: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2</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）熟悉开源建站平台 Halo 高校版 （http://halo.edu.metersphere.com/）的操作使用。</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4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4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（3）了解开源建站平台 Halo（https://halo.run）安装部署，了解一站式开源持续测试平台 MeterSphere（https://metersphere.io）的安装部署。通过这两个平台的安装部署，感受企业常见的微服务容器化部署。</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863725" y="3504705"/>
            <a:ext cx="20086955" cy="4650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该实验是测试环境准备章节，为后续使用一站式测试平台 MeterSphere 对 Halo 进行接口测试、UI 自动化测试、性能测试和测试管理做好准备。</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（2）</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该实验将指导学生完成MeterSphere 专业测试云账号注册和启用，指导学生登录 Halo 和完成 Halo 的核心功能操作，为后续功能和自动化测试实验做好准备。</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6628799" y="6713385"/>
            <a:ext cx="10073606" cy="5841200"/>
          </a:xfrm>
          <a:prstGeom prst="rect">
            <a:avLst/>
          </a:prstGeom>
        </p:spPr>
      </p:pic>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二、实验内容</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154430" y="2980690"/>
            <a:ext cx="21889720" cy="56718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MeterSphere 是一站式的开源持续测试平台，遵循 GPL v3 开源许可协议，涵盖测试跟踪、接口测试、UI 测试和性能测试等功能，全面兼容 Jmeter、Selenium 等主流开源标准，有效助力开发和测试团队充分利用云弹性进行高度可扩展的自动化测试，加速高质量的软件交付。</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5" name="图片 4"/>
          <p:cNvPicPr>
            <a:picLocks noChangeAspect="1"/>
          </p:cNvPicPr>
          <p:nvPr>
            <p:custDataLst>
              <p:tags r:id="rId1"/>
            </p:custDataLst>
          </p:nvPr>
        </p:nvPicPr>
        <p:blipFill>
          <a:blip r:embed="rId2"/>
          <a:stretch>
            <a:fillRect/>
          </a:stretch>
        </p:blipFill>
        <p:spPr>
          <a:xfrm>
            <a:off x="4384088" y="5364378"/>
            <a:ext cx="16284575" cy="4488815"/>
          </a:xfrm>
          <a:prstGeom prst="rect">
            <a:avLst/>
          </a:prstGeom>
        </p:spPr>
      </p:pic>
      <p:sp>
        <p:nvSpPr>
          <p:cNvPr id="6" name="文本框 5"/>
          <p:cNvSpPr txBox="1"/>
          <p:nvPr/>
        </p:nvSpPr>
        <p:spPr>
          <a:xfrm>
            <a:off x="1590675" y="10890250"/>
            <a:ext cx="13000355" cy="11163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MeterSphere Github 源码仓库：https://github.com/metersphere</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7" name="文本框 6"/>
          <p:cNvSpPr txBox="1"/>
          <p:nvPr/>
        </p:nvSpPr>
        <p:spPr>
          <a:xfrm>
            <a:off x="1967230" y="12042775"/>
            <a:ext cx="1219200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MeterSphere 官网地址：http://www.metersphere.io</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50695" y="3041650"/>
            <a:ext cx="21556980" cy="48025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Halo 作为一款好用又强大的开源建站工具，配合上不同的模板与插件，可以很好地帮助你构建你心中的理想站点。它可以是你公司的官方网站，可以是你的个人博客，也可以是团队共享的知识库，甚至可以是一个论坛、一个商城。</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Halo 是基于目前主流的 SpringBoot 微服务技术栈开发。</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Halo Github 源码仓库：https://github.com/halo-dev/halo</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官网地址：http://halo.run</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6863715" y="6930390"/>
            <a:ext cx="10572750" cy="4959350"/>
          </a:xfrm>
          <a:prstGeom prst="rect">
            <a:avLst/>
          </a:prstGeom>
        </p:spPr>
      </p:pic>
      <p:sp>
        <p:nvSpPr>
          <p:cNvPr id="8" name="文本框 7"/>
          <p:cNvSpPr txBox="1"/>
          <p:nvPr/>
        </p:nvSpPr>
        <p:spPr>
          <a:xfrm>
            <a:off x="1713865" y="12287885"/>
            <a:ext cx="22116415" cy="101600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en-US" altLang="zh-CN"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   </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选用 Halo 作为被测系统，符合当下微服务架构的技术发展趋势，同时 Halo 的功能特点易于学生理解和吸收。</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3"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三、实验原理</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767455" y="4584700"/>
            <a:ext cx="11275695" cy="6756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（1）</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用老师账号生成 MeterSphere 专业测试云邀请链接</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5" name="文本框 4"/>
          <p:cNvSpPr txBox="1"/>
          <p:nvPr/>
        </p:nvSpPr>
        <p:spPr>
          <a:xfrm>
            <a:off x="3767455" y="6569710"/>
            <a:ext cx="12888296" cy="111760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lang="zh-CN" altLang="en-US">
                <a:latin typeface="宋体" pitchFamily="2" charset="-122"/>
                <a:ea typeface="宋体" pitchFamily="2" charset="-122"/>
                <a:cs typeface="宋体" pitchFamily="2" charset="-122"/>
                <a:sym typeface="Helvetica Neue" panose="02000503000000020004"/>
              </a:rPr>
              <a:t>（</a:t>
            </a:r>
            <a:r>
              <a:rPr lang="en-US" altLang="zh-CN">
                <a:latin typeface="宋体" pitchFamily="2" charset="-122"/>
                <a:ea typeface="宋体" pitchFamily="2" charset="-122"/>
                <a:cs typeface="宋体" pitchFamily="2" charset="-122"/>
                <a:sym typeface="Helvetica Neue" panose="02000503000000020004"/>
              </a:rPr>
              <a:t>2</a:t>
            </a:r>
            <a:r>
              <a:rPr lang="zh-CN" altLang="en-US">
                <a:latin typeface="宋体" pitchFamily="2" charset="-122"/>
                <a:ea typeface="宋体" pitchFamily="2" charset="-122"/>
                <a:cs typeface="宋体" pitchFamily="2" charset="-122"/>
                <a:sym typeface="Helvetica Neue" panose="02000503000000020004"/>
              </a:rPr>
              <a:t>）</a:t>
            </a:r>
            <a:r>
              <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rPr>
              <a:t>用 MeterSphere 专业测试云邀请链接完成学生注册</a:t>
            </a:r>
            <a:endParaRPr kumimoji="0" lang="zh-CN" altLang="en-US" sz="3200" b="1" i="0" u="none" strike="noStrike" cap="none" spc="0" normalizeH="0" baseline="0">
              <a:ln>
                <a:noFill/>
              </a:ln>
              <a:solidFill>
                <a:srgbClr val="000000"/>
              </a:solidFill>
              <a:effectLst/>
              <a:uFillTx/>
              <a:latin typeface="宋体" pitchFamily="2" charset="-122"/>
              <a:ea typeface="宋体" pitchFamily="2" charset="-122"/>
              <a:cs typeface="宋体" pitchFamily="2" charset="-122"/>
              <a:sym typeface="Helvetica Neue" panose="02000503000000020004"/>
            </a:endParaRPr>
          </a:p>
        </p:txBody>
      </p:sp>
      <p:sp>
        <p:nvSpPr>
          <p:cNvPr id="6" name="文本框 5"/>
          <p:cNvSpPr txBox="1"/>
          <p:nvPr>
            <p:custDataLst>
              <p:tags r:id="rId1"/>
            </p:custDataLst>
          </p:nvPr>
        </p:nvSpPr>
        <p:spPr>
          <a:xfrm>
            <a:off x="4055110" y="8658225"/>
            <a:ext cx="10217150"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noAutofit/>
          </a:bodyPr>
          <a:p>
            <a:pPr marL="0" marR="0" indent="0" algn="l" defTabSz="821690"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rPr>
              <a:t>备注：详细步骤请查看实验手册。</a:t>
            </a:r>
            <a:endParaRPr kumimoji="0" lang="zh-CN" altLang="en-US" sz="3200" b="0" i="0" u="none" strike="noStrike" cap="none" spc="0" normalizeH="0" baseline="0">
              <a:ln>
                <a:noFill/>
              </a:ln>
              <a:solidFill>
                <a:srgbClr val="000000"/>
              </a:solidFill>
              <a:effectLst/>
              <a:uFillTx/>
              <a:latin typeface="宋体" pitchFamily="2" charset="-122"/>
              <a:ea typeface="宋体" pitchFamily="2" charset="-122"/>
              <a:cs typeface="Helvetica Neue" panose="02000503000000020004"/>
              <a:sym typeface="Helvetica Neue" panose="02000503000000020004"/>
            </a:endParaRPr>
          </a:p>
        </p:txBody>
      </p:sp>
      <p:sp>
        <p:nvSpPr>
          <p:cNvPr id="2"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四、实验步骤</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34795" y="3473450"/>
            <a:ext cx="17452975" cy="6343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71437" tIns="71437" rIns="71437" bIns="71437" numCol="1" spcCol="38100" rtlCol="0" anchor="t" forceAA="0" upright="0">
            <a:spAutoFit/>
          </a:bodyPr>
          <a:p>
            <a:pPr marL="0" marR="0" indent="0" algn="ctr" defTabSz="821690" rtl="0" fontAlgn="auto" latinLnBrk="0" hangingPunct="0">
              <a:lnSpc>
                <a:spcPct val="100000"/>
              </a:lnSpc>
              <a:spcBef>
                <a:spcPts val="0"/>
              </a:spcBef>
              <a:spcAft>
                <a:spcPts val="0"/>
              </a:spcAft>
              <a:buClrTx/>
              <a:buSzTx/>
              <a:buFontTx/>
              <a:buNone/>
            </a:pPr>
            <a:r>
              <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rPr>
              <a:t>观看视频 https://www.bilibili.com/video/BV1YY4y1b7vz/，了解 MeterSphere 专业测试云。</a:t>
            </a:r>
            <a:endParaRPr kumimoji="0" lang="zh-CN" altLang="en-US"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endParaRPr>
          </a:p>
        </p:txBody>
      </p:sp>
      <p:pic>
        <p:nvPicPr>
          <p:cNvPr id="4" name="图片 3"/>
          <p:cNvPicPr>
            <a:picLocks noChangeAspect="1"/>
          </p:cNvPicPr>
          <p:nvPr>
            <p:custDataLst>
              <p:tags r:id="rId1"/>
            </p:custDataLst>
          </p:nvPr>
        </p:nvPicPr>
        <p:blipFill>
          <a:blip r:embed="rId2"/>
          <a:stretch>
            <a:fillRect/>
          </a:stretch>
        </p:blipFill>
        <p:spPr>
          <a:xfrm>
            <a:off x="5354876" y="4697730"/>
            <a:ext cx="10829925" cy="6022975"/>
          </a:xfrm>
          <a:prstGeom prst="rect">
            <a:avLst/>
          </a:prstGeom>
        </p:spPr>
      </p:pic>
      <p:sp>
        <p:nvSpPr>
          <p:cNvPr id="5" name="持续测试是持续交付发展的必然需求"/>
          <p:cNvSpPr txBox="1"/>
          <p:nvPr/>
        </p:nvSpPr>
        <p:spPr>
          <a:xfrm>
            <a:off x="1184584" y="1498600"/>
            <a:ext cx="9835515" cy="1191895"/>
          </a:xfrm>
          <a:prstGeom prst="rect">
            <a:avLst/>
          </a:prstGeom>
          <a:ln w="12700">
            <a:miter lim="400000"/>
          </a:ln>
        </p:spPr>
        <p:txBody>
          <a:bodyPr wrap="none" tIns="91439" bIns="91439">
            <a:noAutofit/>
          </a:bodyPr>
          <a:lstStyle>
            <a:lvl1pPr algn="l" defTabSz="1828800">
              <a:defRPr sz="6400">
                <a:solidFill>
                  <a:srgbClr val="5E5E5E"/>
                </a:solidFill>
                <a:latin typeface="Helvetica"/>
                <a:ea typeface="Helvetica"/>
                <a:cs typeface="Helvetica"/>
                <a:sym typeface="Helvetica"/>
              </a:defRPr>
            </a:lvl1pPr>
          </a:lstStyle>
          <a:p>
            <a:pPr algn="l"/>
            <a:r>
              <a:rPr lang="zh-CN">
                <a:latin typeface="宋体" pitchFamily="2" charset="-122"/>
                <a:ea typeface="宋体" pitchFamily="2" charset="-122"/>
                <a:cs typeface="宋体" pitchFamily="2" charset="-122"/>
                <a:sym typeface="+mn-ea"/>
              </a:rPr>
              <a:t>五、思考与分析</a:t>
            </a:r>
            <a:endParaRPr lang="zh-CN">
              <a:latin typeface="宋体" pitchFamily="2" charset="-122"/>
              <a:ea typeface="宋体" pitchFamily="2" charset="-122"/>
              <a:cs typeface="宋体" pitchFamily="2" charset="-122"/>
              <a:sym typeface="+mn-ea"/>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文本框 5"/>
          <p:cNvSpPr txBox="1"/>
          <p:nvPr/>
        </p:nvSpPr>
        <p:spPr>
          <a:xfrm>
            <a:off x="10179865" y="10475038"/>
            <a:ext cx="4024270" cy="1148081"/>
          </a:xfrm>
          <a:prstGeom prst="rect">
            <a:avLst/>
          </a:prstGeom>
          <a:ln w="12700">
            <a:miter lim="400000"/>
          </a:ln>
        </p:spPr>
        <p:txBody>
          <a:bodyPr tIns="91439" bIns="91439">
            <a:spAutoFit/>
          </a:bodyPr>
          <a:lstStyle>
            <a:lvl1pPr algn="l" defTabSz="1828800">
              <a:defRPr>
                <a:solidFill>
                  <a:srgbClr val="FFFFFF"/>
                </a:solidFill>
                <a:latin typeface="Helvetica"/>
                <a:ea typeface="Helvetica"/>
                <a:cs typeface="Helvetica"/>
                <a:sym typeface="Helvetica"/>
              </a:defRPr>
            </a:lvl1pPr>
          </a:lstStyle>
          <a:p>
            <a:r>
              <a:t>www.metersphere.io</a:t>
            </a:r>
          </a:p>
        </p:txBody>
      </p:sp>
      <p:sp>
        <p:nvSpPr>
          <p:cNvPr id="901" name="文本框 5"/>
          <p:cNvSpPr txBox="1"/>
          <p:nvPr/>
        </p:nvSpPr>
        <p:spPr>
          <a:xfrm>
            <a:off x="7839291" y="5877559"/>
            <a:ext cx="8705419" cy="1960881"/>
          </a:xfrm>
          <a:prstGeom prst="rect">
            <a:avLst/>
          </a:prstGeom>
          <a:ln w="12700">
            <a:miter lim="400000"/>
          </a:ln>
        </p:spPr>
        <p:txBody>
          <a:bodyPr tIns="91439" bIns="91439">
            <a:spAutoFit/>
          </a:bodyPr>
          <a:lstStyle/>
          <a:p>
            <a:pPr algn="l" defTabSz="1828800">
              <a:defRPr sz="12000">
                <a:solidFill>
                  <a:srgbClr val="5E5E5E"/>
                </a:solidFill>
                <a:latin typeface="Trebuchet MS" panose="020B0603020202020204"/>
                <a:ea typeface="Trebuchet MS" panose="020B0603020202020204"/>
                <a:cs typeface="Trebuchet MS" panose="020B0603020202020204"/>
                <a:sym typeface="Trebuchet MS" panose="020B0603020202020204"/>
              </a:defRPr>
            </a:pPr>
            <a:r>
              <a:t>THANK</a:t>
            </a:r>
            <a:r>
              <a:t> </a:t>
            </a:r>
            <a:r>
              <a:t>YOU</a:t>
            </a:r>
          </a:p>
        </p:txBody>
      </p:sp>
      <p:pic>
        <p:nvPicPr>
          <p:cNvPr id="902" name="Picture 103" descr="Picture 103"/>
          <p:cNvPicPr>
            <a:picLocks noChangeAspect="1"/>
          </p:cNvPicPr>
          <p:nvPr/>
        </p:nvPicPr>
        <p:blipFill>
          <a:blip r:embed="rId1"/>
          <a:srcRect l="3610" t="3209" r="3610" b="3209"/>
          <a:stretch>
            <a:fillRect/>
          </a:stretch>
        </p:blipFill>
        <p:spPr>
          <a:xfrm>
            <a:off x="16971409" y="9454462"/>
            <a:ext cx="2876870" cy="2874752"/>
          </a:xfrm>
          <a:prstGeom prst="rect">
            <a:avLst/>
          </a:prstGeom>
          <a:ln w="12700">
            <a:miter lim="400000"/>
            <a:headEnd/>
            <a:tailEnd/>
          </a:ln>
        </p:spPr>
      </p:pic>
      <p:sp>
        <p:nvSpPr>
          <p:cNvPr id="903" name="文本框 13"/>
          <p:cNvSpPr txBox="1"/>
          <p:nvPr/>
        </p:nvSpPr>
        <p:spPr>
          <a:xfrm>
            <a:off x="9110609" y="9677096"/>
            <a:ext cx="4440197" cy="728419"/>
          </a:xfrm>
          <a:prstGeom prst="rect">
            <a:avLst/>
          </a:prstGeom>
          <a:ln w="12700">
            <a:miter lim="400000"/>
          </a:ln>
        </p:spPr>
        <p:txBody>
          <a:bodyPr tIns="91439" bIns="91439">
            <a:spAutoFit/>
          </a:bodyPr>
          <a:lstStyle>
            <a:lvl1pPr algn="l" defTabSz="1828800">
              <a:defRPr sz="3600">
                <a:solidFill>
                  <a:srgbClr val="5E5E5E"/>
                </a:solidFill>
              </a:defRPr>
            </a:lvl1pPr>
          </a:lstStyle>
          <a:p>
            <a:r>
              <a:t>www.fit2cloud.com</a:t>
            </a:r>
          </a:p>
        </p:txBody>
      </p:sp>
      <p:sp>
        <p:nvSpPr>
          <p:cNvPr id="904" name="文本框 15"/>
          <p:cNvSpPr txBox="1"/>
          <p:nvPr/>
        </p:nvSpPr>
        <p:spPr>
          <a:xfrm>
            <a:off x="7541455" y="11299282"/>
            <a:ext cx="7578503" cy="1303021"/>
          </a:xfrm>
          <a:prstGeom prst="rect">
            <a:avLst/>
          </a:prstGeom>
          <a:ln w="12700">
            <a:miter lim="400000"/>
          </a:ln>
        </p:spPr>
        <p:txBody>
          <a:bodyPr tIns="91439" bIns="91439">
            <a:spAutoFit/>
          </a:bodyPr>
          <a:lstStyle/>
          <a:p>
            <a:pPr algn="l" defTabSz="1828800">
              <a:lnSpc>
                <a:spcPct val="110000"/>
              </a:lnSpc>
              <a:defRPr sz="3000">
                <a:solidFill>
                  <a:srgbClr val="5E5E5E"/>
                </a:solidFill>
                <a:latin typeface="Helvetica"/>
                <a:ea typeface="Helvetica"/>
                <a:cs typeface="Helvetica"/>
                <a:sym typeface="Helvetica"/>
              </a:defRPr>
            </a:pPr>
            <a:r>
              <a:t>北京 </a:t>
            </a:r>
            <a:r>
              <a:t>·</a:t>
            </a:r>
            <a:r>
              <a:t> 上海 </a:t>
            </a:r>
            <a:r>
              <a:t>·</a:t>
            </a:r>
            <a:r>
              <a:t> 深圳 </a:t>
            </a:r>
            <a:r>
              <a:t>·</a:t>
            </a:r>
            <a:r>
              <a:t> 广州 </a:t>
            </a:r>
            <a:r>
              <a:t>·</a:t>
            </a:r>
            <a:r>
              <a:t> 南京 </a:t>
            </a:r>
            <a:r>
              <a:t>·</a:t>
            </a:r>
            <a:r>
              <a:t> 杭州 </a:t>
            </a:r>
            <a:r>
              <a:t>·</a:t>
            </a:r>
            <a:r>
              <a:t> 成都 </a:t>
            </a:r>
            <a:r>
              <a:t>武汉 · 苏州 · 西安 · 济南 · 郑州 · 长沙 · 厦门</a:t>
            </a:r>
          </a:p>
        </p:txBody>
      </p:sp>
      <p:sp>
        <p:nvSpPr>
          <p:cNvPr id="905" name="文本框 13"/>
          <p:cNvSpPr txBox="1"/>
          <p:nvPr/>
        </p:nvSpPr>
        <p:spPr>
          <a:xfrm>
            <a:off x="9794006" y="10487908"/>
            <a:ext cx="3073401" cy="728981"/>
          </a:xfrm>
          <a:prstGeom prst="rect">
            <a:avLst/>
          </a:prstGeom>
          <a:ln w="12700">
            <a:miter lim="400000"/>
          </a:ln>
        </p:spPr>
        <p:txBody>
          <a:bodyPr tIns="91439" bIns="91439">
            <a:spAutoFit/>
          </a:bodyPr>
          <a:lstStyle>
            <a:lvl1pPr algn="l" defTabSz="1828800">
              <a:defRPr sz="3600">
                <a:solidFill>
                  <a:srgbClr val="5E5E5E"/>
                </a:solidFill>
                <a:latin typeface="Helvetica"/>
                <a:ea typeface="Helvetica"/>
                <a:cs typeface="Helvetica"/>
                <a:sym typeface="Helvetica"/>
              </a:defRPr>
            </a:lvl1pPr>
          </a:lstStyle>
          <a:p>
            <a:r>
              <a:t>400-052-0755</a:t>
            </a:r>
          </a:p>
        </p:txBody>
      </p:sp>
      <p:sp>
        <p:nvSpPr>
          <p:cNvPr id="906" name="电话"/>
          <p:cNvSpPr/>
          <p:nvPr/>
        </p:nvSpPr>
        <p:spPr>
          <a:xfrm>
            <a:off x="9245765" y="10598331"/>
            <a:ext cx="508109" cy="508135"/>
          </a:xfrm>
          <a:custGeom>
            <a:avLst/>
            <a:gdLst/>
            <a:ahLst/>
            <a:cxnLst>
              <a:cxn ang="0">
                <a:pos x="wd2" y="hd2"/>
              </a:cxn>
              <a:cxn ang="5400000">
                <a:pos x="wd2" y="hd2"/>
              </a:cxn>
              <a:cxn ang="10800000">
                <a:pos x="wd2" y="hd2"/>
              </a:cxn>
              <a:cxn ang="16200000">
                <a:pos x="wd2" y="hd2"/>
              </a:cxn>
            </a:cxnLst>
            <a:rect l="0" t="0" r="r" b="b"/>
            <a:pathLst>
              <a:path w="21279" h="21372"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929292"/>
          </a:solidFill>
          <a:ln w="12700">
            <a:miter lim="400000"/>
          </a:ln>
        </p:spPr>
        <p:txBody>
          <a:bodyPr lIns="71437" tIns="71437" rIns="71437" bIns="71437" anchor="ctr"/>
          <a:lstStyle/>
          <a:p>
            <a:pPr>
              <a:defRPr sz="3000">
                <a:solidFill>
                  <a:srgbClr val="FFFFFF"/>
                </a:solidFill>
                <a:latin typeface="Helvetica"/>
                <a:ea typeface="Helvetica"/>
                <a:cs typeface="Helvetica"/>
                <a:sym typeface="Helvetica"/>
              </a:defRPr>
            </a:pPr>
          </a:p>
        </p:txBody>
      </p:sp>
      <p:pic>
        <p:nvPicPr>
          <p:cNvPr id="907" name="qrcode_for_gh_c67c68eaa37f_258.jpg" descr="qrcode_for_gh_c67c68eaa37f_258.jpg"/>
          <p:cNvPicPr>
            <a:picLocks noChangeAspect="1"/>
          </p:cNvPicPr>
          <p:nvPr/>
        </p:nvPicPr>
        <p:blipFill>
          <a:blip r:embed="rId2"/>
          <a:stretch>
            <a:fillRect/>
          </a:stretch>
        </p:blipFill>
        <p:spPr>
          <a:xfrm>
            <a:off x="20078707" y="9355045"/>
            <a:ext cx="3073401" cy="3073401"/>
          </a:xfrm>
          <a:prstGeom prst="rect">
            <a:avLst/>
          </a:prstGeom>
          <a:ln w="12700">
            <a:miter lim="400000"/>
            <a:headEnd/>
            <a:tailEnd/>
          </a:ln>
        </p:spPr>
      </p:pic>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901"/>
                                        </p:tgtEl>
                                        <p:attrNameLst>
                                          <p:attrName>style.visibility</p:attrName>
                                        </p:attrNameLst>
                                      </p:cBhvr>
                                      <p:to>
                                        <p:strVal val="visible"/>
                                      </p:to>
                                    </p:set>
                                    <p:animEffect transition="in" filter="wipe(left)">
                                      <p:cBhvr>
                                        <p:cTn id="7" dur="1500"/>
                                        <p:tgtEl>
                                          <p:spTgt spid="9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1" animBg="1" advAuto="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PP_MARK_KEY" val="d46e008c-edc1-4ad0-b15b-d1a9c22cb9d8"/>
  <p:tag name="COMMONDATA" val="eyJoZGlkIjoiZDAyOWYzZGU1OGRhNmI0M2E1ZmViMzc4NDQ4NGJhNzAifQ=="/>
</p:tagLst>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0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71437" tIns="71437" rIns="71437" bIns="71437" numCol="1" spcCol="38100" rtlCol="0" anchor="ctr" upright="0">
        <a:spAutoFit/>
      </a:bodyPr>
      <a:lstStyle>
        <a:defPPr marL="0" marR="0" indent="0" algn="ctr" defTabSz="821690" rtl="0" fontAlgn="auto" latinLnBrk="0" hangingPunct="0">
          <a:lnSpc>
            <a:spcPct val="100000"/>
          </a:lnSpc>
          <a:spcBef>
            <a:spcPts val="0"/>
          </a:spcBef>
          <a:spcAft>
            <a:spcPts val="0"/>
          </a:spcAft>
          <a:buClrTx/>
          <a:buSzTx/>
          <a:buFontTx/>
          <a:buNone/>
          <a:defRPr kumimoji="0" sz="32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1261</Words>
  <Application>WPS Office WWO_wpscloud_20230316181545-85e7816f08</Application>
  <PresentationFormat/>
  <Paragraphs>58</Paragraphs>
  <Slides>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vt:i4>
      </vt:variant>
    </vt:vector>
  </HeadingPairs>
  <TitlesOfParts>
    <vt:vector size="21" baseType="lpstr">
      <vt:lpstr>Arial</vt:lpstr>
      <vt:lpstr>宋体</vt:lpstr>
      <vt:lpstr>Wingdings</vt:lpstr>
      <vt:lpstr>Helvetica Neue</vt:lpstr>
      <vt:lpstr>Noto Serif Devanagari</vt:lpstr>
      <vt:lpstr>Helvetica Neue Medium</vt:lpstr>
      <vt:lpstr>Helvetica Neue Light</vt:lpstr>
      <vt:lpstr>Helvetica</vt:lpstr>
      <vt:lpstr>汉仪书宋二KW</vt:lpstr>
      <vt:lpstr>Trebuchet MS</vt:lpstr>
      <vt:lpstr>Kingsoft Confetti</vt:lpstr>
      <vt:lpstr>宋体</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王进</cp:lastModifiedBy>
  <dcterms:created xsi:type="dcterms:W3CDTF">2023-03-30T08:04:15Z</dcterms:created>
  <dcterms:modified xsi:type="dcterms:W3CDTF">2023-03-30T08:04:15Z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F2D0EB32C9F3477E8B0B6CCE5C5DDCB3</vt:lpwstr>
  </property>
  <property fmtid="{D5CDD505-2E9C-101B-9397-08002B2CF9AE}" pid="3" name="KSOProductBuildVer">
    <vt:lpwstr>2052-0.0.0.0</vt:lpwstr>
  </property>
</Properties>
</file>